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89" r:id="rId3"/>
    <p:sldId id="269" r:id="rId4"/>
    <p:sldId id="325" r:id="rId5"/>
    <p:sldId id="328" r:id="rId6"/>
    <p:sldId id="390" r:id="rId7"/>
    <p:sldId id="315" r:id="rId8"/>
    <p:sldId id="376" r:id="rId9"/>
    <p:sldId id="373" r:id="rId10"/>
    <p:sldId id="379" r:id="rId11"/>
    <p:sldId id="374" r:id="rId12"/>
    <p:sldId id="340" r:id="rId13"/>
    <p:sldId id="263" r:id="rId14"/>
  </p:sldIdLst>
  <p:sldSz cx="9144000" cy="6858000" type="screen4x3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496E9C"/>
    <a:srgbClr val="F68026"/>
    <a:srgbClr val="DD5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 autoAdjust="0"/>
    <p:restoredTop sz="86364" autoAdjust="0"/>
  </p:normalViewPr>
  <p:slideViewPr>
    <p:cSldViewPr snapToGrid="0" snapToObjects="1">
      <p:cViewPr>
        <p:scale>
          <a:sx n="75" d="100"/>
          <a:sy n="75" d="100"/>
        </p:scale>
        <p:origin x="570" y="27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8924474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4470345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0" y="1341439"/>
            <a:ext cx="4454129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46" y="2648883"/>
            <a:ext cx="78867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724983"/>
            <a:ext cx="7886700" cy="90822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3871" y="4835024"/>
            <a:ext cx="914787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9144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1134" y="2833686"/>
            <a:ext cx="5757863" cy="7429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380CC-E7FF-497D-8079-C39CB2FB4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5" y="5349498"/>
            <a:ext cx="3410716" cy="905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50FC2-8D7F-4772-AF97-75B9E67FC7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54" y="5546689"/>
            <a:ext cx="3064784" cy="6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8924474" cy="4911725"/>
          </a:xfrm>
        </p:spPr>
        <p:txBody>
          <a:bodyPr>
            <a:normAutofit/>
          </a:bodyPr>
          <a:lstStyle>
            <a:lvl1pPr marL="257175" indent="-257175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6908050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9144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 dirty="0"/>
          </a:p>
        </p:txBody>
      </p:sp>
      <p:sp>
        <p:nvSpPr>
          <p:cNvPr id="3" name="Shape 3"/>
          <p:cNvSpPr/>
          <p:nvPr/>
        </p:nvSpPr>
        <p:spPr>
          <a:xfrm>
            <a:off x="-3871" y="1088660"/>
            <a:ext cx="914787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5" y="54785"/>
            <a:ext cx="78867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30" y="1346662"/>
            <a:ext cx="8800407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630" y="637932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5C686C-4DF3-4658-BBA7-908F3B5CA43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2" y="221956"/>
            <a:ext cx="2066411" cy="548640"/>
          </a:xfrm>
          <a:prstGeom prst="rect">
            <a:avLst/>
          </a:prstGeom>
        </p:spPr>
      </p:pic>
      <p:pic>
        <p:nvPicPr>
          <p:cNvPr id="14" name="Picture 13" descr="gavlablogoMAINcarSatLargeLinesNoOrb_DigMedia.pdf">
            <a:extLst>
              <a:ext uri="{FF2B5EF4-FFF2-40B4-BE49-F238E27FC236}">
                <a16:creationId xmlns:a16="http://schemas.microsoft.com/office/drawing/2014/main" id="{2C97C5A5-6373-42E3-A05C-9B984425F4D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85" y="6126536"/>
            <a:ext cx="1272560" cy="61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  <p:sldLayoutId id="2147483656" r:id="rId8"/>
  </p:sldLayoutIdLst>
  <p:transition spd="med"/>
  <p:hf hdr="0" ftr="0" dt="0"/>
  <p:txStyles>
    <p:titleStyle>
      <a:lvl1pPr defTabSz="3429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1714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3429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5143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6858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8572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0287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2001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3716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257175" indent="-257175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587828" indent="-244928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914400" indent="-22860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303020" indent="-27432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1645920" indent="-27432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1838325" indent="0" defTabSz="342900">
        <a:spcBef>
          <a:spcPts val="525"/>
        </a:spcBef>
        <a:buClr>
          <a:srgbClr val="000000"/>
        </a:buClr>
        <a:buSzPct val="171000"/>
        <a:buFont typeface="Arial"/>
        <a:buNone/>
        <a:defRPr sz="135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27908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30575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33242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56382"/>
            <a:ext cx="7886700" cy="17610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3244D"/>
                </a:solidFill>
              </a:rPr>
              <a:t>Sliding Mode Control of Nonlinear Systems</a:t>
            </a:r>
            <a:endParaRPr lang="en-US" dirty="0">
              <a:solidFill>
                <a:srgbClr val="03244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3068" y="2490635"/>
            <a:ext cx="5757863" cy="5361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3244D"/>
                </a:solidFill>
              </a:rPr>
              <a:t>Austin Smith and Rhet Hailey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262B1A1-E00C-5F6F-FE1A-E924496E4D4C}"/>
              </a:ext>
            </a:extLst>
          </p:cNvPr>
          <p:cNvSpPr txBox="1">
            <a:spLocks/>
          </p:cNvSpPr>
          <p:nvPr/>
        </p:nvSpPr>
        <p:spPr>
          <a:xfrm>
            <a:off x="924653" y="3511139"/>
            <a:ext cx="7294693" cy="102941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None/>
              <a:defRPr sz="2800" b="1">
                <a:solidFill>
                  <a:schemeClr val="accent3"/>
                </a:solidFill>
                <a:uFill>
                  <a:solidFill/>
                </a:uFill>
                <a:latin typeface="+mj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sz="1800" dirty="0">
                <a:solidFill>
                  <a:srgbClr val="03244D"/>
                </a:solidFill>
              </a:rPr>
              <a:t>Feedback Control of Dynamic Systems</a:t>
            </a:r>
          </a:p>
          <a:p>
            <a:r>
              <a:rPr lang="en-US" sz="1800" dirty="0">
                <a:solidFill>
                  <a:srgbClr val="03244D"/>
                </a:solidFill>
              </a:rPr>
              <a:t>Final Project</a:t>
            </a:r>
          </a:p>
          <a:p>
            <a:r>
              <a:rPr lang="en-US" sz="1800" dirty="0">
                <a:solidFill>
                  <a:srgbClr val="03244D"/>
                </a:solidFill>
              </a:rPr>
              <a:t>May 4, 2023</a:t>
            </a:r>
          </a:p>
        </p:txBody>
      </p:sp>
    </p:spTree>
    <p:extLst>
      <p:ext uri="{BB962C8B-B14F-4D97-AF65-F5344CB8AC3E}">
        <p14:creationId xmlns:p14="http://schemas.microsoft.com/office/powerpoint/2010/main" val="3511265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5" y="54785"/>
            <a:ext cx="6769792" cy="90822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Configuration 2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3DFBA-EAD8-F2E6-2E7F-38D9E8101A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12" y="1228729"/>
            <a:ext cx="7498819" cy="3686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0D28769-4C5E-2B12-9F70-345BA6330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41527"/>
                  </p:ext>
                </p:extLst>
              </p:nvPr>
            </p:nvGraphicFramePr>
            <p:xfrm>
              <a:off x="645459" y="4915648"/>
              <a:ext cx="8447266" cy="182880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529853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1882588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3034825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289594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−62.43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−100.03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73.36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205.31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−3.20×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0.29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2.49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0D28769-4C5E-2B12-9F70-345BA6330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41527"/>
                  </p:ext>
                </p:extLst>
              </p:nvPr>
            </p:nvGraphicFramePr>
            <p:xfrm>
              <a:off x="645459" y="4915648"/>
              <a:ext cx="8447266" cy="182880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529853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1882588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3034825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108333" r="-1618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108333" r="-402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204918" r="-16181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204918" r="-402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310000" r="-16181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310000" r="-402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410000" r="-1618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410000" r="-40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93488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5" y="54785"/>
            <a:ext cx="6769792" cy="90822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57300"/>
            <a:ext cx="9078986" cy="5210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Conclusions</a:t>
            </a:r>
          </a:p>
          <a:p>
            <a:r>
              <a:rPr lang="en-US" sz="2200" dirty="0"/>
              <a:t>In both experiments, Iridium STL demonstrated the capability to provide nanosecond-level timing accuracy</a:t>
            </a:r>
          </a:p>
          <a:p>
            <a:r>
              <a:rPr lang="en-US" sz="2200" dirty="0"/>
              <a:t>Knowledge of receiver position significantly improves the accuracy and stability of the estimation solution</a:t>
            </a:r>
          </a:p>
          <a:p>
            <a:r>
              <a:rPr lang="en-US" sz="2200" dirty="0"/>
              <a:t>The on-board TCXO is suitable for maintaining precise timing with the STL signal, but highly-stable oscillators, such as rubidium, further improve performance</a:t>
            </a:r>
          </a:p>
          <a:p>
            <a:pPr marL="0" indent="0">
              <a:buNone/>
            </a:pPr>
            <a:r>
              <a:rPr lang="en-US" sz="2200" b="1" u="sng" dirty="0"/>
              <a:t>Future Work</a:t>
            </a:r>
          </a:p>
          <a:p>
            <a:r>
              <a:rPr lang="en-US" sz="2200" dirty="0"/>
              <a:t>Implement calibration methods to reduce mean error in the time interval study</a:t>
            </a:r>
          </a:p>
          <a:p>
            <a:r>
              <a:rPr lang="en-US" sz="2200" dirty="0"/>
              <a:t>Test indoor receiver </a:t>
            </a:r>
            <a:r>
              <a:rPr lang="en-US" sz="2200"/>
              <a:t>timing solutions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94113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4EEE-0527-4BA0-B484-BAE9EBA4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ADBD4-14DB-41F6-9354-5FE94F4C1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264025"/>
            <a:ext cx="8924474" cy="5115298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O’Connor, A.C., Gallaher, M.P., Clark-Sutton, K., Lapidus, D., Oliver, Z.T., Scott, T.J., Wood, D.W., Gonzalez, M.A., Brown, E.G., and Fletcher, J. 2019, June. Economic Benefits of the Global Positioning System (GPS). RTI Report Number 0215471. Sponsored by the National Institute of Standards and Technology. Research Triangle Park, NC: RTI International</a:t>
            </a:r>
          </a:p>
          <a:p>
            <a:r>
              <a:rPr lang="en-US" sz="1400" dirty="0"/>
              <a:t>Fisher, K. A. (2005). The Navigation Potential of Signals of Opportunity-based Time Difference of Arrival Measurements. Ph. D. Dissertation, Air Force Institute of Technology.</a:t>
            </a:r>
          </a:p>
          <a:p>
            <a:r>
              <a:rPr lang="en-US" sz="1400" dirty="0"/>
              <a:t>Morales, J. J., </a:t>
            </a:r>
            <a:r>
              <a:rPr lang="en-US" sz="1400" dirty="0" err="1"/>
              <a:t>Khalife</a:t>
            </a:r>
            <a:r>
              <a:rPr lang="en-US" sz="1400" dirty="0"/>
              <a:t>, J., Abdallah, A. A., </a:t>
            </a:r>
            <a:r>
              <a:rPr lang="en-US" sz="1400" dirty="0" err="1"/>
              <a:t>Ardito</a:t>
            </a:r>
            <a:r>
              <a:rPr lang="en-US" sz="1400" dirty="0"/>
              <a:t>, C. T., and </a:t>
            </a:r>
            <a:r>
              <a:rPr lang="en-US" sz="1400" dirty="0" err="1"/>
              <a:t>Kassas</a:t>
            </a:r>
            <a:r>
              <a:rPr lang="en-US" sz="1400" dirty="0"/>
              <a:t>, Z. M. (2018). Inertial Navigation System Aiding with Orbcomm LEO Satellite Doppler Measurements. In 31st International Technical Meeting of The Satellite Division of the Institute of Navigation (ION GNSS+ 2018), pages 2718–2725, Miami, Florida.</a:t>
            </a:r>
          </a:p>
          <a:p>
            <a:r>
              <a:rPr lang="en-US" sz="1400" dirty="0"/>
              <a:t>Hayek, S., </a:t>
            </a:r>
            <a:r>
              <a:rPr lang="en-US" sz="1400" dirty="0" err="1"/>
              <a:t>Saroufim</a:t>
            </a:r>
            <a:r>
              <a:rPr lang="en-US" sz="1400" dirty="0"/>
              <a:t>, J., </a:t>
            </a:r>
            <a:r>
              <a:rPr lang="en-US" sz="1400" dirty="0" err="1"/>
              <a:t>Neinavaie</a:t>
            </a:r>
            <a:r>
              <a:rPr lang="en-US" sz="1400" dirty="0"/>
              <a:t>, M., </a:t>
            </a:r>
            <a:r>
              <a:rPr lang="en-US" sz="1400" dirty="0" err="1"/>
              <a:t>Kozhaya</a:t>
            </a:r>
            <a:r>
              <a:rPr lang="en-US" sz="1400" dirty="0"/>
              <a:t>, S., and </a:t>
            </a:r>
            <a:r>
              <a:rPr lang="en-US" sz="1400" dirty="0" err="1"/>
              <a:t>Kassas</a:t>
            </a:r>
            <a:r>
              <a:rPr lang="en-US" sz="1400" dirty="0"/>
              <a:t>, Z. M. (2023). Assessment of Differential Doppler Navigation with Starlink LEO Satellite Signals of Opportunity. In 2023 International Technical Meeting of The Institute of Navigation, pages 1021–1031, Long Beach, California.</a:t>
            </a:r>
          </a:p>
          <a:p>
            <a:r>
              <a:rPr lang="en-US" sz="1400" dirty="0" err="1"/>
              <a:t>Khalife</a:t>
            </a:r>
            <a:r>
              <a:rPr lang="en-US" sz="1400" dirty="0"/>
              <a:t>, J. J. and </a:t>
            </a:r>
            <a:r>
              <a:rPr lang="en-US" sz="1400" dirty="0" err="1"/>
              <a:t>Kassas</a:t>
            </a:r>
            <a:r>
              <a:rPr lang="en-US" sz="1400" dirty="0"/>
              <a:t>, Z. M. (2019). Receiver Design for Doppler Positioning with Leo Satellites. In ICASSP 2019 - 2019 IEEE International Conference on Acoustics, Speech and Signal Processing (ICASSP), pages 5506–5510, Brighton, United Kingdom. IEEE.</a:t>
            </a:r>
          </a:p>
          <a:p>
            <a:r>
              <a:rPr lang="en-US" sz="1400" dirty="0" err="1"/>
              <a:t>Benzerrouk</a:t>
            </a:r>
            <a:r>
              <a:rPr lang="en-US" sz="1400" dirty="0"/>
              <a:t>, H., Nguyen, Q., </a:t>
            </a:r>
            <a:r>
              <a:rPr lang="en-US" sz="1400" dirty="0" err="1"/>
              <a:t>Xiaoxing</a:t>
            </a:r>
            <a:r>
              <a:rPr lang="en-US" sz="1400" dirty="0"/>
              <a:t>, F., </a:t>
            </a:r>
            <a:r>
              <a:rPr lang="en-US" sz="1400" dirty="0" err="1"/>
              <a:t>Amrhar</a:t>
            </a:r>
            <a:r>
              <a:rPr lang="en-US" sz="1400" dirty="0"/>
              <a:t>, A., </a:t>
            </a:r>
            <a:r>
              <a:rPr lang="en-US" sz="1400" dirty="0" err="1"/>
              <a:t>Nebylov</a:t>
            </a:r>
            <a:r>
              <a:rPr lang="en-US" sz="1400" dirty="0"/>
              <a:t>, A. V., and Landry, R. (2019). Alternative PNT based on Iridium Next LEO Satellites Doppler/INS Integrated Navigation System. In 2019 26th Saint Petersburg International Conference on Integrated Navigation Systems (ICINS), pages 1–10, Saint Petersburg, Russia. IEEE.</a:t>
            </a:r>
          </a:p>
          <a:p>
            <a:r>
              <a:rPr lang="en-US" sz="1400" dirty="0"/>
              <a:t>Tan, Z., Qin, H., Cong, L., and Zhao, C. (2019). Positioning Using IRIDIUM Satellite Signals of Opportunity in Weak Signal Environment. Electronics, 9(1):37.</a:t>
            </a:r>
          </a:p>
          <a:p>
            <a:r>
              <a:rPr lang="en-US" sz="1400" dirty="0" err="1"/>
              <a:t>Kassas</a:t>
            </a:r>
            <a:r>
              <a:rPr lang="en-US" sz="1400" dirty="0"/>
              <a:t>, M., Morales, J. J., and </a:t>
            </a:r>
            <a:r>
              <a:rPr lang="en-US" sz="1400" dirty="0" err="1"/>
              <a:t>Khalife</a:t>
            </a:r>
            <a:r>
              <a:rPr lang="en-US" sz="1400" dirty="0"/>
              <a:t>, J. J. (2019). New-Age Satellite-Based Navigation STAN: Simultaneous Tracking and Navigation with LEO Satellite Signals. Inside GNSS, 4600.</a:t>
            </a:r>
          </a:p>
          <a:p>
            <a:r>
              <a:rPr lang="en-US" sz="1400" dirty="0" err="1"/>
              <a:t>Mortlock</a:t>
            </a:r>
            <a:r>
              <a:rPr lang="en-US" sz="1400" dirty="0"/>
              <a:t>, T. R. and </a:t>
            </a:r>
            <a:r>
              <a:rPr lang="en-US" sz="1400" dirty="0" err="1"/>
              <a:t>Kassas</a:t>
            </a:r>
            <a:r>
              <a:rPr lang="en-US" sz="1400" dirty="0"/>
              <a:t>, Z. M. (2020). Performance Analysis of Simultaneous Tracking and Navigation with LEO Satellites. In 33rd International Technical Meeting of the Satellite Division of The Institute of Navigation (ION GNSS+ 2020), pages 2416–2429.</a:t>
            </a:r>
          </a:p>
          <a:p>
            <a:r>
              <a:rPr lang="en-US" sz="1400" dirty="0"/>
              <a:t>Zhao, C., Qin, H., Wu, N., and Wang, D. (2023). Analysis of Baseline Impact on Differential Doppler Positioning and Performance Improvement Method for LEO Opportunistic Navigation. IEEE Transactions on Instrumentation and Measurement, 72:1–10.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B7872-F4A1-4797-89D5-C4B1086561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955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DAD0-BF11-4B3C-A722-DEAF6381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8F365-AB4C-403B-A024-4FAB51EA4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48321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56B3CE5-A892-43F2-B76A-F7AF90812C51}"/>
              </a:ext>
            </a:extLst>
          </p:cNvPr>
          <p:cNvSpPr txBox="1">
            <a:spLocks/>
          </p:cNvSpPr>
          <p:nvPr/>
        </p:nvSpPr>
        <p:spPr>
          <a:xfrm>
            <a:off x="53788" y="1250576"/>
            <a:ext cx="9043147" cy="54938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</a:rPr>
              <a:t>Classical control techniques, such as PID, perform best when system is LTI</a:t>
            </a:r>
          </a:p>
          <a:p>
            <a:r>
              <a:rPr lang="en-US" sz="2400" dirty="0">
                <a:latin typeface="Arial" panose="020B0604020202020204" pitchFamily="34" charset="0"/>
              </a:rPr>
              <a:t>Nonlinear systems can be linearized to implement classical control approaches, but models are not valid for controlling outside of the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3E419-B407-E971-9455-0A492F4ECD90}"/>
              </a:ext>
            </a:extLst>
          </p:cNvPr>
          <p:cNvSpPr txBox="1"/>
          <p:nvPr/>
        </p:nvSpPr>
        <p:spPr>
          <a:xfrm>
            <a:off x="5894148" y="3749075"/>
            <a:ext cx="3120843" cy="12105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How can we control systems outside the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linearized region?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8D524E-60D0-7431-A700-269219757A4A}"/>
              </a:ext>
            </a:extLst>
          </p:cNvPr>
          <p:cNvGrpSpPr/>
          <p:nvPr/>
        </p:nvGrpSpPr>
        <p:grpSpPr>
          <a:xfrm>
            <a:off x="2928202" y="3772346"/>
            <a:ext cx="2611184" cy="2725153"/>
            <a:chOff x="1186950" y="3004454"/>
            <a:chExt cx="2611184" cy="27251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1DCF28-FF27-4552-6731-9BF2A9661355}"/>
                </a:ext>
              </a:extLst>
            </p:cNvPr>
            <p:cNvGrpSpPr/>
            <p:nvPr/>
          </p:nvGrpSpPr>
          <p:grpSpPr>
            <a:xfrm>
              <a:off x="1186950" y="3004454"/>
              <a:ext cx="2611184" cy="2725153"/>
              <a:chOff x="1186950" y="3004454"/>
              <a:chExt cx="2611184" cy="272515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3306713-CC1D-845F-64CE-5D9D4348F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0427" y="3243252"/>
                <a:ext cx="0" cy="1744499"/>
              </a:xfrm>
              <a:prstGeom prst="line">
                <a:avLst/>
              </a:prstGeom>
              <a:noFill/>
              <a:ln w="38100" cap="flat">
                <a:solidFill>
                  <a:schemeClr val="accent6">
                    <a:lumMod val="75000"/>
                  </a:schemeClr>
                </a:solidFill>
                <a:prstDash val="sysDash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513467CE-4571-90F5-D48F-7C11345A31ED}"/>
                  </a:ext>
                </a:extLst>
              </p:cNvPr>
              <p:cNvSpPr/>
              <p:nvPr/>
            </p:nvSpPr>
            <p:spPr>
              <a:xfrm>
                <a:off x="1186950" y="3775833"/>
                <a:ext cx="1831303" cy="1319358"/>
              </a:xfrm>
              <a:prstGeom prst="arc">
                <a:avLst>
                  <a:gd name="adj1" fmla="val 16200000"/>
                  <a:gd name="adj2" fmla="val 20058795"/>
                </a:avLst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AB4CD65-BF5F-FEFE-B7D9-5399D602202A}"/>
                  </a:ext>
                </a:extLst>
              </p:cNvPr>
              <p:cNvGrpSpPr/>
              <p:nvPr/>
            </p:nvGrpSpPr>
            <p:grpSpPr>
              <a:xfrm>
                <a:off x="1593015" y="3004454"/>
                <a:ext cx="2205119" cy="2725153"/>
                <a:chOff x="2695575" y="3177328"/>
                <a:chExt cx="2205119" cy="2725153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92849FB-36D2-7437-8E78-085308EA5840}"/>
                    </a:ext>
                  </a:extLst>
                </p:cNvPr>
                <p:cNvSpPr/>
                <p:nvPr/>
              </p:nvSpPr>
              <p:spPr>
                <a:xfrm>
                  <a:off x="2962275" y="4972050"/>
                  <a:ext cx="457200" cy="44767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 cap="flat">
                  <a:solidFill>
                    <a:schemeClr val="accent5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:endPara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2A38001-87A8-D39C-3D04-74405C19AC6E}"/>
                    </a:ext>
                  </a:extLst>
                </p:cNvPr>
                <p:cNvCxnSpPr/>
                <p:nvPr/>
              </p:nvCxnSpPr>
              <p:spPr>
                <a:xfrm flipV="1">
                  <a:off x="3081419" y="3410691"/>
                  <a:ext cx="1600200" cy="1866900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40CB7C8-D328-F959-1843-59A7F521F6D7}"/>
                    </a:ext>
                  </a:extLst>
                </p:cNvPr>
                <p:cNvSpPr/>
                <p:nvPr/>
              </p:nvSpPr>
              <p:spPr>
                <a:xfrm>
                  <a:off x="4443494" y="3177328"/>
                  <a:ext cx="457200" cy="447675"/>
                </a:xfrm>
                <a:prstGeom prst="ellipse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7C33355-A8E9-2C9E-B4DD-BE215947A11E}"/>
                    </a:ext>
                  </a:extLst>
                </p:cNvPr>
                <p:cNvSpPr/>
                <p:nvPr/>
              </p:nvSpPr>
              <p:spPr>
                <a:xfrm>
                  <a:off x="2695575" y="5184336"/>
                  <a:ext cx="1019175" cy="718145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82417A-C885-F260-1A57-479BF5BF58EB}"/>
                    </a:ext>
                  </a:extLst>
                </p:cNvPr>
                <p:cNvSpPr txBox="1"/>
                <p:nvPr/>
              </p:nvSpPr>
              <p:spPr>
                <a:xfrm>
                  <a:off x="1951113" y="3509554"/>
                  <a:ext cx="1223505" cy="3795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𝜽</m:t>
                        </m:r>
                      </m:oMath>
                    </m:oMathPara>
                  </a14:m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ea typeface="+mn-ea"/>
                    <a:cs typeface="+mn-cs"/>
                    <a:sym typeface="Calibri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82417A-C885-F260-1A57-479BF5BF5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113" y="3509554"/>
                  <a:ext cx="1223505" cy="379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9B8D67-7480-737A-7B2B-684430815A8A}"/>
              </a:ext>
            </a:extLst>
          </p:cNvPr>
          <p:cNvGrpSpPr/>
          <p:nvPr/>
        </p:nvGrpSpPr>
        <p:grpSpPr>
          <a:xfrm>
            <a:off x="720721" y="3671872"/>
            <a:ext cx="1536715" cy="2857271"/>
            <a:chOff x="5335323" y="2854690"/>
            <a:chExt cx="1536715" cy="2857271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36945469-69D4-2468-E1C3-002A508E1B7F}"/>
                </a:ext>
              </a:extLst>
            </p:cNvPr>
            <p:cNvSpPr/>
            <p:nvPr/>
          </p:nvSpPr>
          <p:spPr>
            <a:xfrm>
              <a:off x="5335323" y="3879757"/>
              <a:ext cx="1036032" cy="544414"/>
            </a:xfrm>
            <a:prstGeom prst="arc">
              <a:avLst>
                <a:gd name="adj1" fmla="val 16200000"/>
                <a:gd name="adj2" fmla="val 20412067"/>
              </a:avLst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0ACB6E7-7C66-BE53-BA5A-1C577BF49A8B}"/>
                </a:ext>
              </a:extLst>
            </p:cNvPr>
            <p:cNvGrpSpPr/>
            <p:nvPr/>
          </p:nvGrpSpPr>
          <p:grpSpPr>
            <a:xfrm>
              <a:off x="5352180" y="2854690"/>
              <a:ext cx="1519858" cy="2857271"/>
              <a:chOff x="4470174" y="2872336"/>
              <a:chExt cx="1519858" cy="2857271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783CC3C-8647-3091-5BD3-6F087D5FC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000" y="3258706"/>
                <a:ext cx="0" cy="1744499"/>
              </a:xfrm>
              <a:prstGeom prst="line">
                <a:avLst/>
              </a:prstGeom>
              <a:noFill/>
              <a:ln w="38100" cap="flat">
                <a:solidFill>
                  <a:schemeClr val="accent6">
                    <a:lumMod val="75000"/>
                  </a:schemeClr>
                </a:solidFill>
                <a:prstDash val="sysDash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9F9E8D1-7C99-5E91-BB06-D6E1E1A16D99}"/>
                  </a:ext>
                </a:extLst>
              </p:cNvPr>
              <p:cNvGrpSpPr/>
              <p:nvPr/>
            </p:nvGrpSpPr>
            <p:grpSpPr>
              <a:xfrm>
                <a:off x="4470174" y="2872336"/>
                <a:ext cx="1519858" cy="2857271"/>
                <a:chOff x="4470174" y="2872336"/>
                <a:chExt cx="1519858" cy="2857271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6EE4539-7A53-5412-9CF7-490D3DF3FBC7}"/>
                    </a:ext>
                  </a:extLst>
                </p:cNvPr>
                <p:cNvGrpSpPr/>
                <p:nvPr/>
              </p:nvGrpSpPr>
              <p:grpSpPr>
                <a:xfrm>
                  <a:off x="4470174" y="2872336"/>
                  <a:ext cx="1519858" cy="2857271"/>
                  <a:chOff x="2695575" y="3045210"/>
                  <a:chExt cx="1519858" cy="2857271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0ECED894-83AC-776C-F5F6-0F633D686934}"/>
                      </a:ext>
                    </a:extLst>
                  </p:cNvPr>
                  <p:cNvSpPr/>
                  <p:nvPr/>
                </p:nvSpPr>
                <p:spPr>
                  <a:xfrm>
                    <a:off x="2962275" y="4972050"/>
                    <a:ext cx="457200" cy="447675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 cap="flat">
                    <a:solidFill>
                      <a:schemeClr val="accent5"/>
                    </a:solidFill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Calibri"/>
                      <a:buNone/>
                      <a:tabLst/>
                    </a:pPr>
                    <a:endParaRPr kumimoji="0" lang="en-US" sz="40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DFEF7B29-518A-E2BE-3ABA-0A371E072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55209" y="3339595"/>
                    <a:ext cx="802510" cy="192847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043E2FAC-8AF0-82C4-A772-4A14533D0302}"/>
                      </a:ext>
                    </a:extLst>
                  </p:cNvPr>
                  <p:cNvSpPr/>
                  <p:nvPr/>
                </p:nvSpPr>
                <p:spPr>
                  <a:xfrm>
                    <a:off x="3758233" y="3045210"/>
                    <a:ext cx="457200" cy="447675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12700" cap="flat">
                    <a:noFill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Calibri"/>
                      <a:buNone/>
                      <a:tabLst/>
                    </a:pPr>
                    <a:endParaRPr kumimoji="0" lang="en-US" sz="40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969AECE-D46A-4189-CB9E-0258F7D21B4B}"/>
                      </a:ext>
                    </a:extLst>
                  </p:cNvPr>
                  <p:cNvSpPr/>
                  <p:nvPr/>
                </p:nvSpPr>
                <p:spPr>
                  <a:xfrm>
                    <a:off x="2695575" y="5184336"/>
                    <a:ext cx="1019175" cy="71814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>
                    <a:noFill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Calibri"/>
                      <a:buNone/>
                      <a:tabLst/>
                    </a:pPr>
                    <a:endParaRPr kumimoji="0" lang="en-US" sz="4000" b="0" i="0" u="none" strike="noStrike" cap="none" spc="0" normalizeH="0" baseline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48055544-14B5-1B4D-98AC-1EFA5430C8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7561" y="3509555"/>
                      <a:ext cx="1223505" cy="37959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0800" tIns="50800" rIns="50800" bIns="50800" numCol="1" spcCol="38100" rtlCol="0" anchor="ctr">
                      <a:spAutoFit/>
                    </a:bodyPr>
                    <a:lstStyle/>
                    <a:p>
                      <a:pPr marL="0" marR="0" indent="0" algn="l" defTabSz="457200" rtl="0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alibri"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Calibri"/>
                              </a:rPr>
                              <m:t>𝜽</m:t>
                            </m:r>
                          </m:oMath>
                        </m:oMathPara>
                      </a14:m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</mc:Choice>
              <mc:Fallback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48055544-14B5-1B4D-98AC-1EFA5430C8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7561" y="3509555"/>
                      <a:ext cx="1223505" cy="37959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B0B352-F755-DBBB-C4C0-67D8EC943171}"/>
              </a:ext>
            </a:extLst>
          </p:cNvPr>
          <p:cNvCxnSpPr>
            <a:cxnSpLocks/>
          </p:cNvCxnSpPr>
          <p:nvPr/>
        </p:nvCxnSpPr>
        <p:spPr>
          <a:xfrm>
            <a:off x="2257436" y="4898703"/>
            <a:ext cx="944961" cy="0"/>
          </a:xfrm>
          <a:prstGeom prst="straightConnector1">
            <a:avLst/>
          </a:prstGeom>
          <a:noFill/>
          <a:ln w="1270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6885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5943" y="1250576"/>
            <a:ext cx="8895626" cy="5552639"/>
          </a:xfrm>
        </p:spPr>
        <p:txBody>
          <a:bodyPr>
            <a:noAutofit/>
          </a:bodyPr>
          <a:lstStyle/>
          <a:p>
            <a:r>
              <a:rPr lang="en-US" sz="2400"/>
              <a:t>Problem Statement</a:t>
            </a:r>
            <a:endParaRPr lang="en-US" sz="2400" dirty="0"/>
          </a:p>
          <a:p>
            <a:r>
              <a:rPr lang="en-US" sz="2400" dirty="0"/>
              <a:t>Background</a:t>
            </a:r>
          </a:p>
          <a:p>
            <a:r>
              <a:rPr lang="en-US" sz="2400" dirty="0"/>
              <a:t>System 1: Inverted Pendulum</a:t>
            </a:r>
          </a:p>
          <a:p>
            <a:pPr lvl="1"/>
            <a:r>
              <a:rPr lang="en-US" sz="2000" dirty="0"/>
              <a:t>Model Derivation</a:t>
            </a:r>
          </a:p>
          <a:p>
            <a:pPr lvl="1"/>
            <a:r>
              <a:rPr lang="en-US" sz="2000" dirty="0"/>
              <a:t>SMC and Classical Control Comparison</a:t>
            </a:r>
          </a:p>
          <a:p>
            <a:pPr lvl="1"/>
            <a:r>
              <a:rPr lang="en-US" sz="2000" dirty="0"/>
              <a:t>Raw Measurements and State Estimation Comparison</a:t>
            </a:r>
          </a:p>
          <a:p>
            <a:r>
              <a:rPr lang="en-US" sz="2400" dirty="0"/>
              <a:t>System 2: Cart and Pendulum</a:t>
            </a:r>
          </a:p>
          <a:p>
            <a:pPr lvl="1"/>
            <a:r>
              <a:rPr lang="en-US" sz="2000" dirty="0"/>
              <a:t>Model Derivation</a:t>
            </a:r>
          </a:p>
          <a:p>
            <a:pPr lvl="1"/>
            <a:r>
              <a:rPr lang="en-US" sz="2000" dirty="0"/>
              <a:t>SMC and Classical Control Comparison</a:t>
            </a:r>
          </a:p>
          <a:p>
            <a:pPr lvl="1"/>
            <a:r>
              <a:rPr lang="en-US" sz="2000" dirty="0"/>
              <a:t>Raw Measurements and State Estimation Comparison</a:t>
            </a:r>
            <a:endParaRPr lang="en-US" sz="2400" dirty="0"/>
          </a:p>
          <a:p>
            <a:r>
              <a:rPr lang="en-US" sz="2400" dirty="0"/>
              <a:t>Conclusions</a:t>
            </a:r>
          </a:p>
          <a:p>
            <a:r>
              <a:rPr lang="en-US" sz="2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6043413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10" y="-258353"/>
            <a:ext cx="6378690" cy="1143001"/>
          </a:xfrm>
        </p:spPr>
        <p:txBody>
          <a:bodyPr/>
          <a:lstStyle/>
          <a:p>
            <a:r>
              <a:rPr lang="en-US" dirty="0"/>
              <a:t>Sliding Mode Control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" y="1264022"/>
            <a:ext cx="9011920" cy="5257802"/>
          </a:xfrm>
        </p:spPr>
        <p:txBody>
          <a:bodyPr/>
          <a:lstStyle/>
          <a:p>
            <a:r>
              <a:rPr lang="en-US" dirty="0"/>
              <a:t>Control and estimation techniques from this class have been derived under the assumption of a linear, time-invariant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4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0348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423E-7B17-257B-4E11-A284100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Pendulum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5455-01C4-85EC-A0BE-231315223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67BA420-128D-516C-E104-AAC7FD0BED01}"/>
              </a:ext>
            </a:extLst>
          </p:cNvPr>
          <p:cNvGrpSpPr>
            <a:grpSpLocks noChangeAspect="1"/>
          </p:cNvGrpSpPr>
          <p:nvPr/>
        </p:nvGrpSpPr>
        <p:grpSpPr>
          <a:xfrm>
            <a:off x="7030316" y="2921965"/>
            <a:ext cx="1663169" cy="2857271"/>
            <a:chOff x="4539365" y="1658350"/>
            <a:chExt cx="1663169" cy="285727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83D784-93B3-2B5A-0FD8-37904D8F3925}"/>
                </a:ext>
              </a:extLst>
            </p:cNvPr>
            <p:cNvGrpSpPr/>
            <p:nvPr/>
          </p:nvGrpSpPr>
          <p:grpSpPr>
            <a:xfrm>
              <a:off x="4594322" y="3424004"/>
              <a:ext cx="914400" cy="914400"/>
              <a:chOff x="2636520" y="3718560"/>
              <a:chExt cx="914400" cy="914400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8709123D-FFD3-7DAA-C1D4-B6BC74717E0F}"/>
                  </a:ext>
                </a:extLst>
              </p:cNvPr>
              <p:cNvSpPr/>
              <p:nvPr/>
            </p:nvSpPr>
            <p:spPr>
              <a:xfrm>
                <a:off x="2636520" y="3718560"/>
                <a:ext cx="914400" cy="914400"/>
              </a:xfrm>
              <a:prstGeom prst="arc">
                <a:avLst>
                  <a:gd name="adj1" fmla="val 13089912"/>
                  <a:gd name="adj2" fmla="val 19380098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54" name="Right Triangle 53">
                <a:extLst>
                  <a:ext uri="{FF2B5EF4-FFF2-40B4-BE49-F238E27FC236}">
                    <a16:creationId xmlns:a16="http://schemas.microsoft.com/office/drawing/2014/main" id="{E1506D5B-8BDA-44F7-2731-1EA91D0C17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547576">
                <a:off x="3382181" y="3837312"/>
                <a:ext cx="126937" cy="126937"/>
              </a:xfrm>
              <a:prstGeom prst="rtTriangle">
                <a:avLst/>
              </a:prstGeom>
              <a:solidFill>
                <a:schemeClr val="accent5"/>
              </a:solidFill>
              <a:ln w="12700" cap="flat">
                <a:solidFill>
                  <a:schemeClr val="accent5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DC78E26-6D4A-08B0-B21A-4EF59FB1E3FA}"/>
                </a:ext>
              </a:extLst>
            </p:cNvPr>
            <p:cNvGrpSpPr/>
            <p:nvPr/>
          </p:nvGrpSpPr>
          <p:grpSpPr>
            <a:xfrm>
              <a:off x="4539365" y="1658350"/>
              <a:ext cx="1663169" cy="2857271"/>
              <a:chOff x="4539365" y="1658350"/>
              <a:chExt cx="1663169" cy="285727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1E16530-34DB-45C7-BAE9-54A0419F2340}"/>
                  </a:ext>
                </a:extLst>
              </p:cNvPr>
              <p:cNvGrpSpPr/>
              <p:nvPr/>
            </p:nvGrpSpPr>
            <p:grpSpPr>
              <a:xfrm>
                <a:off x="4539365" y="1658350"/>
                <a:ext cx="1536715" cy="2857271"/>
                <a:chOff x="5335323" y="2854690"/>
                <a:chExt cx="1536715" cy="2857271"/>
              </a:xfrm>
            </p:grpSpPr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806DC2EA-2D29-266F-AAE3-A2593C18B9DD}"/>
                    </a:ext>
                  </a:extLst>
                </p:cNvPr>
                <p:cNvSpPr/>
                <p:nvPr/>
              </p:nvSpPr>
              <p:spPr>
                <a:xfrm>
                  <a:off x="5335323" y="3879757"/>
                  <a:ext cx="1036032" cy="544414"/>
                </a:xfrm>
                <a:prstGeom prst="arc">
                  <a:avLst>
                    <a:gd name="adj1" fmla="val 16200000"/>
                    <a:gd name="adj2" fmla="val 20412067"/>
                  </a:avLst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9" tIns="45719" rIns="91439" bIns="45719" numCol="1" spcCol="38100" rtlCol="0" anchor="t">
                  <a:noAutofit/>
                </a:bodyPr>
                <a:lstStyle/>
                <a:p>
                  <a: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1B6E3F0-8932-2555-660C-8356593BE01A}"/>
                    </a:ext>
                  </a:extLst>
                </p:cNvPr>
                <p:cNvGrpSpPr/>
                <p:nvPr/>
              </p:nvGrpSpPr>
              <p:grpSpPr>
                <a:xfrm>
                  <a:off x="5352180" y="2854690"/>
                  <a:ext cx="1519858" cy="2857271"/>
                  <a:chOff x="4470174" y="2872336"/>
                  <a:chExt cx="1519858" cy="2857271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51C392DA-E2B3-8BC8-2A22-FFC736108A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54000" y="3258706"/>
                    <a:ext cx="0" cy="1744499"/>
                  </a:xfrm>
                  <a:prstGeom prst="line">
                    <a:avLst/>
                  </a:prstGeom>
                  <a:noFill/>
                  <a:ln w="38100" cap="flat">
                    <a:solidFill>
                      <a:schemeClr val="accent6">
                        <a:lumMod val="75000"/>
                      </a:schemeClr>
                    </a:solidFill>
                    <a:prstDash val="sysDash"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EB54380A-A489-DE78-8B9C-871F62FF3EF2}"/>
                      </a:ext>
                    </a:extLst>
                  </p:cNvPr>
                  <p:cNvGrpSpPr/>
                  <p:nvPr/>
                </p:nvGrpSpPr>
                <p:grpSpPr>
                  <a:xfrm>
                    <a:off x="4470174" y="2872336"/>
                    <a:ext cx="1519858" cy="2857271"/>
                    <a:chOff x="4470174" y="2872336"/>
                    <a:chExt cx="1519858" cy="285727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7092BB1-3641-F027-5B6C-50FB3C0054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70174" y="2872336"/>
                      <a:ext cx="1519858" cy="2857271"/>
                      <a:chOff x="2695575" y="3045210"/>
                      <a:chExt cx="1519858" cy="2857271"/>
                    </a:xfrm>
                  </p:grpSpPr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8E25D9B8-28EC-F100-D974-9DF4219DD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62275" y="4972050"/>
                        <a:ext cx="457200" cy="447675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19050" cap="flat">
                        <a:solidFill>
                          <a:schemeClr val="accent5"/>
                        </a:solidFill>
                        <a:miter lim="400000"/>
                      </a:ln>
                      <a:effectLst>
                        <a:outerShdw blurRad="38100" dist="25400" dir="5400000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square" lIns="50800" tIns="50800" rIns="50800" bIns="50800" numCol="1" spcCol="38100" rtlCol="0" anchor="ctr">
                        <a:spAutoFit/>
                      </a:bodyPr>
                      <a:lstStyle/>
                      <a:p>
                        <a:pPr marL="0" marR="0" indent="0" algn="ctr" defTabSz="584200" rtl="0" fontAlgn="auto" latinLnBrk="1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Calibri"/>
                          <a:buNone/>
                          <a:tabLst/>
                        </a:pPr>
                        <a:endPara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6746050A-AFD1-0D5B-14B1-7EEFDE7225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55209" y="3339595"/>
                        <a:ext cx="802510" cy="1928470"/>
                      </a:xfrm>
                      <a:prstGeom prst="line">
                        <a:avLst/>
                      </a:prstGeom>
                      <a:noFill/>
                      <a:ln w="38100" cap="flat">
                        <a:solidFill>
                          <a:srgbClr val="000000"/>
                        </a:solidFill>
                        <a:prstDash val="solid"/>
                        <a:miter lim="400000"/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sp>
                    <p:nvSpPr>
                      <p:cNvPr id="29" name="Oval 28">
                        <a:extLst>
                          <a:ext uri="{FF2B5EF4-FFF2-40B4-BE49-F238E27FC236}">
                            <a16:creationId xmlns:a16="http://schemas.microsoft.com/office/drawing/2014/main" id="{9670F112-0868-4C24-415C-DA44524BC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8233" y="3045210"/>
                        <a:ext cx="457200" cy="447675"/>
                      </a:xfrm>
                      <a:prstGeom prst="ellipse">
                        <a:avLst/>
                      </a:prstGeom>
                      <a:solidFill>
                        <a:schemeClr val="accent5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square" lIns="50800" tIns="50800" rIns="50800" bIns="50800" numCol="1" spcCol="38100" rtlCol="0" anchor="ctr">
                        <a:spAutoFit/>
                      </a:bodyPr>
                      <a:lstStyle/>
                      <a:p>
                        <a:pPr marL="0" marR="0" indent="0" algn="ctr" defTabSz="584200" rtl="0" fontAlgn="auto" latinLnBrk="1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Calibri"/>
                          <a:buNone/>
                          <a:tabLst/>
                        </a:pPr>
                        <a:endParaRPr kumimoji="0" 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endParaRPr>
                      </a:p>
                    </p:txBody>
                  </p:sp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8DC50CBE-C53B-0C35-756B-506C5AFB7D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5575" y="5184336"/>
                        <a:ext cx="1019175" cy="718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square" lIns="50800" tIns="50800" rIns="50800" bIns="50800" numCol="1" spcCol="38100" rtlCol="0" anchor="ctr">
                        <a:spAutoFit/>
                      </a:bodyPr>
                      <a:lstStyle/>
                      <a:p>
                        <a:pPr marL="0" marR="0" indent="0" algn="ctr" defTabSz="584200" rtl="0" fontAlgn="auto" latinLnBrk="1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Calibri"/>
                          <a:buNone/>
                          <a:tabLst/>
                        </a:pPr>
                        <a:endParaRPr kumimoji="0" 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endParaRPr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B849DD55-8F43-BADD-AF74-D53D540DD03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97561" y="3509555"/>
                          <a:ext cx="1223505" cy="379591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50800" tIns="50800" rIns="50800" bIns="50800" numCol="1" spcCol="38100" rtlCol="0" anchor="ctr">
                          <a:spAutoFit/>
                        </a:bodyPr>
                        <a:lstStyle/>
                        <a:p>
                          <a:pPr marL="0" marR="0" indent="0" algn="l" defTabSz="457200" rtl="0" fontAlgn="auto" latinLnBrk="1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Calibri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ea typeface="+mn-ea"/>
                            <a:cs typeface="+mn-cs"/>
                            <a:sym typeface="Calibri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B849DD55-8F43-BADD-AF74-D53D540DD03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97561" y="3509555"/>
                          <a:ext cx="1223505" cy="379591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F0F0494-B185-9689-BB5E-F1A46A0EEBA8}"/>
                      </a:ext>
                    </a:extLst>
                  </p:cNvPr>
                  <p:cNvSpPr txBox="1"/>
                  <p:nvPr/>
                </p:nvSpPr>
                <p:spPr>
                  <a:xfrm>
                    <a:off x="4979029" y="3411507"/>
                    <a:ext cx="1223505" cy="37959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Calibri"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𝝉</m:t>
                          </m:r>
                        </m:oMath>
                      </m:oMathPara>
                    </a14:m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Fill>
                        <a:solidFill>
                          <a:srgbClr val="000000"/>
                        </a:solidFill>
                      </a:uFill>
                      <a:ea typeface="+mn-ea"/>
                      <a:cs typeface="+mn-cs"/>
                      <a:sym typeface="Calibri"/>
                    </a:endParaRPr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F0F0494-B185-9689-BB5E-F1A46A0EEB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029" y="3411507"/>
                    <a:ext cx="1223505" cy="3795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936089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423E-7B17-257B-4E11-A284100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and Pendulum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5455-01C4-85EC-A0BE-231315223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9B87E8-732A-FDFD-1702-370C3BD828B6}"/>
              </a:ext>
            </a:extLst>
          </p:cNvPr>
          <p:cNvGrpSpPr>
            <a:grpSpLocks noChangeAspect="1"/>
          </p:cNvGrpSpPr>
          <p:nvPr/>
        </p:nvGrpSpPr>
        <p:grpSpPr>
          <a:xfrm>
            <a:off x="6127590" y="1768395"/>
            <a:ext cx="3464381" cy="3901426"/>
            <a:chOff x="1982310" y="1918890"/>
            <a:chExt cx="3464381" cy="39014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A7DB93-9597-2B43-5238-038026BB3FB6}"/>
                </a:ext>
              </a:extLst>
            </p:cNvPr>
            <p:cNvGrpSpPr/>
            <p:nvPr/>
          </p:nvGrpSpPr>
          <p:grpSpPr>
            <a:xfrm>
              <a:off x="1982310" y="1918890"/>
              <a:ext cx="3464381" cy="3901426"/>
              <a:chOff x="1263265" y="1900386"/>
              <a:chExt cx="3464381" cy="390142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6D3C8DD-59C5-026F-21BE-0B0C40EF3DF2}"/>
                  </a:ext>
                </a:extLst>
              </p:cNvPr>
              <p:cNvGrpSpPr/>
              <p:nvPr/>
            </p:nvGrpSpPr>
            <p:grpSpPr>
              <a:xfrm>
                <a:off x="1263265" y="1900386"/>
                <a:ext cx="3464381" cy="3901426"/>
                <a:chOff x="1263265" y="1900386"/>
                <a:chExt cx="3464381" cy="3901426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EB0D191-2BC5-B602-B395-74AF24862A81}"/>
                    </a:ext>
                  </a:extLst>
                </p:cNvPr>
                <p:cNvGrpSpPr/>
                <p:nvPr/>
              </p:nvGrpSpPr>
              <p:grpSpPr>
                <a:xfrm>
                  <a:off x="1811815" y="1900386"/>
                  <a:ext cx="2915831" cy="2857271"/>
                  <a:chOff x="5335323" y="2854690"/>
                  <a:chExt cx="2915831" cy="2857271"/>
                </a:xfrm>
              </p:grpSpPr>
              <p:sp>
                <p:nvSpPr>
                  <p:cNvPr id="19" name="Arc 18">
                    <a:extLst>
                      <a:ext uri="{FF2B5EF4-FFF2-40B4-BE49-F238E27FC236}">
                        <a16:creationId xmlns:a16="http://schemas.microsoft.com/office/drawing/2014/main" id="{06D976C7-B816-B4C3-3843-3FE2C06031A2}"/>
                      </a:ext>
                    </a:extLst>
                  </p:cNvPr>
                  <p:cNvSpPr/>
                  <p:nvPr/>
                </p:nvSpPr>
                <p:spPr>
                  <a:xfrm>
                    <a:off x="5335323" y="3879757"/>
                    <a:ext cx="1036032" cy="544414"/>
                  </a:xfrm>
                  <a:prstGeom prst="arc">
                    <a:avLst>
                      <a:gd name="adj1" fmla="val 16200000"/>
                      <a:gd name="adj2" fmla="val 20412067"/>
                    </a:avLst>
                  </a:prstGeom>
                  <a:noFill/>
                  <a:ln w="38100" cap="flat">
                    <a:solidFill>
                      <a:srgbClr val="FF0000"/>
                    </a:solidFill>
                    <a:prstDash val="solid"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91439" tIns="45719" rIns="91439" bIns="45719" numCol="1" spcCol="38100" rtlCol="0" anchor="t">
                    <a:noAutofit/>
                  </a:bodyPr>
                  <a:lstStyle/>
                  <a:p>
                    <a: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endParaRP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0CAD4FC6-FAEC-C38B-9386-30617F63DC26}"/>
                      </a:ext>
                    </a:extLst>
                  </p:cNvPr>
                  <p:cNvGrpSpPr/>
                  <p:nvPr/>
                </p:nvGrpSpPr>
                <p:grpSpPr>
                  <a:xfrm>
                    <a:off x="5352180" y="2854690"/>
                    <a:ext cx="2898974" cy="2857271"/>
                    <a:chOff x="4470174" y="2872336"/>
                    <a:chExt cx="2898974" cy="2857271"/>
                  </a:xfrm>
                </p:grpSpPr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9D691695-DACE-38B4-329A-2CB7ECF3B9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54000" y="3258706"/>
                      <a:ext cx="0" cy="1744499"/>
                    </a:xfrm>
                    <a:prstGeom prst="line">
                      <a:avLst/>
                    </a:prstGeom>
                    <a:noFill/>
                    <a:ln w="38100" cap="flat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miter lim="400000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81DEB579-DF35-B543-B92D-3DB62F260A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70174" y="2872336"/>
                      <a:ext cx="2898974" cy="2857271"/>
                      <a:chOff x="4470174" y="2872336"/>
                      <a:chExt cx="2898974" cy="2857271"/>
                    </a:xfrm>
                  </p:grpSpPr>
                  <p:grpSp>
                    <p:nvGrpSpPr>
                      <p:cNvPr id="23" name="Group 22">
                        <a:extLst>
                          <a:ext uri="{FF2B5EF4-FFF2-40B4-BE49-F238E27FC236}">
                            <a16:creationId xmlns:a16="http://schemas.microsoft.com/office/drawing/2014/main" id="{BF302421-B62E-6CEB-6DBB-8FED30788D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70174" y="2872336"/>
                        <a:ext cx="1519858" cy="2857271"/>
                        <a:chOff x="2695575" y="3045210"/>
                        <a:chExt cx="1519858" cy="2857271"/>
                      </a:xfrm>
                    </p:grpSpPr>
                    <p:sp>
                      <p:nvSpPr>
                        <p:cNvPr id="31" name="Oval 30">
                          <a:extLst>
                            <a:ext uri="{FF2B5EF4-FFF2-40B4-BE49-F238E27FC236}">
                              <a16:creationId xmlns:a16="http://schemas.microsoft.com/office/drawing/2014/main" id="{267E73F8-A17F-B740-A59F-34E1D5575B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2275" y="4972050"/>
                          <a:ext cx="457200" cy="447675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19050" cap="flat">
                          <a:solidFill>
                            <a:schemeClr val="accent5"/>
                          </a:solidFill>
                          <a:miter lim="400000"/>
                        </a:ln>
                        <a:effectLst>
                          <a:outerShdw blurRad="38100" dist="254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50800" tIns="50800" rIns="50800" bIns="50800" numCol="1" spcCol="38100" rtlCol="0" anchor="ctr">
                          <a:spAutoFit/>
                        </a:bodyPr>
                        <a:lstStyle/>
                        <a:p>
                          <a:pPr marL="0" marR="0" indent="0" algn="ctr" defTabSz="584200" rtl="0" fontAlgn="auto" latinLnBrk="1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Calibri"/>
                            <a:buNone/>
                            <a:tabLst/>
                          </a:pPr>
                          <a:endParaRPr kumimoji="0" lang="en-US" sz="40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12700" dir="5400000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uFillTx/>
                            <a:latin typeface="+mn-lt"/>
                            <a:ea typeface="+mn-ea"/>
                            <a:cs typeface="+mn-cs"/>
                            <a:sym typeface="Calibri"/>
                          </a:endParaRPr>
                        </a:p>
                      </p:txBody>
                    </p:sp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65A4381C-AA9A-5539-DD05-5E0711FEF45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155209" y="3339595"/>
                          <a:ext cx="802510" cy="1928470"/>
                        </a:xfrm>
                        <a:prstGeom prst="line">
                          <a:avLst/>
                        </a:prstGeom>
                        <a:noFill/>
                        <a:ln w="38100" cap="flat">
                          <a:solidFill>
                            <a:srgbClr val="000000"/>
                          </a:solidFill>
                          <a:prstDash val="solid"/>
                          <a:miter lim="400000"/>
                        </a:ln>
                        <a:effectLst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sp>
                      <p:nvSpPr>
                        <p:cNvPr id="33" name="Oval 32">
                          <a:extLst>
                            <a:ext uri="{FF2B5EF4-FFF2-40B4-BE49-F238E27FC236}">
                              <a16:creationId xmlns:a16="http://schemas.microsoft.com/office/drawing/2014/main" id="{9A238F7F-FD0C-C80D-6E89-EE225AE431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8233" y="3045210"/>
                          <a:ext cx="457200" cy="447675"/>
                        </a:xfrm>
                        <a:prstGeom prst="ellipse">
                          <a:avLst/>
                        </a:prstGeom>
                        <a:solidFill>
                          <a:schemeClr val="accent5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50800" tIns="50800" rIns="50800" bIns="50800" numCol="1" spcCol="38100" rtlCol="0" anchor="ctr">
                          <a:spAutoFit/>
                        </a:bodyPr>
                        <a:lstStyle/>
                        <a:p>
                          <a:pPr marL="0" marR="0" indent="0" algn="ctr" defTabSz="584200" rtl="0" fontAlgn="auto" latinLnBrk="1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Calibri"/>
                            <a:buNone/>
                            <a:tabLst/>
                          </a:pPr>
                          <a:endParaRPr kumimoji="0" lang="en-US" sz="40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12700" dir="5400000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uFillTx/>
                            <a:latin typeface="+mn-lt"/>
                            <a:ea typeface="+mn-ea"/>
                            <a:cs typeface="+mn-cs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6CE5D3C1-27F8-6721-4E9B-0029097EA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5575" y="5184336"/>
                          <a:ext cx="1019175" cy="71814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50800" tIns="50800" rIns="50800" bIns="50800" numCol="1" spcCol="38100" rtlCol="0" anchor="ctr">
                          <a:spAutoFit/>
                        </a:bodyPr>
                        <a:lstStyle/>
                        <a:p>
                          <a:pPr marL="0" marR="0" indent="0" algn="ctr" defTabSz="584200" rtl="0" fontAlgn="auto" latinLnBrk="1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Calibri"/>
                            <a:buNone/>
                            <a:tabLst/>
                          </a:pPr>
                          <a:endParaRPr kumimoji="0" lang="en-US" sz="40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12700" dir="5400000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uFillTx/>
                            <a:latin typeface="+mn-lt"/>
                            <a:ea typeface="+mn-ea"/>
                            <a:cs typeface="+mn-cs"/>
                            <a:sym typeface="Calibri"/>
                          </a:endParaRPr>
                        </a:p>
                      </p:txBody>
                    </p: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" name="TextBox 23">
                            <a:extLst>
                              <a:ext uri="{FF2B5EF4-FFF2-40B4-BE49-F238E27FC236}">
                                <a16:creationId xmlns:a16="http://schemas.microsoft.com/office/drawing/2014/main" id="{B51FB538-EFA9-7F46-BE83-B5E2F14C4BA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97561" y="3509555"/>
                            <a:ext cx="1223505" cy="379591"/>
                          </a:xfrm>
                          <a:prstGeom prst="rect">
                            <a:avLst/>
                          </a:prstGeom>
                          <a:noFill/>
                          <a:ln w="12700" cap="flat">
                            <a:noFill/>
                            <a:miter lim="400000"/>
                          </a:ln>
                          <a:effectLst/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none"/>
                        </p:style>
                        <p:txBody>
                          <a:bodyPr rot="0" spcFirstLastPara="1" vertOverflow="overflow" horzOverflow="overflow" vert="horz" wrap="square" lIns="50800" tIns="50800" rIns="50800" bIns="50800" numCol="1" spcCol="38100" rtlCol="0" anchor="ctr">
                            <a:spAutoFit/>
                          </a:bodyPr>
                          <a:lstStyle/>
                          <a:p>
                            <a:pPr marL="0" marR="0" indent="0" algn="l" defTabSz="457200" rtl="0" fontAlgn="auto" latinLnBrk="1" hangingPunct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Calibri"/>
                              <a:buNone/>
                              <a:tabLst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0" lang="en-US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𝜽</m:t>
                                  </m:r>
                                </m:oMath>
                              </m:oMathPara>
                            </a14:m>
                            <a:endParaRPr kumimoji="0" lang="en-US" sz="18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ea typeface="+mn-ea"/>
                              <a:cs typeface="+mn-cs"/>
                              <a:sym typeface="Calibri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" name="TextBox 23">
                            <a:extLst>
                              <a:ext uri="{FF2B5EF4-FFF2-40B4-BE49-F238E27FC236}">
                                <a16:creationId xmlns:a16="http://schemas.microsoft.com/office/drawing/2014/main" id="{B51FB538-EFA9-7F46-BE83-B5E2F14C4BA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97561" y="3509555"/>
                            <a:ext cx="1223505" cy="379591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12700" cap="flat">
                            <a:noFill/>
                            <a:miter lim="400000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5" name="TextBox 24">
                            <a:extLst>
                              <a:ext uri="{FF2B5EF4-FFF2-40B4-BE49-F238E27FC236}">
                                <a16:creationId xmlns:a16="http://schemas.microsoft.com/office/drawing/2014/main" id="{89BDB86B-2FD1-9494-524F-43A76933E98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45643" y="5350016"/>
                            <a:ext cx="1223505" cy="379591"/>
                          </a:xfrm>
                          <a:prstGeom prst="rect">
                            <a:avLst/>
                          </a:prstGeom>
                          <a:noFill/>
                          <a:ln w="12700" cap="flat">
                            <a:noFill/>
                            <a:miter lim="400000"/>
                          </a:ln>
                          <a:effectLst/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none"/>
                        </p:style>
                        <p:txBody>
                          <a:bodyPr rot="0" spcFirstLastPara="1" vertOverflow="overflow" horzOverflow="overflow" vert="horz" wrap="square" lIns="50800" tIns="50800" rIns="50800" bIns="50800" numCol="1" spcCol="38100" rtlCol="0" anchor="ctr">
                            <a:spAutoFit/>
                          </a:bodyPr>
                          <a:lstStyle/>
                          <a:p>
                            <a:pPr marL="0" marR="0" indent="0" algn="l" defTabSz="457200" rtl="0" fontAlgn="auto" latinLnBrk="1" hangingPunct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Calibri"/>
                              <a:buNone/>
                              <a:tabLst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0" lang="en-US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5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𝑭</m:t>
                                  </m:r>
                                </m:oMath>
                              </m:oMathPara>
                            </a14:m>
                            <a:endParaRPr kumimoji="0" lang="en-US" sz="18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ea typeface="+mn-ea"/>
                              <a:cs typeface="+mn-cs"/>
                              <a:sym typeface="Calibri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5" name="TextBox 24">
                            <a:extLst>
                              <a:ext uri="{FF2B5EF4-FFF2-40B4-BE49-F238E27FC236}">
                                <a16:creationId xmlns:a16="http://schemas.microsoft.com/office/drawing/2014/main" id="{89BDB86B-2FD1-9494-524F-43A76933E98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45643" y="5350016"/>
                            <a:ext cx="1223505" cy="379591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12700" cap="flat">
                            <a:noFill/>
                            <a:miter lim="400000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236DE1D-0DC3-71D7-A72C-C1E1FD29D808}"/>
                    </a:ext>
                  </a:extLst>
                </p:cNvPr>
                <p:cNvGrpSpPr/>
                <p:nvPr/>
              </p:nvGrpSpPr>
              <p:grpSpPr>
                <a:xfrm>
                  <a:off x="1263265" y="4039512"/>
                  <a:ext cx="2149987" cy="1762300"/>
                  <a:chOff x="3965054" y="3778108"/>
                  <a:chExt cx="2149987" cy="1762300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25099057-E0C9-1E99-F3FD-0A30EB2852A3}"/>
                      </a:ext>
                    </a:extLst>
                  </p:cNvPr>
                  <p:cNvSpPr/>
                  <p:nvPr/>
                </p:nvSpPr>
                <p:spPr>
                  <a:xfrm>
                    <a:off x="3965054" y="3778108"/>
                    <a:ext cx="2149987" cy="111050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 cap="flat">
                    <a:solidFill>
                      <a:schemeClr val="accent5"/>
                    </a:solidFill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Calibri"/>
                      <a:buNone/>
                      <a:tabLst/>
                    </a:pPr>
                    <a:endParaRPr kumimoji="0" lang="en-US" sz="40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D281245-C6EC-4F5B-3AD0-3A079B5E134A}"/>
                      </a:ext>
                    </a:extLst>
                  </p:cNvPr>
                  <p:cNvSpPr/>
                  <p:nvPr/>
                </p:nvSpPr>
                <p:spPr>
                  <a:xfrm>
                    <a:off x="4045005" y="4902262"/>
                    <a:ext cx="638604" cy="63814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 cap="flat">
                    <a:solidFill>
                      <a:schemeClr val="accent5">
                        <a:lumMod val="95000"/>
                        <a:lumOff val="5000"/>
                      </a:schemeClr>
                    </a:solidFill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Calibri"/>
                      <a:buNone/>
                      <a:tabLst/>
                    </a:pPr>
                    <a:endParaRPr kumimoji="0" lang="en-US" sz="40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C463E7B-ADDF-AAE6-ACFB-93F319329B80}"/>
                      </a:ext>
                    </a:extLst>
                  </p:cNvPr>
                  <p:cNvSpPr/>
                  <p:nvPr/>
                </p:nvSpPr>
                <p:spPr>
                  <a:xfrm>
                    <a:off x="5356151" y="4902262"/>
                    <a:ext cx="638604" cy="63814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 cap="flat">
                    <a:solidFill>
                      <a:schemeClr val="accent5">
                        <a:lumMod val="95000"/>
                        <a:lumOff val="5000"/>
                      </a:schemeClr>
                    </a:solidFill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Calibri"/>
                      <a:buNone/>
                      <a:tabLst/>
                    </a:pPr>
                    <a:endParaRPr kumimoji="0" lang="en-US" sz="40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689E197-3EE4-CDE5-6341-66FB7474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3252" y="4594764"/>
                <a:ext cx="572008" cy="0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BCD604-8501-7761-31AB-57BE759EFA8F}"/>
                </a:ext>
              </a:extLst>
            </p:cNvPr>
            <p:cNvGrpSpPr/>
            <p:nvPr/>
          </p:nvGrpSpPr>
          <p:grpSpPr>
            <a:xfrm>
              <a:off x="2047912" y="2912092"/>
              <a:ext cx="768051" cy="1111996"/>
              <a:chOff x="854617" y="2666115"/>
              <a:chExt cx="768051" cy="111199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0F8ACF-258D-B1F7-D97A-FE9C97172D1F}"/>
                  </a:ext>
                </a:extLst>
              </p:cNvPr>
              <p:cNvGrpSpPr/>
              <p:nvPr/>
            </p:nvGrpSpPr>
            <p:grpSpPr>
              <a:xfrm>
                <a:off x="854617" y="2855911"/>
                <a:ext cx="614325" cy="632460"/>
                <a:chOff x="307695" y="2468880"/>
                <a:chExt cx="614325" cy="632460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A95AAB5-F000-5736-4305-4AD1419D1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5315" y="2468880"/>
                  <a:ext cx="0" cy="632460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527A46B7-CDD8-12AE-6C04-35222CBF2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695" y="3086100"/>
                  <a:ext cx="614325" cy="0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5E9F43-FB26-08B2-8CA4-6CDAB9503F56}"/>
                  </a:ext>
                </a:extLst>
              </p:cNvPr>
              <p:cNvSpPr txBox="1"/>
              <p:nvPr/>
            </p:nvSpPr>
            <p:spPr>
              <a:xfrm>
                <a:off x="1390045" y="3398520"/>
                <a:ext cx="232623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Calibri"/>
                  </a:rPr>
                  <a:t>x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0A0B8F-E72D-1F2E-6725-8A70FA419BD3}"/>
                  </a:ext>
                </a:extLst>
              </p:cNvPr>
              <p:cNvSpPr txBox="1"/>
              <p:nvPr/>
            </p:nvSpPr>
            <p:spPr>
              <a:xfrm>
                <a:off x="909640" y="2666115"/>
                <a:ext cx="232623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y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98457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Full-State Extended Kalman Filter (EKF)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56B3CE5-A892-43F2-B76A-F7AF90812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89" y="1264024"/>
                <a:ext cx="8932082" cy="5115299"/>
              </a:xfrm>
              <a:prstGeom prst="rect">
                <a:avLst/>
              </a:prstGeom>
            </p:spPr>
            <p:txBody>
              <a:bodyPr/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>
                  <a:buNone/>
                </a:pPr>
                <a:r>
                  <a:rPr lang="en-US" b="1" u="sng" dirty="0">
                    <a:latin typeface="Arial" panose="020B0604020202020204" pitchFamily="34" charset="0"/>
                  </a:rPr>
                  <a:t>Measurement-Level Implementation</a:t>
                </a:r>
              </a:p>
              <a:p>
                <a:pPr marL="0" indent="0">
                  <a:buNone/>
                </a:pPr>
                <a:endParaRPr lang="en-US" sz="2000" b="1" u="sng" dirty="0">
                  <a:latin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</a:rPr>
                  <a:t>Time Update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</a:rPr>
                  <a:t>Measurement Update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Kalman Gain: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n-US" sz="2000" b="1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𝑳𝑯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56B3CE5-A892-43F2-B76A-F7AF90812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9" y="1264024"/>
                <a:ext cx="8932082" cy="5115299"/>
              </a:xfrm>
              <a:prstGeom prst="rect">
                <a:avLst/>
              </a:prstGeom>
              <a:blipFill>
                <a:blip r:embed="rId2"/>
                <a:stretch>
                  <a:fillRect l="-1433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D30E879-FBEC-4A51-9110-992C2FBA87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1478" y="1823712"/>
            <a:ext cx="3672126" cy="39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73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5" y="54785"/>
            <a:ext cx="6769792" cy="90822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Configuration 1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0" y="1257300"/>
                <a:ext cx="3469341" cy="521073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Solutions:</a:t>
                </a:r>
              </a:p>
              <a:p>
                <a:pPr lvl="1"/>
                <a:r>
                  <a:rPr lang="en-US" sz="2000" dirty="0"/>
                  <a:t>Position and Timing: WLS (5-Minute Batch Window)</a:t>
                </a:r>
              </a:p>
              <a:p>
                <a:pPr lvl="1"/>
                <a:r>
                  <a:rPr lang="en-US" sz="2000" dirty="0"/>
                  <a:t>Timing Only: EKF</a:t>
                </a:r>
              </a:p>
              <a:p>
                <a:r>
                  <a:rPr lang="en-US" sz="2200" dirty="0"/>
                  <a:t>Both filters were provided a 10-minute initialization period with a known receiver position</a:t>
                </a:r>
              </a:p>
              <a:p>
                <a:r>
                  <a:rPr lang="en-US" sz="2200" dirty="0"/>
                  <a:t>Rejection Threshold: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acc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&gt;10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0" y="1257300"/>
                <a:ext cx="3469341" cy="5210735"/>
              </a:xfrm>
              <a:blipFill>
                <a:blip r:embed="rId2"/>
                <a:stretch>
                  <a:fillRect l="-193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7894610-B3A9-DE4E-73A5-60CC47593C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12" y="1257300"/>
            <a:ext cx="5540188" cy="2723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B7CEB8-8822-4C84-9291-1E35EEA714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50" y="4319720"/>
            <a:ext cx="4931650" cy="2424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C47F0-5D4D-333D-F6ED-C49FEF44416C}"/>
              </a:ext>
            </a:extLst>
          </p:cNvPr>
          <p:cNvSpPr txBox="1"/>
          <p:nvPr/>
        </p:nvSpPr>
        <p:spPr>
          <a:xfrm>
            <a:off x="1373748" y="5736408"/>
            <a:ext cx="2743200" cy="10259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  <a:defRPr/>
            </a:pPr>
            <a:r>
              <a:rPr lang="en-US" sz="2000" b="1" dirty="0">
                <a:solidFill>
                  <a:srgbClr val="03244D"/>
                </a:solidFill>
                <a:latin typeface="Arial" panose="020B0604020202020204" pitchFamily="34" charset="0"/>
                <a:cs typeface="Calibri"/>
              </a:rPr>
              <a:t>Future results presented with initial offset removed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3244D"/>
              </a:solidFill>
              <a:effectLst/>
              <a:uLnTx/>
              <a:uFill>
                <a:solidFill/>
              </a:uFill>
              <a:latin typeface="Arial" panose="020B0604020202020204" pitchFamily="34" charset="0"/>
              <a:cs typeface="Calibri"/>
              <a:sym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876F2-0CE4-C5C5-2B62-9C90BE7947BE}"/>
              </a:ext>
            </a:extLst>
          </p:cNvPr>
          <p:cNvSpPr/>
          <p:nvPr/>
        </p:nvSpPr>
        <p:spPr>
          <a:xfrm>
            <a:off x="4794422" y="1466335"/>
            <a:ext cx="466287" cy="444176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46BEAD-EFE1-60E8-120D-EFCA72909558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2745348" y="1845463"/>
            <a:ext cx="2117360" cy="3890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11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5" y="54785"/>
            <a:ext cx="6769792" cy="90822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Configuration 1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E51BA61-8ECF-9C74-7E2A-889CE52CD4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785635"/>
                  </p:ext>
                </p:extLst>
              </p:nvPr>
            </p:nvGraphicFramePr>
            <p:xfrm>
              <a:off x="452927" y="4914937"/>
              <a:ext cx="8589417" cy="186348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888337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2247543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2453537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4004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38.26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1.05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133.07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177.78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0.046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0.69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1.98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E51BA61-8ECF-9C74-7E2A-889CE52CD4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785635"/>
                  </p:ext>
                </p:extLst>
              </p:nvPr>
            </p:nvGraphicFramePr>
            <p:xfrm>
              <a:off x="452927" y="4914937"/>
              <a:ext cx="8589417" cy="186348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888337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2247543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2453537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4004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118333" r="-10975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118333" r="-496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218333" r="-10975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218333" r="-496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318333" r="-10975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318333" r="-496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418333" r="-1097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418333" r="-496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5A8A52-FBB2-5564-4AE6-17C1E55F82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0" y="1249700"/>
            <a:ext cx="7454719" cy="3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874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25551</TotalTime>
  <Words>982</Words>
  <Application>Microsoft Office PowerPoint</Application>
  <PresentationFormat>On-screen Show (4:3)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Lucida Grande</vt:lpstr>
      <vt:lpstr>Gavlab</vt:lpstr>
      <vt:lpstr>Sliding Mode Control of Nonlinear Systems</vt:lpstr>
      <vt:lpstr>Problem Statement</vt:lpstr>
      <vt:lpstr>Outline</vt:lpstr>
      <vt:lpstr>Sliding Mode Control Overview</vt:lpstr>
      <vt:lpstr>Inverted Pendulum</vt:lpstr>
      <vt:lpstr>Cart and Pendulum</vt:lpstr>
      <vt:lpstr>Full-State Extended Kalman Filter (EKF)</vt:lpstr>
      <vt:lpstr>Estimation Configuration 1 Results</vt:lpstr>
      <vt:lpstr>Estimation Configuration 1 Results</vt:lpstr>
      <vt:lpstr>Estimation Configuration 2 Results</vt:lpstr>
      <vt:lpstr>Conclusions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Smith</dc:creator>
  <cp:lastModifiedBy>Rhet Hailey</cp:lastModifiedBy>
  <cp:revision>398</cp:revision>
  <cp:lastPrinted>2020-09-23T15:49:10Z</cp:lastPrinted>
  <dcterms:modified xsi:type="dcterms:W3CDTF">2023-05-03T00:14:03Z</dcterms:modified>
</cp:coreProperties>
</file>