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96" r:id="rId3"/>
    <p:sldId id="319" r:id="rId4"/>
    <p:sldId id="325" r:id="rId5"/>
    <p:sldId id="326" r:id="rId6"/>
    <p:sldId id="322" r:id="rId7"/>
    <p:sldId id="323" r:id="rId8"/>
    <p:sldId id="324" r:id="rId9"/>
    <p:sldId id="293" r:id="rId10"/>
  </p:sldIdLst>
  <p:sldSz cx="9144000" cy="6858000" type="screen4x3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496E9C"/>
    <a:srgbClr val="F68026"/>
    <a:srgbClr val="DD5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D6EFC-43B3-4BA6-AA22-8DDBE5BFC569}" v="4" dt="2020-10-21T14:57:10.889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0"/>
    <p:restoredTop sz="86364" autoAdjust="0"/>
  </p:normalViewPr>
  <p:slideViewPr>
    <p:cSldViewPr snapToGrid="0" snapToObjects="1">
      <p:cViewPr varScale="1">
        <p:scale>
          <a:sx n="108" d="100"/>
          <a:sy n="108" d="100"/>
        </p:scale>
        <p:origin x="379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3872" y="4835022"/>
            <a:ext cx="9170897" cy="2022977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3872" y="4504664"/>
            <a:ext cx="9170897" cy="250980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idx="3"/>
          </p:nvPr>
        </p:nvSpPr>
        <p:spPr>
          <a:xfrm>
            <a:off x="3065953" y="0"/>
            <a:ext cx="3016345" cy="444536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spcBef>
                <a:spcPts val="0"/>
              </a:spcBef>
              <a:buClrTx/>
              <a:buSzTx/>
              <a:buFontTx/>
              <a:buNone/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1138642" y="771440"/>
            <a:ext cx="6883815" cy="6020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lang="en-US" sz="3500" b="1" dirty="0">
                <a:solidFill>
                  <a:srgbClr val="03244D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67680-594B-D840-9ADC-D8DEC3EE9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5" y="5349498"/>
            <a:ext cx="3410716" cy="905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C4651F-8670-FB4C-A9BD-84037B1B4C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54" y="5546689"/>
            <a:ext cx="3064784" cy="63723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4495800" y="1224814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4495800" y="1224818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23"/>
          <p:cNvSpPr>
            <a:spLocks noGrp="1"/>
          </p:cNvSpPr>
          <p:nvPr>
            <p:ph type="body" idx="11"/>
          </p:nvPr>
        </p:nvSpPr>
        <p:spPr>
          <a:xfrm>
            <a:off x="457200" y="1224818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3244D"/>
                </a:solidFill>
                <a:uFill>
                  <a:solidFill>
                    <a:srgbClr val="143D66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 dirty="0">
                <a:solidFill>
                  <a:srgbClr val="143D66"/>
                </a:solidFill>
                <a:uFill>
                  <a:solidFill>
                    <a:srgbClr val="143D66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9A9A9A"/>
              </a:buClr>
              <a:buSzTx/>
              <a:buFont typeface="Calibri"/>
              <a:buNone/>
              <a:defRPr sz="30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1pPr>
            <a:lvl2pPr marL="457200" indent="0" algn="ctr">
              <a:spcBef>
                <a:spcPts val="600"/>
              </a:spcBef>
              <a:buClr>
                <a:srgbClr val="9A9A9A"/>
              </a:buClr>
              <a:buSzTx/>
              <a:buFont typeface="Calibri"/>
              <a:buNone/>
              <a:defRPr sz="28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4400" indent="0" algn="ctr">
              <a:spcBef>
                <a:spcPts val="500"/>
              </a:spcBef>
              <a:buClr>
                <a:srgbClr val="9A9A9A"/>
              </a:buClr>
              <a:buSzTx/>
              <a:buFont typeface="Calibri"/>
              <a:buNone/>
              <a:defRPr sz="24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1600" indent="0" algn="ctr">
              <a:spcBef>
                <a:spcPts val="400"/>
              </a:spcBef>
              <a:buClr>
                <a:srgbClr val="9A9A9A"/>
              </a:buClr>
              <a:buSzTx/>
              <a:buFont typeface="Calibri"/>
              <a:buNone/>
              <a:defRPr sz="20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28800" indent="0" algn="ctr">
              <a:spcBef>
                <a:spcPts val="400"/>
              </a:spcBef>
              <a:buClr>
                <a:srgbClr val="9A9A9A"/>
              </a:buClr>
              <a:buSzTx/>
              <a:buFont typeface="Calibri"/>
              <a:buNone/>
              <a:defRPr sz="20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3872" y="0"/>
            <a:ext cx="9170897" cy="1031960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dirty="0"/>
          </a:p>
        </p:txBody>
      </p:sp>
      <p:sp>
        <p:nvSpPr>
          <p:cNvPr id="3" name="Shape 3"/>
          <p:cNvSpPr/>
          <p:nvPr/>
        </p:nvSpPr>
        <p:spPr>
          <a:xfrm>
            <a:off x="-3872" y="1088660"/>
            <a:ext cx="9170897" cy="124744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25310" y="-258353"/>
            <a:ext cx="5822973" cy="11430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57200" y="1224824"/>
            <a:ext cx="8229600" cy="525780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  <a:endParaRPr lang="en-US" sz="2000" dirty="0">
              <a:uFill>
                <a:solidFill/>
              </a:uFill>
            </a:endParaRPr>
          </a:p>
          <a:p>
            <a:pPr lvl="5"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</p:txBody>
      </p:sp>
      <p:pic>
        <p:nvPicPr>
          <p:cNvPr id="10" name="Picture 9" descr="gavlablogoMAINcarSatLargeLinesNoOrb_DigMedia.pdf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85" y="6126536"/>
            <a:ext cx="1272560" cy="617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04406-56D9-B540-B36C-10EC095291F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2" y="221956"/>
            <a:ext cx="2066411" cy="548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</p:sldLayoutIdLst>
  <p:transition spd="med"/>
  <p:hf hdr="0" dt="0"/>
  <p:txStyles>
    <p:titleStyle>
      <a:lvl1pPr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349" y="84673"/>
            <a:ext cx="8843554" cy="1635132"/>
          </a:xfrm>
        </p:spPr>
        <p:txBody>
          <a:bodyPr/>
          <a:lstStyle/>
          <a:p>
            <a:r>
              <a:rPr lang="en-US" sz="3200" dirty="0">
                <a:solidFill>
                  <a:srgbClr val="03244D"/>
                </a:solidFill>
              </a:rPr>
              <a:t>Sliding Mode Control of Nonlinear Systems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48098" y="2133147"/>
            <a:ext cx="8843554" cy="83276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 algn="ctr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228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457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685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9144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1430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1371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1600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1828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buClrTx/>
              <a:buFontTx/>
            </a:pPr>
            <a:r>
              <a:rPr lang="en-US" sz="2600" dirty="0">
                <a:solidFill>
                  <a:srgbClr val="496E9C"/>
                </a:solidFill>
              </a:rPr>
              <a:t>Austin Smith</a:t>
            </a:r>
          </a:p>
          <a:p>
            <a:pPr>
              <a:buClrTx/>
              <a:buFontTx/>
            </a:pPr>
            <a:r>
              <a:rPr lang="en-US" sz="2600" dirty="0">
                <a:solidFill>
                  <a:srgbClr val="496E9C"/>
                </a:solidFill>
              </a:rPr>
              <a:t>Rhet Hailey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52348" y="2549529"/>
            <a:ext cx="8843554" cy="19806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 algn="ctr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228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457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685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9144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1430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1371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1600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1828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buClrTx/>
              <a:buFontTx/>
            </a:pPr>
            <a:r>
              <a:rPr lang="en-US" sz="2400" dirty="0">
                <a:solidFill>
                  <a:srgbClr val="496E9C"/>
                </a:solidFill>
              </a:rPr>
              <a:t>Feedback Control of Dynamic Systems</a:t>
            </a:r>
          </a:p>
          <a:p>
            <a:pPr>
              <a:buClrTx/>
              <a:buFontTx/>
            </a:pPr>
            <a:r>
              <a:rPr lang="en-US" sz="2400" dirty="0">
                <a:solidFill>
                  <a:srgbClr val="496E9C"/>
                </a:solidFill>
              </a:rPr>
              <a:t>Final Project</a:t>
            </a:r>
          </a:p>
          <a:p>
            <a:pPr>
              <a:buClrTx/>
              <a:buFontTx/>
            </a:pPr>
            <a:r>
              <a:rPr lang="en-US" sz="2400" dirty="0">
                <a:solidFill>
                  <a:srgbClr val="496E9C"/>
                </a:solidFill>
              </a:rPr>
              <a:t>May 4, 2023</a:t>
            </a:r>
          </a:p>
        </p:txBody>
      </p:sp>
    </p:spTree>
    <p:extLst>
      <p:ext uri="{BB962C8B-B14F-4D97-AF65-F5344CB8AC3E}">
        <p14:creationId xmlns:p14="http://schemas.microsoft.com/office/powerpoint/2010/main" val="40382186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51" y="1261348"/>
            <a:ext cx="8229600" cy="5257802"/>
          </a:xfrm>
        </p:spPr>
        <p:txBody>
          <a:bodyPr/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Background</a:t>
            </a:r>
          </a:p>
          <a:p>
            <a:pPr lvl="1"/>
            <a:r>
              <a:rPr lang="en-US" sz="2000" dirty="0"/>
              <a:t>Sliding Mode Control (SMC)</a:t>
            </a:r>
            <a:endParaRPr lang="en-US" sz="2800" dirty="0"/>
          </a:p>
          <a:p>
            <a:r>
              <a:rPr lang="en-US" sz="2400" dirty="0"/>
              <a:t>System 1: Cart and Pendulum</a:t>
            </a:r>
          </a:p>
          <a:p>
            <a:pPr lvl="1"/>
            <a:r>
              <a:rPr lang="en-US" sz="2000" dirty="0"/>
              <a:t>System Model</a:t>
            </a:r>
          </a:p>
          <a:p>
            <a:pPr lvl="1"/>
            <a:r>
              <a:rPr lang="en-US" sz="2000" dirty="0"/>
              <a:t>SMC and Classical Control Results</a:t>
            </a:r>
          </a:p>
          <a:p>
            <a:r>
              <a:rPr lang="en-US" sz="2400" dirty="0"/>
              <a:t>System 2: Inverted Pendulum</a:t>
            </a:r>
          </a:p>
          <a:p>
            <a:pPr lvl="1"/>
            <a:r>
              <a:rPr lang="en-US" sz="2000" dirty="0"/>
              <a:t>System Model</a:t>
            </a:r>
          </a:p>
          <a:p>
            <a:pPr lvl="1"/>
            <a:r>
              <a:rPr lang="en-US" sz="2000" dirty="0"/>
              <a:t>SMC and Classical Control Results</a:t>
            </a:r>
          </a:p>
          <a:p>
            <a:pPr lvl="1"/>
            <a:r>
              <a:rPr lang="en-US" sz="2000" dirty="0"/>
              <a:t>Measurement Filtering and Results</a:t>
            </a:r>
            <a:endParaRPr lang="en-US" sz="2400" dirty="0"/>
          </a:p>
          <a:p>
            <a:r>
              <a:rPr lang="en-US" sz="2400" dirty="0"/>
              <a:t>Conclusions and Future Work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804DF-137E-A442-A678-BF468D5D3D1A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2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3732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(Full)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" y="1264022"/>
            <a:ext cx="9011920" cy="5257802"/>
          </a:xfrm>
        </p:spPr>
        <p:txBody>
          <a:bodyPr/>
          <a:lstStyle/>
          <a:p>
            <a:r>
              <a:rPr lang="en-US" dirty="0"/>
              <a:t>Control and estimation techniques from this class have been derived under the assumption of a linear, time-invariant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4774-86E8-1A40-92D5-F3DEF7736BE1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3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94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10" y="-258353"/>
            <a:ext cx="6378690" cy="1143001"/>
          </a:xfrm>
        </p:spPr>
        <p:txBody>
          <a:bodyPr/>
          <a:lstStyle/>
          <a:p>
            <a:r>
              <a:rPr lang="en-US" dirty="0"/>
              <a:t>Sliding Mode Control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" y="1264022"/>
            <a:ext cx="9011920" cy="5257802"/>
          </a:xfrm>
        </p:spPr>
        <p:txBody>
          <a:bodyPr/>
          <a:lstStyle/>
          <a:p>
            <a:r>
              <a:rPr lang="en-US" dirty="0"/>
              <a:t>Control and estimation techniques from this class have been derived under the assumption of a linear, time-invariant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4774-86E8-1A40-92D5-F3DEF7736BE1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4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10348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10" y="-258353"/>
            <a:ext cx="6378690" cy="1143001"/>
          </a:xfrm>
        </p:spPr>
        <p:txBody>
          <a:bodyPr/>
          <a:lstStyle/>
          <a:p>
            <a:r>
              <a:rPr lang="en-US" dirty="0"/>
              <a:t>Kalman Filter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" y="1264022"/>
            <a:ext cx="9011920" cy="5257802"/>
          </a:xfrm>
        </p:spPr>
        <p:txBody>
          <a:bodyPr/>
          <a:lstStyle/>
          <a:p>
            <a:r>
              <a:rPr lang="en-US" dirty="0"/>
              <a:t>For feedback control to be possible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4774-86E8-1A40-92D5-F3DEF7736BE1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5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77518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(Full)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express your ideations!</a:t>
            </a:r>
          </a:p>
          <a:p>
            <a:pPr lvl="1"/>
            <a:r>
              <a:rPr lang="en-US" dirty="0"/>
              <a:t>There’s lots of room</a:t>
            </a:r>
          </a:p>
          <a:p>
            <a:pPr lvl="2"/>
            <a:r>
              <a:rPr lang="en-US" dirty="0"/>
              <a:t>But, don’t get carried away</a:t>
            </a:r>
          </a:p>
          <a:p>
            <a:pPr lvl="3"/>
            <a:r>
              <a:rPr lang="en-US" dirty="0"/>
              <a:t>No one wants to read a novel during your presentation</a:t>
            </a:r>
          </a:p>
          <a:p>
            <a:pPr lvl="4"/>
            <a:r>
              <a:rPr lang="en-US" dirty="0"/>
              <a:t>Well, at least not a novel you’ve provided on your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4774-86E8-1A40-92D5-F3DEF7736BE1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6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2241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10" y="-258353"/>
            <a:ext cx="6683490" cy="1143001"/>
          </a:xfrm>
        </p:spPr>
        <p:txBody>
          <a:bodyPr/>
          <a:lstStyle/>
          <a:p>
            <a:r>
              <a:rPr lang="en-US" dirty="0"/>
              <a:t>Overview of Sliding Mode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express your ideations!</a:t>
            </a:r>
          </a:p>
          <a:p>
            <a:pPr lvl="1"/>
            <a:r>
              <a:rPr lang="en-US" dirty="0"/>
              <a:t>There’s lots of room</a:t>
            </a:r>
          </a:p>
          <a:p>
            <a:pPr lvl="2"/>
            <a:r>
              <a:rPr lang="en-US" dirty="0"/>
              <a:t>But, don’t get carried away</a:t>
            </a:r>
          </a:p>
          <a:p>
            <a:pPr lvl="3"/>
            <a:r>
              <a:rPr lang="en-US" dirty="0"/>
              <a:t>No one wants to read a novel during your presentation</a:t>
            </a:r>
          </a:p>
          <a:p>
            <a:pPr lvl="4"/>
            <a:r>
              <a:rPr lang="en-US" dirty="0"/>
              <a:t>Well, at least not a novel you’ve provided on your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4774-86E8-1A40-92D5-F3DEF7736BE1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7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4914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(Full)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express your ideations!</a:t>
            </a:r>
          </a:p>
          <a:p>
            <a:pPr lvl="1"/>
            <a:r>
              <a:rPr lang="en-US" dirty="0"/>
              <a:t>There’s lots of room</a:t>
            </a:r>
          </a:p>
          <a:p>
            <a:pPr lvl="2"/>
            <a:r>
              <a:rPr lang="en-US" dirty="0"/>
              <a:t>But, don’t get carried away</a:t>
            </a:r>
          </a:p>
          <a:p>
            <a:pPr lvl="3"/>
            <a:r>
              <a:rPr lang="en-US" dirty="0"/>
              <a:t>No one wants to read a novel during your presentation</a:t>
            </a:r>
          </a:p>
          <a:p>
            <a:pPr lvl="4"/>
            <a:r>
              <a:rPr lang="en-US" dirty="0"/>
              <a:t>Well, at least not a novel you’ve provided on your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4774-86E8-1A40-92D5-F3DEF7736BE1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8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2032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8236212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8054</TotalTime>
  <Words>255</Words>
  <Application>Microsoft Office PowerPoint</Application>
  <PresentationFormat>On-screen Show (4:3)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</vt:lpstr>
      <vt:lpstr>Lucida Grande</vt:lpstr>
      <vt:lpstr>White</vt:lpstr>
      <vt:lpstr>Sliding Mode Control of Nonlinear Systems</vt:lpstr>
      <vt:lpstr>Outline</vt:lpstr>
      <vt:lpstr>Content (Full)</vt:lpstr>
      <vt:lpstr>Sliding Mode Control Overview</vt:lpstr>
      <vt:lpstr>Kalman Filter Overview</vt:lpstr>
      <vt:lpstr>Content (Full)</vt:lpstr>
      <vt:lpstr>Overview of Sliding Mode Control</vt:lpstr>
      <vt:lpstr>Content (Full)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Smith</dc:creator>
  <cp:lastModifiedBy>Austin Smith</cp:lastModifiedBy>
  <cp:revision>178</cp:revision>
  <cp:lastPrinted>2017-08-01T11:51:19Z</cp:lastPrinted>
  <dcterms:modified xsi:type="dcterms:W3CDTF">2023-05-02T03:58:42Z</dcterms:modified>
</cp:coreProperties>
</file>