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5a93ed08d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5a93ed08d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5a93ed08d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5a93ed08d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a93ed08d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a93ed08d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3add2fd45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3add2fd45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597d10807e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597d10807e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3add2fd4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3add2fd4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the signs 6 and W and 9 and F are similar, we used user context to differentiate between the similar signs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5787108ad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5787108ad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0d0a1eb94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0d0a1eb94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0b9293dd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0b9293dd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goal is to develop and asl </a:t>
            </a:r>
            <a:r>
              <a:rPr lang="en"/>
              <a:t>interpretation</a:t>
            </a:r>
            <a:r>
              <a:rPr lang="en"/>
              <a:t> device that can convert asl gestures into text and audio. The purpose of this is to help communicate between visual and spoken language users. Our completion date target is May 2025</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3611cfcbb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3611cfcbb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3611cfcbb7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3611cfcbb7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597d10807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597d10807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597d10807e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597d10807e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597d10807e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597d10807e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3add2fd456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3add2fd456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Explain that the gui on the screen is pretty much base level and it hasn't been integrated with the translator script at all</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97d10807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97d10807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
          <p:cNvSpPr txBox="1"/>
          <p:nvPr>
            <p:ph idx="1" type="subTitle"/>
          </p:nvPr>
        </p:nvSpPr>
        <p:spPr>
          <a:xfrm>
            <a:off x="1371600" y="2914650"/>
            <a:ext cx="6400800" cy="1314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6" name="Google Shape;16;p2"/>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11"/>
          <p:cNvSpPr txBox="1"/>
          <p:nvPr>
            <p:ph type="title"/>
          </p:nvPr>
        </p:nvSpPr>
        <p:spPr>
          <a:xfrm>
            <a:off x="311700" y="445025"/>
            <a:ext cx="8520600" cy="572700"/>
          </a:xfrm>
          <a:prstGeom prst="rect">
            <a:avLst/>
          </a:prstGeom>
        </p:spPr>
        <p:txBody>
          <a:bodyPr anchorCtr="0" anchor="ctr" bIns="45700" lIns="91425" spcFirstLastPara="1" rIns="91425" wrap="square" tIns="45700">
            <a:normAutofit/>
          </a:bodyPr>
          <a:lstStyle>
            <a:lvl1pPr lvl="0">
              <a:spcBef>
                <a:spcPts val="0"/>
              </a:spcBef>
              <a:spcAft>
                <a:spcPts val="0"/>
              </a:spcAft>
              <a:buSzPts val="4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1"/>
          <p:cNvSpPr txBox="1"/>
          <p:nvPr>
            <p:ph idx="1" type="body"/>
          </p:nvPr>
        </p:nvSpPr>
        <p:spPr>
          <a:xfrm>
            <a:off x="311700" y="1152475"/>
            <a:ext cx="8520600" cy="3416400"/>
          </a:xfrm>
          <a:prstGeom prst="rect">
            <a:avLst/>
          </a:prstGeom>
        </p:spPr>
        <p:txBody>
          <a:bodyPr anchorCtr="0" anchor="t" bIns="45700" lIns="91425" spcFirstLastPara="1" rIns="91425" wrap="square" tIns="45700">
            <a:normAutofit/>
          </a:bodyPr>
          <a:lstStyle>
            <a:lvl1pPr indent="-431800" lvl="0" marL="457200">
              <a:spcBef>
                <a:spcPts val="640"/>
              </a:spcBef>
              <a:spcAft>
                <a:spcPts val="0"/>
              </a:spcAft>
              <a:buSzPts val="3200"/>
              <a:buChar char="•"/>
              <a:defRPr/>
            </a:lvl1pPr>
            <a:lvl2pPr indent="-406400" lvl="1" marL="914400">
              <a:spcBef>
                <a:spcPts val="560"/>
              </a:spcBef>
              <a:spcAft>
                <a:spcPts val="0"/>
              </a:spcAft>
              <a:buSzPts val="2800"/>
              <a:buChar char="–"/>
              <a:defRPr/>
            </a:lvl2pPr>
            <a:lvl3pPr indent="-381000" lvl="2" marL="1371600">
              <a:spcBef>
                <a:spcPts val="480"/>
              </a:spcBef>
              <a:spcAft>
                <a:spcPts val="0"/>
              </a:spcAft>
              <a:buSzPts val="2400"/>
              <a:buChar char="•"/>
              <a:defRPr/>
            </a:lvl3pPr>
            <a:lvl4pPr indent="-355600" lvl="3" marL="1828800">
              <a:spcBef>
                <a:spcPts val="400"/>
              </a:spcBef>
              <a:spcAft>
                <a:spcPts val="0"/>
              </a:spcAft>
              <a:buSzPts val="2000"/>
              <a:buChar char="–"/>
              <a:defRPr/>
            </a:lvl4pPr>
            <a:lvl5pPr indent="-355600" lvl="4" marL="2286000">
              <a:spcBef>
                <a:spcPts val="400"/>
              </a:spcBef>
              <a:spcAft>
                <a:spcPts val="0"/>
              </a:spcAft>
              <a:buSzPts val="2000"/>
              <a:buChar char="»"/>
              <a:defRPr/>
            </a:lvl5pPr>
            <a:lvl6pPr indent="-355600" lvl="5" marL="2743200">
              <a:spcBef>
                <a:spcPts val="400"/>
              </a:spcBef>
              <a:spcAft>
                <a:spcPts val="0"/>
              </a:spcAft>
              <a:buSzPts val="2000"/>
              <a:buChar char="•"/>
              <a:defRPr/>
            </a:lvl6pPr>
            <a:lvl7pPr indent="-355600" lvl="6" marL="3200400">
              <a:spcBef>
                <a:spcPts val="400"/>
              </a:spcBef>
              <a:spcAft>
                <a:spcPts val="0"/>
              </a:spcAft>
              <a:buSzPts val="2000"/>
              <a:buChar char="•"/>
              <a:defRPr/>
            </a:lvl7pPr>
            <a:lvl8pPr indent="-355600" lvl="7" marL="3657600">
              <a:spcBef>
                <a:spcPts val="400"/>
              </a:spcBef>
              <a:spcAft>
                <a:spcPts val="0"/>
              </a:spcAft>
              <a:buSzPts val="2000"/>
              <a:buChar char="•"/>
              <a:defRPr/>
            </a:lvl8pPr>
            <a:lvl9pPr indent="-355600" lvl="8" marL="4114800">
              <a:spcBef>
                <a:spcPts val="400"/>
              </a:spcBef>
              <a:spcAft>
                <a:spcPts val="0"/>
              </a:spcAft>
              <a:buSzPts val="2000"/>
              <a:buChar char="•"/>
              <a:defRPr/>
            </a:lvl9pPr>
          </a:lstStyle>
          <a:p/>
        </p:txBody>
      </p:sp>
      <p:sp>
        <p:nvSpPr>
          <p:cNvPr id="62" name="Google Shape;62;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12"/>
          <p:cNvSpPr txBox="1"/>
          <p:nvPr>
            <p:ph type="title"/>
          </p:nvPr>
        </p:nvSpPr>
        <p:spPr>
          <a:xfrm>
            <a:off x="311700" y="555600"/>
            <a:ext cx="2808000" cy="755700"/>
          </a:xfrm>
          <a:prstGeom prst="rect">
            <a:avLst/>
          </a:prstGeom>
        </p:spPr>
        <p:txBody>
          <a:bodyPr anchorCtr="0" anchor="b" bIns="45700" lIns="91425" spcFirstLastPara="1" rIns="91425" wrap="square" tIns="4570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p12"/>
          <p:cNvSpPr txBox="1"/>
          <p:nvPr>
            <p:ph idx="1" type="body"/>
          </p:nvPr>
        </p:nvSpPr>
        <p:spPr>
          <a:xfrm>
            <a:off x="311700" y="1389600"/>
            <a:ext cx="2808000" cy="3179400"/>
          </a:xfrm>
          <a:prstGeom prst="rect">
            <a:avLst/>
          </a:prstGeom>
        </p:spPr>
        <p:txBody>
          <a:bodyPr anchorCtr="0" anchor="t" bIns="45700" lIns="91425" spcFirstLastPara="1" rIns="91425" wrap="square" tIns="45700">
            <a:normAutofit/>
          </a:bodyPr>
          <a:lstStyle>
            <a:lvl1pPr indent="-304800" lvl="0" marL="457200">
              <a:spcBef>
                <a:spcPts val="640"/>
              </a:spcBef>
              <a:spcAft>
                <a:spcPts val="0"/>
              </a:spcAft>
              <a:buSzPts val="1200"/>
              <a:buChar char="•"/>
              <a:defRPr sz="1200"/>
            </a:lvl1pPr>
            <a:lvl2pPr indent="-304800" lvl="1" marL="914400">
              <a:spcBef>
                <a:spcPts val="560"/>
              </a:spcBef>
              <a:spcAft>
                <a:spcPts val="0"/>
              </a:spcAft>
              <a:buSzPts val="1200"/>
              <a:buChar char="–"/>
              <a:defRPr sz="1200"/>
            </a:lvl2pPr>
            <a:lvl3pPr indent="-304800" lvl="2" marL="1371600">
              <a:spcBef>
                <a:spcPts val="480"/>
              </a:spcBef>
              <a:spcAft>
                <a:spcPts val="0"/>
              </a:spcAft>
              <a:buSzPts val="1200"/>
              <a:buChar char="•"/>
              <a:defRPr sz="1200"/>
            </a:lvl3pPr>
            <a:lvl4pPr indent="-304800" lvl="3" marL="1828800">
              <a:spcBef>
                <a:spcPts val="400"/>
              </a:spcBef>
              <a:spcAft>
                <a:spcPts val="0"/>
              </a:spcAft>
              <a:buSzPts val="1200"/>
              <a:buChar char="–"/>
              <a:defRPr sz="1200"/>
            </a:lvl4pPr>
            <a:lvl5pPr indent="-304800" lvl="4" marL="2286000">
              <a:spcBef>
                <a:spcPts val="400"/>
              </a:spcBef>
              <a:spcAft>
                <a:spcPts val="0"/>
              </a:spcAft>
              <a:buSzPts val="1200"/>
              <a:buChar char="»"/>
              <a:defRPr sz="1200"/>
            </a:lvl5pPr>
            <a:lvl6pPr indent="-304800" lvl="5" marL="2743200">
              <a:spcBef>
                <a:spcPts val="400"/>
              </a:spcBef>
              <a:spcAft>
                <a:spcPts val="0"/>
              </a:spcAft>
              <a:buSzPts val="1200"/>
              <a:buChar char="•"/>
              <a:defRPr sz="1200"/>
            </a:lvl6pPr>
            <a:lvl7pPr indent="-304800" lvl="6" marL="3200400">
              <a:spcBef>
                <a:spcPts val="400"/>
              </a:spcBef>
              <a:spcAft>
                <a:spcPts val="0"/>
              </a:spcAft>
              <a:buSzPts val="1200"/>
              <a:buChar char="•"/>
              <a:defRPr sz="1200"/>
            </a:lvl7pPr>
            <a:lvl8pPr indent="-304800" lvl="7" marL="3657600">
              <a:spcBef>
                <a:spcPts val="400"/>
              </a:spcBef>
              <a:spcAft>
                <a:spcPts val="0"/>
              </a:spcAft>
              <a:buSzPts val="1200"/>
              <a:buChar char="•"/>
              <a:defRPr sz="1200"/>
            </a:lvl8pPr>
            <a:lvl9pPr indent="-304800" lvl="8" marL="4114800">
              <a:spcBef>
                <a:spcPts val="400"/>
              </a:spcBef>
              <a:spcAft>
                <a:spcPts val="0"/>
              </a:spcAft>
              <a:buSzPts val="1200"/>
              <a:buChar char="•"/>
              <a:defRPr sz="1200"/>
            </a:lvl9pPr>
          </a:lstStyle>
          <a:p/>
        </p:txBody>
      </p:sp>
      <p:sp>
        <p:nvSpPr>
          <p:cNvPr id="66" name="Google Shape;66;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13"/>
          <p:cNvSpPr txBox="1"/>
          <p:nvPr>
            <p:ph type="title"/>
          </p:nvPr>
        </p:nvSpPr>
        <p:spPr>
          <a:xfrm>
            <a:off x="311700" y="445025"/>
            <a:ext cx="8520600" cy="572700"/>
          </a:xfrm>
          <a:prstGeom prst="rect">
            <a:avLst/>
          </a:prstGeom>
        </p:spPr>
        <p:txBody>
          <a:bodyPr anchorCtr="0" anchor="ctr" bIns="45700" lIns="91425" spcFirstLastPara="1" rIns="91425" wrap="square" tIns="45700">
            <a:normAutofit/>
          </a:bodyPr>
          <a:lstStyle>
            <a:lvl1pPr lvl="0">
              <a:spcBef>
                <a:spcPts val="0"/>
              </a:spcBef>
              <a:spcAft>
                <a:spcPts val="0"/>
              </a:spcAft>
              <a:buSzPts val="4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3"/>
          <p:cNvSpPr txBox="1"/>
          <p:nvPr>
            <p:ph idx="1" type="body"/>
          </p:nvPr>
        </p:nvSpPr>
        <p:spPr>
          <a:xfrm>
            <a:off x="311700" y="1152475"/>
            <a:ext cx="3999900" cy="3416400"/>
          </a:xfrm>
          <a:prstGeom prst="rect">
            <a:avLst/>
          </a:prstGeom>
        </p:spPr>
        <p:txBody>
          <a:bodyPr anchorCtr="0" anchor="t" bIns="45700" lIns="91425" spcFirstLastPara="1" rIns="91425" wrap="square" tIns="45700">
            <a:normAutofit/>
          </a:bodyPr>
          <a:lstStyle>
            <a:lvl1pPr indent="-317500" lvl="0" marL="457200">
              <a:spcBef>
                <a:spcPts val="640"/>
              </a:spcBef>
              <a:spcAft>
                <a:spcPts val="0"/>
              </a:spcAft>
              <a:buSzPts val="1400"/>
              <a:buChar char="•"/>
              <a:defRPr sz="1400"/>
            </a:lvl1pPr>
            <a:lvl2pPr indent="-304800" lvl="1" marL="914400">
              <a:spcBef>
                <a:spcPts val="560"/>
              </a:spcBef>
              <a:spcAft>
                <a:spcPts val="0"/>
              </a:spcAft>
              <a:buSzPts val="1200"/>
              <a:buChar char="–"/>
              <a:defRPr sz="1200"/>
            </a:lvl2pPr>
            <a:lvl3pPr indent="-304800" lvl="2" marL="1371600">
              <a:spcBef>
                <a:spcPts val="480"/>
              </a:spcBef>
              <a:spcAft>
                <a:spcPts val="0"/>
              </a:spcAft>
              <a:buSzPts val="1200"/>
              <a:buChar char="•"/>
              <a:defRPr sz="1200"/>
            </a:lvl3pPr>
            <a:lvl4pPr indent="-304800" lvl="3" marL="1828800">
              <a:spcBef>
                <a:spcPts val="400"/>
              </a:spcBef>
              <a:spcAft>
                <a:spcPts val="0"/>
              </a:spcAft>
              <a:buSzPts val="1200"/>
              <a:buChar char="–"/>
              <a:defRPr sz="1200"/>
            </a:lvl4pPr>
            <a:lvl5pPr indent="-304800" lvl="4" marL="2286000">
              <a:spcBef>
                <a:spcPts val="400"/>
              </a:spcBef>
              <a:spcAft>
                <a:spcPts val="0"/>
              </a:spcAft>
              <a:buSzPts val="1200"/>
              <a:buChar char="»"/>
              <a:defRPr sz="1200"/>
            </a:lvl5pPr>
            <a:lvl6pPr indent="-304800" lvl="5" marL="2743200">
              <a:spcBef>
                <a:spcPts val="400"/>
              </a:spcBef>
              <a:spcAft>
                <a:spcPts val="0"/>
              </a:spcAft>
              <a:buSzPts val="1200"/>
              <a:buChar char="•"/>
              <a:defRPr sz="1200"/>
            </a:lvl6pPr>
            <a:lvl7pPr indent="-304800" lvl="6" marL="3200400">
              <a:spcBef>
                <a:spcPts val="400"/>
              </a:spcBef>
              <a:spcAft>
                <a:spcPts val="0"/>
              </a:spcAft>
              <a:buSzPts val="1200"/>
              <a:buChar char="•"/>
              <a:defRPr sz="1200"/>
            </a:lvl7pPr>
            <a:lvl8pPr indent="-304800" lvl="7" marL="3657600">
              <a:spcBef>
                <a:spcPts val="400"/>
              </a:spcBef>
              <a:spcAft>
                <a:spcPts val="0"/>
              </a:spcAft>
              <a:buSzPts val="1200"/>
              <a:buChar char="•"/>
              <a:defRPr sz="1200"/>
            </a:lvl8pPr>
            <a:lvl9pPr indent="-304800" lvl="8" marL="4114800">
              <a:spcBef>
                <a:spcPts val="400"/>
              </a:spcBef>
              <a:spcAft>
                <a:spcPts val="0"/>
              </a:spcAft>
              <a:buSzPts val="1200"/>
              <a:buChar char="•"/>
              <a:defRPr sz="1200"/>
            </a:lvl9pPr>
          </a:lstStyle>
          <a:p/>
        </p:txBody>
      </p:sp>
      <p:sp>
        <p:nvSpPr>
          <p:cNvPr id="70" name="Google Shape;70;p13"/>
          <p:cNvSpPr txBox="1"/>
          <p:nvPr>
            <p:ph idx="2" type="body"/>
          </p:nvPr>
        </p:nvSpPr>
        <p:spPr>
          <a:xfrm>
            <a:off x="4832400" y="1152475"/>
            <a:ext cx="3999900" cy="3416400"/>
          </a:xfrm>
          <a:prstGeom prst="rect">
            <a:avLst/>
          </a:prstGeom>
        </p:spPr>
        <p:txBody>
          <a:bodyPr anchorCtr="0" anchor="t" bIns="45700" lIns="91425" spcFirstLastPara="1" rIns="91425" wrap="square" tIns="45700">
            <a:normAutofit/>
          </a:bodyPr>
          <a:lstStyle>
            <a:lvl1pPr indent="-317500" lvl="0" marL="457200">
              <a:spcBef>
                <a:spcPts val="640"/>
              </a:spcBef>
              <a:spcAft>
                <a:spcPts val="0"/>
              </a:spcAft>
              <a:buSzPts val="1400"/>
              <a:buChar char="•"/>
              <a:defRPr sz="1400"/>
            </a:lvl1pPr>
            <a:lvl2pPr indent="-304800" lvl="1" marL="914400">
              <a:spcBef>
                <a:spcPts val="560"/>
              </a:spcBef>
              <a:spcAft>
                <a:spcPts val="0"/>
              </a:spcAft>
              <a:buSzPts val="1200"/>
              <a:buChar char="–"/>
              <a:defRPr sz="1200"/>
            </a:lvl2pPr>
            <a:lvl3pPr indent="-304800" lvl="2" marL="1371600">
              <a:spcBef>
                <a:spcPts val="480"/>
              </a:spcBef>
              <a:spcAft>
                <a:spcPts val="0"/>
              </a:spcAft>
              <a:buSzPts val="1200"/>
              <a:buChar char="•"/>
              <a:defRPr sz="1200"/>
            </a:lvl3pPr>
            <a:lvl4pPr indent="-304800" lvl="3" marL="1828800">
              <a:spcBef>
                <a:spcPts val="400"/>
              </a:spcBef>
              <a:spcAft>
                <a:spcPts val="0"/>
              </a:spcAft>
              <a:buSzPts val="1200"/>
              <a:buChar char="–"/>
              <a:defRPr sz="1200"/>
            </a:lvl4pPr>
            <a:lvl5pPr indent="-304800" lvl="4" marL="2286000">
              <a:spcBef>
                <a:spcPts val="400"/>
              </a:spcBef>
              <a:spcAft>
                <a:spcPts val="0"/>
              </a:spcAft>
              <a:buSzPts val="1200"/>
              <a:buChar char="»"/>
              <a:defRPr sz="1200"/>
            </a:lvl5pPr>
            <a:lvl6pPr indent="-304800" lvl="5" marL="2743200">
              <a:spcBef>
                <a:spcPts val="400"/>
              </a:spcBef>
              <a:spcAft>
                <a:spcPts val="0"/>
              </a:spcAft>
              <a:buSzPts val="1200"/>
              <a:buChar char="•"/>
              <a:defRPr sz="1200"/>
            </a:lvl6pPr>
            <a:lvl7pPr indent="-304800" lvl="6" marL="3200400">
              <a:spcBef>
                <a:spcPts val="400"/>
              </a:spcBef>
              <a:spcAft>
                <a:spcPts val="0"/>
              </a:spcAft>
              <a:buSzPts val="1200"/>
              <a:buChar char="•"/>
              <a:defRPr sz="1200"/>
            </a:lvl7pPr>
            <a:lvl8pPr indent="-304800" lvl="7" marL="3657600">
              <a:spcBef>
                <a:spcPts val="400"/>
              </a:spcBef>
              <a:spcAft>
                <a:spcPts val="0"/>
              </a:spcAft>
              <a:buSzPts val="1200"/>
              <a:buChar char="•"/>
              <a:defRPr sz="1200"/>
            </a:lvl8pPr>
            <a:lvl9pPr indent="-304800" lvl="8" marL="4114800">
              <a:spcBef>
                <a:spcPts val="400"/>
              </a:spcBef>
              <a:spcAft>
                <a:spcPts val="0"/>
              </a:spcAft>
              <a:buSzPts val="1200"/>
              <a:buChar char="•"/>
              <a:defRPr sz="1200"/>
            </a:lvl9pPr>
          </a:lstStyle>
          <a:p/>
        </p:txBody>
      </p:sp>
      <p:sp>
        <p:nvSpPr>
          <p:cNvPr id="71" name="Google Shape;7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3"/>
          <p:cNvSpPr txBox="1"/>
          <p:nvPr>
            <p:ph type="title"/>
          </p:nvPr>
        </p:nvSpPr>
        <p:spPr>
          <a:xfrm>
            <a:off x="457200" y="702644"/>
            <a:ext cx="8229600" cy="6441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457200" y="1610179"/>
            <a:ext cx="8229600" cy="2984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1" name="Google Shape;21;p3"/>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722313" y="3305176"/>
            <a:ext cx="7772400" cy="10215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722313" y="2180035"/>
            <a:ext cx="7772400" cy="112500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4"/>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5"/>
          <p:cNvSpPr txBox="1"/>
          <p:nvPr>
            <p:ph type="title"/>
          </p:nvPr>
        </p:nvSpPr>
        <p:spPr>
          <a:xfrm>
            <a:off x="457200" y="702644"/>
            <a:ext cx="8229600" cy="6441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
          <p:cNvSpPr txBox="1"/>
          <p:nvPr>
            <p:ph idx="1" type="body"/>
          </p:nvPr>
        </p:nvSpPr>
        <p:spPr>
          <a:xfrm>
            <a:off x="457200" y="1451426"/>
            <a:ext cx="4038600" cy="31734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p5"/>
          <p:cNvSpPr txBox="1"/>
          <p:nvPr>
            <p:ph idx="2" type="body"/>
          </p:nvPr>
        </p:nvSpPr>
        <p:spPr>
          <a:xfrm>
            <a:off x="4648200" y="1451426"/>
            <a:ext cx="4038600" cy="3173400"/>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5"/>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6"/>
          <p:cNvSpPr txBox="1"/>
          <p:nvPr>
            <p:ph type="title"/>
          </p:nvPr>
        </p:nvSpPr>
        <p:spPr>
          <a:xfrm>
            <a:off x="457200" y="702644"/>
            <a:ext cx="8229600" cy="6441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
          <p:cNvSpPr txBox="1"/>
          <p:nvPr>
            <p:ph idx="1" type="body"/>
          </p:nvPr>
        </p:nvSpPr>
        <p:spPr>
          <a:xfrm>
            <a:off x="457199" y="1397255"/>
            <a:ext cx="4040100" cy="4362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7" name="Google Shape;37;p6"/>
          <p:cNvSpPr txBox="1"/>
          <p:nvPr>
            <p:ph idx="2" type="body"/>
          </p:nvPr>
        </p:nvSpPr>
        <p:spPr>
          <a:xfrm>
            <a:off x="457199" y="1989969"/>
            <a:ext cx="4040100" cy="26940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8" name="Google Shape;38;p6"/>
          <p:cNvSpPr txBox="1"/>
          <p:nvPr>
            <p:ph idx="3" type="body"/>
          </p:nvPr>
        </p:nvSpPr>
        <p:spPr>
          <a:xfrm>
            <a:off x="4645025" y="1397255"/>
            <a:ext cx="4041900" cy="436200"/>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6"/>
          <p:cNvSpPr txBox="1"/>
          <p:nvPr>
            <p:ph idx="4" type="body"/>
          </p:nvPr>
        </p:nvSpPr>
        <p:spPr>
          <a:xfrm>
            <a:off x="4645025" y="1989969"/>
            <a:ext cx="4041900" cy="2694000"/>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6"/>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7"/>
          <p:cNvSpPr txBox="1"/>
          <p:nvPr>
            <p:ph type="title"/>
          </p:nvPr>
        </p:nvSpPr>
        <p:spPr>
          <a:xfrm>
            <a:off x="457200" y="702644"/>
            <a:ext cx="8229600" cy="6441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
        <p:nvSpPr>
          <p:cNvPr id="47" name="Google Shape;47;p8"/>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9" name="Shape 49"/>
        <p:cNvGrpSpPr/>
        <p:nvPr/>
      </p:nvGrpSpPr>
      <p:grpSpPr>
        <a:xfrm>
          <a:off x="0" y="0"/>
          <a:ext cx="0" cy="0"/>
          <a:chOff x="0" y="0"/>
          <a:chExt cx="0" cy="0"/>
        </a:xfrm>
      </p:grpSpPr>
      <p:sp>
        <p:nvSpPr>
          <p:cNvPr id="50" name="Google Shape;50;p9"/>
          <p:cNvSpPr txBox="1"/>
          <p:nvPr>
            <p:ph type="title"/>
          </p:nvPr>
        </p:nvSpPr>
        <p:spPr>
          <a:xfrm>
            <a:off x="457200" y="679122"/>
            <a:ext cx="3008400" cy="7773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9"/>
          <p:cNvSpPr txBox="1"/>
          <p:nvPr>
            <p:ph idx="1" type="body"/>
          </p:nvPr>
        </p:nvSpPr>
        <p:spPr>
          <a:xfrm>
            <a:off x="3575050" y="679122"/>
            <a:ext cx="5111700" cy="3915600"/>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2" name="Google Shape;52;p9"/>
          <p:cNvSpPr txBox="1"/>
          <p:nvPr>
            <p:ph idx="2" type="body"/>
          </p:nvPr>
        </p:nvSpPr>
        <p:spPr>
          <a:xfrm>
            <a:off x="457201" y="1609519"/>
            <a:ext cx="3008400" cy="29850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3" name="Google Shape;53;p9"/>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9"/>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5" name="Shape 55"/>
        <p:cNvGrpSpPr/>
        <p:nvPr/>
      </p:nvGrpSpPr>
      <p:grpSpPr>
        <a:xfrm>
          <a:off x="0" y="0"/>
          <a:ext cx="0" cy="0"/>
          <a:chOff x="0" y="0"/>
          <a:chExt cx="0" cy="0"/>
        </a:xfrm>
      </p:grpSpPr>
      <p:sp>
        <p:nvSpPr>
          <p:cNvPr id="56" name="Google Shape;56;p10"/>
          <p:cNvSpPr txBox="1"/>
          <p:nvPr>
            <p:ph type="title"/>
          </p:nvPr>
        </p:nvSpPr>
        <p:spPr>
          <a:xfrm>
            <a:off x="1792288" y="3858517"/>
            <a:ext cx="5486400" cy="4251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10"/>
          <p:cNvSpPr/>
          <p:nvPr>
            <p:ph idx="2" type="pic"/>
          </p:nvPr>
        </p:nvSpPr>
        <p:spPr>
          <a:xfrm>
            <a:off x="1792288" y="717648"/>
            <a:ext cx="5486400" cy="3086100"/>
          </a:xfrm>
          <a:prstGeom prst="rect">
            <a:avLst/>
          </a:prstGeom>
          <a:noFill/>
          <a:ln>
            <a:noFill/>
          </a:ln>
        </p:spPr>
      </p:sp>
      <p:sp>
        <p:nvSpPr>
          <p:cNvPr id="58" name="Google Shape;58;p10"/>
          <p:cNvSpPr txBox="1"/>
          <p:nvPr>
            <p:ph idx="1" type="body"/>
          </p:nvPr>
        </p:nvSpPr>
        <p:spPr>
          <a:xfrm>
            <a:off x="1792288" y="4283570"/>
            <a:ext cx="5486400" cy="603600"/>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png"/><Relationship Id="rId2" Type="http://schemas.openxmlformats.org/officeDocument/2006/relationships/image" Target="../media/image16.png"/><Relationship Id="rId3" Type="http://schemas.openxmlformats.org/officeDocument/2006/relationships/image" Target="../media/image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702644"/>
            <a:ext cx="8229600" cy="6441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10179"/>
            <a:ext cx="8229600" cy="2984400"/>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4767263"/>
            <a:ext cx="2133600" cy="2739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4767263"/>
            <a:ext cx="2895600" cy="2739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pic>
        <p:nvPicPr>
          <p:cNvPr descr="MD-flag-background-ppt.png" id="10" name="Google Shape;10;p1"/>
          <p:cNvPicPr preferRelativeResize="0"/>
          <p:nvPr/>
        </p:nvPicPr>
        <p:blipFill rotWithShape="1">
          <a:blip r:embed="rId1">
            <a:alphaModFix/>
          </a:blip>
          <a:srcRect b="0" l="0" r="0" t="0"/>
          <a:stretch/>
        </p:blipFill>
        <p:spPr>
          <a:xfrm>
            <a:off x="0" y="0"/>
            <a:ext cx="9144000" cy="571500"/>
          </a:xfrm>
          <a:prstGeom prst="rect">
            <a:avLst/>
          </a:prstGeom>
          <a:noFill/>
          <a:ln>
            <a:noFill/>
          </a:ln>
        </p:spPr>
      </p:pic>
      <p:pic>
        <p:nvPicPr>
          <p:cNvPr descr="UMBC-primary-logo-CMYK-on-black.png" id="11" name="Google Shape;11;p1"/>
          <p:cNvPicPr preferRelativeResize="0"/>
          <p:nvPr/>
        </p:nvPicPr>
        <p:blipFill rotWithShape="1">
          <a:blip r:embed="rId2">
            <a:alphaModFix/>
          </a:blip>
          <a:srcRect b="0" l="0" r="0" t="0"/>
          <a:stretch/>
        </p:blipFill>
        <p:spPr>
          <a:xfrm>
            <a:off x="294287" y="86177"/>
            <a:ext cx="1749254" cy="402989"/>
          </a:xfrm>
          <a:prstGeom prst="rect">
            <a:avLst/>
          </a:prstGeom>
          <a:noFill/>
          <a:ln>
            <a:noFill/>
          </a:ln>
        </p:spPr>
      </p:pic>
      <p:pic>
        <p:nvPicPr>
          <p:cNvPr descr="corner-element.png" id="12" name="Google Shape;12;p1"/>
          <p:cNvPicPr preferRelativeResize="0"/>
          <p:nvPr/>
        </p:nvPicPr>
        <p:blipFill rotWithShape="1">
          <a:blip r:embed="rId3">
            <a:alphaModFix/>
          </a:blip>
          <a:srcRect b="0" l="0" r="0" t="0"/>
          <a:stretch/>
        </p:blipFill>
        <p:spPr>
          <a:xfrm>
            <a:off x="7919918" y="3901058"/>
            <a:ext cx="1224081" cy="124244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3.jpg"/><Relationship Id="rId4"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jpg"/><Relationship Id="rId4"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4"/>
          <p:cNvSpPr txBox="1"/>
          <p:nvPr/>
        </p:nvSpPr>
        <p:spPr>
          <a:xfrm>
            <a:off x="2200350" y="3165225"/>
            <a:ext cx="4743300" cy="992100"/>
          </a:xfrm>
          <a:prstGeom prst="rect">
            <a:avLst/>
          </a:prstGeom>
          <a:noFill/>
          <a:ln>
            <a:noFill/>
          </a:ln>
        </p:spPr>
        <p:txBody>
          <a:bodyPr anchorCtr="0" anchor="t" bIns="91425" lIns="91425" spcFirstLastPara="1" rIns="91425" wrap="square" tIns="91425">
            <a:noAutofit/>
          </a:bodyPr>
          <a:lstStyle/>
          <a:p>
            <a:pPr indent="0" lvl="0" marL="0" rtl="0" algn="ctr">
              <a:spcBef>
                <a:spcPts val="640"/>
              </a:spcBef>
              <a:spcAft>
                <a:spcPts val="0"/>
              </a:spcAft>
              <a:buClr>
                <a:schemeClr val="dk1"/>
              </a:buClr>
              <a:buSzPts val="1100"/>
              <a:buFont typeface="Arial"/>
              <a:buNone/>
            </a:pPr>
            <a:r>
              <a:rPr b="1" lang="en" sz="2400">
                <a:solidFill>
                  <a:srgbClr val="888888"/>
                </a:solidFill>
                <a:latin typeface="Calibri"/>
                <a:ea typeface="Calibri"/>
                <a:cs typeface="Calibri"/>
                <a:sym typeface="Calibri"/>
              </a:rPr>
              <a:t>Team: Joaquin Calilao, Bardan Kafle, Rajjya Paudyal, Ali Ahmed </a:t>
            </a:r>
            <a:endParaRPr b="1" sz="2400">
              <a:solidFill>
                <a:srgbClr val="FF9900"/>
              </a:solidFill>
              <a:latin typeface="Calibri"/>
              <a:ea typeface="Calibri"/>
              <a:cs typeface="Calibri"/>
              <a:sym typeface="Calibri"/>
            </a:endParaRPr>
          </a:p>
        </p:txBody>
      </p:sp>
      <p:sp>
        <p:nvSpPr>
          <p:cNvPr id="77" name="Google Shape;77;p14"/>
          <p:cNvSpPr txBox="1"/>
          <p:nvPr>
            <p:ph type="ctrTitle"/>
          </p:nvPr>
        </p:nvSpPr>
        <p:spPr>
          <a:xfrm>
            <a:off x="685800" y="1597819"/>
            <a:ext cx="7772400" cy="11025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
              <a:t>American Sign Language (ASL-</a:t>
            </a:r>
            <a:r>
              <a:rPr b="1" lang="en"/>
              <a:t>2</a:t>
            </a:r>
            <a:r>
              <a:rPr b="1" lang="en"/>
              <a:t>)</a:t>
            </a:r>
            <a:endParaRPr b="1"/>
          </a:p>
        </p:txBody>
      </p:sp>
      <p:sp>
        <p:nvSpPr>
          <p:cNvPr id="78" name="Google Shape;78;p14"/>
          <p:cNvSpPr txBox="1"/>
          <p:nvPr>
            <p:ph idx="1" type="subTitle"/>
          </p:nvPr>
        </p:nvSpPr>
        <p:spPr>
          <a:xfrm>
            <a:off x="1371600" y="2571750"/>
            <a:ext cx="6400800" cy="1314600"/>
          </a:xfrm>
          <a:prstGeom prst="rect">
            <a:avLst/>
          </a:prstGeom>
        </p:spPr>
        <p:txBody>
          <a:bodyPr anchorCtr="0" anchor="t" bIns="45700" lIns="91425" spcFirstLastPara="1" rIns="91425" wrap="square" tIns="45700">
            <a:normAutofit/>
          </a:bodyPr>
          <a:lstStyle/>
          <a:p>
            <a:pPr indent="0" lvl="0" marL="0" rtl="0" algn="ctr">
              <a:spcBef>
                <a:spcPts val="640"/>
              </a:spcBef>
              <a:spcAft>
                <a:spcPts val="0"/>
              </a:spcAft>
              <a:buNone/>
            </a:pPr>
            <a:r>
              <a:rPr b="1" lang="en">
                <a:solidFill>
                  <a:schemeClr val="dk1"/>
                </a:solidFill>
              </a:rPr>
              <a:t>Project Presentation</a:t>
            </a:r>
            <a:endParaRPr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3"/>
          <p:cNvSpPr txBox="1"/>
          <p:nvPr>
            <p:ph type="title"/>
          </p:nvPr>
        </p:nvSpPr>
        <p:spPr>
          <a:xfrm>
            <a:off x="457200" y="702644"/>
            <a:ext cx="8229600" cy="6441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
                <a:latin typeface="Verdana"/>
                <a:ea typeface="Verdana"/>
                <a:cs typeface="Verdana"/>
                <a:sym typeface="Verdana"/>
              </a:rPr>
              <a:t>Functional Requirements</a:t>
            </a:r>
            <a:endParaRPr b="1">
              <a:latin typeface="Verdana"/>
              <a:ea typeface="Verdana"/>
              <a:cs typeface="Verdana"/>
              <a:sym typeface="Verdana"/>
            </a:endParaRPr>
          </a:p>
        </p:txBody>
      </p:sp>
      <p:sp>
        <p:nvSpPr>
          <p:cNvPr id="152" name="Google Shape;152;p23"/>
          <p:cNvSpPr txBox="1"/>
          <p:nvPr>
            <p:ph idx="1" type="body"/>
          </p:nvPr>
        </p:nvSpPr>
        <p:spPr>
          <a:xfrm>
            <a:off x="457200" y="1610179"/>
            <a:ext cx="8229600" cy="2984400"/>
          </a:xfrm>
          <a:prstGeom prst="rect">
            <a:avLst/>
          </a:prstGeom>
        </p:spPr>
        <p:txBody>
          <a:bodyPr anchorCtr="0" anchor="t" bIns="45700" lIns="91425" spcFirstLastPara="1" rIns="91425" wrap="square" tIns="45700">
            <a:normAutofit/>
          </a:bodyPr>
          <a:lstStyle/>
          <a:p>
            <a:pPr indent="0" lvl="0" marL="0" rtl="0" algn="l">
              <a:lnSpc>
                <a:spcPct val="95000"/>
              </a:lnSpc>
              <a:spcBef>
                <a:spcPts val="0"/>
              </a:spcBef>
              <a:spcAft>
                <a:spcPts val="0"/>
              </a:spcAft>
              <a:buNone/>
            </a:pPr>
            <a:r>
              <a:rPr b="1" lang="en" sz="1900">
                <a:solidFill>
                  <a:srgbClr val="6AA84F"/>
                </a:solidFill>
                <a:latin typeface="Verdana"/>
                <a:ea typeface="Verdana"/>
                <a:cs typeface="Verdana"/>
                <a:sym typeface="Verdana"/>
              </a:rPr>
              <a:t>☑</a:t>
            </a:r>
            <a:r>
              <a:rPr b="1" lang="en" sz="1900">
                <a:latin typeface="Verdana"/>
                <a:ea typeface="Verdana"/>
                <a:cs typeface="Verdana"/>
                <a:sym typeface="Verdana"/>
              </a:rPr>
              <a:t>   </a:t>
            </a:r>
            <a:r>
              <a:rPr b="1" lang="en" sz="1900">
                <a:latin typeface="Verdana"/>
                <a:ea typeface="Verdana"/>
                <a:cs typeface="Verdana"/>
                <a:sym typeface="Verdana"/>
              </a:rPr>
              <a:t>1: Translate to English</a:t>
            </a:r>
            <a:endParaRPr b="1" sz="1900">
              <a:latin typeface="Verdana"/>
              <a:ea typeface="Verdana"/>
              <a:cs typeface="Verdana"/>
              <a:sym typeface="Verdana"/>
            </a:endParaRPr>
          </a:p>
          <a:p>
            <a:pPr indent="0" lvl="0" marL="0" rtl="0" algn="l">
              <a:lnSpc>
                <a:spcPct val="95000"/>
              </a:lnSpc>
              <a:spcBef>
                <a:spcPts val="1000"/>
              </a:spcBef>
              <a:spcAft>
                <a:spcPts val="0"/>
              </a:spcAft>
              <a:buNone/>
            </a:pPr>
            <a:r>
              <a:rPr b="1" lang="en" sz="1900">
                <a:solidFill>
                  <a:srgbClr val="6AA84F"/>
                </a:solidFill>
                <a:latin typeface="Verdana"/>
                <a:ea typeface="Verdana"/>
                <a:cs typeface="Verdana"/>
                <a:sym typeface="Verdana"/>
              </a:rPr>
              <a:t>☑</a:t>
            </a:r>
            <a:r>
              <a:rPr b="1" lang="en" sz="1900">
                <a:latin typeface="Verdana"/>
                <a:ea typeface="Verdana"/>
                <a:cs typeface="Verdana"/>
                <a:sym typeface="Verdana"/>
              </a:rPr>
              <a:t>   2: Standalone Device</a:t>
            </a:r>
            <a:endParaRPr b="1" sz="1900">
              <a:latin typeface="Verdana"/>
              <a:ea typeface="Verdana"/>
              <a:cs typeface="Verdana"/>
              <a:sym typeface="Verdana"/>
            </a:endParaRPr>
          </a:p>
          <a:p>
            <a:pPr indent="0" lvl="0" marL="0" rtl="0" algn="l">
              <a:lnSpc>
                <a:spcPct val="95000"/>
              </a:lnSpc>
              <a:spcBef>
                <a:spcPts val="1000"/>
              </a:spcBef>
              <a:spcAft>
                <a:spcPts val="0"/>
              </a:spcAft>
              <a:buNone/>
            </a:pPr>
            <a:r>
              <a:rPr b="1" lang="en" sz="1900">
                <a:solidFill>
                  <a:srgbClr val="6AA84F"/>
                </a:solidFill>
                <a:latin typeface="Verdana"/>
                <a:ea typeface="Verdana"/>
                <a:cs typeface="Verdana"/>
                <a:sym typeface="Verdana"/>
              </a:rPr>
              <a:t>☑</a:t>
            </a:r>
            <a:r>
              <a:rPr b="1" lang="en" sz="1900">
                <a:latin typeface="Verdana"/>
                <a:ea typeface="Verdana"/>
                <a:cs typeface="Verdana"/>
                <a:sym typeface="Verdana"/>
              </a:rPr>
              <a:t>   3: Translate to text and sound</a:t>
            </a:r>
            <a:endParaRPr b="1" sz="1900">
              <a:latin typeface="Verdana"/>
              <a:ea typeface="Verdana"/>
              <a:cs typeface="Verdana"/>
              <a:sym typeface="Verdana"/>
            </a:endParaRPr>
          </a:p>
          <a:p>
            <a:pPr indent="0" lvl="0" marL="0" rtl="0" algn="l">
              <a:lnSpc>
                <a:spcPct val="95000"/>
              </a:lnSpc>
              <a:spcBef>
                <a:spcPts val="1000"/>
              </a:spcBef>
              <a:spcAft>
                <a:spcPts val="0"/>
              </a:spcAft>
              <a:buNone/>
            </a:pPr>
            <a:r>
              <a:rPr b="1" lang="en" sz="1900">
                <a:solidFill>
                  <a:srgbClr val="6AA84F"/>
                </a:solidFill>
                <a:latin typeface="Verdana"/>
                <a:ea typeface="Verdana"/>
                <a:cs typeface="Verdana"/>
                <a:sym typeface="Verdana"/>
              </a:rPr>
              <a:t>☑</a:t>
            </a:r>
            <a:r>
              <a:rPr b="1" lang="en" sz="1900">
                <a:latin typeface="Verdana"/>
                <a:ea typeface="Verdana"/>
                <a:cs typeface="Verdana"/>
                <a:sym typeface="Verdana"/>
              </a:rPr>
              <a:t>   4: Translate in various lighting conditions</a:t>
            </a:r>
            <a:endParaRPr b="1" sz="1900">
              <a:latin typeface="Verdana"/>
              <a:ea typeface="Verdana"/>
              <a:cs typeface="Verdana"/>
              <a:sym typeface="Verdana"/>
            </a:endParaRPr>
          </a:p>
          <a:p>
            <a:pPr indent="0" lvl="0" marL="0" rtl="0" algn="l">
              <a:lnSpc>
                <a:spcPct val="95000"/>
              </a:lnSpc>
              <a:spcBef>
                <a:spcPts val="1000"/>
              </a:spcBef>
              <a:spcAft>
                <a:spcPts val="0"/>
              </a:spcAft>
              <a:buNone/>
            </a:pPr>
            <a:r>
              <a:rPr b="1" lang="en" sz="1900">
                <a:solidFill>
                  <a:srgbClr val="6AA84F"/>
                </a:solidFill>
                <a:latin typeface="Verdana"/>
                <a:ea typeface="Verdana"/>
                <a:cs typeface="Verdana"/>
                <a:sym typeface="Verdana"/>
              </a:rPr>
              <a:t>☑</a:t>
            </a:r>
            <a:r>
              <a:rPr b="1" lang="en" sz="1900">
                <a:latin typeface="Verdana"/>
                <a:ea typeface="Verdana"/>
                <a:cs typeface="Verdana"/>
                <a:sym typeface="Verdana"/>
              </a:rPr>
              <a:t>   5: Recognize diverse hands</a:t>
            </a:r>
            <a:endParaRPr b="1" sz="1900">
              <a:latin typeface="Verdana"/>
              <a:ea typeface="Verdana"/>
              <a:cs typeface="Verdana"/>
              <a:sym typeface="Verdana"/>
            </a:endParaRPr>
          </a:p>
          <a:p>
            <a:pPr indent="0" lvl="0" marL="0" rtl="0" algn="l">
              <a:lnSpc>
                <a:spcPct val="95000"/>
              </a:lnSpc>
              <a:spcBef>
                <a:spcPts val="1200"/>
              </a:spcBef>
              <a:spcAft>
                <a:spcPts val="1000"/>
              </a:spcAft>
              <a:buNone/>
            </a:pPr>
            <a:r>
              <a:rPr b="1" lang="en" sz="1900">
                <a:solidFill>
                  <a:srgbClr val="6AA84F"/>
                </a:solidFill>
                <a:latin typeface="Verdana"/>
                <a:ea typeface="Verdana"/>
                <a:cs typeface="Verdana"/>
                <a:sym typeface="Verdana"/>
              </a:rPr>
              <a:t>☑</a:t>
            </a:r>
            <a:r>
              <a:rPr b="1" lang="en" sz="1900">
                <a:latin typeface="Verdana"/>
                <a:ea typeface="Verdana"/>
                <a:cs typeface="Verdana"/>
                <a:sym typeface="Verdana"/>
              </a:rPr>
              <a:t>   6,7,8: Embedded Processor, Screen, Speaker Usage</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457200" y="702644"/>
            <a:ext cx="8229600" cy="644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b="1" lang="en" sz="3759">
                <a:latin typeface="Verdana"/>
                <a:ea typeface="Verdana"/>
                <a:cs typeface="Verdana"/>
                <a:sym typeface="Verdana"/>
              </a:rPr>
              <a:t>Performance</a:t>
            </a:r>
            <a:r>
              <a:rPr b="1" lang="en" sz="3759">
                <a:latin typeface="Verdana"/>
                <a:ea typeface="Verdana"/>
                <a:cs typeface="Verdana"/>
                <a:sym typeface="Verdana"/>
              </a:rPr>
              <a:t> Requirements 1</a:t>
            </a:r>
            <a:endParaRPr b="1" sz="3759">
              <a:latin typeface="Verdana"/>
              <a:ea typeface="Verdana"/>
              <a:cs typeface="Verdana"/>
              <a:sym typeface="Verdana"/>
            </a:endParaRPr>
          </a:p>
        </p:txBody>
      </p:sp>
      <p:sp>
        <p:nvSpPr>
          <p:cNvPr id="158" name="Google Shape;158;p24"/>
          <p:cNvSpPr txBox="1"/>
          <p:nvPr>
            <p:ph idx="1" type="body"/>
          </p:nvPr>
        </p:nvSpPr>
        <p:spPr>
          <a:xfrm>
            <a:off x="457200" y="1610174"/>
            <a:ext cx="8229600" cy="3375600"/>
          </a:xfrm>
          <a:prstGeom prst="rect">
            <a:avLst/>
          </a:prstGeom>
        </p:spPr>
        <p:txBody>
          <a:bodyPr anchorCtr="0" anchor="t" bIns="45700" lIns="91425" spcFirstLastPara="1" rIns="91425" wrap="square" tIns="45700">
            <a:noAutofit/>
          </a:bodyPr>
          <a:lstStyle/>
          <a:p>
            <a:pPr indent="0" lvl="0" marL="0" rtl="0" algn="l">
              <a:lnSpc>
                <a:spcPct val="95000"/>
              </a:lnSpc>
              <a:spcBef>
                <a:spcPts val="0"/>
              </a:spcBef>
              <a:spcAft>
                <a:spcPts val="0"/>
              </a:spcAft>
              <a:buNone/>
            </a:pPr>
            <a:r>
              <a:rPr b="1" lang="en" sz="2000">
                <a:solidFill>
                  <a:srgbClr val="6AA84F"/>
                </a:solidFill>
                <a:latin typeface="Verdana"/>
                <a:ea typeface="Verdana"/>
                <a:cs typeface="Verdana"/>
                <a:sym typeface="Verdana"/>
              </a:rPr>
              <a:t>☑</a:t>
            </a:r>
            <a:r>
              <a:rPr b="1" lang="en" sz="2000">
                <a:latin typeface="Verdana"/>
                <a:ea typeface="Verdana"/>
                <a:cs typeface="Verdana"/>
                <a:sym typeface="Verdana"/>
              </a:rPr>
              <a:t>   1: </a:t>
            </a:r>
            <a:r>
              <a:rPr b="1" lang="en" sz="2000">
                <a:latin typeface="Verdana"/>
                <a:ea typeface="Verdana"/>
                <a:cs typeface="Verdana"/>
                <a:sym typeface="Verdana"/>
              </a:rPr>
              <a:t>(A-Z, 0-9) and at least 10 basic signs</a:t>
            </a:r>
            <a:endParaRPr b="1" sz="2000">
              <a:latin typeface="Verdana"/>
              <a:ea typeface="Verdana"/>
              <a:cs typeface="Verdana"/>
              <a:sym typeface="Verdana"/>
            </a:endParaRPr>
          </a:p>
          <a:p>
            <a:pPr indent="0" lvl="0" marL="0" rtl="0" algn="l">
              <a:lnSpc>
                <a:spcPct val="95000"/>
              </a:lnSpc>
              <a:spcBef>
                <a:spcPts val="1000"/>
              </a:spcBef>
              <a:spcAft>
                <a:spcPts val="0"/>
              </a:spcAft>
              <a:buNone/>
            </a:pPr>
            <a:r>
              <a:t/>
            </a:r>
            <a:endParaRPr b="1" sz="2000">
              <a:latin typeface="Verdana"/>
              <a:ea typeface="Verdana"/>
              <a:cs typeface="Verdana"/>
              <a:sym typeface="Verdana"/>
            </a:endParaRPr>
          </a:p>
          <a:p>
            <a:pPr indent="0" lvl="0" marL="0" rtl="0" algn="l">
              <a:lnSpc>
                <a:spcPct val="95000"/>
              </a:lnSpc>
              <a:spcBef>
                <a:spcPts val="1000"/>
              </a:spcBef>
              <a:spcAft>
                <a:spcPts val="0"/>
              </a:spcAft>
              <a:buNone/>
            </a:pPr>
            <a:r>
              <a:t/>
            </a:r>
            <a:endParaRPr b="1" sz="2000">
              <a:latin typeface="Verdana"/>
              <a:ea typeface="Verdana"/>
              <a:cs typeface="Verdana"/>
              <a:sym typeface="Verdana"/>
            </a:endParaRPr>
          </a:p>
          <a:p>
            <a:pPr indent="0" lvl="0" marL="0" rtl="0" algn="l">
              <a:lnSpc>
                <a:spcPct val="95000"/>
              </a:lnSpc>
              <a:spcBef>
                <a:spcPts val="1000"/>
              </a:spcBef>
              <a:spcAft>
                <a:spcPts val="0"/>
              </a:spcAft>
              <a:buNone/>
            </a:pPr>
            <a:r>
              <a:t/>
            </a:r>
            <a:endParaRPr b="1" sz="2000">
              <a:latin typeface="Verdana"/>
              <a:ea typeface="Verdana"/>
              <a:cs typeface="Verdana"/>
              <a:sym typeface="Verdana"/>
            </a:endParaRPr>
          </a:p>
          <a:p>
            <a:pPr indent="0" lvl="0" marL="0" rtl="0" algn="l">
              <a:lnSpc>
                <a:spcPct val="95000"/>
              </a:lnSpc>
              <a:spcBef>
                <a:spcPts val="1000"/>
              </a:spcBef>
              <a:spcAft>
                <a:spcPts val="0"/>
              </a:spcAft>
              <a:buNone/>
            </a:pPr>
            <a:r>
              <a:t/>
            </a:r>
            <a:endParaRPr b="1" sz="2000">
              <a:latin typeface="Verdana"/>
              <a:ea typeface="Verdana"/>
              <a:cs typeface="Verdana"/>
              <a:sym typeface="Verdana"/>
            </a:endParaRPr>
          </a:p>
          <a:p>
            <a:pPr indent="0" lvl="0" marL="0" rtl="0" algn="l">
              <a:lnSpc>
                <a:spcPct val="95000"/>
              </a:lnSpc>
              <a:spcBef>
                <a:spcPts val="1000"/>
              </a:spcBef>
              <a:spcAft>
                <a:spcPts val="0"/>
              </a:spcAft>
              <a:buClr>
                <a:schemeClr val="dk1"/>
              </a:buClr>
              <a:buSzPts val="1100"/>
              <a:buFont typeface="Arial"/>
              <a:buNone/>
            </a:pPr>
            <a:r>
              <a:rPr b="1" lang="en" sz="2000">
                <a:solidFill>
                  <a:srgbClr val="6AA84F"/>
                </a:solidFill>
                <a:latin typeface="Verdana"/>
                <a:ea typeface="Verdana"/>
                <a:cs typeface="Verdana"/>
                <a:sym typeface="Verdana"/>
              </a:rPr>
              <a:t>☑</a:t>
            </a:r>
            <a:r>
              <a:rPr b="1" lang="en" sz="2000">
                <a:latin typeface="Verdana"/>
                <a:ea typeface="Verdana"/>
                <a:cs typeface="Verdana"/>
                <a:sym typeface="Verdana"/>
              </a:rPr>
              <a:t>   4: Recognition within a 3-feet range</a:t>
            </a:r>
            <a:endParaRPr b="1" sz="2000">
              <a:latin typeface="Verdana"/>
              <a:ea typeface="Verdana"/>
              <a:cs typeface="Verdana"/>
              <a:sym typeface="Verdana"/>
            </a:endParaRPr>
          </a:p>
          <a:p>
            <a:pPr indent="-355600" lvl="0" marL="914400" rtl="0" algn="l">
              <a:spcBef>
                <a:spcPts val="1000"/>
              </a:spcBef>
              <a:spcAft>
                <a:spcPts val="0"/>
              </a:spcAft>
              <a:buSzPts val="2000"/>
              <a:buFont typeface="Verdana"/>
              <a:buChar char="•"/>
            </a:pPr>
            <a:r>
              <a:rPr b="1" lang="en" sz="2000">
                <a:latin typeface="Verdana"/>
                <a:ea typeface="Verdana"/>
                <a:cs typeface="Verdana"/>
                <a:sym typeface="Verdana"/>
              </a:rPr>
              <a:t>All tests performed in the 3-feet operating region</a:t>
            </a:r>
            <a:endParaRPr b="1" sz="2000">
              <a:latin typeface="Verdana"/>
              <a:ea typeface="Verdana"/>
              <a:cs typeface="Verdana"/>
              <a:sym typeface="Verdana"/>
            </a:endParaRPr>
          </a:p>
          <a:p>
            <a:pPr indent="0" lvl="0" marL="0" rtl="0" algn="l">
              <a:lnSpc>
                <a:spcPct val="95000"/>
              </a:lnSpc>
              <a:spcBef>
                <a:spcPts val="0"/>
              </a:spcBef>
              <a:spcAft>
                <a:spcPts val="1000"/>
              </a:spcAft>
              <a:buNone/>
            </a:pPr>
            <a:r>
              <a:t/>
            </a:r>
            <a:endParaRPr b="1" sz="2000">
              <a:solidFill>
                <a:srgbClr val="38761D"/>
              </a:solidFill>
              <a:latin typeface="Verdana"/>
              <a:ea typeface="Verdana"/>
              <a:cs typeface="Verdana"/>
              <a:sym typeface="Verdana"/>
            </a:endParaRPr>
          </a:p>
        </p:txBody>
      </p:sp>
      <p:pic>
        <p:nvPicPr>
          <p:cNvPr id="159" name="Google Shape;159;p24"/>
          <p:cNvPicPr preferRelativeResize="0"/>
          <p:nvPr/>
        </p:nvPicPr>
        <p:blipFill>
          <a:blip r:embed="rId3">
            <a:alphaModFix/>
          </a:blip>
          <a:stretch>
            <a:fillRect/>
          </a:stretch>
        </p:blipFill>
        <p:spPr>
          <a:xfrm>
            <a:off x="2091774" y="2250524"/>
            <a:ext cx="4125575" cy="12187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457200" y="702644"/>
            <a:ext cx="8229600" cy="644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b="1" lang="en" sz="3759">
                <a:latin typeface="Verdana"/>
                <a:ea typeface="Verdana"/>
                <a:cs typeface="Verdana"/>
                <a:sym typeface="Verdana"/>
              </a:rPr>
              <a:t>Performance Requirements 2</a:t>
            </a:r>
            <a:endParaRPr b="1" sz="3759">
              <a:latin typeface="Verdana"/>
              <a:ea typeface="Verdana"/>
              <a:cs typeface="Verdana"/>
              <a:sym typeface="Verdana"/>
            </a:endParaRPr>
          </a:p>
        </p:txBody>
      </p:sp>
      <p:sp>
        <p:nvSpPr>
          <p:cNvPr id="165" name="Google Shape;165;p25"/>
          <p:cNvSpPr txBox="1"/>
          <p:nvPr>
            <p:ph idx="1" type="body"/>
          </p:nvPr>
        </p:nvSpPr>
        <p:spPr>
          <a:xfrm>
            <a:off x="457200" y="1610179"/>
            <a:ext cx="8229600" cy="2984400"/>
          </a:xfrm>
          <a:prstGeom prst="rect">
            <a:avLst/>
          </a:prstGeom>
        </p:spPr>
        <p:txBody>
          <a:bodyPr anchorCtr="0" anchor="t" bIns="45700" lIns="91425" spcFirstLastPara="1" rIns="91425" wrap="square" tIns="45700">
            <a:normAutofit lnSpcReduction="20000"/>
          </a:bodyPr>
          <a:lstStyle/>
          <a:p>
            <a:pPr indent="0" lvl="0" marL="0" rtl="0" algn="l">
              <a:lnSpc>
                <a:spcPct val="95000"/>
              </a:lnSpc>
              <a:spcBef>
                <a:spcPts val="0"/>
              </a:spcBef>
              <a:spcAft>
                <a:spcPts val="0"/>
              </a:spcAft>
              <a:buNone/>
            </a:pPr>
            <a:r>
              <a:rPr b="1" lang="en" sz="2000">
                <a:solidFill>
                  <a:srgbClr val="6AA84F"/>
                </a:solidFill>
                <a:latin typeface="Verdana"/>
                <a:ea typeface="Verdana"/>
                <a:cs typeface="Verdana"/>
                <a:sym typeface="Verdana"/>
              </a:rPr>
              <a:t>☑</a:t>
            </a:r>
            <a:r>
              <a:rPr b="1" lang="en" sz="2000">
                <a:latin typeface="Verdana"/>
                <a:ea typeface="Verdana"/>
                <a:cs typeface="Verdana"/>
                <a:sym typeface="Verdana"/>
              </a:rPr>
              <a:t>   </a:t>
            </a:r>
            <a:r>
              <a:rPr b="1" lang="en" sz="2000">
                <a:latin typeface="Verdana"/>
                <a:ea typeface="Verdana"/>
                <a:cs typeface="Verdana"/>
                <a:sym typeface="Verdana"/>
              </a:rPr>
              <a:t>2: Translation delay under 5 seconds</a:t>
            </a:r>
            <a:endParaRPr b="1" sz="2000">
              <a:latin typeface="Verdana"/>
              <a:ea typeface="Verdana"/>
              <a:cs typeface="Verdana"/>
              <a:sym typeface="Verdana"/>
            </a:endParaRPr>
          </a:p>
          <a:p>
            <a:pPr indent="-355600" lvl="0" marL="914400" rtl="0" algn="l">
              <a:lnSpc>
                <a:spcPct val="95000"/>
              </a:lnSpc>
              <a:spcBef>
                <a:spcPts val="1000"/>
              </a:spcBef>
              <a:spcAft>
                <a:spcPts val="0"/>
              </a:spcAft>
              <a:buSzPts val="2000"/>
              <a:buFont typeface="Verdana"/>
              <a:buChar char="•"/>
            </a:pPr>
            <a:r>
              <a:rPr b="1" lang="en" sz="2000">
                <a:latin typeface="Verdana"/>
                <a:ea typeface="Verdana"/>
                <a:cs typeface="Verdana"/>
                <a:sym typeface="Verdana"/>
              </a:rPr>
              <a:t>Average of 4.84 seconds per translation</a:t>
            </a:r>
            <a:endParaRPr b="1" sz="2000">
              <a:latin typeface="Verdana"/>
              <a:ea typeface="Verdana"/>
              <a:cs typeface="Verdana"/>
              <a:sym typeface="Verdana"/>
            </a:endParaRPr>
          </a:p>
          <a:p>
            <a:pPr indent="0" lvl="0" marL="0" rtl="0" algn="l">
              <a:lnSpc>
                <a:spcPct val="95000"/>
              </a:lnSpc>
              <a:spcBef>
                <a:spcPts val="1000"/>
              </a:spcBef>
              <a:spcAft>
                <a:spcPts val="0"/>
              </a:spcAft>
              <a:buNone/>
            </a:pPr>
            <a:r>
              <a:t/>
            </a:r>
            <a:endParaRPr b="1" sz="2000">
              <a:latin typeface="Verdana"/>
              <a:ea typeface="Verdana"/>
              <a:cs typeface="Verdana"/>
              <a:sym typeface="Verdana"/>
            </a:endParaRPr>
          </a:p>
          <a:p>
            <a:pPr indent="0" lvl="0" marL="0" rtl="0" algn="l">
              <a:lnSpc>
                <a:spcPct val="95000"/>
              </a:lnSpc>
              <a:spcBef>
                <a:spcPts val="1000"/>
              </a:spcBef>
              <a:spcAft>
                <a:spcPts val="0"/>
              </a:spcAft>
              <a:buNone/>
            </a:pPr>
            <a:r>
              <a:rPr b="1" lang="en" sz="2000">
                <a:solidFill>
                  <a:srgbClr val="6AA84F"/>
                </a:solidFill>
                <a:latin typeface="Verdana"/>
                <a:ea typeface="Verdana"/>
                <a:cs typeface="Verdana"/>
                <a:sym typeface="Verdana"/>
              </a:rPr>
              <a:t>☑</a:t>
            </a:r>
            <a:r>
              <a:rPr b="1" lang="en" sz="2000">
                <a:latin typeface="Verdana"/>
                <a:ea typeface="Verdana"/>
                <a:cs typeface="Verdana"/>
                <a:sym typeface="Verdana"/>
              </a:rPr>
              <a:t>   </a:t>
            </a:r>
            <a:r>
              <a:rPr b="1" lang="en" sz="2000">
                <a:latin typeface="Verdana"/>
                <a:ea typeface="Verdana"/>
                <a:cs typeface="Verdana"/>
                <a:sym typeface="Verdana"/>
              </a:rPr>
              <a:t>3: Minimum 80% translation accuracy</a:t>
            </a:r>
            <a:endParaRPr b="1" sz="2000">
              <a:latin typeface="Verdana"/>
              <a:ea typeface="Verdana"/>
              <a:cs typeface="Verdana"/>
              <a:sym typeface="Verdana"/>
            </a:endParaRPr>
          </a:p>
          <a:p>
            <a:pPr indent="-355600" lvl="0" marL="914400" rtl="0" algn="l">
              <a:lnSpc>
                <a:spcPct val="95000"/>
              </a:lnSpc>
              <a:spcBef>
                <a:spcPts val="1000"/>
              </a:spcBef>
              <a:spcAft>
                <a:spcPts val="0"/>
              </a:spcAft>
              <a:buSzPts val="2000"/>
              <a:buFont typeface="Verdana"/>
              <a:buChar char="•"/>
            </a:pPr>
            <a:r>
              <a:rPr b="1" lang="en" sz="2000">
                <a:latin typeface="Verdana"/>
                <a:ea typeface="Verdana"/>
                <a:cs typeface="Verdana"/>
                <a:sym typeface="Verdana"/>
              </a:rPr>
              <a:t>95% for low brightness testing</a:t>
            </a:r>
            <a:endParaRPr b="1" sz="2000">
              <a:latin typeface="Verdana"/>
              <a:ea typeface="Verdana"/>
              <a:cs typeface="Verdana"/>
              <a:sym typeface="Verdana"/>
            </a:endParaRPr>
          </a:p>
          <a:p>
            <a:pPr indent="-355600" lvl="0" marL="914400" rtl="0" algn="l">
              <a:lnSpc>
                <a:spcPct val="95000"/>
              </a:lnSpc>
              <a:spcBef>
                <a:spcPts val="1000"/>
              </a:spcBef>
              <a:spcAft>
                <a:spcPts val="0"/>
              </a:spcAft>
              <a:buSzPts val="2000"/>
              <a:buFont typeface="Verdana"/>
              <a:buChar char="•"/>
            </a:pPr>
            <a:r>
              <a:rPr b="1" lang="en" sz="2000">
                <a:latin typeface="Verdana"/>
                <a:ea typeface="Verdana"/>
                <a:cs typeface="Verdana"/>
                <a:sym typeface="Verdana"/>
              </a:rPr>
              <a:t>99% for normal/high brightness testing</a:t>
            </a:r>
            <a:endParaRPr b="1" sz="2000">
              <a:latin typeface="Verdana"/>
              <a:ea typeface="Verdana"/>
              <a:cs typeface="Verdana"/>
              <a:sym typeface="Verdana"/>
            </a:endParaRPr>
          </a:p>
          <a:p>
            <a:pPr indent="-355600" lvl="0" marL="914400" rtl="0" algn="l">
              <a:lnSpc>
                <a:spcPct val="95000"/>
              </a:lnSpc>
              <a:spcBef>
                <a:spcPts val="1000"/>
              </a:spcBef>
              <a:spcAft>
                <a:spcPts val="0"/>
              </a:spcAft>
              <a:buSzPts val="2000"/>
              <a:buFont typeface="Verdana"/>
              <a:buChar char="•"/>
            </a:pPr>
            <a:r>
              <a:rPr b="1" lang="en" sz="2000">
                <a:latin typeface="Verdana"/>
                <a:ea typeface="Verdana"/>
                <a:cs typeface="Verdana"/>
                <a:sym typeface="Verdana"/>
              </a:rPr>
              <a:t>Inconsistency with some signs</a:t>
            </a:r>
            <a:endParaRPr b="1" sz="2000">
              <a:latin typeface="Verdana"/>
              <a:ea typeface="Verdana"/>
              <a:cs typeface="Verdana"/>
              <a:sym typeface="Verdana"/>
            </a:endParaRPr>
          </a:p>
          <a:p>
            <a:pPr indent="0" lvl="0" marL="0" rtl="0" algn="l">
              <a:lnSpc>
                <a:spcPct val="95000"/>
              </a:lnSpc>
              <a:spcBef>
                <a:spcPts val="1000"/>
              </a:spcBef>
              <a:spcAft>
                <a:spcPts val="1000"/>
              </a:spcAft>
              <a:buNone/>
            </a:pPr>
            <a:r>
              <a:t/>
            </a:r>
            <a:endParaRPr b="1" sz="1900">
              <a:solidFill>
                <a:srgbClr val="38761D"/>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358550" y="631525"/>
            <a:ext cx="4114800" cy="6441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n" sz="3050">
                <a:latin typeface="Verdana"/>
                <a:ea typeface="Verdana"/>
                <a:cs typeface="Verdana"/>
                <a:sym typeface="Verdana"/>
              </a:rPr>
              <a:t>Test Results</a:t>
            </a:r>
            <a:endParaRPr b="1" sz="3050">
              <a:latin typeface="Verdana"/>
              <a:ea typeface="Verdana"/>
              <a:cs typeface="Verdana"/>
              <a:sym typeface="Verdana"/>
            </a:endParaRPr>
          </a:p>
        </p:txBody>
      </p:sp>
      <p:sp>
        <p:nvSpPr>
          <p:cNvPr id="171" name="Google Shape;171;p26"/>
          <p:cNvSpPr txBox="1"/>
          <p:nvPr>
            <p:ph idx="1" type="body"/>
          </p:nvPr>
        </p:nvSpPr>
        <p:spPr>
          <a:xfrm>
            <a:off x="457200" y="1275628"/>
            <a:ext cx="4114800" cy="3550800"/>
          </a:xfrm>
          <a:prstGeom prst="rect">
            <a:avLst/>
          </a:prstGeom>
        </p:spPr>
        <p:txBody>
          <a:bodyPr anchorCtr="0" anchor="t" bIns="45700" lIns="91425" spcFirstLastPara="1" rIns="91425" wrap="square" tIns="45700">
            <a:noAutofit/>
          </a:bodyPr>
          <a:lstStyle/>
          <a:p>
            <a:pPr indent="-358775" lvl="0" marL="457200" rtl="0" algn="l">
              <a:lnSpc>
                <a:spcPct val="95000"/>
              </a:lnSpc>
              <a:spcBef>
                <a:spcPts val="1000"/>
              </a:spcBef>
              <a:spcAft>
                <a:spcPts val="0"/>
              </a:spcAft>
              <a:buSzPts val="2050"/>
              <a:buFont typeface="Verdana"/>
              <a:buChar char="●"/>
            </a:pPr>
            <a:r>
              <a:rPr b="1" lang="en" sz="2050">
                <a:latin typeface="Verdana"/>
                <a:ea typeface="Verdana"/>
                <a:cs typeface="Verdana"/>
                <a:sym typeface="Verdana"/>
              </a:rPr>
              <a:t>Testing</a:t>
            </a:r>
            <a:r>
              <a:rPr b="1" lang="en" sz="2050">
                <a:latin typeface="Verdana"/>
                <a:ea typeface="Verdana"/>
                <a:cs typeface="Verdana"/>
                <a:sym typeface="Verdana"/>
              </a:rPr>
              <a:t> done </a:t>
            </a:r>
            <a:r>
              <a:rPr b="1" lang="en" sz="2050">
                <a:latin typeface="Verdana"/>
                <a:ea typeface="Verdana"/>
                <a:cs typeface="Verdana"/>
                <a:sym typeface="Verdana"/>
              </a:rPr>
              <a:t>in a high brightness -&gt;</a:t>
            </a:r>
            <a:endParaRPr b="1" sz="2050">
              <a:latin typeface="Verdana"/>
              <a:ea typeface="Verdana"/>
              <a:cs typeface="Verdana"/>
              <a:sym typeface="Verdana"/>
            </a:endParaRPr>
          </a:p>
          <a:p>
            <a:pPr indent="-358775" lvl="0" marL="457200" rtl="0" algn="l">
              <a:lnSpc>
                <a:spcPct val="95000"/>
              </a:lnSpc>
              <a:spcBef>
                <a:spcPts val="1000"/>
              </a:spcBef>
              <a:spcAft>
                <a:spcPts val="0"/>
              </a:spcAft>
              <a:buSzPts val="2050"/>
              <a:buFont typeface="Verdana"/>
              <a:buChar char="●"/>
            </a:pPr>
            <a:r>
              <a:rPr b="1" lang="en" sz="2050">
                <a:latin typeface="Verdana"/>
                <a:ea typeface="Verdana"/>
                <a:cs typeface="Verdana"/>
                <a:sym typeface="Verdana"/>
              </a:rPr>
              <a:t>Time: Average of 4.84 seconds per translation</a:t>
            </a:r>
            <a:endParaRPr b="1" sz="2050">
              <a:latin typeface="Verdana"/>
              <a:ea typeface="Verdana"/>
              <a:cs typeface="Verdana"/>
              <a:sym typeface="Verdana"/>
            </a:endParaRPr>
          </a:p>
          <a:p>
            <a:pPr indent="-358775" lvl="0" marL="457200" rtl="0" algn="l">
              <a:lnSpc>
                <a:spcPct val="95000"/>
              </a:lnSpc>
              <a:spcBef>
                <a:spcPts val="1000"/>
              </a:spcBef>
              <a:spcAft>
                <a:spcPts val="0"/>
              </a:spcAft>
              <a:buSzPts val="2050"/>
              <a:buFont typeface="Verdana"/>
              <a:buChar char="●"/>
            </a:pPr>
            <a:r>
              <a:rPr b="1" lang="en" sz="2050">
                <a:latin typeface="Verdana"/>
                <a:ea typeface="Verdana"/>
                <a:cs typeface="Verdana"/>
                <a:sym typeface="Verdana"/>
              </a:rPr>
              <a:t>Distance: within 3 ft. of the camera</a:t>
            </a:r>
            <a:endParaRPr b="1" sz="2050">
              <a:latin typeface="Verdana"/>
              <a:ea typeface="Verdana"/>
              <a:cs typeface="Verdana"/>
              <a:sym typeface="Verdana"/>
            </a:endParaRPr>
          </a:p>
          <a:p>
            <a:pPr indent="-358775" lvl="0" marL="457200" rtl="0" algn="l">
              <a:lnSpc>
                <a:spcPct val="95000"/>
              </a:lnSpc>
              <a:spcBef>
                <a:spcPts val="1000"/>
              </a:spcBef>
              <a:spcAft>
                <a:spcPts val="0"/>
              </a:spcAft>
              <a:buSzPts val="2050"/>
              <a:buFont typeface="Verdana"/>
              <a:buChar char="●"/>
            </a:pPr>
            <a:r>
              <a:rPr b="1" lang="en" sz="2050">
                <a:latin typeface="Verdana"/>
                <a:ea typeface="Verdana"/>
                <a:cs typeface="Verdana"/>
                <a:sym typeface="Verdana"/>
              </a:rPr>
              <a:t>Inconsistency: </a:t>
            </a:r>
            <a:endParaRPr b="1" sz="2050">
              <a:latin typeface="Verdana"/>
              <a:ea typeface="Verdana"/>
              <a:cs typeface="Verdana"/>
              <a:sym typeface="Verdana"/>
            </a:endParaRPr>
          </a:p>
          <a:p>
            <a:pPr indent="-358775" lvl="1" marL="914400" rtl="0" algn="l">
              <a:lnSpc>
                <a:spcPct val="95000"/>
              </a:lnSpc>
              <a:spcBef>
                <a:spcPts val="1000"/>
              </a:spcBef>
              <a:spcAft>
                <a:spcPts val="1000"/>
              </a:spcAft>
              <a:buSzPts val="2050"/>
              <a:buFont typeface="Verdana"/>
              <a:buChar char="○"/>
            </a:pPr>
            <a:r>
              <a:rPr b="1" lang="en" sz="2050">
                <a:latin typeface="Verdana"/>
                <a:ea typeface="Verdana"/>
                <a:cs typeface="Verdana"/>
                <a:sym typeface="Verdana"/>
              </a:rPr>
              <a:t>‘M’, ‘R’, ‘S’, ‘U’, ‘V’</a:t>
            </a:r>
            <a:endParaRPr b="1" sz="2050">
              <a:latin typeface="Verdana"/>
              <a:ea typeface="Verdana"/>
              <a:cs typeface="Verdana"/>
              <a:sym typeface="Verdana"/>
            </a:endParaRPr>
          </a:p>
        </p:txBody>
      </p:sp>
      <p:pic>
        <p:nvPicPr>
          <p:cNvPr id="172" name="Google Shape;172;p26"/>
          <p:cNvPicPr preferRelativeResize="0"/>
          <p:nvPr/>
        </p:nvPicPr>
        <p:blipFill rotWithShape="1">
          <a:blip r:embed="rId3">
            <a:alphaModFix/>
          </a:blip>
          <a:srcRect b="40098" l="0" r="0" t="0"/>
          <a:stretch/>
        </p:blipFill>
        <p:spPr>
          <a:xfrm>
            <a:off x="5550525" y="631530"/>
            <a:ext cx="1388575" cy="2634444"/>
          </a:xfrm>
          <a:prstGeom prst="rect">
            <a:avLst/>
          </a:prstGeom>
          <a:noFill/>
          <a:ln>
            <a:noFill/>
          </a:ln>
          <a:effectLst>
            <a:outerShdw blurRad="57150" rotWithShape="0" algn="bl" dir="5400000" dist="76200">
              <a:srgbClr val="000000">
                <a:alpha val="50000"/>
              </a:srgbClr>
            </a:outerShdw>
          </a:effectLst>
        </p:spPr>
      </p:pic>
      <p:pic>
        <p:nvPicPr>
          <p:cNvPr id="173" name="Google Shape;173;p26"/>
          <p:cNvPicPr preferRelativeResize="0"/>
          <p:nvPr/>
        </p:nvPicPr>
        <p:blipFill rotWithShape="1">
          <a:blip r:embed="rId3">
            <a:alphaModFix/>
          </a:blip>
          <a:srcRect b="0" l="0" r="0" t="59839"/>
          <a:stretch/>
        </p:blipFill>
        <p:spPr>
          <a:xfrm>
            <a:off x="5550513" y="3265975"/>
            <a:ext cx="1388600" cy="1766325"/>
          </a:xfrm>
          <a:prstGeom prst="rect">
            <a:avLst/>
          </a:prstGeom>
          <a:noFill/>
          <a:ln>
            <a:noFill/>
          </a:ln>
          <a:effectLst>
            <a:outerShdw blurRad="57150" rotWithShape="0" algn="bl" dir="5400000" dist="76200">
              <a:srgbClr val="000000">
                <a:alpha val="50000"/>
              </a:srgbClr>
            </a:outerShdw>
          </a:effectLst>
        </p:spPr>
      </p:pic>
      <p:pic>
        <p:nvPicPr>
          <p:cNvPr id="174" name="Google Shape;174;p26"/>
          <p:cNvPicPr preferRelativeResize="0"/>
          <p:nvPr/>
        </p:nvPicPr>
        <p:blipFill>
          <a:blip r:embed="rId4">
            <a:alphaModFix/>
          </a:blip>
          <a:stretch>
            <a:fillRect/>
          </a:stretch>
        </p:blipFill>
        <p:spPr>
          <a:xfrm>
            <a:off x="7140825" y="652525"/>
            <a:ext cx="1005100" cy="4379774"/>
          </a:xfrm>
          <a:prstGeom prst="rect">
            <a:avLst/>
          </a:prstGeom>
          <a:noFill/>
          <a:ln>
            <a:noFill/>
          </a:ln>
          <a:effectLst>
            <a:outerShdw blurRad="57150" rotWithShape="0" algn="bl" dir="5400000" dist="7620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457200" y="702644"/>
            <a:ext cx="8229600" cy="6441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
                <a:latin typeface="Verdana"/>
                <a:ea typeface="Verdana"/>
                <a:cs typeface="Verdana"/>
                <a:sym typeface="Verdana"/>
              </a:rPr>
              <a:t>Challenges Faced</a:t>
            </a:r>
            <a:endParaRPr b="1">
              <a:latin typeface="Verdana"/>
              <a:ea typeface="Verdana"/>
              <a:cs typeface="Verdana"/>
              <a:sym typeface="Verdana"/>
            </a:endParaRPr>
          </a:p>
        </p:txBody>
      </p:sp>
      <p:sp>
        <p:nvSpPr>
          <p:cNvPr id="180" name="Google Shape;180;p27"/>
          <p:cNvSpPr txBox="1"/>
          <p:nvPr>
            <p:ph idx="1" type="body"/>
          </p:nvPr>
        </p:nvSpPr>
        <p:spPr>
          <a:xfrm>
            <a:off x="400850" y="1626400"/>
            <a:ext cx="8382300" cy="3334800"/>
          </a:xfrm>
          <a:prstGeom prst="rect">
            <a:avLst/>
          </a:prstGeom>
        </p:spPr>
        <p:txBody>
          <a:bodyPr anchorCtr="0" anchor="t" bIns="45700" lIns="91425" spcFirstLastPara="1" rIns="91425" wrap="square" tIns="45700">
            <a:normAutofit/>
          </a:bodyPr>
          <a:lstStyle/>
          <a:p>
            <a:pPr indent="-355600" lvl="0" marL="457200" rtl="0" algn="l">
              <a:lnSpc>
                <a:spcPct val="115000"/>
              </a:lnSpc>
              <a:spcBef>
                <a:spcPts val="0"/>
              </a:spcBef>
              <a:spcAft>
                <a:spcPts val="0"/>
              </a:spcAft>
              <a:buSzPts val="2000"/>
              <a:buFont typeface="Verdana"/>
              <a:buChar char="●"/>
            </a:pPr>
            <a:r>
              <a:rPr b="1" lang="en" sz="2000">
                <a:latin typeface="Verdana"/>
                <a:ea typeface="Verdana"/>
                <a:cs typeface="Verdana"/>
                <a:sym typeface="Verdana"/>
              </a:rPr>
              <a:t>Discernment</a:t>
            </a:r>
            <a:r>
              <a:rPr b="1" lang="en" sz="2000">
                <a:latin typeface="Verdana"/>
                <a:ea typeface="Verdana"/>
                <a:cs typeface="Verdana"/>
                <a:sym typeface="Verdana"/>
              </a:rPr>
              <a:t> of similar signs (‘6’ and ‘W’ &amp; ‘9’ and ‘F’)</a:t>
            </a:r>
            <a:endParaRPr b="1" sz="2000">
              <a:latin typeface="Verdana"/>
              <a:ea typeface="Verdana"/>
              <a:cs typeface="Verdana"/>
              <a:sym typeface="Verdana"/>
            </a:endParaRPr>
          </a:p>
          <a:p>
            <a:pPr indent="-355600" lvl="1" marL="914400" rtl="0" algn="l">
              <a:lnSpc>
                <a:spcPct val="115000"/>
              </a:lnSpc>
              <a:spcBef>
                <a:spcPts val="1000"/>
              </a:spcBef>
              <a:spcAft>
                <a:spcPts val="0"/>
              </a:spcAft>
              <a:buSzPts val="2000"/>
              <a:buFont typeface="Verdana"/>
              <a:buChar char="○"/>
            </a:pPr>
            <a:r>
              <a:rPr b="1" lang="en" sz="2000">
                <a:latin typeface="Verdana"/>
                <a:ea typeface="Verdana"/>
                <a:cs typeface="Verdana"/>
                <a:sym typeface="Verdana"/>
              </a:rPr>
              <a:t>Solution: Gesture is labeled as ‘(6W)’ or ‘(9F)’ and an additional software layer to find the most contextually appropriate character</a:t>
            </a:r>
            <a:endParaRPr b="1" sz="2000">
              <a:latin typeface="Verdana"/>
              <a:ea typeface="Verdana"/>
              <a:cs typeface="Verdana"/>
              <a:sym typeface="Verdana"/>
            </a:endParaRPr>
          </a:p>
          <a:p>
            <a:pPr indent="-355600" lvl="0" marL="457200" rtl="0" algn="l">
              <a:lnSpc>
                <a:spcPct val="115000"/>
              </a:lnSpc>
              <a:spcBef>
                <a:spcPts val="1000"/>
              </a:spcBef>
              <a:spcAft>
                <a:spcPts val="0"/>
              </a:spcAft>
              <a:buSzPts val="2000"/>
              <a:buFont typeface="Verdana"/>
              <a:buChar char="●"/>
            </a:pPr>
            <a:r>
              <a:rPr b="1" lang="en" sz="2000">
                <a:latin typeface="Verdana"/>
                <a:ea typeface="Verdana"/>
                <a:cs typeface="Verdana"/>
                <a:sym typeface="Verdana"/>
              </a:rPr>
              <a:t>General Housing </a:t>
            </a:r>
            <a:endParaRPr b="1" sz="2000">
              <a:latin typeface="Verdana"/>
              <a:ea typeface="Verdana"/>
              <a:cs typeface="Verdana"/>
              <a:sym typeface="Verdana"/>
            </a:endParaRPr>
          </a:p>
          <a:p>
            <a:pPr indent="-355600" lvl="1" marL="914400" rtl="0" algn="l">
              <a:lnSpc>
                <a:spcPct val="115000"/>
              </a:lnSpc>
              <a:spcBef>
                <a:spcPts val="1000"/>
              </a:spcBef>
              <a:spcAft>
                <a:spcPts val="1000"/>
              </a:spcAft>
              <a:buSzPts val="2000"/>
              <a:buFont typeface="Verdana"/>
              <a:buChar char="○"/>
            </a:pPr>
            <a:r>
              <a:rPr b="1" lang="en" sz="2000">
                <a:latin typeface="Verdana"/>
                <a:ea typeface="Verdana"/>
                <a:cs typeface="Verdana"/>
                <a:sym typeface="Verdana"/>
              </a:rPr>
              <a:t>Pre-Built housing + 3D printing additions</a:t>
            </a:r>
            <a:endParaRPr b="1" sz="2000">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8"/>
          <p:cNvSpPr txBox="1"/>
          <p:nvPr>
            <p:ph idx="1" type="body"/>
          </p:nvPr>
        </p:nvSpPr>
        <p:spPr>
          <a:xfrm>
            <a:off x="457200" y="1946775"/>
            <a:ext cx="4114800" cy="2536500"/>
          </a:xfrm>
          <a:prstGeom prst="rect">
            <a:avLst/>
          </a:prstGeom>
        </p:spPr>
        <p:txBody>
          <a:bodyPr anchorCtr="0" anchor="t" bIns="45700" lIns="91425" spcFirstLastPara="1" rIns="91425" wrap="square" tIns="45700">
            <a:normAutofit fontScale="92500" lnSpcReduction="20000"/>
          </a:bodyPr>
          <a:lstStyle/>
          <a:p>
            <a:pPr indent="-346075" lvl="0" marL="457200" rtl="0" algn="l">
              <a:spcBef>
                <a:spcPts val="0"/>
              </a:spcBef>
              <a:spcAft>
                <a:spcPts val="0"/>
              </a:spcAft>
              <a:buSzPct val="100000"/>
              <a:buFont typeface="Verdana"/>
              <a:buChar char="●"/>
            </a:pPr>
            <a:r>
              <a:rPr b="1" lang="en" sz="2000">
                <a:latin typeface="Verdana"/>
                <a:ea typeface="Verdana"/>
                <a:cs typeface="Verdana"/>
                <a:sym typeface="Verdana"/>
              </a:rPr>
              <a:t>GUI is aesthetic </a:t>
            </a:r>
            <a:r>
              <a:rPr b="1" lang="en" sz="2000">
                <a:latin typeface="Verdana"/>
                <a:ea typeface="Verdana"/>
                <a:cs typeface="Verdana"/>
                <a:sym typeface="Verdana"/>
              </a:rPr>
              <a:t>redesign of GUI</a:t>
            </a:r>
            <a:endParaRPr b="1" sz="2000">
              <a:latin typeface="Verdana"/>
              <a:ea typeface="Verdana"/>
              <a:cs typeface="Verdana"/>
              <a:sym typeface="Verdana"/>
            </a:endParaRPr>
          </a:p>
          <a:p>
            <a:pPr indent="-346075" lvl="0" marL="457200" rtl="0" algn="l">
              <a:spcBef>
                <a:spcPts val="1000"/>
              </a:spcBef>
              <a:spcAft>
                <a:spcPts val="0"/>
              </a:spcAft>
              <a:buSzPct val="100000"/>
              <a:buFont typeface="Verdana"/>
              <a:buChar char="●"/>
            </a:pPr>
            <a:r>
              <a:rPr b="1" lang="en" sz="2000">
                <a:latin typeface="Verdana"/>
                <a:ea typeface="Verdana"/>
                <a:cs typeface="Verdana"/>
                <a:sym typeface="Verdana"/>
              </a:rPr>
              <a:t>Spell-Checking</a:t>
            </a:r>
            <a:endParaRPr b="1" sz="2000">
              <a:latin typeface="Verdana"/>
              <a:ea typeface="Verdana"/>
              <a:cs typeface="Verdana"/>
              <a:sym typeface="Verdana"/>
            </a:endParaRPr>
          </a:p>
          <a:p>
            <a:pPr indent="-346075" lvl="0" marL="457200" rtl="0" algn="l">
              <a:lnSpc>
                <a:spcPct val="115000"/>
              </a:lnSpc>
              <a:spcBef>
                <a:spcPts val="1000"/>
              </a:spcBef>
              <a:spcAft>
                <a:spcPts val="0"/>
              </a:spcAft>
              <a:buSzPct val="100000"/>
              <a:buFont typeface="Verdana"/>
              <a:buChar char="●"/>
            </a:pPr>
            <a:r>
              <a:rPr b="1" lang="en" sz="2000">
                <a:latin typeface="Verdana"/>
                <a:ea typeface="Verdana"/>
                <a:cs typeface="Verdana"/>
                <a:sym typeface="Verdana"/>
              </a:rPr>
              <a:t>Optimizations to lower translation time</a:t>
            </a:r>
            <a:endParaRPr b="1" sz="2000">
              <a:latin typeface="Verdana"/>
              <a:ea typeface="Verdana"/>
              <a:cs typeface="Verdana"/>
              <a:sym typeface="Verdana"/>
            </a:endParaRPr>
          </a:p>
          <a:p>
            <a:pPr indent="-346075" lvl="0" marL="457200" rtl="0" algn="l">
              <a:lnSpc>
                <a:spcPct val="115000"/>
              </a:lnSpc>
              <a:spcBef>
                <a:spcPts val="1000"/>
              </a:spcBef>
              <a:spcAft>
                <a:spcPts val="1000"/>
              </a:spcAft>
              <a:buSzPct val="100000"/>
              <a:buFont typeface="Verdana"/>
              <a:buChar char="●"/>
            </a:pPr>
            <a:r>
              <a:rPr b="1" lang="en" sz="2000">
                <a:latin typeface="Verdana"/>
                <a:ea typeface="Verdana"/>
                <a:cs typeface="Verdana"/>
                <a:sym typeface="Verdana"/>
              </a:rPr>
              <a:t>Upgrade in computational power for ML and further translation capabilities</a:t>
            </a:r>
            <a:endParaRPr b="1" sz="2000">
              <a:latin typeface="Verdana"/>
              <a:ea typeface="Verdana"/>
              <a:cs typeface="Verdana"/>
              <a:sym typeface="Verdana"/>
            </a:endParaRPr>
          </a:p>
        </p:txBody>
      </p:sp>
      <p:sp>
        <p:nvSpPr>
          <p:cNvPr id="186" name="Google Shape;186;p28"/>
          <p:cNvSpPr txBox="1"/>
          <p:nvPr>
            <p:ph type="title"/>
          </p:nvPr>
        </p:nvSpPr>
        <p:spPr>
          <a:xfrm>
            <a:off x="457200" y="879619"/>
            <a:ext cx="8229600" cy="6441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 sz="3050">
                <a:latin typeface="Verdana"/>
                <a:ea typeface="Verdana"/>
                <a:cs typeface="Verdana"/>
                <a:sym typeface="Verdana"/>
              </a:rPr>
              <a:t>Remaining</a:t>
            </a:r>
            <a:r>
              <a:rPr b="1" lang="en" sz="3050">
                <a:latin typeface="Verdana"/>
                <a:ea typeface="Verdana"/>
                <a:cs typeface="Verdana"/>
                <a:sym typeface="Verdana"/>
              </a:rPr>
              <a:t> Issues + Future Implementations</a:t>
            </a:r>
            <a:endParaRPr b="1" sz="3050">
              <a:latin typeface="Verdana"/>
              <a:ea typeface="Verdana"/>
              <a:cs typeface="Verdana"/>
              <a:sym typeface="Verdana"/>
            </a:endParaRPr>
          </a:p>
        </p:txBody>
      </p:sp>
      <p:pic>
        <p:nvPicPr>
          <p:cNvPr id="187" name="Google Shape;187;p28"/>
          <p:cNvPicPr preferRelativeResize="0"/>
          <p:nvPr/>
        </p:nvPicPr>
        <p:blipFill>
          <a:blip r:embed="rId3">
            <a:alphaModFix/>
          </a:blip>
          <a:stretch>
            <a:fillRect/>
          </a:stretch>
        </p:blipFill>
        <p:spPr>
          <a:xfrm>
            <a:off x="4931225" y="1836275"/>
            <a:ext cx="2179601" cy="1667624"/>
          </a:xfrm>
          <a:prstGeom prst="rect">
            <a:avLst/>
          </a:prstGeom>
          <a:noFill/>
          <a:ln>
            <a:noFill/>
          </a:ln>
        </p:spPr>
      </p:pic>
      <p:pic>
        <p:nvPicPr>
          <p:cNvPr id="188" name="Google Shape;188;p28"/>
          <p:cNvPicPr preferRelativeResize="0"/>
          <p:nvPr/>
        </p:nvPicPr>
        <p:blipFill rotWithShape="1">
          <a:blip r:embed="rId4">
            <a:alphaModFix/>
          </a:blip>
          <a:srcRect b="12624" l="17116" r="13698" t="18046"/>
          <a:stretch/>
        </p:blipFill>
        <p:spPr>
          <a:xfrm>
            <a:off x="6528100" y="3308500"/>
            <a:ext cx="2000250" cy="1503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457200" y="702650"/>
            <a:ext cx="8229600" cy="720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b="1" lang="en" sz="3160">
                <a:latin typeface="Verdana"/>
                <a:ea typeface="Verdana"/>
                <a:cs typeface="Verdana"/>
                <a:sym typeface="Verdana"/>
              </a:rPr>
              <a:t>Conclusion</a:t>
            </a:r>
            <a:endParaRPr b="1" sz="3160">
              <a:latin typeface="Verdana"/>
              <a:ea typeface="Verdana"/>
              <a:cs typeface="Verdana"/>
              <a:sym typeface="Verdana"/>
            </a:endParaRPr>
          </a:p>
        </p:txBody>
      </p:sp>
      <p:sp>
        <p:nvSpPr>
          <p:cNvPr id="194" name="Google Shape;194;p29"/>
          <p:cNvSpPr txBox="1"/>
          <p:nvPr>
            <p:ph idx="1" type="body"/>
          </p:nvPr>
        </p:nvSpPr>
        <p:spPr>
          <a:xfrm>
            <a:off x="457200" y="1610175"/>
            <a:ext cx="8229600" cy="3114000"/>
          </a:xfrm>
          <a:prstGeom prst="rect">
            <a:avLst/>
          </a:prstGeom>
        </p:spPr>
        <p:txBody>
          <a:bodyPr anchorCtr="0" anchor="t" bIns="45700" lIns="91425" spcFirstLastPara="1" rIns="91425" wrap="square" tIns="45700">
            <a:normAutofit/>
          </a:bodyPr>
          <a:lstStyle/>
          <a:p>
            <a:pPr indent="-355600" lvl="0" marL="457200" rtl="0" algn="l">
              <a:lnSpc>
                <a:spcPct val="115000"/>
              </a:lnSpc>
              <a:spcBef>
                <a:spcPts val="360"/>
              </a:spcBef>
              <a:spcAft>
                <a:spcPts val="0"/>
              </a:spcAft>
              <a:buSzPts val="2000"/>
              <a:buFont typeface="Verdana"/>
              <a:buChar char="●"/>
            </a:pPr>
            <a:r>
              <a:rPr b="1" lang="en" sz="2000">
                <a:latin typeface="Verdana"/>
                <a:ea typeface="Verdana"/>
                <a:cs typeface="Verdana"/>
                <a:sym typeface="Verdana"/>
              </a:rPr>
              <a:t>The ASL device exceeded initial goals in both accuracy and speed</a:t>
            </a:r>
            <a:endParaRPr b="1" sz="2000">
              <a:latin typeface="Verdana"/>
              <a:ea typeface="Verdana"/>
              <a:cs typeface="Verdana"/>
              <a:sym typeface="Verdana"/>
            </a:endParaRPr>
          </a:p>
          <a:p>
            <a:pPr indent="-355600" lvl="0" marL="457200" rtl="0" algn="l">
              <a:lnSpc>
                <a:spcPct val="115000"/>
              </a:lnSpc>
              <a:spcBef>
                <a:spcPts val="1000"/>
              </a:spcBef>
              <a:spcAft>
                <a:spcPts val="0"/>
              </a:spcAft>
              <a:buSzPts val="2000"/>
              <a:buFont typeface="Verdana"/>
              <a:buChar char="●"/>
            </a:pPr>
            <a:r>
              <a:rPr b="1" lang="en" sz="2000">
                <a:latin typeface="Verdana"/>
                <a:ea typeface="Verdana"/>
                <a:cs typeface="Verdana"/>
                <a:sym typeface="Verdana"/>
              </a:rPr>
              <a:t>M</a:t>
            </a:r>
            <a:r>
              <a:rPr b="1" lang="en" sz="2000">
                <a:latin typeface="Verdana"/>
                <a:ea typeface="Verdana"/>
                <a:cs typeface="Verdana"/>
                <a:sym typeface="Verdana"/>
              </a:rPr>
              <a:t>et all functional and performance requirements</a:t>
            </a:r>
            <a:endParaRPr b="1" sz="2000">
              <a:latin typeface="Verdana"/>
              <a:ea typeface="Verdana"/>
              <a:cs typeface="Verdana"/>
              <a:sym typeface="Verdana"/>
            </a:endParaRPr>
          </a:p>
          <a:p>
            <a:pPr indent="-355600" lvl="0" marL="457200" rtl="0" algn="l">
              <a:lnSpc>
                <a:spcPct val="115000"/>
              </a:lnSpc>
              <a:spcBef>
                <a:spcPts val="1000"/>
              </a:spcBef>
              <a:spcAft>
                <a:spcPts val="0"/>
              </a:spcAft>
              <a:buSzPts val="2000"/>
              <a:buFont typeface="Verdana"/>
              <a:buChar char="●"/>
            </a:pPr>
            <a:r>
              <a:rPr b="1" lang="en" sz="2000">
                <a:latin typeface="Verdana"/>
                <a:ea typeface="Verdana"/>
                <a:cs typeface="Verdana"/>
                <a:sym typeface="Verdana"/>
              </a:rPr>
              <a:t>Expanded translatable vocabulary for more</a:t>
            </a:r>
            <a:r>
              <a:rPr b="1" lang="en" sz="2000">
                <a:latin typeface="Verdana"/>
                <a:ea typeface="Verdana"/>
                <a:cs typeface="Verdana"/>
                <a:sym typeface="Verdana"/>
              </a:rPr>
              <a:t> complex</a:t>
            </a:r>
            <a:r>
              <a:rPr b="1" lang="en" sz="2000">
                <a:latin typeface="Verdana"/>
                <a:ea typeface="Verdana"/>
                <a:cs typeface="Verdana"/>
                <a:sym typeface="Verdana"/>
              </a:rPr>
              <a:t> conversations</a:t>
            </a:r>
            <a:endParaRPr b="1" sz="2000">
              <a:latin typeface="Verdana"/>
              <a:ea typeface="Verdana"/>
              <a:cs typeface="Verdana"/>
              <a:sym typeface="Verdana"/>
            </a:endParaRPr>
          </a:p>
          <a:p>
            <a:pPr indent="-355600" lvl="0" marL="457200" rtl="0" algn="l">
              <a:lnSpc>
                <a:spcPct val="115000"/>
              </a:lnSpc>
              <a:spcBef>
                <a:spcPts val="1000"/>
              </a:spcBef>
              <a:spcAft>
                <a:spcPts val="1000"/>
              </a:spcAft>
              <a:buSzPts val="2000"/>
              <a:buFont typeface="Verdana"/>
              <a:buChar char="●"/>
            </a:pPr>
            <a:r>
              <a:rPr b="1" lang="en" sz="2000">
                <a:latin typeface="Verdana"/>
                <a:ea typeface="Verdana"/>
                <a:cs typeface="Verdana"/>
                <a:sym typeface="Verdana"/>
              </a:rPr>
              <a:t>Demonstrated a functional model of the device live</a:t>
            </a:r>
            <a:endParaRPr b="1" sz="2000">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idx="1" type="body"/>
          </p:nvPr>
        </p:nvSpPr>
        <p:spPr>
          <a:xfrm>
            <a:off x="1599600" y="2286675"/>
            <a:ext cx="5944800" cy="961500"/>
          </a:xfrm>
          <a:prstGeom prst="rect">
            <a:avLst/>
          </a:prstGeom>
        </p:spPr>
        <p:txBody>
          <a:bodyPr anchorCtr="0" anchor="t" bIns="45700" lIns="91425" spcFirstLastPara="1" rIns="91425" wrap="square" tIns="45700">
            <a:normAutofit/>
          </a:bodyPr>
          <a:lstStyle/>
          <a:p>
            <a:pPr indent="0" lvl="0" marL="0" rtl="0" algn="ctr">
              <a:spcBef>
                <a:spcPts val="360"/>
              </a:spcBef>
              <a:spcAft>
                <a:spcPts val="0"/>
              </a:spcAft>
              <a:buNone/>
            </a:pPr>
            <a:r>
              <a:rPr b="1" lang="en" sz="3000">
                <a:latin typeface="Verdana"/>
                <a:ea typeface="Verdana"/>
                <a:cs typeface="Verdana"/>
                <a:sym typeface="Verdana"/>
              </a:rPr>
              <a:t>Thank you!</a:t>
            </a:r>
            <a:endParaRPr b="1" sz="300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2" name="Shape 82"/>
        <p:cNvGrpSpPr/>
        <p:nvPr/>
      </p:nvGrpSpPr>
      <p:grpSpPr>
        <a:xfrm>
          <a:off x="0" y="0"/>
          <a:ext cx="0" cy="0"/>
          <a:chOff x="0" y="0"/>
          <a:chExt cx="0" cy="0"/>
        </a:xfrm>
      </p:grpSpPr>
      <p:sp>
        <p:nvSpPr>
          <p:cNvPr id="83" name="Google Shape;83;p15"/>
          <p:cNvSpPr txBox="1"/>
          <p:nvPr>
            <p:ph type="title"/>
          </p:nvPr>
        </p:nvSpPr>
        <p:spPr>
          <a:xfrm>
            <a:off x="457200" y="808344"/>
            <a:ext cx="8229600" cy="644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b="1" lang="en" sz="3060">
                <a:latin typeface="Verdana"/>
                <a:ea typeface="Verdana"/>
                <a:cs typeface="Verdana"/>
                <a:sym typeface="Verdana"/>
              </a:rPr>
              <a:t>Project Objective</a:t>
            </a:r>
            <a:endParaRPr b="1" sz="3060">
              <a:latin typeface="Verdana"/>
              <a:ea typeface="Verdana"/>
              <a:cs typeface="Verdana"/>
              <a:sym typeface="Verdana"/>
            </a:endParaRPr>
          </a:p>
        </p:txBody>
      </p:sp>
      <p:sp>
        <p:nvSpPr>
          <p:cNvPr id="84" name="Google Shape;84;p15"/>
          <p:cNvSpPr txBox="1"/>
          <p:nvPr>
            <p:ph idx="1" type="body"/>
          </p:nvPr>
        </p:nvSpPr>
        <p:spPr>
          <a:xfrm>
            <a:off x="457200" y="1652454"/>
            <a:ext cx="8229600" cy="2984400"/>
          </a:xfrm>
          <a:prstGeom prst="rect">
            <a:avLst/>
          </a:prstGeom>
        </p:spPr>
        <p:txBody>
          <a:bodyPr anchorCtr="0" anchor="t" bIns="45700" lIns="91425" spcFirstLastPara="1" rIns="91425" wrap="square" tIns="45700">
            <a:normAutofit/>
          </a:bodyPr>
          <a:lstStyle/>
          <a:p>
            <a:pPr indent="-355600" lvl="0" marL="457200" rtl="0" algn="l">
              <a:lnSpc>
                <a:spcPct val="115000"/>
              </a:lnSpc>
              <a:spcBef>
                <a:spcPts val="360"/>
              </a:spcBef>
              <a:spcAft>
                <a:spcPts val="0"/>
              </a:spcAft>
              <a:buClr>
                <a:schemeClr val="dk1"/>
              </a:buClr>
              <a:buSzPts val="2000"/>
              <a:buFont typeface="Verdana"/>
              <a:buChar char="●"/>
            </a:pPr>
            <a:r>
              <a:rPr b="1" lang="en" sz="2000">
                <a:solidFill>
                  <a:schemeClr val="dk1"/>
                </a:solidFill>
                <a:latin typeface="Verdana"/>
                <a:ea typeface="Verdana"/>
                <a:cs typeface="Verdana"/>
                <a:sym typeface="Verdana"/>
              </a:rPr>
              <a:t>Develop an American Sign Language (ASL) interpretation device</a:t>
            </a:r>
            <a:endParaRPr b="1" sz="2000">
              <a:solidFill>
                <a:schemeClr val="dk1"/>
              </a:solidFill>
              <a:latin typeface="Verdana"/>
              <a:ea typeface="Verdana"/>
              <a:cs typeface="Verdana"/>
              <a:sym typeface="Verdana"/>
            </a:endParaRPr>
          </a:p>
          <a:p>
            <a:pPr indent="-355600" lvl="0" marL="457200" rtl="0" algn="l">
              <a:lnSpc>
                <a:spcPct val="115000"/>
              </a:lnSpc>
              <a:spcBef>
                <a:spcPts val="1000"/>
              </a:spcBef>
              <a:spcAft>
                <a:spcPts val="0"/>
              </a:spcAft>
              <a:buClr>
                <a:schemeClr val="dk1"/>
              </a:buClr>
              <a:buSzPts val="2000"/>
              <a:buFont typeface="Verdana"/>
              <a:buChar char="●"/>
            </a:pPr>
            <a:r>
              <a:rPr b="1" lang="en" sz="2000">
                <a:solidFill>
                  <a:schemeClr val="dk1"/>
                </a:solidFill>
                <a:latin typeface="Verdana"/>
                <a:ea typeface="Verdana"/>
                <a:cs typeface="Verdana"/>
                <a:sym typeface="Verdana"/>
              </a:rPr>
              <a:t>Convert ASL gestures into text and </a:t>
            </a:r>
            <a:r>
              <a:rPr b="1" lang="en" sz="2000">
                <a:latin typeface="Verdana"/>
                <a:ea typeface="Verdana"/>
                <a:cs typeface="Verdana"/>
                <a:sym typeface="Verdana"/>
              </a:rPr>
              <a:t>sound</a:t>
            </a:r>
            <a:endParaRPr b="1" sz="2000">
              <a:solidFill>
                <a:schemeClr val="dk1"/>
              </a:solidFill>
              <a:latin typeface="Verdana"/>
              <a:ea typeface="Verdana"/>
              <a:cs typeface="Verdana"/>
              <a:sym typeface="Verdana"/>
            </a:endParaRPr>
          </a:p>
          <a:p>
            <a:pPr indent="-355600" lvl="0" marL="457200" rtl="0" algn="l">
              <a:lnSpc>
                <a:spcPct val="115000"/>
              </a:lnSpc>
              <a:spcBef>
                <a:spcPts val="1000"/>
              </a:spcBef>
              <a:spcAft>
                <a:spcPts val="0"/>
              </a:spcAft>
              <a:buClr>
                <a:schemeClr val="dk1"/>
              </a:buClr>
              <a:buSzPts val="2000"/>
              <a:buFont typeface="Verdana"/>
              <a:buChar char="●"/>
            </a:pPr>
            <a:r>
              <a:rPr b="1" lang="en" sz="2000">
                <a:latin typeface="Verdana"/>
                <a:ea typeface="Verdana"/>
                <a:cs typeface="Verdana"/>
                <a:sym typeface="Verdana"/>
              </a:rPr>
              <a:t>Motivation</a:t>
            </a:r>
            <a:r>
              <a:rPr b="1" lang="en" sz="2000">
                <a:solidFill>
                  <a:schemeClr val="dk1"/>
                </a:solidFill>
                <a:latin typeface="Verdana"/>
                <a:ea typeface="Verdana"/>
                <a:cs typeface="Verdana"/>
                <a:sym typeface="Verdana"/>
              </a:rPr>
              <a:t>: </a:t>
            </a:r>
            <a:endParaRPr b="1" sz="2000">
              <a:latin typeface="Verdana"/>
              <a:ea typeface="Verdana"/>
              <a:cs typeface="Verdana"/>
              <a:sym typeface="Verdana"/>
            </a:endParaRPr>
          </a:p>
          <a:p>
            <a:pPr indent="-298450" lvl="1" marL="742950" rtl="0" algn="l">
              <a:lnSpc>
                <a:spcPct val="115000"/>
              </a:lnSpc>
              <a:spcBef>
                <a:spcPts val="1000"/>
              </a:spcBef>
              <a:spcAft>
                <a:spcPts val="1000"/>
              </a:spcAft>
              <a:buClr>
                <a:schemeClr val="dk1"/>
              </a:buClr>
              <a:buSzPts val="2000"/>
              <a:buFont typeface="Verdana"/>
              <a:buChar char="○"/>
            </a:pPr>
            <a:r>
              <a:rPr b="1" lang="en" sz="2000">
                <a:latin typeface="Verdana"/>
                <a:ea typeface="Verdana"/>
                <a:cs typeface="Verdana"/>
                <a:sym typeface="Verdana"/>
              </a:rPr>
              <a:t>F</a:t>
            </a:r>
            <a:r>
              <a:rPr b="1" lang="en" sz="2000">
                <a:solidFill>
                  <a:schemeClr val="dk1"/>
                </a:solidFill>
                <a:latin typeface="Verdana"/>
                <a:ea typeface="Verdana"/>
                <a:cs typeface="Verdana"/>
                <a:sym typeface="Verdana"/>
              </a:rPr>
              <a:t>acilitate communication between deaf and non-sign language users</a:t>
            </a:r>
            <a:endParaRPr b="1" sz="2000">
              <a:solidFill>
                <a:schemeClr val="dk1"/>
              </a:solidFill>
              <a:latin typeface="Verdana"/>
              <a:ea typeface="Verdana"/>
              <a:cs typeface="Verdana"/>
              <a:sym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6"/>
          <p:cNvSpPr txBox="1"/>
          <p:nvPr>
            <p:ph type="title"/>
          </p:nvPr>
        </p:nvSpPr>
        <p:spPr>
          <a:xfrm>
            <a:off x="457200" y="702644"/>
            <a:ext cx="8229600" cy="644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b="1" lang="en" sz="3060">
                <a:latin typeface="Verdana"/>
                <a:ea typeface="Verdana"/>
                <a:cs typeface="Verdana"/>
                <a:sym typeface="Verdana"/>
              </a:rPr>
              <a:t>Agenda</a:t>
            </a:r>
            <a:endParaRPr b="1" sz="3060">
              <a:latin typeface="Verdana"/>
              <a:ea typeface="Verdana"/>
              <a:cs typeface="Verdana"/>
              <a:sym typeface="Verdana"/>
            </a:endParaRPr>
          </a:p>
        </p:txBody>
      </p:sp>
      <p:sp>
        <p:nvSpPr>
          <p:cNvPr id="90" name="Google Shape;90;p16"/>
          <p:cNvSpPr txBox="1"/>
          <p:nvPr>
            <p:ph idx="1" type="body"/>
          </p:nvPr>
        </p:nvSpPr>
        <p:spPr>
          <a:xfrm>
            <a:off x="457200" y="1439225"/>
            <a:ext cx="8229600" cy="3370200"/>
          </a:xfrm>
          <a:prstGeom prst="rect">
            <a:avLst/>
          </a:prstGeom>
        </p:spPr>
        <p:txBody>
          <a:bodyPr anchorCtr="0" anchor="t" bIns="45700" lIns="91425" spcFirstLastPara="1" rIns="91425" wrap="square" tIns="45700">
            <a:normAutofit/>
          </a:bodyPr>
          <a:lstStyle/>
          <a:p>
            <a:pPr indent="-358775" lvl="0" marL="457200" rtl="0" algn="l">
              <a:spcBef>
                <a:spcPts val="0"/>
              </a:spcBef>
              <a:spcAft>
                <a:spcPts val="0"/>
              </a:spcAft>
              <a:buSzPts val="2050"/>
              <a:buFont typeface="Verdana"/>
              <a:buChar char="•"/>
            </a:pPr>
            <a:r>
              <a:rPr b="1" lang="en" sz="2050">
                <a:latin typeface="Verdana"/>
                <a:ea typeface="Verdana"/>
                <a:cs typeface="Verdana"/>
                <a:sym typeface="Verdana"/>
              </a:rPr>
              <a:t>Review first semester demo progress</a:t>
            </a:r>
            <a:endParaRPr b="1" sz="2050">
              <a:latin typeface="Verdana"/>
              <a:ea typeface="Verdana"/>
              <a:cs typeface="Verdana"/>
              <a:sym typeface="Verdana"/>
            </a:endParaRPr>
          </a:p>
          <a:p>
            <a:pPr indent="-358775" lvl="0" marL="457200" rtl="0" algn="l">
              <a:spcBef>
                <a:spcPts val="1000"/>
              </a:spcBef>
              <a:spcAft>
                <a:spcPts val="0"/>
              </a:spcAft>
              <a:buSzPts val="2050"/>
              <a:buFont typeface="Verdana"/>
              <a:buChar char="•"/>
            </a:pPr>
            <a:r>
              <a:rPr b="1" lang="en" sz="2050">
                <a:latin typeface="Verdana"/>
                <a:ea typeface="Verdana"/>
                <a:cs typeface="Verdana"/>
                <a:sym typeface="Verdana"/>
              </a:rPr>
              <a:t>Inspect Design (Hardware &amp; Software components)</a:t>
            </a:r>
            <a:endParaRPr b="1" sz="2050">
              <a:latin typeface="Verdana"/>
              <a:ea typeface="Verdana"/>
              <a:cs typeface="Verdana"/>
              <a:sym typeface="Verdana"/>
            </a:endParaRPr>
          </a:p>
          <a:p>
            <a:pPr indent="-358775" lvl="0" marL="457200" rtl="0" algn="l">
              <a:spcBef>
                <a:spcPts val="1000"/>
              </a:spcBef>
              <a:spcAft>
                <a:spcPts val="0"/>
              </a:spcAft>
              <a:buSzPts val="2050"/>
              <a:buFont typeface="Verdana"/>
              <a:buChar char="•"/>
            </a:pPr>
            <a:r>
              <a:rPr b="1" lang="en" sz="2050">
                <a:latin typeface="Verdana"/>
                <a:ea typeface="Verdana"/>
                <a:cs typeface="Verdana"/>
                <a:sym typeface="Verdana"/>
              </a:rPr>
              <a:t>Demonstrate all signs w/speaker functionality</a:t>
            </a:r>
            <a:endParaRPr b="1" sz="2050">
              <a:latin typeface="Verdana"/>
              <a:ea typeface="Verdana"/>
              <a:cs typeface="Verdana"/>
              <a:sym typeface="Verdana"/>
            </a:endParaRPr>
          </a:p>
          <a:p>
            <a:pPr indent="-358775" lvl="0" marL="457200" rtl="0" algn="l">
              <a:spcBef>
                <a:spcPts val="1000"/>
              </a:spcBef>
              <a:spcAft>
                <a:spcPts val="0"/>
              </a:spcAft>
              <a:buSzPts val="2050"/>
              <a:buFont typeface="Verdana"/>
              <a:buChar char="•"/>
            </a:pPr>
            <a:r>
              <a:rPr b="1" lang="en" sz="2050">
                <a:latin typeface="Verdana"/>
                <a:ea typeface="Verdana"/>
                <a:cs typeface="Verdana"/>
                <a:sym typeface="Verdana"/>
              </a:rPr>
              <a:t>Verify design meets requirements</a:t>
            </a:r>
            <a:endParaRPr b="1" sz="2050">
              <a:latin typeface="Verdana"/>
              <a:ea typeface="Verdana"/>
              <a:cs typeface="Verdana"/>
              <a:sym typeface="Verdana"/>
            </a:endParaRPr>
          </a:p>
          <a:p>
            <a:pPr indent="-358775" lvl="0" marL="457200" rtl="0" algn="l">
              <a:spcBef>
                <a:spcPts val="1000"/>
              </a:spcBef>
              <a:spcAft>
                <a:spcPts val="1000"/>
              </a:spcAft>
              <a:buSzPts val="2050"/>
              <a:buFont typeface="Verdana"/>
              <a:buChar char="•"/>
            </a:pPr>
            <a:r>
              <a:rPr b="1" lang="en" sz="2050">
                <a:latin typeface="Verdana"/>
                <a:ea typeface="Verdana"/>
                <a:cs typeface="Verdana"/>
                <a:sym typeface="Verdana"/>
              </a:rPr>
              <a:t>Discuss any challenges or future improvements</a:t>
            </a:r>
            <a:endParaRPr b="1" sz="2050">
              <a:latin typeface="Verdana"/>
              <a:ea typeface="Verdana"/>
              <a:cs typeface="Verdana"/>
              <a:sym typeface="Verdan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457200" y="702644"/>
            <a:ext cx="8229600" cy="644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b="1" lang="en" sz="3060">
                <a:latin typeface="Verdana"/>
                <a:ea typeface="Verdana"/>
                <a:cs typeface="Verdana"/>
                <a:sym typeface="Verdana"/>
              </a:rPr>
              <a:t>Last Demo</a:t>
            </a:r>
            <a:endParaRPr b="1" sz="3060">
              <a:latin typeface="Verdana"/>
              <a:ea typeface="Verdana"/>
              <a:cs typeface="Verdana"/>
              <a:sym typeface="Verdana"/>
            </a:endParaRPr>
          </a:p>
        </p:txBody>
      </p:sp>
      <p:sp>
        <p:nvSpPr>
          <p:cNvPr id="96" name="Google Shape;96;p17"/>
          <p:cNvSpPr txBox="1"/>
          <p:nvPr>
            <p:ph idx="1" type="body"/>
          </p:nvPr>
        </p:nvSpPr>
        <p:spPr>
          <a:xfrm>
            <a:off x="457200" y="1439225"/>
            <a:ext cx="8229600" cy="3370200"/>
          </a:xfrm>
          <a:prstGeom prst="rect">
            <a:avLst/>
          </a:prstGeom>
        </p:spPr>
        <p:txBody>
          <a:bodyPr anchorCtr="0" anchor="t" bIns="45700" lIns="91425" spcFirstLastPara="1" rIns="91425" wrap="square" tIns="45700">
            <a:normAutofit/>
          </a:bodyPr>
          <a:lstStyle/>
          <a:p>
            <a:pPr indent="-358775" lvl="0" marL="457200" rtl="0" algn="l">
              <a:spcBef>
                <a:spcPts val="0"/>
              </a:spcBef>
              <a:spcAft>
                <a:spcPts val="0"/>
              </a:spcAft>
              <a:buSzPts val="2050"/>
              <a:buFont typeface="Verdana"/>
              <a:buChar char="•"/>
            </a:pPr>
            <a:r>
              <a:rPr b="1" lang="en" sz="2050">
                <a:latin typeface="Verdana"/>
                <a:ea typeface="Verdana"/>
                <a:cs typeface="Verdana"/>
                <a:sym typeface="Verdana"/>
              </a:rPr>
              <a:t>No gestures implemented</a:t>
            </a:r>
            <a:endParaRPr b="1" sz="2050">
              <a:latin typeface="Verdana"/>
              <a:ea typeface="Verdana"/>
              <a:cs typeface="Verdana"/>
              <a:sym typeface="Verdana"/>
            </a:endParaRPr>
          </a:p>
          <a:p>
            <a:pPr indent="-358775" lvl="0" marL="457200" rtl="0" algn="l">
              <a:spcBef>
                <a:spcPts val="1000"/>
              </a:spcBef>
              <a:spcAft>
                <a:spcPts val="0"/>
              </a:spcAft>
              <a:buSzPts val="2050"/>
              <a:buFont typeface="Verdana"/>
              <a:buChar char="•"/>
            </a:pPr>
            <a:r>
              <a:rPr b="1" lang="en" sz="2050">
                <a:latin typeface="Verdana"/>
                <a:ea typeface="Verdana"/>
                <a:cs typeface="Verdana"/>
                <a:sym typeface="Verdana"/>
              </a:rPr>
              <a:t>Sign accuracy -&gt; 77%</a:t>
            </a:r>
            <a:endParaRPr b="1" sz="2050">
              <a:latin typeface="Verdana"/>
              <a:ea typeface="Verdana"/>
              <a:cs typeface="Verdana"/>
              <a:sym typeface="Verdana"/>
            </a:endParaRPr>
          </a:p>
          <a:p>
            <a:pPr indent="-358775" lvl="0" marL="457200" rtl="0" algn="l">
              <a:spcBef>
                <a:spcPts val="1000"/>
              </a:spcBef>
              <a:spcAft>
                <a:spcPts val="0"/>
              </a:spcAft>
              <a:buSzPts val="2050"/>
              <a:buFont typeface="Verdana"/>
              <a:buChar char="•"/>
            </a:pPr>
            <a:r>
              <a:rPr b="1" lang="en" sz="2050">
                <a:latin typeface="Verdana"/>
                <a:ea typeface="Verdana"/>
                <a:cs typeface="Verdana"/>
                <a:sym typeface="Verdana"/>
              </a:rPr>
              <a:t>Timing was met at 2-5ms per translation</a:t>
            </a:r>
            <a:endParaRPr b="1" sz="2050">
              <a:latin typeface="Verdana"/>
              <a:ea typeface="Verdana"/>
              <a:cs typeface="Verdana"/>
              <a:sym typeface="Verdana"/>
            </a:endParaRPr>
          </a:p>
          <a:p>
            <a:pPr indent="-358775" lvl="0" marL="457200" rtl="0" algn="l">
              <a:spcBef>
                <a:spcPts val="1000"/>
              </a:spcBef>
              <a:spcAft>
                <a:spcPts val="0"/>
              </a:spcAft>
              <a:buSzPts val="2050"/>
              <a:buFont typeface="Verdana"/>
              <a:buChar char="•"/>
            </a:pPr>
            <a:r>
              <a:rPr b="1" lang="en" sz="2050">
                <a:latin typeface="Verdana"/>
                <a:ea typeface="Verdana"/>
                <a:cs typeface="Verdana"/>
                <a:sym typeface="Verdana"/>
              </a:rPr>
              <a:t>No Housing</a:t>
            </a:r>
            <a:endParaRPr b="1" sz="2050">
              <a:latin typeface="Verdana"/>
              <a:ea typeface="Verdana"/>
              <a:cs typeface="Verdana"/>
              <a:sym typeface="Verdana"/>
            </a:endParaRPr>
          </a:p>
          <a:p>
            <a:pPr indent="-358775" lvl="0" marL="457200" rtl="0" algn="l">
              <a:spcBef>
                <a:spcPts val="1000"/>
              </a:spcBef>
              <a:spcAft>
                <a:spcPts val="0"/>
              </a:spcAft>
              <a:buSzPts val="2050"/>
              <a:buFont typeface="Verdana"/>
              <a:buChar char="•"/>
            </a:pPr>
            <a:r>
              <a:rPr b="1" lang="en" sz="2050">
                <a:latin typeface="Verdana"/>
                <a:ea typeface="Verdana"/>
                <a:cs typeface="Verdana"/>
                <a:sym typeface="Verdana"/>
              </a:rPr>
              <a:t>No GUI</a:t>
            </a:r>
            <a:endParaRPr b="1" sz="2050">
              <a:latin typeface="Verdana"/>
              <a:ea typeface="Verdana"/>
              <a:cs typeface="Verdana"/>
              <a:sym typeface="Verdana"/>
            </a:endParaRPr>
          </a:p>
          <a:p>
            <a:pPr indent="-358775" lvl="0" marL="457200" rtl="0" algn="l">
              <a:spcBef>
                <a:spcPts val="1000"/>
              </a:spcBef>
              <a:spcAft>
                <a:spcPts val="0"/>
              </a:spcAft>
              <a:buSzPts val="2050"/>
              <a:buFont typeface="Verdana"/>
              <a:buChar char="•"/>
            </a:pPr>
            <a:r>
              <a:rPr b="1" lang="en" sz="2050">
                <a:latin typeface="Verdana"/>
                <a:ea typeface="Verdana"/>
                <a:cs typeface="Verdana"/>
                <a:sym typeface="Verdana"/>
              </a:rPr>
              <a:t>No Text-to-Speech implemented</a:t>
            </a:r>
            <a:endParaRPr b="1" sz="2050">
              <a:latin typeface="Verdana"/>
              <a:ea typeface="Verdana"/>
              <a:cs typeface="Verdana"/>
              <a:sym typeface="Verdana"/>
            </a:endParaRPr>
          </a:p>
          <a:p>
            <a:pPr indent="-358775" lvl="0" marL="457200" rtl="0" algn="l">
              <a:spcBef>
                <a:spcPts val="1000"/>
              </a:spcBef>
              <a:spcAft>
                <a:spcPts val="1000"/>
              </a:spcAft>
              <a:buSzPts val="2050"/>
              <a:buFont typeface="Verdana"/>
              <a:buChar char="•"/>
            </a:pPr>
            <a:r>
              <a:rPr b="1" lang="en" sz="2050">
                <a:latin typeface="Verdana"/>
                <a:ea typeface="Verdana"/>
                <a:cs typeface="Verdana"/>
                <a:sym typeface="Verdana"/>
              </a:rPr>
              <a:t>Letters/numbers with the same hand sign were not handled in software</a:t>
            </a:r>
            <a:endParaRPr b="1" sz="2050">
              <a:latin typeface="Verdana"/>
              <a:ea typeface="Verdana"/>
              <a:cs typeface="Verdana"/>
              <a:sym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8"/>
          <p:cNvSpPr txBox="1"/>
          <p:nvPr>
            <p:ph type="title"/>
          </p:nvPr>
        </p:nvSpPr>
        <p:spPr>
          <a:xfrm>
            <a:off x="457200" y="668394"/>
            <a:ext cx="8229600" cy="6441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
                <a:latin typeface="Verdana"/>
                <a:ea typeface="Verdana"/>
                <a:cs typeface="Verdana"/>
                <a:sym typeface="Verdana"/>
              </a:rPr>
              <a:t>Final Build: Top and Front</a:t>
            </a:r>
            <a:endParaRPr b="1">
              <a:latin typeface="Verdana"/>
              <a:ea typeface="Verdana"/>
              <a:cs typeface="Verdana"/>
              <a:sym typeface="Verdana"/>
            </a:endParaRPr>
          </a:p>
        </p:txBody>
      </p:sp>
      <p:pic>
        <p:nvPicPr>
          <p:cNvPr id="102" name="Google Shape;102;p18"/>
          <p:cNvPicPr preferRelativeResize="0"/>
          <p:nvPr/>
        </p:nvPicPr>
        <p:blipFill rotWithShape="1">
          <a:blip r:embed="rId3">
            <a:alphaModFix/>
          </a:blip>
          <a:srcRect b="17763" l="15891" r="8613" t="14126"/>
          <a:stretch/>
        </p:blipFill>
        <p:spPr>
          <a:xfrm>
            <a:off x="4689275" y="1681700"/>
            <a:ext cx="3889349" cy="2641051"/>
          </a:xfrm>
          <a:prstGeom prst="rect">
            <a:avLst/>
          </a:prstGeom>
          <a:noFill/>
          <a:ln>
            <a:noFill/>
          </a:ln>
          <a:effectLst>
            <a:outerShdw blurRad="57150" rotWithShape="0" algn="bl" dir="5400000" dist="76200">
              <a:srgbClr val="000000">
                <a:alpha val="50000"/>
              </a:srgbClr>
            </a:outerShdw>
          </a:effectLst>
        </p:spPr>
      </p:pic>
      <p:pic>
        <p:nvPicPr>
          <p:cNvPr id="103" name="Google Shape;103;p18"/>
          <p:cNvPicPr preferRelativeResize="0"/>
          <p:nvPr/>
        </p:nvPicPr>
        <p:blipFill rotWithShape="1">
          <a:blip r:embed="rId4">
            <a:alphaModFix/>
          </a:blip>
          <a:srcRect b="17260" l="35949" r="19437" t="12202"/>
          <a:stretch/>
        </p:blipFill>
        <p:spPr>
          <a:xfrm rot="5400000">
            <a:off x="1562919" y="1216656"/>
            <a:ext cx="1795725" cy="3773050"/>
          </a:xfrm>
          <a:prstGeom prst="rect">
            <a:avLst/>
          </a:prstGeom>
          <a:noFill/>
          <a:ln>
            <a:noFill/>
          </a:ln>
          <a:effectLst>
            <a:outerShdw blurRad="57150" rotWithShape="0" algn="bl" dir="5400000" dist="76200">
              <a:srgbClr val="000000">
                <a:alpha val="50000"/>
              </a:srgbClr>
            </a:outerShdw>
          </a:effectLst>
        </p:spPr>
      </p:pic>
      <p:sp>
        <p:nvSpPr>
          <p:cNvPr id="104" name="Google Shape;104;p18"/>
          <p:cNvSpPr txBox="1"/>
          <p:nvPr/>
        </p:nvSpPr>
        <p:spPr>
          <a:xfrm>
            <a:off x="1718403" y="1609563"/>
            <a:ext cx="11589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u="sng">
                <a:solidFill>
                  <a:schemeClr val="dk1"/>
                </a:solidFill>
                <a:latin typeface="Calibri"/>
                <a:ea typeface="Calibri"/>
                <a:cs typeface="Calibri"/>
                <a:sym typeface="Calibri"/>
              </a:rPr>
              <a:t>Camera</a:t>
            </a:r>
            <a:endParaRPr sz="2200" u="sng">
              <a:solidFill>
                <a:schemeClr val="dk1"/>
              </a:solidFill>
              <a:latin typeface="Calibri"/>
              <a:ea typeface="Calibri"/>
              <a:cs typeface="Calibri"/>
              <a:sym typeface="Calibri"/>
            </a:endParaRPr>
          </a:p>
        </p:txBody>
      </p:sp>
      <p:sp>
        <p:nvSpPr>
          <p:cNvPr id="105" name="Google Shape;105;p18"/>
          <p:cNvSpPr/>
          <p:nvPr/>
        </p:nvSpPr>
        <p:spPr>
          <a:xfrm>
            <a:off x="263024" y="1889681"/>
            <a:ext cx="1496550" cy="1690550"/>
          </a:xfrm>
          <a:custGeom>
            <a:rect b="b" l="l" r="r" t="t"/>
            <a:pathLst>
              <a:path extrusionOk="0" h="67622" w="59862">
                <a:moveTo>
                  <a:pt x="59862" y="565"/>
                </a:moveTo>
                <a:cubicBezTo>
                  <a:pt x="52410" y="757"/>
                  <a:pt x="24574" y="-1358"/>
                  <a:pt x="15151" y="1719"/>
                </a:cubicBezTo>
                <a:cubicBezTo>
                  <a:pt x="5728" y="4796"/>
                  <a:pt x="5488" y="8690"/>
                  <a:pt x="3325" y="19026"/>
                </a:cubicBezTo>
                <a:cubicBezTo>
                  <a:pt x="1162" y="29362"/>
                  <a:pt x="-2252" y="55996"/>
                  <a:pt x="2171" y="63736"/>
                </a:cubicBezTo>
                <a:cubicBezTo>
                  <a:pt x="6594" y="71476"/>
                  <a:pt x="25248" y="65179"/>
                  <a:pt x="29863" y="65467"/>
                </a:cubicBezTo>
              </a:path>
            </a:pathLst>
          </a:custGeom>
          <a:noFill/>
          <a:ln cap="flat" cmpd="sng" w="38100">
            <a:solidFill>
              <a:srgbClr val="FF0000"/>
            </a:solidFill>
            <a:prstDash val="solid"/>
            <a:round/>
            <a:headEnd len="med" w="med" type="none"/>
            <a:tailEnd len="med" w="med" type="triangle"/>
          </a:ln>
        </p:spPr>
      </p:sp>
      <p:sp>
        <p:nvSpPr>
          <p:cNvPr id="106" name="Google Shape;106;p18"/>
          <p:cNvSpPr/>
          <p:nvPr/>
        </p:nvSpPr>
        <p:spPr>
          <a:xfrm>
            <a:off x="2798000" y="1876459"/>
            <a:ext cx="2170625" cy="748450"/>
          </a:xfrm>
          <a:custGeom>
            <a:rect b="b" l="l" r="r" t="t"/>
            <a:pathLst>
              <a:path extrusionOk="0" h="29938" w="86825">
                <a:moveTo>
                  <a:pt x="0" y="1959"/>
                </a:moveTo>
                <a:cubicBezTo>
                  <a:pt x="11058" y="2007"/>
                  <a:pt x="51874" y="-2415"/>
                  <a:pt x="66345" y="2248"/>
                </a:cubicBezTo>
                <a:cubicBezTo>
                  <a:pt x="80816" y="6911"/>
                  <a:pt x="83412" y="25324"/>
                  <a:pt x="86825" y="29939"/>
                </a:cubicBezTo>
              </a:path>
            </a:pathLst>
          </a:custGeom>
          <a:noFill/>
          <a:ln cap="flat" cmpd="sng" w="38100">
            <a:solidFill>
              <a:srgbClr val="FF0000"/>
            </a:solidFill>
            <a:prstDash val="solid"/>
            <a:round/>
            <a:headEnd len="med" w="med" type="none"/>
            <a:tailEnd len="med" w="med" type="triangle"/>
          </a:ln>
        </p:spPr>
      </p:sp>
      <p:sp>
        <p:nvSpPr>
          <p:cNvPr id="107" name="Google Shape;107;p18"/>
          <p:cNvSpPr txBox="1"/>
          <p:nvPr/>
        </p:nvSpPr>
        <p:spPr>
          <a:xfrm>
            <a:off x="5837049" y="4466975"/>
            <a:ext cx="17781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u="sng">
                <a:solidFill>
                  <a:schemeClr val="dk1"/>
                </a:solidFill>
                <a:latin typeface="Calibri"/>
                <a:ea typeface="Calibri"/>
                <a:cs typeface="Calibri"/>
                <a:sym typeface="Calibri"/>
              </a:rPr>
              <a:t>Rotating Plate</a:t>
            </a:r>
            <a:endParaRPr sz="2200" u="sng">
              <a:solidFill>
                <a:schemeClr val="dk1"/>
              </a:solidFill>
              <a:latin typeface="Calibri"/>
              <a:ea typeface="Calibri"/>
              <a:cs typeface="Calibri"/>
              <a:sym typeface="Calibri"/>
            </a:endParaRPr>
          </a:p>
        </p:txBody>
      </p:sp>
      <p:cxnSp>
        <p:nvCxnSpPr>
          <p:cNvPr id="108" name="Google Shape;108;p18"/>
          <p:cNvCxnSpPr/>
          <p:nvPr/>
        </p:nvCxnSpPr>
        <p:spPr>
          <a:xfrm rot="10800000">
            <a:off x="6706600" y="4031175"/>
            <a:ext cx="28800" cy="5913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457200" y="668394"/>
            <a:ext cx="8229600" cy="6441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
                <a:latin typeface="Verdana"/>
                <a:ea typeface="Verdana"/>
                <a:cs typeface="Verdana"/>
                <a:sym typeface="Verdana"/>
              </a:rPr>
              <a:t>Final Build: Left and Right</a:t>
            </a:r>
            <a:endParaRPr b="1">
              <a:latin typeface="Verdana"/>
              <a:ea typeface="Verdana"/>
              <a:cs typeface="Verdana"/>
              <a:sym typeface="Verdana"/>
            </a:endParaRPr>
          </a:p>
        </p:txBody>
      </p:sp>
      <p:pic>
        <p:nvPicPr>
          <p:cNvPr id="114" name="Google Shape;114;p19"/>
          <p:cNvPicPr preferRelativeResize="0"/>
          <p:nvPr/>
        </p:nvPicPr>
        <p:blipFill rotWithShape="1">
          <a:blip r:embed="rId3">
            <a:alphaModFix/>
          </a:blip>
          <a:srcRect b="29383" l="27654" r="22517" t="3484"/>
          <a:stretch/>
        </p:blipFill>
        <p:spPr>
          <a:xfrm>
            <a:off x="1276575" y="1424088"/>
            <a:ext cx="3237699" cy="3282825"/>
          </a:xfrm>
          <a:prstGeom prst="rect">
            <a:avLst/>
          </a:prstGeom>
          <a:noFill/>
          <a:ln>
            <a:noFill/>
          </a:ln>
          <a:effectLst>
            <a:outerShdw blurRad="57150" rotWithShape="0" algn="bl" dir="5400000" dist="76200">
              <a:srgbClr val="000000">
                <a:alpha val="50000"/>
              </a:srgbClr>
            </a:outerShdw>
          </a:effectLst>
        </p:spPr>
      </p:pic>
      <p:pic>
        <p:nvPicPr>
          <p:cNvPr id="115" name="Google Shape;115;p19"/>
          <p:cNvPicPr preferRelativeResize="0"/>
          <p:nvPr/>
        </p:nvPicPr>
        <p:blipFill rotWithShape="1">
          <a:blip r:embed="rId4">
            <a:alphaModFix/>
          </a:blip>
          <a:srcRect b="20686" l="28125" r="25178" t="14646"/>
          <a:stretch/>
        </p:blipFill>
        <p:spPr>
          <a:xfrm>
            <a:off x="4860625" y="1424100"/>
            <a:ext cx="3149509" cy="3282825"/>
          </a:xfrm>
          <a:prstGeom prst="rect">
            <a:avLst/>
          </a:prstGeom>
          <a:noFill/>
          <a:ln>
            <a:noFill/>
          </a:ln>
          <a:effectLst>
            <a:outerShdw blurRad="57150" rotWithShape="0" algn="bl" dir="5400000" dist="76200">
              <a:srgbClr val="000000">
                <a:alpha val="50000"/>
              </a:srgbClr>
            </a:outerShdw>
          </a:effectLst>
        </p:spPr>
      </p:pic>
      <p:sp>
        <p:nvSpPr>
          <p:cNvPr id="116" name="Google Shape;116;p19"/>
          <p:cNvSpPr txBox="1"/>
          <p:nvPr/>
        </p:nvSpPr>
        <p:spPr>
          <a:xfrm>
            <a:off x="88638" y="3743700"/>
            <a:ext cx="951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u="sng">
                <a:solidFill>
                  <a:schemeClr val="dk1"/>
                </a:solidFill>
                <a:latin typeface="Calibri"/>
                <a:ea typeface="Calibri"/>
                <a:cs typeface="Calibri"/>
                <a:sym typeface="Calibri"/>
              </a:rPr>
              <a:t>Port Cover</a:t>
            </a:r>
            <a:endParaRPr sz="2200" u="sng">
              <a:solidFill>
                <a:schemeClr val="dk1"/>
              </a:solidFill>
              <a:latin typeface="Calibri"/>
              <a:ea typeface="Calibri"/>
              <a:cs typeface="Calibri"/>
              <a:sym typeface="Calibri"/>
            </a:endParaRPr>
          </a:p>
        </p:txBody>
      </p:sp>
      <p:sp>
        <p:nvSpPr>
          <p:cNvPr id="117" name="Google Shape;117;p19"/>
          <p:cNvSpPr/>
          <p:nvPr/>
        </p:nvSpPr>
        <p:spPr>
          <a:xfrm>
            <a:off x="457200" y="3187425"/>
            <a:ext cx="2153266" cy="693305"/>
          </a:xfrm>
          <a:custGeom>
            <a:rect b="b" l="l" r="r" t="t"/>
            <a:pathLst>
              <a:path extrusionOk="0" h="27114" w="35600">
                <a:moveTo>
                  <a:pt x="1852" y="27114"/>
                </a:moveTo>
                <a:cubicBezTo>
                  <a:pt x="1996" y="23172"/>
                  <a:pt x="-2907" y="7980"/>
                  <a:pt x="2718" y="3461"/>
                </a:cubicBezTo>
                <a:cubicBezTo>
                  <a:pt x="8343" y="-1058"/>
                  <a:pt x="30121" y="577"/>
                  <a:pt x="35601" y="0"/>
                </a:cubicBezTo>
              </a:path>
            </a:pathLst>
          </a:custGeom>
          <a:noFill/>
          <a:ln cap="flat" cmpd="sng" w="38100">
            <a:solidFill>
              <a:srgbClr val="FF0000"/>
            </a:solidFill>
            <a:prstDash val="solid"/>
            <a:round/>
            <a:headEnd len="med" w="med" type="none"/>
            <a:tailEnd len="med" w="med" type="triangle"/>
          </a:ln>
        </p:spPr>
      </p:sp>
      <p:sp>
        <p:nvSpPr>
          <p:cNvPr id="118" name="Google Shape;118;p19"/>
          <p:cNvSpPr txBox="1"/>
          <p:nvPr/>
        </p:nvSpPr>
        <p:spPr>
          <a:xfrm flipH="1">
            <a:off x="8063191" y="3614850"/>
            <a:ext cx="951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u="sng">
                <a:solidFill>
                  <a:schemeClr val="dk1"/>
                </a:solidFill>
                <a:latin typeface="Calibri"/>
                <a:ea typeface="Calibri"/>
                <a:cs typeface="Calibri"/>
                <a:sym typeface="Calibri"/>
              </a:rPr>
              <a:t>Audio Ctrl.</a:t>
            </a:r>
            <a:endParaRPr sz="2200" u="sng">
              <a:solidFill>
                <a:schemeClr val="dk1"/>
              </a:solidFill>
              <a:latin typeface="Calibri"/>
              <a:ea typeface="Calibri"/>
              <a:cs typeface="Calibri"/>
              <a:sym typeface="Calibri"/>
            </a:endParaRPr>
          </a:p>
        </p:txBody>
      </p:sp>
      <p:sp>
        <p:nvSpPr>
          <p:cNvPr id="119" name="Google Shape;119;p19"/>
          <p:cNvSpPr/>
          <p:nvPr/>
        </p:nvSpPr>
        <p:spPr>
          <a:xfrm flipH="1">
            <a:off x="6663338" y="3216272"/>
            <a:ext cx="1983187" cy="535569"/>
          </a:xfrm>
          <a:custGeom>
            <a:rect b="b" l="l" r="r" t="t"/>
            <a:pathLst>
              <a:path extrusionOk="0" h="27114" w="35600">
                <a:moveTo>
                  <a:pt x="1852" y="27114"/>
                </a:moveTo>
                <a:cubicBezTo>
                  <a:pt x="1996" y="23172"/>
                  <a:pt x="-2907" y="7980"/>
                  <a:pt x="2718" y="3461"/>
                </a:cubicBezTo>
                <a:cubicBezTo>
                  <a:pt x="8343" y="-1058"/>
                  <a:pt x="30121" y="577"/>
                  <a:pt x="35601" y="0"/>
                </a:cubicBezTo>
              </a:path>
            </a:pathLst>
          </a:custGeom>
          <a:noFill/>
          <a:ln cap="flat" cmpd="sng" w="38100">
            <a:solidFill>
              <a:srgbClr val="FF0000"/>
            </a:solidFill>
            <a:prstDash val="solid"/>
            <a:round/>
            <a:headEnd len="med" w="med" type="none"/>
            <a:tailEnd len="med" w="med" type="triangle"/>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457200" y="668394"/>
            <a:ext cx="8229600" cy="6441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
                <a:latin typeface="Verdana"/>
                <a:ea typeface="Verdana"/>
                <a:cs typeface="Verdana"/>
                <a:sym typeface="Verdana"/>
              </a:rPr>
              <a:t>Final Build: Back</a:t>
            </a:r>
            <a:endParaRPr b="1">
              <a:latin typeface="Verdana"/>
              <a:ea typeface="Verdana"/>
              <a:cs typeface="Verdana"/>
              <a:sym typeface="Verdana"/>
            </a:endParaRPr>
          </a:p>
        </p:txBody>
      </p:sp>
      <p:pic>
        <p:nvPicPr>
          <p:cNvPr id="125" name="Google Shape;125;p20"/>
          <p:cNvPicPr preferRelativeResize="0"/>
          <p:nvPr/>
        </p:nvPicPr>
        <p:blipFill rotWithShape="1">
          <a:blip r:embed="rId3">
            <a:alphaModFix/>
          </a:blip>
          <a:srcRect b="22315" l="8118" r="15510" t="43531"/>
          <a:stretch/>
        </p:blipFill>
        <p:spPr>
          <a:xfrm rot="5400000">
            <a:off x="6137401" y="2089424"/>
            <a:ext cx="3310350" cy="1967350"/>
          </a:xfrm>
          <a:prstGeom prst="rect">
            <a:avLst/>
          </a:prstGeom>
          <a:noFill/>
          <a:ln>
            <a:noFill/>
          </a:ln>
          <a:effectLst>
            <a:outerShdw blurRad="57150" rotWithShape="0" algn="bl" dir="5400000" dist="76200">
              <a:srgbClr val="000000">
                <a:alpha val="50000"/>
              </a:srgbClr>
            </a:outerShdw>
          </a:effectLst>
        </p:spPr>
      </p:pic>
      <p:pic>
        <p:nvPicPr>
          <p:cNvPr id="126" name="Google Shape;126;p20"/>
          <p:cNvPicPr preferRelativeResize="0"/>
          <p:nvPr/>
        </p:nvPicPr>
        <p:blipFill rotWithShape="1">
          <a:blip r:embed="rId4">
            <a:alphaModFix/>
          </a:blip>
          <a:srcRect b="17817" l="17215" r="15061" t="15922"/>
          <a:stretch/>
        </p:blipFill>
        <p:spPr>
          <a:xfrm>
            <a:off x="1254775" y="1498625"/>
            <a:ext cx="4276349" cy="3148950"/>
          </a:xfrm>
          <a:prstGeom prst="rect">
            <a:avLst/>
          </a:prstGeom>
          <a:noFill/>
          <a:ln>
            <a:noFill/>
          </a:ln>
          <a:effectLst>
            <a:outerShdw blurRad="57150" rotWithShape="0" algn="bl" dir="5400000" dist="76200">
              <a:srgbClr val="000000">
                <a:alpha val="50000"/>
              </a:srgbClr>
            </a:outerShdw>
          </a:effectLst>
        </p:spPr>
      </p:pic>
      <p:sp>
        <p:nvSpPr>
          <p:cNvPr id="127" name="Google Shape;127;p20"/>
          <p:cNvSpPr txBox="1"/>
          <p:nvPr/>
        </p:nvSpPr>
        <p:spPr>
          <a:xfrm>
            <a:off x="173075" y="3612875"/>
            <a:ext cx="951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u="sng">
                <a:solidFill>
                  <a:schemeClr val="dk1"/>
                </a:solidFill>
                <a:latin typeface="Calibri"/>
                <a:ea typeface="Calibri"/>
                <a:cs typeface="Calibri"/>
                <a:sym typeface="Calibri"/>
              </a:rPr>
              <a:t>Audio Ctrl.</a:t>
            </a:r>
            <a:endParaRPr sz="2200" u="sng">
              <a:solidFill>
                <a:schemeClr val="dk1"/>
              </a:solidFill>
              <a:latin typeface="Calibri"/>
              <a:ea typeface="Calibri"/>
              <a:cs typeface="Calibri"/>
              <a:sym typeface="Calibri"/>
            </a:endParaRPr>
          </a:p>
        </p:txBody>
      </p:sp>
      <p:sp>
        <p:nvSpPr>
          <p:cNvPr id="128" name="Google Shape;128;p20"/>
          <p:cNvSpPr/>
          <p:nvPr/>
        </p:nvSpPr>
        <p:spPr>
          <a:xfrm>
            <a:off x="638777" y="2992725"/>
            <a:ext cx="890000" cy="677850"/>
          </a:xfrm>
          <a:custGeom>
            <a:rect b="b" l="l" r="r" t="t"/>
            <a:pathLst>
              <a:path extrusionOk="0" h="27114" w="35600">
                <a:moveTo>
                  <a:pt x="1852" y="27114"/>
                </a:moveTo>
                <a:cubicBezTo>
                  <a:pt x="1996" y="23172"/>
                  <a:pt x="-2907" y="7980"/>
                  <a:pt x="2718" y="3461"/>
                </a:cubicBezTo>
                <a:cubicBezTo>
                  <a:pt x="8343" y="-1058"/>
                  <a:pt x="30121" y="577"/>
                  <a:pt x="35601" y="0"/>
                </a:cubicBezTo>
              </a:path>
            </a:pathLst>
          </a:custGeom>
          <a:noFill/>
          <a:ln cap="flat" cmpd="sng" w="38100">
            <a:solidFill>
              <a:srgbClr val="FF0000"/>
            </a:solidFill>
            <a:prstDash val="solid"/>
            <a:round/>
            <a:headEnd len="med" w="med" type="none"/>
            <a:tailEnd len="med" w="med" type="triangle"/>
          </a:ln>
        </p:spPr>
      </p:sp>
      <p:sp>
        <p:nvSpPr>
          <p:cNvPr id="129" name="Google Shape;129;p20"/>
          <p:cNvSpPr txBox="1"/>
          <p:nvPr/>
        </p:nvSpPr>
        <p:spPr>
          <a:xfrm>
            <a:off x="5762563" y="3282150"/>
            <a:ext cx="951900" cy="86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u="sng">
                <a:solidFill>
                  <a:schemeClr val="dk1"/>
                </a:solidFill>
                <a:latin typeface="Calibri"/>
                <a:ea typeface="Calibri"/>
                <a:cs typeface="Calibri"/>
                <a:sym typeface="Calibri"/>
              </a:rPr>
              <a:t>Port Cover</a:t>
            </a:r>
            <a:endParaRPr sz="2200" u="sng">
              <a:solidFill>
                <a:schemeClr val="dk1"/>
              </a:solidFill>
              <a:latin typeface="Calibri"/>
              <a:ea typeface="Calibri"/>
              <a:cs typeface="Calibri"/>
              <a:sym typeface="Calibri"/>
            </a:endParaRPr>
          </a:p>
        </p:txBody>
      </p:sp>
      <p:sp>
        <p:nvSpPr>
          <p:cNvPr id="130" name="Google Shape;130;p20"/>
          <p:cNvSpPr/>
          <p:nvPr/>
        </p:nvSpPr>
        <p:spPr>
          <a:xfrm flipH="1">
            <a:off x="5417852" y="2676400"/>
            <a:ext cx="890000" cy="677850"/>
          </a:xfrm>
          <a:custGeom>
            <a:rect b="b" l="l" r="r" t="t"/>
            <a:pathLst>
              <a:path extrusionOk="0" h="27114" w="35600">
                <a:moveTo>
                  <a:pt x="1852" y="27114"/>
                </a:moveTo>
                <a:cubicBezTo>
                  <a:pt x="1996" y="23172"/>
                  <a:pt x="-2907" y="7980"/>
                  <a:pt x="2718" y="3461"/>
                </a:cubicBezTo>
                <a:cubicBezTo>
                  <a:pt x="8343" y="-1058"/>
                  <a:pt x="30121" y="577"/>
                  <a:pt x="35601" y="0"/>
                </a:cubicBezTo>
              </a:path>
            </a:pathLst>
          </a:custGeom>
          <a:noFill/>
          <a:ln cap="flat" cmpd="sng" w="38100">
            <a:solidFill>
              <a:srgbClr val="FF0000"/>
            </a:solidFill>
            <a:prstDash val="solid"/>
            <a:round/>
            <a:headEnd len="med" w="med" type="none"/>
            <a:tailEnd len="med" w="med" type="triangle"/>
          </a:ln>
        </p:spPr>
      </p:sp>
      <p:sp>
        <p:nvSpPr>
          <p:cNvPr id="131" name="Google Shape;131;p20"/>
          <p:cNvSpPr txBox="1"/>
          <p:nvPr/>
        </p:nvSpPr>
        <p:spPr>
          <a:xfrm>
            <a:off x="173075" y="1161975"/>
            <a:ext cx="11250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200" u="sng">
                <a:solidFill>
                  <a:schemeClr val="dk1"/>
                </a:solidFill>
                <a:latin typeface="Calibri"/>
                <a:ea typeface="Calibri"/>
                <a:cs typeface="Calibri"/>
                <a:sym typeface="Calibri"/>
              </a:rPr>
              <a:t>Speaker</a:t>
            </a:r>
            <a:endParaRPr sz="2200" u="sng">
              <a:solidFill>
                <a:schemeClr val="dk1"/>
              </a:solidFill>
              <a:latin typeface="Calibri"/>
              <a:ea typeface="Calibri"/>
              <a:cs typeface="Calibri"/>
              <a:sym typeface="Calibri"/>
            </a:endParaRPr>
          </a:p>
        </p:txBody>
      </p:sp>
      <p:sp>
        <p:nvSpPr>
          <p:cNvPr id="132" name="Google Shape;132;p20"/>
          <p:cNvSpPr/>
          <p:nvPr/>
        </p:nvSpPr>
        <p:spPr>
          <a:xfrm flipH="1" rot="10800000">
            <a:off x="679972" y="1640641"/>
            <a:ext cx="2009887" cy="1041991"/>
          </a:xfrm>
          <a:custGeom>
            <a:rect b="b" l="l" r="r" t="t"/>
            <a:pathLst>
              <a:path extrusionOk="0" h="27114" w="35600">
                <a:moveTo>
                  <a:pt x="1852" y="27114"/>
                </a:moveTo>
                <a:cubicBezTo>
                  <a:pt x="1996" y="23172"/>
                  <a:pt x="-2907" y="7980"/>
                  <a:pt x="2718" y="3461"/>
                </a:cubicBezTo>
                <a:cubicBezTo>
                  <a:pt x="8343" y="-1058"/>
                  <a:pt x="30121" y="577"/>
                  <a:pt x="35601" y="0"/>
                </a:cubicBezTo>
              </a:path>
            </a:pathLst>
          </a:custGeom>
          <a:noFill/>
          <a:ln cap="flat" cmpd="sng" w="38100">
            <a:solidFill>
              <a:srgbClr val="FF0000"/>
            </a:solidFill>
            <a:prstDash val="solid"/>
            <a:round/>
            <a:headEnd len="med" w="med" type="none"/>
            <a:tailEnd len="med" w="med" type="triangl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457200" y="702644"/>
            <a:ext cx="8229600" cy="6441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b="1" lang="en">
                <a:latin typeface="Verdana"/>
                <a:ea typeface="Verdana"/>
                <a:cs typeface="Verdana"/>
                <a:sym typeface="Verdana"/>
              </a:rPr>
              <a:t>Frontend</a:t>
            </a:r>
            <a:endParaRPr b="1">
              <a:latin typeface="Verdana"/>
              <a:ea typeface="Verdana"/>
              <a:cs typeface="Verdana"/>
              <a:sym typeface="Verdana"/>
            </a:endParaRPr>
          </a:p>
        </p:txBody>
      </p:sp>
      <p:pic>
        <p:nvPicPr>
          <p:cNvPr id="138" name="Google Shape;138;p21" title="20250518_21h38m21s_grim.png"/>
          <p:cNvPicPr preferRelativeResize="0"/>
          <p:nvPr/>
        </p:nvPicPr>
        <p:blipFill rotWithShape="1">
          <a:blip r:embed="rId3">
            <a:alphaModFix/>
          </a:blip>
          <a:srcRect b="6435" l="0" r="0" t="5520"/>
          <a:stretch/>
        </p:blipFill>
        <p:spPr>
          <a:xfrm>
            <a:off x="1738038" y="1492500"/>
            <a:ext cx="5667924" cy="2994150"/>
          </a:xfrm>
          <a:prstGeom prst="rect">
            <a:avLst/>
          </a:prstGeom>
          <a:noFill/>
          <a:ln>
            <a:noFill/>
          </a:ln>
        </p:spPr>
      </p:pic>
      <p:pic>
        <p:nvPicPr>
          <p:cNvPr id="139" name="Google Shape;139;p21"/>
          <p:cNvPicPr preferRelativeResize="0"/>
          <p:nvPr/>
        </p:nvPicPr>
        <p:blipFill>
          <a:blip r:embed="rId4">
            <a:alphaModFix/>
          </a:blip>
          <a:stretch>
            <a:fillRect/>
          </a:stretch>
        </p:blipFill>
        <p:spPr>
          <a:xfrm>
            <a:off x="1802688" y="1742650"/>
            <a:ext cx="2488375" cy="24770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1395450" y="1088050"/>
            <a:ext cx="6353100" cy="644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SzPts val="990"/>
              <a:buNone/>
            </a:pPr>
            <a:r>
              <a:rPr b="1" lang="en" sz="4860">
                <a:latin typeface="Verdana"/>
                <a:ea typeface="Verdana"/>
                <a:cs typeface="Verdana"/>
                <a:sym typeface="Verdana"/>
              </a:rPr>
              <a:t>Functional</a:t>
            </a:r>
            <a:r>
              <a:rPr b="1" lang="en" sz="4860">
                <a:latin typeface="Verdana"/>
                <a:ea typeface="Verdana"/>
                <a:cs typeface="Verdana"/>
                <a:sym typeface="Verdana"/>
              </a:rPr>
              <a:t> Demo</a:t>
            </a:r>
            <a:endParaRPr b="1" sz="4860">
              <a:latin typeface="Verdana"/>
              <a:ea typeface="Verdana"/>
              <a:cs typeface="Verdana"/>
              <a:sym typeface="Verdana"/>
            </a:endParaRPr>
          </a:p>
        </p:txBody>
      </p:sp>
      <p:sp>
        <p:nvSpPr>
          <p:cNvPr id="145" name="Google Shape;145;p22"/>
          <p:cNvSpPr txBox="1"/>
          <p:nvPr/>
        </p:nvSpPr>
        <p:spPr>
          <a:xfrm>
            <a:off x="1253850" y="2003950"/>
            <a:ext cx="3428400" cy="25755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b="1" lang="en">
                <a:solidFill>
                  <a:schemeClr val="dk1"/>
                </a:solidFill>
                <a:latin typeface="Verdana"/>
                <a:ea typeface="Verdana"/>
                <a:cs typeface="Verdana"/>
                <a:sym typeface="Verdana"/>
              </a:rPr>
              <a:t>FUNC</a:t>
            </a:r>
            <a:r>
              <a:rPr b="1" lang="en">
                <a:solidFill>
                  <a:schemeClr val="dk1"/>
                </a:solidFill>
                <a:latin typeface="Verdana"/>
                <a:ea typeface="Verdana"/>
                <a:cs typeface="Verdana"/>
                <a:sym typeface="Verdana"/>
              </a:rPr>
              <a:t>1: Translate to English</a:t>
            </a:r>
            <a:endParaRPr b="1">
              <a:solidFill>
                <a:schemeClr val="dk1"/>
              </a:solidFill>
              <a:latin typeface="Verdana"/>
              <a:ea typeface="Verdana"/>
              <a:cs typeface="Verdana"/>
              <a:sym typeface="Verdana"/>
            </a:endParaRPr>
          </a:p>
          <a:p>
            <a:pPr indent="0" lvl="0" marL="0" rtl="0" algn="l">
              <a:lnSpc>
                <a:spcPct val="95000"/>
              </a:lnSpc>
              <a:spcBef>
                <a:spcPts val="1000"/>
              </a:spcBef>
              <a:spcAft>
                <a:spcPts val="0"/>
              </a:spcAft>
              <a:buNone/>
            </a:pPr>
            <a:r>
              <a:rPr b="1" lang="en">
                <a:solidFill>
                  <a:schemeClr val="dk1"/>
                </a:solidFill>
                <a:latin typeface="Verdana"/>
                <a:ea typeface="Verdana"/>
                <a:cs typeface="Verdana"/>
                <a:sym typeface="Verdana"/>
              </a:rPr>
              <a:t>2: Standalone Device</a:t>
            </a:r>
            <a:endParaRPr b="1">
              <a:solidFill>
                <a:schemeClr val="dk1"/>
              </a:solidFill>
              <a:latin typeface="Verdana"/>
              <a:ea typeface="Verdana"/>
              <a:cs typeface="Verdana"/>
              <a:sym typeface="Verdana"/>
            </a:endParaRPr>
          </a:p>
          <a:p>
            <a:pPr indent="0" lvl="0" marL="0" rtl="0" algn="l">
              <a:lnSpc>
                <a:spcPct val="95000"/>
              </a:lnSpc>
              <a:spcBef>
                <a:spcPts val="1000"/>
              </a:spcBef>
              <a:spcAft>
                <a:spcPts val="0"/>
              </a:spcAft>
              <a:buNone/>
            </a:pPr>
            <a:r>
              <a:rPr b="1" lang="en">
                <a:solidFill>
                  <a:schemeClr val="dk1"/>
                </a:solidFill>
                <a:latin typeface="Verdana"/>
                <a:ea typeface="Verdana"/>
                <a:cs typeface="Verdana"/>
                <a:sym typeface="Verdana"/>
              </a:rPr>
              <a:t>3: Translate to text and sound</a:t>
            </a:r>
            <a:endParaRPr b="1">
              <a:solidFill>
                <a:schemeClr val="dk1"/>
              </a:solidFill>
              <a:latin typeface="Verdana"/>
              <a:ea typeface="Verdana"/>
              <a:cs typeface="Verdana"/>
              <a:sym typeface="Verdana"/>
            </a:endParaRPr>
          </a:p>
          <a:p>
            <a:pPr indent="0" lvl="0" marL="0" rtl="0" algn="l">
              <a:lnSpc>
                <a:spcPct val="95000"/>
              </a:lnSpc>
              <a:spcBef>
                <a:spcPts val="1000"/>
              </a:spcBef>
              <a:spcAft>
                <a:spcPts val="0"/>
              </a:spcAft>
              <a:buNone/>
            </a:pPr>
            <a:r>
              <a:rPr b="1" lang="en">
                <a:solidFill>
                  <a:schemeClr val="dk1"/>
                </a:solidFill>
                <a:latin typeface="Verdana"/>
                <a:ea typeface="Verdana"/>
                <a:cs typeface="Verdana"/>
                <a:sym typeface="Verdana"/>
              </a:rPr>
              <a:t>4: Translate in various lighting conditions</a:t>
            </a:r>
            <a:endParaRPr b="1">
              <a:solidFill>
                <a:schemeClr val="dk1"/>
              </a:solidFill>
              <a:latin typeface="Verdana"/>
              <a:ea typeface="Verdana"/>
              <a:cs typeface="Verdana"/>
              <a:sym typeface="Verdana"/>
            </a:endParaRPr>
          </a:p>
          <a:p>
            <a:pPr indent="0" lvl="0" marL="0" rtl="0" algn="l">
              <a:lnSpc>
                <a:spcPct val="95000"/>
              </a:lnSpc>
              <a:spcBef>
                <a:spcPts val="1000"/>
              </a:spcBef>
              <a:spcAft>
                <a:spcPts val="0"/>
              </a:spcAft>
              <a:buNone/>
            </a:pPr>
            <a:r>
              <a:rPr b="1" lang="en">
                <a:solidFill>
                  <a:schemeClr val="dk1"/>
                </a:solidFill>
                <a:latin typeface="Verdana"/>
                <a:ea typeface="Verdana"/>
                <a:cs typeface="Verdana"/>
                <a:sym typeface="Verdana"/>
              </a:rPr>
              <a:t>5: Recognize diverse hands</a:t>
            </a:r>
            <a:endParaRPr b="1">
              <a:solidFill>
                <a:schemeClr val="dk1"/>
              </a:solidFill>
              <a:latin typeface="Verdana"/>
              <a:ea typeface="Verdana"/>
              <a:cs typeface="Verdana"/>
              <a:sym typeface="Verdana"/>
            </a:endParaRPr>
          </a:p>
          <a:p>
            <a:pPr indent="0" lvl="0" marL="0" rtl="0" algn="l">
              <a:lnSpc>
                <a:spcPct val="95000"/>
              </a:lnSpc>
              <a:spcBef>
                <a:spcPts val="1200"/>
              </a:spcBef>
              <a:spcAft>
                <a:spcPts val="1000"/>
              </a:spcAft>
              <a:buNone/>
            </a:pPr>
            <a:r>
              <a:rPr b="1" lang="en">
                <a:solidFill>
                  <a:schemeClr val="dk1"/>
                </a:solidFill>
                <a:latin typeface="Verdana"/>
                <a:ea typeface="Verdana"/>
                <a:cs typeface="Verdana"/>
                <a:sym typeface="Verdana"/>
              </a:rPr>
              <a:t>6,7,8: Embedded Processor, Screen, Speaker Usage</a:t>
            </a:r>
            <a:endParaRPr sz="900"/>
          </a:p>
        </p:txBody>
      </p:sp>
      <p:sp>
        <p:nvSpPr>
          <p:cNvPr id="146" name="Google Shape;146;p22"/>
          <p:cNvSpPr txBox="1"/>
          <p:nvPr/>
        </p:nvSpPr>
        <p:spPr>
          <a:xfrm>
            <a:off x="4682250" y="2003950"/>
            <a:ext cx="3207900" cy="27141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b="1" lang="en">
                <a:solidFill>
                  <a:schemeClr val="dk1"/>
                </a:solidFill>
                <a:latin typeface="Verdana"/>
                <a:ea typeface="Verdana"/>
                <a:cs typeface="Verdana"/>
                <a:sym typeface="Verdana"/>
              </a:rPr>
              <a:t>PERF</a:t>
            </a:r>
            <a:r>
              <a:rPr b="1" lang="en">
                <a:solidFill>
                  <a:schemeClr val="dk1"/>
                </a:solidFill>
                <a:latin typeface="Verdana"/>
                <a:ea typeface="Verdana"/>
                <a:cs typeface="Verdana"/>
                <a:sym typeface="Verdana"/>
              </a:rPr>
              <a:t>1: (A-Z, 0-9) and at least 10 basic signs</a:t>
            </a:r>
            <a:endParaRPr b="1">
              <a:solidFill>
                <a:schemeClr val="dk1"/>
              </a:solidFill>
              <a:latin typeface="Verdana"/>
              <a:ea typeface="Verdana"/>
              <a:cs typeface="Verdana"/>
              <a:sym typeface="Verdana"/>
            </a:endParaRPr>
          </a:p>
          <a:p>
            <a:pPr indent="0" lvl="0" marL="0" rtl="0" algn="l">
              <a:lnSpc>
                <a:spcPct val="95000"/>
              </a:lnSpc>
              <a:spcBef>
                <a:spcPts val="1000"/>
              </a:spcBef>
              <a:spcAft>
                <a:spcPts val="0"/>
              </a:spcAft>
              <a:buNone/>
            </a:pPr>
            <a:r>
              <a:rPr b="1" lang="en">
                <a:solidFill>
                  <a:schemeClr val="dk1"/>
                </a:solidFill>
                <a:latin typeface="Verdana"/>
                <a:ea typeface="Verdana"/>
                <a:cs typeface="Verdana"/>
                <a:sym typeface="Verdana"/>
              </a:rPr>
              <a:t>2: Translation delay under 5 seconds</a:t>
            </a:r>
            <a:endParaRPr b="1">
              <a:solidFill>
                <a:schemeClr val="dk1"/>
              </a:solidFill>
              <a:latin typeface="Verdana"/>
              <a:ea typeface="Verdana"/>
              <a:cs typeface="Verdana"/>
              <a:sym typeface="Verdana"/>
            </a:endParaRPr>
          </a:p>
          <a:p>
            <a:pPr indent="0" lvl="0" marL="0" rtl="0" algn="l">
              <a:lnSpc>
                <a:spcPct val="95000"/>
              </a:lnSpc>
              <a:spcBef>
                <a:spcPts val="1000"/>
              </a:spcBef>
              <a:spcAft>
                <a:spcPts val="0"/>
              </a:spcAft>
              <a:buNone/>
            </a:pPr>
            <a:r>
              <a:rPr b="1" lang="en">
                <a:solidFill>
                  <a:schemeClr val="dk1"/>
                </a:solidFill>
                <a:latin typeface="Verdana"/>
                <a:ea typeface="Verdana"/>
                <a:cs typeface="Verdana"/>
                <a:sym typeface="Verdana"/>
              </a:rPr>
              <a:t>3: Minimum 80% translation accuracy</a:t>
            </a:r>
            <a:endParaRPr b="1">
              <a:solidFill>
                <a:schemeClr val="dk1"/>
              </a:solidFill>
              <a:latin typeface="Verdana"/>
              <a:ea typeface="Verdana"/>
              <a:cs typeface="Verdana"/>
              <a:sym typeface="Verdana"/>
            </a:endParaRPr>
          </a:p>
          <a:p>
            <a:pPr indent="0" lvl="0" marL="0" rtl="0" algn="l">
              <a:lnSpc>
                <a:spcPct val="95000"/>
              </a:lnSpc>
              <a:spcBef>
                <a:spcPts val="1000"/>
              </a:spcBef>
              <a:spcAft>
                <a:spcPts val="0"/>
              </a:spcAft>
              <a:buNone/>
            </a:pPr>
            <a:r>
              <a:rPr b="1" lang="en">
                <a:solidFill>
                  <a:schemeClr val="dk1"/>
                </a:solidFill>
                <a:latin typeface="Verdana"/>
                <a:ea typeface="Verdana"/>
                <a:cs typeface="Verdana"/>
                <a:sym typeface="Verdana"/>
              </a:rPr>
              <a:t>4: Recognition within a 3-feet range</a:t>
            </a:r>
            <a:endParaRPr b="1">
              <a:solidFill>
                <a:schemeClr val="dk1"/>
              </a:solidFill>
              <a:latin typeface="Verdana"/>
              <a:ea typeface="Verdana"/>
              <a:cs typeface="Verdana"/>
              <a:sym typeface="Verdana"/>
            </a:endParaRPr>
          </a:p>
          <a:p>
            <a:pPr indent="0" lvl="0" marL="0" rtl="0" algn="l">
              <a:lnSpc>
                <a:spcPct val="95000"/>
              </a:lnSpc>
              <a:spcBef>
                <a:spcPts val="1000"/>
              </a:spcBef>
              <a:spcAft>
                <a:spcPts val="1000"/>
              </a:spcAft>
              <a:buNone/>
            </a:pPr>
            <a:r>
              <a:t/>
            </a:r>
            <a:endParaRPr b="1" sz="1900">
              <a:solidFill>
                <a:schemeClr val="dk1"/>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