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57cd0148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57cd0148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57cd0148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57cd0148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57cd0148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57cd0148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57cd0148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57cd0148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57cd0148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57cd0148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57cd0148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57cd0148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57cd0148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57cd0148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57cd0148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57cd0148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e9472b3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e9472b3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79ec118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79ec118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6d04918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6d0491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e9472b36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e9472b36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e9472b3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e9472b3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e9472b3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e9472b3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e9472b3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e9472b3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57cd0148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57cd0148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57cd0148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57cd0148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e9472b36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e9472b36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57cd0148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57cd0148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57cd0148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57cd0148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e9472b36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e9472b3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57cd014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57cd014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57cd0148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57cd0148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feature = données d’entrée</a:t>
            </a:r>
            <a:endParaRPr/>
          </a:p>
          <a:p>
            <a:pPr indent="0" lvl="0" marL="0" rtl="0" algn="l">
              <a:spcBef>
                <a:spcPts val="0"/>
              </a:spcBef>
              <a:spcAft>
                <a:spcPts val="0"/>
              </a:spcAft>
              <a:buNone/>
            </a:pPr>
            <a:r>
              <a:rPr lang="fr"/>
              <a:t>ce qu’il faut comprendre ici c’est que pour 2 classes, A et B, NCA va maximiser la probabilité de chance que notre point de données inconnu fasse partie de la classe A ou bien de la classe B</a:t>
            </a:r>
            <a:endParaRPr/>
          </a:p>
          <a:p>
            <a:pPr indent="0" lvl="0" marL="0" rtl="0" algn="l">
              <a:spcBef>
                <a:spcPts val="0"/>
              </a:spcBef>
              <a:spcAft>
                <a:spcPts val="0"/>
              </a:spcAft>
              <a:buNone/>
            </a:pPr>
            <a:r>
              <a:rPr lang="fr"/>
              <a:t>N est la taille de notre data frame par exemple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e9472b36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e9472b36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e9472b3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e9472b3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 a été décomposé en utilisant la décomposition de Cholesky. L est une matrice triangulaire inférieur (Lower) et LT est sa transposé.</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57cd014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57cd014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57cd014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57cd014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e9472b3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e9472b3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57cd014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57cd014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57cd014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57cd014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90500" rtl="0" algn="l">
              <a:lnSpc>
                <a:spcPct val="128571"/>
              </a:lnSpc>
              <a:spcBef>
                <a:spcPts val="0"/>
              </a:spcBef>
              <a:spcAft>
                <a:spcPts val="0"/>
              </a:spcAft>
              <a:buClr>
                <a:schemeClr val="dk1"/>
              </a:buClr>
              <a:buSzPts val="1100"/>
              <a:buFont typeface="Arial"/>
              <a:buNone/>
            </a:pPr>
            <a:r>
              <a:rPr lang="fr" sz="1300">
                <a:solidFill>
                  <a:srgbClr val="595959"/>
                </a:solidFill>
                <a:highlight>
                  <a:schemeClr val="lt1"/>
                </a:highlight>
              </a:rPr>
              <a:t>Nous pouvons donc classer les points imprévus en fonction des valeurs des points existants les plus proches. En choisissant K, l'utilisateur peut sélectionner le nombre d'observations prôches à utiliser dans l'algorithme.</a:t>
            </a:r>
            <a:endParaRPr sz="1300">
              <a:solidFill>
                <a:srgbClr val="595959"/>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595959"/>
              </a:solidFill>
              <a:highlight>
                <a:schemeClr val="lt1"/>
              </a:highlight>
            </a:endParaRPr>
          </a:p>
          <a:p>
            <a:pPr indent="0" lvl="0" marL="0" rtl="0" algn="l">
              <a:spcBef>
                <a:spcPts val="1200"/>
              </a:spcBef>
              <a:spcAft>
                <a:spcPts val="0"/>
              </a:spcAft>
              <a:buNone/>
            </a:pPr>
            <a:r>
              <a:t/>
            </a:r>
            <a:endParaRPr sz="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57cd0148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57cd014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57cd0148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57cd0148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57cd0148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57cd0148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57cd0148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57cd0148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134058" y="4568867"/>
            <a:ext cx="548700" cy="393600"/>
          </a:xfrm>
          <a:prstGeom prst="rect">
            <a:avLst/>
          </a:prstGeom>
          <a:noFill/>
          <a:ln>
            <a:noFill/>
          </a:ln>
        </p:spPr>
        <p:txBody>
          <a:bodyPr anchorCtr="0" anchor="ctr" bIns="91425" lIns="91425" spcFirstLastPara="1" rIns="91425" wrap="square" tIns="91425">
            <a:noAutofit/>
          </a:bodyPr>
          <a:lstStyle>
            <a:lvl1pPr lvl="0" algn="r">
              <a:buNone/>
              <a:defRPr>
                <a:solidFill>
                  <a:schemeClr val="dk2"/>
                </a:solidFill>
              </a:defRPr>
            </a:lvl1pPr>
            <a:lvl2pPr lvl="1" algn="r">
              <a:buNone/>
              <a:defRPr>
                <a:solidFill>
                  <a:schemeClr val="dk2"/>
                </a:solidFill>
              </a:defRPr>
            </a:lvl2pPr>
            <a:lvl3pPr lvl="2" algn="r">
              <a:buNone/>
              <a:defRPr>
                <a:solidFill>
                  <a:schemeClr val="dk2"/>
                </a:solidFill>
              </a:defRPr>
            </a:lvl3pPr>
            <a:lvl4pPr lvl="3" algn="r">
              <a:buNone/>
              <a:defRPr>
                <a:solidFill>
                  <a:schemeClr val="dk2"/>
                </a:solidFill>
              </a:defRPr>
            </a:lvl4pPr>
            <a:lvl5pPr lvl="4" algn="r">
              <a:buNone/>
              <a:defRPr>
                <a:solidFill>
                  <a:schemeClr val="dk2"/>
                </a:solidFill>
              </a:defRPr>
            </a:lvl5pPr>
            <a:lvl6pPr lvl="5" algn="r">
              <a:buNone/>
              <a:defRPr>
                <a:solidFill>
                  <a:schemeClr val="dk2"/>
                </a:solidFill>
              </a:defRPr>
            </a:lvl6pPr>
            <a:lvl7pPr lvl="6" algn="r">
              <a:buNone/>
              <a:defRPr>
                <a:solidFill>
                  <a:schemeClr val="dk2"/>
                </a:solidFill>
              </a:defRPr>
            </a:lvl7pPr>
            <a:lvl8pPr lvl="7" algn="r">
              <a:buNone/>
              <a:defRPr>
                <a:solidFill>
                  <a:schemeClr val="dk2"/>
                </a:solidFill>
              </a:defRPr>
            </a:lvl8pPr>
            <a:lvl9pPr lvl="8" algn="r">
              <a:buNone/>
              <a:defRPr>
                <a:solidFill>
                  <a:schemeClr val="dk2"/>
                </a:solidFill>
              </a:defRPr>
            </a:lvl9pPr>
          </a:lstStyle>
          <a:p>
            <a:pPr indent="0" lvl="0" marL="0" rtl="0" algn="r">
              <a:spcBef>
                <a:spcPts val="0"/>
              </a:spcBef>
              <a:spcAft>
                <a:spcPts val="0"/>
              </a:spcAft>
              <a:buNone/>
            </a:pPr>
            <a:fld id="{00000000-1234-1234-1234-123412341234}" type="slidenum">
              <a:rPr lang="fr"/>
              <a:t>‹#›</a:t>
            </a:fld>
            <a:r>
              <a:rPr lang="fr"/>
              <a:t>  </a:t>
            </a:r>
            <a:endParaRPr/>
          </a:p>
        </p:txBody>
      </p:sp>
      <p:sp>
        <p:nvSpPr>
          <p:cNvPr id="9" name="Google Shape;9;p1"/>
          <p:cNvSpPr txBox="1"/>
          <p:nvPr/>
        </p:nvSpPr>
        <p:spPr>
          <a:xfrm>
            <a:off x="8595300" y="456557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/34</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generated/sklearn.neighbors.RadiusNeighborsRegressor.html#sklearn.neighbors.RadiusNeighborsRegress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generated/sklearn.neighbors.RadiusNeighborsRegressor.html#sklearn.neighbors.RadiusNeighborsRegress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auto_examples/miscellaneous/plot_multioutput_face_completion.html#sphx-glr-auto-examples-miscellaneous-plot-multioutput-face-completion-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r.wikipedia.org/wiki/Norme_(math%C3%A9matiques)#En_dimension_fini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cikit-learn.org/stable/modules/generated/sklearn.neighbors.NeighborhoodComponentsAnalysis.html#sklearn.neighbors.NeighborhoodComponentsAnalysi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cikit-learn.org/stable/modules/generated/sklearn.neighbors.NeighborhoodComponentsAnalysis.html#sklearn.neighbors.NeighborhoodComponentsAnalysis" TargetMode="External"/><Relationship Id="rId4" Type="http://schemas.openxmlformats.org/officeDocument/2006/relationships/hyperlink" Target="https://scikit-learn.org/stable/modules/generated/sklearn.neighbors.KNeighborsClassifier.html#sklearn.neighbors.KNeighborsClass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atplotlib.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6000"/>
              <a:t>Machine Learning</a:t>
            </a:r>
            <a:endParaRPr sz="6000"/>
          </a:p>
          <a:p>
            <a:pPr indent="0" lvl="0" marL="0" rtl="0" algn="ctr">
              <a:spcBef>
                <a:spcPts val="0"/>
              </a:spcBef>
              <a:spcAft>
                <a:spcPts val="0"/>
              </a:spcAft>
              <a:buNone/>
            </a:pPr>
            <a:r>
              <a:t/>
            </a:r>
            <a:endParaRPr sz="6000"/>
          </a:p>
        </p:txBody>
      </p:sp>
      <p:sp>
        <p:nvSpPr>
          <p:cNvPr id="56" name="Google Shape;56;p13"/>
          <p:cNvSpPr txBox="1"/>
          <p:nvPr>
            <p:ph idx="1" type="subTitle"/>
          </p:nvPr>
        </p:nvSpPr>
        <p:spPr>
          <a:xfrm>
            <a:off x="420350" y="2797175"/>
            <a:ext cx="8520600" cy="1209000"/>
          </a:xfrm>
          <a:prstGeom prst="rect">
            <a:avLst/>
          </a:prstGeom>
        </p:spPr>
        <p:txBody>
          <a:bodyPr anchorCtr="0" anchor="t" bIns="91425" lIns="91425" spcFirstLastPara="1" rIns="91425" wrap="square" tIns="91425">
            <a:normAutofit lnSpcReduction="20000"/>
          </a:bodyPr>
          <a:lstStyle/>
          <a:p>
            <a:pPr indent="0" lvl="0" marL="0" rtl="0" algn="ctr">
              <a:lnSpc>
                <a:spcPct val="80000"/>
              </a:lnSpc>
              <a:spcBef>
                <a:spcPts val="0"/>
              </a:spcBef>
              <a:spcAft>
                <a:spcPts val="0"/>
              </a:spcAft>
              <a:buClr>
                <a:schemeClr val="dk1"/>
              </a:buClr>
              <a:buSzPts val="1018"/>
              <a:buFont typeface="Arial"/>
              <a:buNone/>
            </a:pPr>
            <a:r>
              <a:rPr lang="fr" sz="3709">
                <a:solidFill>
                  <a:schemeClr val="dk1"/>
                </a:solidFill>
              </a:rPr>
              <a:t>L’algorithme </a:t>
            </a:r>
            <a:r>
              <a:rPr lang="fr" sz="3709">
                <a:solidFill>
                  <a:schemeClr val="dk1"/>
                </a:solidFill>
              </a:rPr>
              <a:t>Nearest Neighbors</a:t>
            </a:r>
            <a:endParaRPr sz="3709">
              <a:solidFill>
                <a:schemeClr val="dk1"/>
              </a:solidFill>
            </a:endParaRPr>
          </a:p>
          <a:p>
            <a:pPr indent="0" lvl="0" marL="0" rtl="0" algn="ctr">
              <a:lnSpc>
                <a:spcPct val="80000"/>
              </a:lnSpc>
              <a:spcBef>
                <a:spcPts val="0"/>
              </a:spcBef>
              <a:spcAft>
                <a:spcPts val="0"/>
              </a:spcAft>
              <a:buClr>
                <a:schemeClr val="dk1"/>
              </a:buClr>
              <a:buSzPts val="1018"/>
              <a:buFont typeface="Arial"/>
              <a:buNone/>
            </a:pPr>
            <a:r>
              <a:t/>
            </a:r>
            <a:endParaRPr sz="3709">
              <a:solidFill>
                <a:schemeClr val="dk1"/>
              </a:solidFill>
            </a:endParaRPr>
          </a:p>
          <a:p>
            <a:pPr indent="0" lvl="0" marL="0" rtl="0" algn="ctr">
              <a:lnSpc>
                <a:spcPct val="80000"/>
              </a:lnSpc>
              <a:spcBef>
                <a:spcPts val="0"/>
              </a:spcBef>
              <a:spcAft>
                <a:spcPts val="0"/>
              </a:spcAft>
              <a:buClr>
                <a:schemeClr val="dk1"/>
              </a:buClr>
              <a:buSzPts val="1018"/>
              <a:buFont typeface="Arial"/>
              <a:buNone/>
            </a:pPr>
            <a:r>
              <a:rPr lang="fr" sz="3709">
                <a:solidFill>
                  <a:schemeClr val="dk1"/>
                </a:solidFill>
              </a:rPr>
              <a:t>Source : </a:t>
            </a:r>
            <a:r>
              <a:rPr lang="fr" sz="3709">
                <a:solidFill>
                  <a:schemeClr val="accent1"/>
                </a:solidFill>
              </a:rPr>
              <a:t>scikit-learn.org</a:t>
            </a:r>
            <a:endParaRPr sz="3709">
              <a:solidFill>
                <a:schemeClr val="accent1"/>
              </a:solidFill>
            </a:endParaRPr>
          </a:p>
        </p:txBody>
      </p:sp>
      <p:sp>
        <p:nvSpPr>
          <p:cNvPr id="57" name="Google Shape;57;p1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1.1 La classification: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highlight>
                  <a:srgbClr val="FFFFFF"/>
                </a:highlight>
              </a:rPr>
              <a:t>Dans la classification, un vote à la majorité est utilisé pour déterminer à quelle classe une nouvelle observation doit appartenir.</a:t>
            </a:r>
            <a:endParaRPr>
              <a:solidFill>
                <a:schemeClr val="dk1"/>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La nouvelle observation se voit attribuer la classe de données qui a le plus de représentants parmi les plus proches voisins du point.</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latin typeface="Roboto"/>
                <a:ea typeface="Roboto"/>
                <a:cs typeface="Roboto"/>
                <a:sym typeface="Roboto"/>
              </a:rPr>
              <a:t>Scikit-learn implémente deux classificateurs pour le KNN:</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b="1"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et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4">
                  <a:extLst>
                    <a:ext uri="{A12FA001-AC4F-418D-AE19-62706E023703}">
                      <ahyp:hlinkClr val="tx"/>
                    </a:ext>
                  </a:extLst>
                </a:hlinkClick>
              </a:rPr>
              <a:t>RadiusNeighborsClassifier</a:t>
            </a:r>
            <a:endParaRPr>
              <a:solidFill>
                <a:schemeClr val="dk1"/>
              </a:solidFill>
              <a:highlight>
                <a:srgbClr val="FFFFFF"/>
              </a:highlight>
            </a:endParaRPr>
          </a:p>
        </p:txBody>
      </p:sp>
      <p:sp>
        <p:nvSpPr>
          <p:cNvPr id="119" name="Google Shape;119;p2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510325"/>
            <a:ext cx="8520600" cy="40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se base sur les </a:t>
            </a:r>
            <a:r>
              <a:rPr b="1" lang="fr">
                <a:solidFill>
                  <a:schemeClr val="dk1"/>
                </a:solidFill>
                <a:highlight>
                  <a:srgbClr val="FFFFFF"/>
                </a:highlight>
              </a:rPr>
              <a:t>k </a:t>
            </a:r>
            <a:r>
              <a:rPr lang="fr">
                <a:solidFill>
                  <a:schemeClr val="dk1"/>
                </a:solidFill>
                <a:highlight>
                  <a:srgbClr val="FFFFFF"/>
                </a:highlight>
              </a:rPr>
              <a:t>voisins le plus proche pour déterminer la classe d’appartenance du nouveau point de données.</a:t>
            </a:r>
            <a:endParaRPr>
              <a:solidFill>
                <a:schemeClr val="dk1"/>
              </a:solidFill>
              <a:highlight>
                <a:srgbClr val="FFFFFF"/>
              </a:highlight>
            </a:endParaRPr>
          </a:p>
          <a:p>
            <a:pPr indent="0" lvl="0" marL="0" rtl="0" algn="l">
              <a:spcBef>
                <a:spcPts val="1200"/>
              </a:spcBef>
              <a:spcAft>
                <a:spcPts val="0"/>
              </a:spcAft>
              <a:buNone/>
            </a:pPr>
            <a:r>
              <a:rPr b="1" lang="fr">
                <a:solidFill>
                  <a:schemeClr val="dk1"/>
                </a:solidFill>
                <a:highlight>
                  <a:srgbClr val="FFFFFF"/>
                </a:highlight>
                <a:uFill>
                  <a:noFill/>
                </a:uFill>
                <a:hlinkClick r:id="rId4">
                  <a:extLst>
                    <a:ext uri="{A12FA001-AC4F-418D-AE19-62706E023703}">
                      <ahyp:hlinkClr val="tx"/>
                    </a:ext>
                  </a:extLst>
                </a:hlinkClick>
              </a:rPr>
              <a:t>RadiusNeighborsClassifier</a:t>
            </a:r>
            <a:r>
              <a:rPr lang="fr">
                <a:solidFill>
                  <a:schemeClr val="dk1"/>
                </a:solidFill>
                <a:highlight>
                  <a:srgbClr val="FFFFFF"/>
                </a:highlight>
              </a:rPr>
              <a:t> se base sur le nombre de voisins dans un rayon fixe </a:t>
            </a:r>
            <a:r>
              <a:rPr b="1" lang="fr">
                <a:solidFill>
                  <a:schemeClr val="dk1"/>
                </a:solidFill>
                <a:highlight>
                  <a:srgbClr val="FFFFFF"/>
                </a:highlight>
              </a:rPr>
              <a:t>r </a:t>
            </a:r>
            <a:r>
              <a:rPr lang="fr">
                <a:solidFill>
                  <a:schemeClr val="dk1"/>
                </a:solidFill>
                <a:highlight>
                  <a:srgbClr val="FFFFFF"/>
                </a:highlight>
              </a:rPr>
              <a:t>pour déterminer la classe d’appartenance du nouveau point de données.</a:t>
            </a:r>
            <a:endParaRPr>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fr">
                <a:solidFill>
                  <a:schemeClr val="dk1"/>
                </a:solidFill>
                <a:highlight>
                  <a:srgbClr val="FFFFFF"/>
                </a:highlight>
              </a:rPr>
              <a:t>NB: k et r sont tous deux spécifier par l’utilisateur mais k est un entier tant disque r est un flottant.</a:t>
            </a:r>
            <a:endParaRPr>
              <a:solidFill>
                <a:schemeClr val="dk1"/>
              </a:solidFill>
              <a:highlight>
                <a:srgbClr val="FFFFFF"/>
              </a:highlight>
            </a:endParaRPr>
          </a:p>
        </p:txBody>
      </p:sp>
      <p:sp>
        <p:nvSpPr>
          <p:cNvPr id="125" name="Google Shape;125;p2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choisir entre </a:t>
            </a:r>
            <a:r>
              <a:rPr lang="fr"/>
              <a:t>les deux </a:t>
            </a:r>
            <a:r>
              <a:rPr lang="fr"/>
              <a:t>?</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chemeClr val="dk1"/>
                </a:solidFill>
              </a:rPr>
              <a:t>La </a:t>
            </a:r>
            <a:r>
              <a:rPr b="1" lang="fr">
                <a:solidFill>
                  <a:schemeClr val="dk1"/>
                </a:solidFill>
              </a:rPr>
              <a:t>majeure</a:t>
            </a:r>
            <a:r>
              <a:rPr b="1" lang="fr">
                <a:solidFill>
                  <a:schemeClr val="dk1"/>
                </a:solidFill>
              </a:rPr>
              <a:t> partie du temps</a:t>
            </a:r>
            <a:r>
              <a:rPr lang="fr"/>
              <a:t> </a:t>
            </a:r>
            <a:r>
              <a:rPr lang="fr">
                <a:solidFill>
                  <a:schemeClr val="dk1"/>
                </a:solidFill>
              </a:rPr>
              <a:t>on utilise le</a:t>
            </a:r>
            <a:r>
              <a:rPr lang="fr"/>
              <a:t> </a:t>
            </a:r>
            <a:r>
              <a:rPr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mais dans le cas où les données ne sont </a:t>
            </a:r>
            <a:r>
              <a:rPr b="1" lang="fr">
                <a:solidFill>
                  <a:schemeClr val="dk1"/>
                </a:solidFill>
                <a:highlight>
                  <a:srgbClr val="FFFFFF"/>
                </a:highlight>
              </a:rPr>
              <a:t>pas échantillonnées de manière uniforme</a:t>
            </a:r>
            <a:r>
              <a:rPr lang="fr">
                <a:solidFill>
                  <a:schemeClr val="dk1"/>
                </a:solidFill>
                <a:highlight>
                  <a:srgbClr val="FFFFFF"/>
                </a:highlight>
              </a:rPr>
              <a:t>, la classification des voisins basée sur le rayon</a:t>
            </a:r>
            <a:r>
              <a:rPr lang="fr">
                <a:solidFill>
                  <a:srgbClr val="212529"/>
                </a:solidFill>
                <a:highlight>
                  <a:srgbClr val="FFFFFF"/>
                </a:highlight>
              </a:rPr>
              <a:t> </a:t>
            </a:r>
            <a:r>
              <a:rPr lang="fr">
                <a:solidFill>
                  <a:schemeClr val="dk1"/>
                </a:solidFill>
                <a:highlight>
                  <a:srgbClr val="FFFFFF"/>
                </a:highlight>
                <a:uFill>
                  <a:noFill/>
                </a:uFill>
                <a:hlinkClick r:id="rId4">
                  <a:extLst>
                    <a:ext uri="{A12FA001-AC4F-418D-AE19-62706E023703}">
                      <ahyp:hlinkClr val="tx"/>
                    </a:ext>
                  </a:extLst>
                </a:hlinkClick>
              </a:rPr>
              <a:t>RadiusNeighborsClassifier</a:t>
            </a:r>
            <a:r>
              <a:rPr lang="fr">
                <a:solidFill>
                  <a:srgbClr val="212529"/>
                </a:solidFill>
                <a:highlight>
                  <a:srgbClr val="FFFFFF"/>
                </a:highlight>
              </a:rPr>
              <a:t> </a:t>
            </a:r>
            <a:r>
              <a:rPr lang="fr">
                <a:solidFill>
                  <a:schemeClr val="dk1"/>
                </a:solidFill>
                <a:highlight>
                  <a:srgbClr val="FFFFFF"/>
                </a:highlight>
              </a:rPr>
              <a:t>peut être un meilleur choix.  </a:t>
            </a:r>
            <a:r>
              <a:rPr lang="fr">
                <a:solidFill>
                  <a:schemeClr val="dk1"/>
                </a:solidFill>
              </a:rPr>
              <a:t> </a:t>
            </a:r>
            <a:endParaRPr>
              <a:solidFill>
                <a:schemeClr val="dk1"/>
              </a:solidFill>
            </a:endParaRPr>
          </a:p>
        </p:txBody>
      </p:sp>
      <p:sp>
        <p:nvSpPr>
          <p:cNvPr id="132" name="Google Shape;132;p2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1.2 La régression: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La régression dans le KNN est utilisée dans les cas où les variable cibles sont des variables continues </a:t>
            </a:r>
            <a:r>
              <a:rPr lang="fr">
                <a:solidFill>
                  <a:srgbClr val="212529"/>
                </a:solidFill>
                <a:highlight>
                  <a:srgbClr val="FFFFFF"/>
                </a:highlight>
              </a:rPr>
              <a:t>(quantitatif)</a:t>
            </a:r>
            <a:r>
              <a:rPr lang="fr">
                <a:solidFill>
                  <a:srgbClr val="212529"/>
                </a:solidFill>
                <a:highlight>
                  <a:srgbClr val="FFFFFF"/>
                </a:highlight>
              </a:rPr>
              <a:t> plutôt que discrètes </a:t>
            </a:r>
            <a:r>
              <a:rPr lang="fr">
                <a:solidFill>
                  <a:srgbClr val="212529"/>
                </a:solidFill>
                <a:highlight>
                  <a:srgbClr val="FFFFFF"/>
                </a:highlight>
              </a:rPr>
              <a:t>(qualitatif).</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scikit-learn implémente deux régresseurs pour le KNN:</a:t>
            </a:r>
            <a:endParaRPr>
              <a:solidFill>
                <a:srgbClr val="212529"/>
              </a:solidFill>
              <a:highlight>
                <a:srgbClr val="FFFFFF"/>
              </a:highlight>
            </a:endParaRPr>
          </a:p>
          <a:p>
            <a:pPr indent="0" lvl="0" marL="0" rtl="0" algn="l">
              <a:spcBef>
                <a:spcPts val="1200"/>
              </a:spcBef>
              <a:spcAft>
                <a:spcPts val="1200"/>
              </a:spcAft>
              <a:buNone/>
            </a:pPr>
            <a:r>
              <a:rPr b="1" lang="fr">
                <a:solidFill>
                  <a:schemeClr val="dk1"/>
                </a:solidFill>
                <a:highlight>
                  <a:srgbClr val="FFFFFF"/>
                </a:highlight>
                <a:uFill>
                  <a:noFill/>
                </a:uFill>
                <a:hlinkClick r:id="rId3">
                  <a:extLst>
                    <a:ext uri="{A12FA001-AC4F-418D-AE19-62706E023703}">
                      <ahyp:hlinkClr val="tx"/>
                    </a:ext>
                  </a:extLst>
                </a:hlinkClick>
              </a:rPr>
              <a:t>KNeighborsRegressor</a:t>
            </a:r>
            <a:r>
              <a:rPr lang="fr">
                <a:solidFill>
                  <a:schemeClr val="dk1"/>
                </a:solidFill>
                <a:highlight>
                  <a:srgbClr val="FFFFFF"/>
                </a:highlight>
              </a:rPr>
              <a:t> et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4">
                  <a:extLst>
                    <a:ext uri="{A12FA001-AC4F-418D-AE19-62706E023703}">
                      <ahyp:hlinkClr val="tx"/>
                    </a:ext>
                  </a:extLst>
                </a:hlinkClick>
              </a:rPr>
              <a:t>RadiusNeighborsRegressor</a:t>
            </a:r>
            <a:r>
              <a:rPr lang="fr">
                <a:solidFill>
                  <a:schemeClr val="dk1"/>
                </a:solidFill>
                <a:highlight>
                  <a:srgbClr val="FFFFFF"/>
                </a:highlight>
              </a:rPr>
              <a:t>.</a:t>
            </a:r>
            <a:endParaRPr>
              <a:solidFill>
                <a:schemeClr val="dk1"/>
              </a:solidFill>
              <a:highlight>
                <a:srgbClr val="FFFFFF"/>
              </a:highlight>
            </a:endParaRPr>
          </a:p>
        </p:txBody>
      </p:sp>
      <p:sp>
        <p:nvSpPr>
          <p:cNvPr id="139" name="Google Shape;139;p2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470025"/>
            <a:ext cx="8520600" cy="40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a:solidFill>
                  <a:schemeClr val="dk1"/>
                </a:solidFill>
                <a:highlight>
                  <a:srgbClr val="FFFFFF"/>
                </a:highlight>
                <a:uFill>
                  <a:noFill/>
                </a:uFill>
                <a:hlinkClick r:id="rId3">
                  <a:extLst>
                    <a:ext uri="{A12FA001-AC4F-418D-AE19-62706E023703}">
                      <ahyp:hlinkClr val="tx"/>
                    </a:ext>
                  </a:extLst>
                </a:hlinkClick>
              </a:rPr>
              <a:t>KNeighborsRegressor</a:t>
            </a:r>
            <a:r>
              <a:rPr lang="fr">
                <a:solidFill>
                  <a:schemeClr val="dk1"/>
                </a:solidFill>
                <a:highlight>
                  <a:srgbClr val="FFFFFF"/>
                </a:highlight>
              </a:rPr>
              <a:t> se base sur les </a:t>
            </a:r>
            <a:r>
              <a:rPr b="1" lang="fr">
                <a:solidFill>
                  <a:schemeClr val="dk1"/>
                </a:solidFill>
                <a:highlight>
                  <a:srgbClr val="FFFFFF"/>
                </a:highlight>
              </a:rPr>
              <a:t>k </a:t>
            </a:r>
            <a:r>
              <a:rPr lang="fr">
                <a:solidFill>
                  <a:schemeClr val="dk1"/>
                </a:solidFill>
                <a:highlight>
                  <a:srgbClr val="FFFFFF"/>
                </a:highlight>
              </a:rPr>
              <a:t>voisins le plus proche pour déterminer la classe d’appartenance du nouveau point de données.</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b="1" lang="fr">
                <a:solidFill>
                  <a:schemeClr val="dk1"/>
                </a:solidFill>
                <a:highlight>
                  <a:srgbClr val="FFFFFF"/>
                </a:highlight>
                <a:uFill>
                  <a:noFill/>
                </a:uFill>
                <a:hlinkClick r:id="rId4">
                  <a:extLst>
                    <a:ext uri="{A12FA001-AC4F-418D-AE19-62706E023703}">
                      <ahyp:hlinkClr val="tx"/>
                    </a:ext>
                  </a:extLst>
                </a:hlinkClick>
              </a:rPr>
              <a:t>RadiusNeighborsRegressor</a:t>
            </a:r>
            <a:r>
              <a:rPr lang="fr">
                <a:solidFill>
                  <a:schemeClr val="dk1"/>
                </a:solidFill>
                <a:highlight>
                  <a:srgbClr val="FFFFFF"/>
                </a:highlight>
              </a:rPr>
              <a:t> se base sur le nombre de voisins dans un rayon fixe </a:t>
            </a:r>
            <a:r>
              <a:rPr b="1" lang="fr">
                <a:solidFill>
                  <a:schemeClr val="dk1"/>
                </a:solidFill>
                <a:highlight>
                  <a:srgbClr val="FFFFFF"/>
                </a:highlight>
              </a:rPr>
              <a:t>r </a:t>
            </a:r>
            <a:r>
              <a:rPr lang="fr">
                <a:solidFill>
                  <a:schemeClr val="dk1"/>
                </a:solidFill>
                <a:highlight>
                  <a:srgbClr val="FFFFFF"/>
                </a:highlight>
              </a:rPr>
              <a:t>pour déterminer la classe d’appartenance du nouveau point de données.</a:t>
            </a:r>
            <a:endParaRPr>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fr">
                <a:solidFill>
                  <a:schemeClr val="dk1"/>
                </a:solidFill>
                <a:highlight>
                  <a:srgbClr val="FFFFFF"/>
                </a:highlight>
              </a:rPr>
              <a:t>NB: k et r sont tous deux spécifier par l’utilisateur mais k est un entier tant disque r est un flottant</a:t>
            </a:r>
            <a:endParaRPr/>
          </a:p>
        </p:txBody>
      </p:sp>
      <p:sp>
        <p:nvSpPr>
          <p:cNvPr id="145" name="Google Shape;145;p2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cas d’utilisation de classification et régression:</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529"/>
              </a:buClr>
              <a:buSzPts val="1200"/>
              <a:buFont typeface="Roboto"/>
              <a:buChar char="●"/>
            </a:pPr>
            <a:r>
              <a:rPr lang="fr">
                <a:solidFill>
                  <a:srgbClr val="212529"/>
                </a:solidFill>
                <a:highlight>
                  <a:srgbClr val="FFFFFF"/>
                </a:highlight>
              </a:rPr>
              <a:t>Pour la régression:</a:t>
            </a:r>
            <a:r>
              <a:rPr lang="fr" sz="1200">
                <a:solidFill>
                  <a:srgbClr val="212529"/>
                </a:solidFill>
                <a:highlight>
                  <a:srgbClr val="FFFFFF"/>
                </a:highlight>
                <a:latin typeface="Roboto"/>
                <a:ea typeface="Roboto"/>
                <a:cs typeface="Roboto"/>
                <a:sym typeface="Roboto"/>
              </a:rPr>
              <a:t>   </a:t>
            </a:r>
            <a:r>
              <a:rPr lang="fr">
                <a:solidFill>
                  <a:srgbClr val="2878A2"/>
                </a:solidFill>
                <a:highlight>
                  <a:srgbClr val="FFFFFF"/>
                </a:highlight>
                <a:uFill>
                  <a:noFill/>
                </a:uFill>
                <a:hlinkClick r:id="rId3">
                  <a:extLst>
                    <a:ext uri="{A12FA001-AC4F-418D-AE19-62706E023703}">
                      <ahyp:hlinkClr val="tx"/>
                    </a:ext>
                  </a:extLst>
                </a:hlinkClick>
              </a:rPr>
              <a:t>Complétion faciale avec un estimateur à sorties multiples</a:t>
            </a:r>
            <a:endParaRPr b="1">
              <a:solidFill>
                <a:schemeClr val="dk1"/>
              </a:solidFill>
            </a:endParaRPr>
          </a:p>
          <a:p>
            <a:pPr indent="0" lvl="0" marL="457200" rtl="0" algn="l">
              <a:spcBef>
                <a:spcPts val="1200"/>
              </a:spcBef>
              <a:spcAft>
                <a:spcPts val="1200"/>
              </a:spcAft>
              <a:buNone/>
            </a:pPr>
            <a:r>
              <a:rPr lang="fr">
                <a:solidFill>
                  <a:srgbClr val="212529"/>
                </a:solidFill>
                <a:highlight>
                  <a:srgbClr val="FFFFFF"/>
                </a:highlight>
              </a:rPr>
              <a:t>Dans cet exemple, les entrées X sont les pixels de la moitié supérieure des visages et les sorties Y sont les pixels de la moitié inférieure de ces visages.</a:t>
            </a:r>
            <a:endParaRPr>
              <a:solidFill>
                <a:schemeClr val="dk1"/>
              </a:solidFill>
            </a:endParaRPr>
          </a:p>
        </p:txBody>
      </p:sp>
      <p:sp>
        <p:nvSpPr>
          <p:cNvPr id="152" name="Google Shape;152;p2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Exemple de </a:t>
            </a:r>
            <a:r>
              <a:rPr lang="fr"/>
              <a:t>complétion</a:t>
            </a:r>
            <a:r>
              <a:rPr lang="fr"/>
              <a:t> faciale</a:t>
            </a:r>
            <a:endParaRPr/>
          </a:p>
        </p:txBody>
      </p:sp>
      <p:sp>
        <p:nvSpPr>
          <p:cNvPr id="158" name="Google Shape;158;p2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59" name="Google Shape;159;p28"/>
          <p:cNvPicPr preferRelativeResize="0"/>
          <p:nvPr/>
        </p:nvPicPr>
        <p:blipFill>
          <a:blip r:embed="rId3">
            <a:alphaModFix/>
          </a:blip>
          <a:stretch>
            <a:fillRect/>
          </a:stretch>
        </p:blipFill>
        <p:spPr>
          <a:xfrm>
            <a:off x="1652588" y="421000"/>
            <a:ext cx="5838825" cy="270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402875"/>
            <a:ext cx="8520600" cy="416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fr">
                <a:solidFill>
                  <a:schemeClr val="dk1"/>
                </a:solidFill>
              </a:rPr>
              <a:t>Pour la classification: </a:t>
            </a:r>
            <a:r>
              <a:rPr lang="fr">
                <a:solidFill>
                  <a:schemeClr val="dk1"/>
                </a:solidFill>
              </a:rPr>
              <a:t>reconnaissance</a:t>
            </a:r>
            <a:r>
              <a:rPr lang="fr">
                <a:solidFill>
                  <a:schemeClr val="dk1"/>
                </a:solidFill>
              </a:rPr>
              <a:t> de caractère manuscrite</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
        <p:nvSpPr>
          <p:cNvPr id="165" name="Google Shape;165;p2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6" name="Google Shape;166;p29"/>
          <p:cNvPicPr preferRelativeResize="0"/>
          <p:nvPr/>
        </p:nvPicPr>
        <p:blipFill>
          <a:blip r:embed="rId3">
            <a:alphaModFix/>
          </a:blip>
          <a:stretch>
            <a:fillRect/>
          </a:stretch>
        </p:blipFill>
        <p:spPr>
          <a:xfrm>
            <a:off x="2068175" y="1371275"/>
            <a:ext cx="4834601" cy="222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1.3 Formulation mathématique:</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1A1A1A"/>
                </a:solidFill>
              </a:rPr>
              <a:t>Pour déterminer les points de données les plus proches, les </a:t>
            </a:r>
            <a:r>
              <a:rPr lang="fr">
                <a:solidFill>
                  <a:srgbClr val="1A1A1A"/>
                </a:solidFill>
              </a:rPr>
              <a:t>distances</a:t>
            </a:r>
            <a:r>
              <a:rPr lang="fr">
                <a:solidFill>
                  <a:srgbClr val="1A1A1A"/>
                </a:solidFill>
              </a:rPr>
              <a:t> les plus </a:t>
            </a:r>
            <a:r>
              <a:rPr lang="fr">
                <a:solidFill>
                  <a:srgbClr val="1A1A1A"/>
                </a:solidFill>
              </a:rPr>
              <a:t>utilisées</a:t>
            </a:r>
            <a:r>
              <a:rPr lang="fr">
                <a:solidFill>
                  <a:srgbClr val="1A1A1A"/>
                </a:solidFill>
              </a:rPr>
              <a:t> sont : la </a:t>
            </a:r>
            <a:r>
              <a:rPr b="1" lang="fr">
                <a:solidFill>
                  <a:srgbClr val="1A1A1A"/>
                </a:solidFill>
              </a:rPr>
              <a:t>distance euclidienne</a:t>
            </a:r>
            <a:r>
              <a:rPr lang="fr">
                <a:solidFill>
                  <a:srgbClr val="1A1A1A"/>
                </a:solidFill>
              </a:rPr>
              <a:t> et la distance de </a:t>
            </a:r>
            <a:r>
              <a:rPr b="1" lang="fr">
                <a:solidFill>
                  <a:srgbClr val="1A1A1A"/>
                </a:solidFill>
              </a:rPr>
              <a:t>Manhattan</a:t>
            </a:r>
            <a:r>
              <a:rPr lang="fr">
                <a:solidFill>
                  <a:srgbClr val="1A1A1A"/>
                </a:solidFill>
              </a:rPr>
              <a:t>.</a:t>
            </a:r>
            <a:endParaRPr>
              <a:solidFill>
                <a:srgbClr val="1A1A1A"/>
              </a:solidFill>
            </a:endParaRPr>
          </a:p>
          <a:p>
            <a:pPr indent="0" lvl="0" marL="0" rtl="0" algn="l">
              <a:spcBef>
                <a:spcPts val="1200"/>
              </a:spcBef>
              <a:spcAft>
                <a:spcPts val="1200"/>
              </a:spcAft>
              <a:buNone/>
            </a:pPr>
            <a:r>
              <a:rPr lang="fr" sz="1600">
                <a:highlight>
                  <a:schemeClr val="lt1"/>
                </a:highlight>
              </a:rPr>
              <a:t>La distance de Manhattan, appelée aussi taxi-distance, est la </a:t>
            </a:r>
            <a:r>
              <a:rPr b="1" lang="fr" sz="1600">
                <a:highlight>
                  <a:schemeClr val="lt1"/>
                </a:highlight>
              </a:rPr>
              <a:t>distance entre deux points parcourue par un taxi lorsqu'il se déplace dans une ville où les rues sont agencées selon un réseau ou quadrillage, à l'image de Manhattan</a:t>
            </a:r>
            <a:r>
              <a:rPr lang="fr" sz="1600">
                <a:highlight>
                  <a:schemeClr val="lt1"/>
                </a:highlight>
              </a:rPr>
              <a:t>.</a:t>
            </a:r>
            <a:endParaRPr sz="2200">
              <a:highlight>
                <a:schemeClr val="lt1"/>
              </a:highlight>
            </a:endParaRPr>
          </a:p>
        </p:txBody>
      </p:sp>
      <p:sp>
        <p:nvSpPr>
          <p:cNvPr id="173" name="Google Shape;173;p3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20"/>
              <a:t>La distance de Manhattan:</a:t>
            </a:r>
            <a:endParaRPr sz="2520"/>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fr">
                <a:solidFill>
                  <a:srgbClr val="202122"/>
                </a:solidFill>
                <a:highlight>
                  <a:srgbClr val="FFFFFF"/>
                </a:highlight>
              </a:rPr>
              <a:t>Entre deux points </a:t>
            </a:r>
            <a:r>
              <a:rPr i="1" lang="fr">
                <a:solidFill>
                  <a:srgbClr val="202122"/>
                </a:solidFill>
                <a:highlight>
                  <a:srgbClr val="FFFFFF"/>
                </a:highlight>
              </a:rPr>
              <a:t>A</a:t>
            </a:r>
            <a:r>
              <a:rPr lang="fr">
                <a:solidFill>
                  <a:srgbClr val="202122"/>
                </a:solidFill>
                <a:highlight>
                  <a:srgbClr val="FFFFFF"/>
                </a:highlight>
              </a:rPr>
              <a:t> et </a:t>
            </a:r>
            <a:r>
              <a:rPr i="1" lang="fr">
                <a:solidFill>
                  <a:srgbClr val="202122"/>
                </a:solidFill>
                <a:highlight>
                  <a:srgbClr val="FFFFFF"/>
                </a:highlight>
              </a:rPr>
              <a:t>B</a:t>
            </a:r>
            <a:r>
              <a:rPr lang="fr">
                <a:solidFill>
                  <a:srgbClr val="202122"/>
                </a:solidFill>
                <a:highlight>
                  <a:srgbClr val="FFFFFF"/>
                </a:highlight>
              </a:rPr>
              <a:t>, de coordonnées respectives (X</a:t>
            </a:r>
            <a:r>
              <a:rPr baseline="-25000" lang="fr">
                <a:solidFill>
                  <a:srgbClr val="202122"/>
                </a:solidFill>
                <a:highlight>
                  <a:srgbClr val="FFFFFF"/>
                </a:highlight>
              </a:rPr>
              <a:t>A</a:t>
            </a:r>
            <a:r>
              <a:rPr lang="fr">
                <a:solidFill>
                  <a:srgbClr val="202122"/>
                </a:solidFill>
                <a:highlight>
                  <a:srgbClr val="FFFFFF"/>
                </a:highlight>
              </a:rPr>
              <a:t>,Y</a:t>
            </a:r>
            <a:r>
              <a:rPr baseline="-25000" lang="fr">
                <a:solidFill>
                  <a:srgbClr val="202122"/>
                </a:solidFill>
                <a:highlight>
                  <a:srgbClr val="FFFFFF"/>
                </a:highlight>
              </a:rPr>
              <a:t>A</a:t>
            </a:r>
            <a:r>
              <a:rPr lang="fr">
                <a:solidFill>
                  <a:srgbClr val="202122"/>
                </a:solidFill>
                <a:highlight>
                  <a:srgbClr val="FFFFFF"/>
                </a:highlight>
              </a:rPr>
              <a:t>) et </a:t>
            </a:r>
            <a:r>
              <a:rPr lang="fr">
                <a:solidFill>
                  <a:srgbClr val="202122"/>
                </a:solidFill>
                <a:highlight>
                  <a:srgbClr val="FFFFFF"/>
                </a:highlight>
              </a:rPr>
              <a:t>(X</a:t>
            </a:r>
            <a:r>
              <a:rPr baseline="-25000" lang="fr">
                <a:solidFill>
                  <a:srgbClr val="202122"/>
                </a:solidFill>
                <a:highlight>
                  <a:srgbClr val="FFFFFF"/>
                </a:highlight>
              </a:rPr>
              <a:t>B</a:t>
            </a:r>
            <a:r>
              <a:rPr lang="fr">
                <a:solidFill>
                  <a:srgbClr val="202122"/>
                </a:solidFill>
                <a:highlight>
                  <a:srgbClr val="FFFFFF"/>
                </a:highlight>
              </a:rPr>
              <a:t>,Y</a:t>
            </a:r>
            <a:r>
              <a:rPr baseline="-25000" lang="fr">
                <a:solidFill>
                  <a:srgbClr val="202122"/>
                </a:solidFill>
                <a:highlight>
                  <a:srgbClr val="FFFFFF"/>
                </a:highlight>
              </a:rPr>
              <a:t>B</a:t>
            </a:r>
            <a:r>
              <a:rPr lang="fr">
                <a:solidFill>
                  <a:srgbClr val="202122"/>
                </a:solidFill>
                <a:highlight>
                  <a:srgbClr val="FFFFFF"/>
                </a:highlight>
              </a:rPr>
              <a:t>)</a:t>
            </a:r>
            <a:r>
              <a:rPr lang="fr">
                <a:solidFill>
                  <a:srgbClr val="202122"/>
                </a:solidFill>
                <a:highlight>
                  <a:srgbClr val="FFFFFF"/>
                </a:highlight>
              </a:rPr>
              <a:t>, la distance de Manhattan est définie par :  d(A,B) = | </a:t>
            </a:r>
            <a:r>
              <a:rPr lang="fr">
                <a:solidFill>
                  <a:srgbClr val="202122"/>
                </a:solidFill>
                <a:highlight>
                  <a:srgbClr val="FFFFFF"/>
                </a:highlight>
              </a:rPr>
              <a:t>X</a:t>
            </a:r>
            <a:r>
              <a:rPr baseline="-25000" lang="fr">
                <a:solidFill>
                  <a:srgbClr val="202122"/>
                </a:solidFill>
                <a:highlight>
                  <a:srgbClr val="FFFFFF"/>
                </a:highlight>
              </a:rPr>
              <a:t>B </a:t>
            </a:r>
            <a:r>
              <a:rPr lang="fr">
                <a:solidFill>
                  <a:srgbClr val="202122"/>
                </a:solidFill>
                <a:highlight>
                  <a:srgbClr val="FFFFFF"/>
                </a:highlight>
              </a:rPr>
              <a:t>- </a:t>
            </a:r>
            <a:r>
              <a:rPr lang="fr">
                <a:solidFill>
                  <a:srgbClr val="202122"/>
                </a:solidFill>
                <a:highlight>
                  <a:srgbClr val="FFFFFF"/>
                </a:highlight>
              </a:rPr>
              <a:t>X</a:t>
            </a:r>
            <a:r>
              <a:rPr baseline="-25000" lang="fr">
                <a:solidFill>
                  <a:srgbClr val="202122"/>
                </a:solidFill>
                <a:highlight>
                  <a:srgbClr val="FFFFFF"/>
                </a:highlight>
              </a:rPr>
              <a:t>A </a:t>
            </a:r>
            <a:r>
              <a:rPr lang="fr">
                <a:solidFill>
                  <a:srgbClr val="202122"/>
                </a:solidFill>
                <a:highlight>
                  <a:srgbClr val="FFFFFF"/>
                </a:highlight>
              </a:rPr>
              <a:t>| + | Y</a:t>
            </a:r>
            <a:r>
              <a:rPr baseline="-25000" lang="fr">
                <a:solidFill>
                  <a:srgbClr val="202122"/>
                </a:solidFill>
                <a:highlight>
                  <a:srgbClr val="FFFFFF"/>
                </a:highlight>
              </a:rPr>
              <a:t>B </a:t>
            </a:r>
            <a:r>
              <a:rPr lang="fr">
                <a:solidFill>
                  <a:srgbClr val="202122"/>
                </a:solidFill>
                <a:highlight>
                  <a:srgbClr val="FFFFFF"/>
                </a:highlight>
              </a:rPr>
              <a:t>- Y</a:t>
            </a:r>
            <a:r>
              <a:rPr baseline="-25000" lang="fr">
                <a:solidFill>
                  <a:srgbClr val="202122"/>
                </a:solidFill>
                <a:highlight>
                  <a:srgbClr val="FFFFFF"/>
                </a:highlight>
              </a:rPr>
              <a:t>A </a:t>
            </a:r>
            <a:r>
              <a:rPr lang="fr">
                <a:solidFill>
                  <a:srgbClr val="202122"/>
                </a:solidFill>
                <a:highlight>
                  <a:srgbClr val="FFFFFF"/>
                </a:highlight>
              </a:rPr>
              <a:t>| </a:t>
            </a:r>
            <a:endParaRPr>
              <a:solidFill>
                <a:srgbClr val="202122"/>
              </a:solidFill>
              <a:highlight>
                <a:srgbClr val="FFFFFF"/>
              </a:highlight>
            </a:endParaRPr>
          </a:p>
          <a:p>
            <a:pPr indent="0" lvl="0" marL="0" rtl="0" algn="l">
              <a:spcBef>
                <a:spcPts val="500"/>
              </a:spcBef>
              <a:spcAft>
                <a:spcPts val="0"/>
              </a:spcAft>
              <a:buNone/>
            </a:pPr>
            <a:r>
              <a:rPr lang="fr">
                <a:solidFill>
                  <a:srgbClr val="202122"/>
                </a:solidFill>
                <a:highlight>
                  <a:srgbClr val="FFFFFF"/>
                </a:highlight>
              </a:rPr>
              <a:t>Autrement dit, c'est la distance associée à la </a:t>
            </a:r>
            <a:r>
              <a:rPr lang="fr">
                <a:solidFill>
                  <a:srgbClr val="3366CC"/>
                </a:solidFill>
                <a:highlight>
                  <a:srgbClr val="FFFFFF"/>
                </a:highlight>
                <a:uFill>
                  <a:noFill/>
                </a:uFill>
                <a:hlinkClick r:id="rId3">
                  <a:extLst>
                    <a:ext uri="{A12FA001-AC4F-418D-AE19-62706E023703}">
                      <ahyp:hlinkClr val="tx"/>
                    </a:ext>
                  </a:extLst>
                </a:hlinkClick>
              </a:rPr>
              <a:t>norme 1</a:t>
            </a:r>
            <a:r>
              <a:rPr lang="fr">
                <a:solidFill>
                  <a:srgbClr val="202122"/>
                </a:solidFill>
                <a:highlight>
                  <a:srgbClr val="FFFFFF"/>
                </a:highlight>
              </a:rPr>
              <a:t>.</a:t>
            </a:r>
            <a:endParaRPr>
              <a:solidFill>
                <a:srgbClr val="202122"/>
              </a:solidFill>
              <a:highlight>
                <a:srgbClr val="FFFFFF"/>
              </a:highlight>
            </a:endParaRPr>
          </a:p>
          <a:p>
            <a:pPr indent="0" lvl="0" marL="0" rtl="0" algn="l">
              <a:spcBef>
                <a:spcPts val="500"/>
              </a:spcBef>
              <a:spcAft>
                <a:spcPts val="1200"/>
              </a:spcAft>
              <a:buNone/>
            </a:pPr>
            <a:r>
              <a:t/>
            </a:r>
            <a:endParaRPr sz="2700"/>
          </a:p>
        </p:txBody>
      </p:sp>
      <p:sp>
        <p:nvSpPr>
          <p:cNvPr id="180" name="Google Shape;180;p3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4" name="Google Shape;64;p1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5" name="Google Shape;65;p14"/>
          <p:cNvPicPr preferRelativeResize="0"/>
          <p:nvPr/>
        </p:nvPicPr>
        <p:blipFill>
          <a:blip r:embed="rId3">
            <a:alphaModFix/>
          </a:blip>
          <a:stretch>
            <a:fillRect/>
          </a:stretch>
        </p:blipFill>
        <p:spPr>
          <a:xfrm>
            <a:off x="0" y="672119"/>
            <a:ext cx="9144000" cy="31080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chemeClr val="dk1"/>
                </a:solidFill>
              </a:rPr>
              <a:t>Distance Manhattan</a:t>
            </a:r>
            <a:endParaRPr>
              <a:solidFill>
                <a:schemeClr val="dk1"/>
              </a:solidFill>
            </a:endParaRPr>
          </a:p>
        </p:txBody>
      </p:sp>
      <p:sp>
        <p:nvSpPr>
          <p:cNvPr id="186" name="Google Shape;186;p3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87" name="Google Shape;187;p32"/>
          <p:cNvPicPr preferRelativeResize="0"/>
          <p:nvPr/>
        </p:nvPicPr>
        <p:blipFill>
          <a:blip r:embed="rId3">
            <a:alphaModFix/>
          </a:blip>
          <a:stretch>
            <a:fillRect/>
          </a:stretch>
        </p:blipFill>
        <p:spPr>
          <a:xfrm>
            <a:off x="2939288" y="1199101"/>
            <a:ext cx="3265425" cy="15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solidFill>
                  <a:schemeClr val="dk1"/>
                </a:solidFill>
              </a:rPr>
              <a:t>Distance Euclidienne</a:t>
            </a:r>
            <a:endParaRPr>
              <a:solidFill>
                <a:schemeClr val="dk1"/>
              </a:solidFill>
            </a:endParaRPr>
          </a:p>
        </p:txBody>
      </p:sp>
      <p:sp>
        <p:nvSpPr>
          <p:cNvPr id="193" name="Google Shape;193;p3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4" name="Google Shape;194;p33"/>
          <p:cNvPicPr preferRelativeResize="0"/>
          <p:nvPr/>
        </p:nvPicPr>
        <p:blipFill>
          <a:blip r:embed="rId3">
            <a:alphaModFix/>
          </a:blip>
          <a:stretch>
            <a:fillRect/>
          </a:stretch>
        </p:blipFill>
        <p:spPr>
          <a:xfrm>
            <a:off x="360200" y="688825"/>
            <a:ext cx="8423598" cy="243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Euclidienne vs Manhattan</a:t>
            </a:r>
            <a:endParaRPr/>
          </a:p>
        </p:txBody>
      </p:sp>
      <p:sp>
        <p:nvSpPr>
          <p:cNvPr id="200" name="Google Shape;200;p3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1" name="Google Shape;201;p34"/>
          <p:cNvPicPr preferRelativeResize="0"/>
          <p:nvPr/>
        </p:nvPicPr>
        <p:blipFill>
          <a:blip r:embed="rId3">
            <a:alphaModFix/>
          </a:blip>
          <a:stretch>
            <a:fillRect/>
          </a:stretch>
        </p:blipFill>
        <p:spPr>
          <a:xfrm>
            <a:off x="2350875" y="105075"/>
            <a:ext cx="4307275" cy="392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Résumé</a:t>
            </a:r>
            <a:r>
              <a:rPr lang="fr"/>
              <a:t> du principe du KNN:</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8" name="Google Shape;208;p3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35"/>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Principe de l’algorithme KNN</a:t>
            </a:r>
            <a:endParaRPr/>
          </a:p>
        </p:txBody>
      </p:sp>
      <p:sp>
        <p:nvSpPr>
          <p:cNvPr id="215" name="Google Shape;215;p3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16" name="Google Shape;216;p36"/>
          <p:cNvPicPr preferRelativeResize="0"/>
          <p:nvPr/>
        </p:nvPicPr>
        <p:blipFill>
          <a:blip r:embed="rId3">
            <a:alphaModFix/>
          </a:blip>
          <a:stretch>
            <a:fillRect/>
          </a:stretch>
        </p:blipFill>
        <p:spPr>
          <a:xfrm>
            <a:off x="1002738" y="335725"/>
            <a:ext cx="7138524" cy="3652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 choix de K</a:t>
            </a:r>
            <a:endParaRPr/>
          </a:p>
        </p:txBody>
      </p:sp>
      <p:sp>
        <p:nvSpPr>
          <p:cNvPr id="222" name="Google Shape;222;p3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23" name="Google Shape;223;p37"/>
          <p:cNvPicPr preferRelativeResize="0"/>
          <p:nvPr/>
        </p:nvPicPr>
        <p:blipFill>
          <a:blip r:embed="rId3">
            <a:alphaModFix/>
          </a:blip>
          <a:stretch>
            <a:fillRect/>
          </a:stretch>
        </p:blipFill>
        <p:spPr>
          <a:xfrm>
            <a:off x="705000" y="258800"/>
            <a:ext cx="7734000" cy="378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311700" y="537175"/>
            <a:ext cx="8520600" cy="40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chemeClr val="dk1"/>
                </a:solidFill>
                <a:highlight>
                  <a:srgbClr val="FFFFFF"/>
                </a:highlight>
              </a:rPr>
              <a:t>Ainsi, nous pouvons voir que le meilleur taux de prédiction est obtenu pour un K entre 5 et 18. Au-dessus de cette valeur, on peut observer un phénomène nommé « Overfitting » ou Sur apprentissage en Français qui se produit lorsque les données d’apprentissage utilisées pour construire un modèle expliquent « trop » bien les données mais ne parviennent pas à faire des prédictions utiles pour de nouvelles données.</a:t>
            </a:r>
            <a:endParaRPr>
              <a:solidFill>
                <a:schemeClr val="dk1"/>
              </a:solidFill>
              <a:highlight>
                <a:srgbClr val="FFFFFF"/>
              </a:highlight>
            </a:endParaRPr>
          </a:p>
          <a:p>
            <a:pPr indent="0" lvl="0" marL="0" rtl="0" algn="l">
              <a:spcBef>
                <a:spcPts val="1100"/>
              </a:spcBef>
              <a:spcAft>
                <a:spcPts val="1200"/>
              </a:spcAft>
              <a:buNone/>
            </a:pPr>
            <a:r>
              <a:t/>
            </a:r>
            <a:endParaRPr/>
          </a:p>
        </p:txBody>
      </p:sp>
      <p:sp>
        <p:nvSpPr>
          <p:cNvPr id="229" name="Google Shape;229;p3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fr" sz="2500">
                <a:solidFill>
                  <a:srgbClr val="212529"/>
                </a:solidFill>
                <a:highlight>
                  <a:schemeClr val="lt1"/>
                </a:highlight>
              </a:rPr>
              <a:t>1.4 Analyse des composants du voisinage (NCA):</a:t>
            </a:r>
            <a:endParaRPr sz="2500">
              <a:solidFill>
                <a:srgbClr val="212529"/>
              </a:solidFill>
              <a:highlight>
                <a:schemeClr val="lt1"/>
              </a:highlight>
            </a:endParaRPr>
          </a:p>
          <a:p>
            <a:pPr indent="0" lvl="0" marL="0" rtl="0" algn="l">
              <a:lnSpc>
                <a:spcPct val="120000"/>
              </a:lnSpc>
              <a:spcBef>
                <a:spcPts val="400"/>
              </a:spcBef>
              <a:spcAft>
                <a:spcPts val="0"/>
              </a:spcAft>
              <a:buClr>
                <a:schemeClr val="dk1"/>
              </a:buClr>
              <a:buSzPts val="990"/>
              <a:buFont typeface="Arial"/>
              <a:buNone/>
            </a:pPr>
            <a:r>
              <a:t/>
            </a:r>
            <a:endParaRPr sz="2500">
              <a:solidFill>
                <a:schemeClr val="accent4"/>
              </a:solidFill>
              <a:highlight>
                <a:schemeClr val="lt1"/>
              </a:highlight>
            </a:endParaRPr>
          </a:p>
          <a:p>
            <a:pPr indent="0" lvl="0" marL="0" rtl="0" algn="l">
              <a:spcBef>
                <a:spcPts val="400"/>
              </a:spcBef>
              <a:spcAft>
                <a:spcPts val="0"/>
              </a:spcAft>
              <a:buSzPts val="990"/>
              <a:buNone/>
            </a:pPr>
            <a:r>
              <a:t/>
            </a:r>
            <a:endParaRPr sz="2500"/>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latin typeface="Roboto"/>
                <a:ea typeface="Roboto"/>
                <a:cs typeface="Roboto"/>
                <a:sym typeface="Roboto"/>
              </a:rPr>
              <a:t>Le NCA  est un algorithme d'apprentissage de mesures de distance qui vise à </a:t>
            </a:r>
            <a:r>
              <a:rPr b="1" lang="fr">
                <a:solidFill>
                  <a:srgbClr val="212529"/>
                </a:solidFill>
                <a:highlight>
                  <a:srgbClr val="FFFFFF"/>
                </a:highlight>
                <a:latin typeface="Roboto"/>
                <a:ea typeface="Roboto"/>
                <a:cs typeface="Roboto"/>
                <a:sym typeface="Roboto"/>
              </a:rPr>
              <a:t>améliorer la précision</a:t>
            </a:r>
            <a:r>
              <a:rPr lang="fr">
                <a:solidFill>
                  <a:srgbClr val="212529"/>
                </a:solidFill>
                <a:highlight>
                  <a:srgbClr val="FFFFFF"/>
                </a:highlight>
                <a:latin typeface="Roboto"/>
                <a:ea typeface="Roboto"/>
                <a:cs typeface="Roboto"/>
                <a:sym typeface="Roboto"/>
              </a:rPr>
              <a:t> de la classification du KNN par </a:t>
            </a:r>
            <a:r>
              <a:rPr b="1" lang="fr">
                <a:solidFill>
                  <a:srgbClr val="212529"/>
                </a:solidFill>
                <a:highlight>
                  <a:srgbClr val="FFFFFF"/>
                </a:highlight>
                <a:latin typeface="Roboto"/>
                <a:ea typeface="Roboto"/>
                <a:cs typeface="Roboto"/>
                <a:sym typeface="Roboto"/>
              </a:rPr>
              <a:t>rapport à la distance euclidienne</a:t>
            </a:r>
            <a:r>
              <a:rPr lang="fr">
                <a:solidFill>
                  <a:srgbClr val="212529"/>
                </a:solidFill>
                <a:highlight>
                  <a:srgbClr val="FFFFFF"/>
                </a:highlight>
                <a:latin typeface="Roboto"/>
                <a:ea typeface="Roboto"/>
                <a:cs typeface="Roboto"/>
                <a:sym typeface="Roboto"/>
              </a:rPr>
              <a:t> standard.</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lang="fr">
                <a:solidFill>
                  <a:srgbClr val="212529"/>
                </a:solidFill>
                <a:highlight>
                  <a:srgbClr val="FFFFFF"/>
                </a:highlight>
                <a:latin typeface="Roboto"/>
                <a:ea typeface="Roboto"/>
                <a:cs typeface="Roboto"/>
                <a:sym typeface="Roboto"/>
              </a:rPr>
              <a:t>NCA </a:t>
            </a:r>
            <a:r>
              <a:rPr lang="fr">
                <a:solidFill>
                  <a:srgbClr val="212529"/>
                </a:solidFill>
                <a:highlight>
                  <a:srgbClr val="FFFFFF"/>
                </a:highlight>
                <a:latin typeface="Roboto"/>
                <a:ea typeface="Roboto"/>
                <a:cs typeface="Roboto"/>
                <a:sym typeface="Roboto"/>
              </a:rPr>
              <a:t>implémente</a:t>
            </a:r>
            <a:r>
              <a:rPr lang="fr">
                <a:solidFill>
                  <a:srgbClr val="212529"/>
                </a:solidFill>
                <a:highlight>
                  <a:srgbClr val="FFFFFF"/>
                </a:highlight>
                <a:latin typeface="Roboto"/>
                <a:ea typeface="Roboto"/>
                <a:cs typeface="Roboto"/>
                <a:sym typeface="Roboto"/>
              </a:rPr>
              <a:t> la classe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3">
                  <a:extLst>
                    <a:ext uri="{A12FA001-AC4F-418D-AE19-62706E023703}">
                      <ahyp:hlinkClr val="tx"/>
                    </a:ext>
                  </a:extLst>
                </a:hlinkClick>
              </a:rPr>
              <a:t>NeighborhoodComponentsAnalysis</a:t>
            </a:r>
            <a:r>
              <a:rPr lang="fr">
                <a:solidFill>
                  <a:schemeClr val="dk1"/>
                </a:solidFill>
                <a:highlight>
                  <a:srgbClr val="FFFFFF"/>
                </a:highlight>
              </a:rPr>
              <a:t>.</a:t>
            </a:r>
            <a:endParaRPr>
              <a:solidFill>
                <a:schemeClr val="dk1"/>
              </a:solidFill>
              <a:highlight>
                <a:srgbClr val="FFFFFF"/>
              </a:highlight>
            </a:endParaRPr>
          </a:p>
        </p:txBody>
      </p:sp>
      <p:sp>
        <p:nvSpPr>
          <p:cNvPr id="236" name="Google Shape;236;p3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0081"/>
              <a:buFont typeface="Arial"/>
              <a:buNone/>
            </a:pPr>
            <a:r>
              <a:rPr lang="fr" sz="2744">
                <a:highlight>
                  <a:schemeClr val="lt1"/>
                </a:highlight>
                <a:latin typeface="Roboto"/>
                <a:ea typeface="Roboto"/>
                <a:cs typeface="Roboto"/>
                <a:sym typeface="Roboto"/>
              </a:rPr>
              <a:t>1.4.1 Classification avec le NCA:</a:t>
            </a:r>
            <a:endParaRPr sz="2744">
              <a:highlight>
                <a:schemeClr val="lt1"/>
              </a:highlight>
              <a:latin typeface="Roboto"/>
              <a:ea typeface="Roboto"/>
              <a:cs typeface="Roboto"/>
              <a:sym typeface="Roboto"/>
            </a:endParaRPr>
          </a:p>
          <a:p>
            <a:pPr indent="0" lvl="0" marL="0" rtl="0" algn="l">
              <a:lnSpc>
                <a:spcPct val="120000"/>
              </a:lnSpc>
              <a:spcBef>
                <a:spcPts val="400"/>
              </a:spcBef>
              <a:spcAft>
                <a:spcPts val="0"/>
              </a:spcAft>
              <a:buClr>
                <a:schemeClr val="dk1"/>
              </a:buClr>
              <a:buSzPct val="40081"/>
              <a:buFont typeface="Arial"/>
              <a:buNone/>
            </a:pPr>
            <a:r>
              <a:t/>
            </a:r>
            <a:endParaRPr sz="2744">
              <a:solidFill>
                <a:schemeClr val="accent4"/>
              </a:solidFill>
              <a:highlight>
                <a:srgbClr val="EEEEEE"/>
              </a:highlight>
              <a:latin typeface="Roboto"/>
              <a:ea typeface="Roboto"/>
              <a:cs typeface="Roboto"/>
              <a:sym typeface="Roboto"/>
            </a:endParaRPr>
          </a:p>
          <a:p>
            <a:pPr indent="0" lvl="0" marL="0" rtl="0" algn="l">
              <a:spcBef>
                <a:spcPts val="400"/>
              </a:spcBef>
              <a:spcAft>
                <a:spcPts val="0"/>
              </a:spcAft>
              <a:buNone/>
            </a:pPr>
            <a:r>
              <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12529"/>
                </a:solidFill>
                <a:highlight>
                  <a:srgbClr val="FFFFFF"/>
                </a:highlight>
              </a:rPr>
              <a:t>Pour utiliser le modèle de classification NCA, il faut combiner sa classe </a:t>
            </a:r>
            <a:r>
              <a:rPr b="1" lang="fr">
                <a:solidFill>
                  <a:schemeClr val="dk1"/>
                </a:solidFill>
                <a:highlight>
                  <a:srgbClr val="FFFFFF"/>
                </a:highlight>
                <a:uFill>
                  <a:noFill/>
                </a:uFill>
                <a:hlinkClick r:id="rId3">
                  <a:extLst>
                    <a:ext uri="{A12FA001-AC4F-418D-AE19-62706E023703}">
                      <ahyp:hlinkClr val="tx"/>
                    </a:ext>
                  </a:extLst>
                </a:hlinkClick>
              </a:rPr>
              <a:t>NeighborhoodComponentsAnalysis</a:t>
            </a:r>
            <a:r>
              <a:rPr lang="fr">
                <a:solidFill>
                  <a:srgbClr val="212529"/>
                </a:solidFill>
                <a:highlight>
                  <a:srgbClr val="FFFFFF"/>
                </a:highlight>
              </a:rPr>
              <a:t> avec la classe</a:t>
            </a:r>
            <a:r>
              <a:rPr lang="fr">
                <a:solidFill>
                  <a:schemeClr val="dk1"/>
                </a:solidFill>
                <a:highlight>
                  <a:srgbClr val="FFFFFF"/>
                </a:highlight>
              </a:rPr>
              <a:t> </a:t>
            </a:r>
            <a:r>
              <a:rPr b="1" lang="fr">
                <a:solidFill>
                  <a:schemeClr val="dk1"/>
                </a:solidFill>
                <a:highlight>
                  <a:srgbClr val="FFFFFF"/>
                </a:highlight>
                <a:uFill>
                  <a:noFill/>
                </a:uFill>
                <a:hlinkClick r:id="rId4">
                  <a:extLst>
                    <a:ext uri="{A12FA001-AC4F-418D-AE19-62706E023703}">
                      <ahyp:hlinkClr val="tx"/>
                    </a:ext>
                  </a:extLst>
                </a:hlinkClick>
              </a:rPr>
              <a:t>KNeighborsClassifier</a:t>
            </a:r>
            <a:r>
              <a:rPr lang="fr" sz="1600">
                <a:solidFill>
                  <a:srgbClr val="212529"/>
                </a:solidFill>
                <a:highlight>
                  <a:srgbClr val="FFFFFF"/>
                </a:highlight>
                <a:latin typeface="Roboto"/>
                <a:ea typeface="Roboto"/>
                <a:cs typeface="Roboto"/>
                <a:sym typeface="Roboto"/>
              </a:rPr>
              <a:t>.</a:t>
            </a:r>
            <a:endParaRPr sz="1600">
              <a:solidFill>
                <a:srgbClr val="212529"/>
              </a:solidFill>
              <a:highlight>
                <a:srgbClr val="FFFFFF"/>
              </a:highlight>
              <a:latin typeface="Roboto"/>
              <a:ea typeface="Roboto"/>
              <a:cs typeface="Roboto"/>
              <a:sym typeface="Roboto"/>
            </a:endParaRPr>
          </a:p>
        </p:txBody>
      </p:sp>
      <p:sp>
        <p:nvSpPr>
          <p:cNvPr id="243" name="Google Shape;243;p4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DIfférence entre KNN seul et KNN avec NCA</a:t>
            </a:r>
            <a:endParaRPr/>
          </a:p>
        </p:txBody>
      </p:sp>
      <p:sp>
        <p:nvSpPr>
          <p:cNvPr id="249" name="Google Shape;249;p4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0" name="Google Shape;250;p41"/>
          <p:cNvPicPr preferRelativeResize="0"/>
          <p:nvPr/>
        </p:nvPicPr>
        <p:blipFill>
          <a:blip r:embed="rId3">
            <a:alphaModFix/>
          </a:blip>
          <a:stretch>
            <a:fillRect/>
          </a:stretch>
        </p:blipFill>
        <p:spPr>
          <a:xfrm>
            <a:off x="1609725" y="891025"/>
            <a:ext cx="5924550" cy="238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1800"/>
              </a:lnSpc>
              <a:spcBef>
                <a:spcPts val="0"/>
              </a:spcBef>
              <a:spcAft>
                <a:spcPts val="0"/>
              </a:spcAft>
              <a:buClr>
                <a:schemeClr val="dk1"/>
              </a:buClr>
              <a:buSzPct val="39363"/>
              <a:buFont typeface="Arial"/>
              <a:buNone/>
            </a:pPr>
            <a:r>
              <a:rPr lang="fr" sz="2794">
                <a:solidFill>
                  <a:srgbClr val="3C4858"/>
                </a:solidFill>
                <a:highlight>
                  <a:srgbClr val="FFFFFF"/>
                </a:highlight>
              </a:rPr>
              <a:t>Scikit-Learn</a:t>
            </a:r>
            <a:endParaRPr sz="2794">
              <a:solidFill>
                <a:srgbClr val="3C4858"/>
              </a:solidFill>
              <a:highlight>
                <a:srgbClr val="FFFFFF"/>
              </a:highlight>
            </a:endParaRPr>
          </a:p>
          <a:p>
            <a:pPr indent="0" lvl="0" marL="0" rtl="0" algn="l">
              <a:spcBef>
                <a:spcPts val="110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800"/>
              </a:lnSpc>
              <a:spcBef>
                <a:spcPts val="0"/>
              </a:spcBef>
              <a:spcAft>
                <a:spcPts val="1100"/>
              </a:spcAft>
              <a:buClr>
                <a:schemeClr val="dk1"/>
              </a:buClr>
              <a:buSzPts val="1100"/>
              <a:buFont typeface="Arial"/>
              <a:buNone/>
            </a:pPr>
            <a:r>
              <a:rPr b="1" i="1" lang="fr">
                <a:solidFill>
                  <a:srgbClr val="3C4858"/>
                </a:solidFill>
                <a:highlight>
                  <a:srgbClr val="FFFFFF"/>
                </a:highlight>
              </a:rPr>
              <a:t>Scikit-learn</a:t>
            </a:r>
            <a:r>
              <a:rPr lang="fr">
                <a:solidFill>
                  <a:srgbClr val="3C4858"/>
                </a:solidFill>
                <a:highlight>
                  <a:srgbClr val="FFFFFF"/>
                </a:highlight>
              </a:rPr>
              <a:t>, </a:t>
            </a:r>
            <a:r>
              <a:rPr lang="fr">
                <a:solidFill>
                  <a:schemeClr val="dk1"/>
                </a:solidFill>
                <a:highlight>
                  <a:srgbClr val="FFFFFF"/>
                </a:highlight>
              </a:rPr>
              <a:t>encore appelé </a:t>
            </a:r>
            <a:r>
              <a:rPr i="1" lang="fr">
                <a:solidFill>
                  <a:schemeClr val="dk1"/>
                </a:solidFill>
                <a:highlight>
                  <a:srgbClr val="FFFFFF"/>
                </a:highlight>
              </a:rPr>
              <a:t>sklearn</a:t>
            </a:r>
            <a:r>
              <a:rPr lang="fr">
                <a:solidFill>
                  <a:schemeClr val="dk1"/>
                </a:solidFill>
                <a:highlight>
                  <a:srgbClr val="FFFFFF"/>
                </a:highlight>
              </a:rPr>
              <a:t>, est la bibliothèque la plus puissante et la plus robuste pour le machine learning en Python. Elle fournit une sélection d’outils efficaces pour l’apprentissage automatique et la modélisation statistique, notamment la classification, la régression et le clustering via une interface cohérente en Python. Cette bibliothèque, qui est en grande partie écrite en Python, s’appuie sur NumPy, SciPy et </a:t>
            </a:r>
            <a:r>
              <a:rPr lang="fr">
                <a:solidFill>
                  <a:schemeClr val="dk1"/>
                </a:solidFill>
                <a:highlight>
                  <a:srgbClr val="FFFFFF"/>
                </a:highlight>
                <a:uFill>
                  <a:noFill/>
                </a:uFill>
                <a:hlinkClick r:id="rId3">
                  <a:extLst>
                    <a:ext uri="{A12FA001-AC4F-418D-AE19-62706E023703}">
                      <ahyp:hlinkClr val="tx"/>
                    </a:ext>
                  </a:extLst>
                </a:hlinkClick>
              </a:rPr>
              <a:t>Matplotlib</a:t>
            </a:r>
            <a:r>
              <a:rPr lang="fr">
                <a:solidFill>
                  <a:schemeClr val="dk1"/>
                </a:solidFill>
                <a:highlight>
                  <a:srgbClr val="FFFFFF"/>
                </a:highlight>
              </a:rPr>
              <a:t>.</a:t>
            </a:r>
            <a:endParaRPr sz="2200">
              <a:solidFill>
                <a:schemeClr val="dk1"/>
              </a:solidFill>
            </a:endParaRPr>
          </a:p>
        </p:txBody>
      </p:sp>
      <p:sp>
        <p:nvSpPr>
          <p:cNvPr id="72" name="Google Shape;72;p1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990"/>
              <a:buFont typeface="Arial"/>
              <a:buNone/>
            </a:pPr>
            <a:r>
              <a:rPr lang="fr" sz="2400">
                <a:highlight>
                  <a:schemeClr val="lt1"/>
                </a:highlight>
                <a:latin typeface="Roboto"/>
                <a:ea typeface="Roboto"/>
                <a:cs typeface="Roboto"/>
                <a:sym typeface="Roboto"/>
              </a:rPr>
              <a:t>1.4.2 Formulation mathématique du NCA:</a:t>
            </a:r>
            <a:endParaRPr sz="2400">
              <a:highlight>
                <a:schemeClr val="lt1"/>
              </a:highlight>
              <a:latin typeface="Roboto"/>
              <a:ea typeface="Roboto"/>
              <a:cs typeface="Roboto"/>
              <a:sym typeface="Roboto"/>
            </a:endParaRPr>
          </a:p>
          <a:p>
            <a:pPr indent="0" lvl="0" marL="0" rtl="0" algn="l">
              <a:spcBef>
                <a:spcPts val="400"/>
              </a:spcBef>
              <a:spcAft>
                <a:spcPts val="0"/>
              </a:spcAft>
              <a:buSzPts val="990"/>
              <a:buNone/>
            </a:pPr>
            <a:r>
              <a:t/>
            </a:r>
            <a:endParaRPr sz="2520"/>
          </a:p>
        </p:txBody>
      </p:sp>
      <p:sp>
        <p:nvSpPr>
          <p:cNvPr id="256" name="Google Shape;25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L’objectif de NCA est d'apprendre une matrice de transformation linéaire optimale de taille (n_components, n_features), qui maximise la somme sur tous les échantillons i de la probabilité pi que i soit correctement classé, c'est-à-dire :</a:t>
            </a:r>
            <a:endParaRPr>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solidFill>
                <a:srgbClr val="212529"/>
              </a:solidFill>
              <a:highlight>
                <a:srgbClr val="FFFFFF"/>
              </a:highlight>
            </a:endParaRPr>
          </a:p>
        </p:txBody>
      </p:sp>
      <p:sp>
        <p:nvSpPr>
          <p:cNvPr id="257" name="Google Shape;257;p4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8" name="Google Shape;258;p42"/>
          <p:cNvPicPr preferRelativeResize="0"/>
          <p:nvPr/>
        </p:nvPicPr>
        <p:blipFill>
          <a:blip r:embed="rId3">
            <a:alphaModFix/>
          </a:blip>
          <a:stretch>
            <a:fillRect/>
          </a:stretch>
        </p:blipFill>
        <p:spPr>
          <a:xfrm>
            <a:off x="3491650" y="2339550"/>
            <a:ext cx="2283025" cy="10422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311700" y="322300"/>
            <a:ext cx="8520600" cy="44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avec N = n_samples et </a:t>
            </a:r>
            <a:r>
              <a:rPr b="1" lang="fr">
                <a:solidFill>
                  <a:srgbClr val="212529"/>
                </a:solidFill>
                <a:highlight>
                  <a:srgbClr val="FFFFFF"/>
                </a:highlight>
              </a:rPr>
              <a:t>pi la probabilité que l'échantillon i soit correctement classé</a:t>
            </a:r>
            <a:r>
              <a:rPr lang="fr">
                <a:solidFill>
                  <a:srgbClr val="212529"/>
                </a:solidFill>
                <a:highlight>
                  <a:srgbClr val="FFFFFF"/>
                </a:highlight>
              </a:rPr>
              <a:t> selon une règle stochastique des plus proches voisins dans l'espace embarqué appris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où </a:t>
            </a:r>
            <a:r>
              <a:rPr b="1" lang="fr">
                <a:solidFill>
                  <a:srgbClr val="212529"/>
                </a:solidFill>
                <a:highlight>
                  <a:srgbClr val="FFFFFF"/>
                </a:highlight>
              </a:rPr>
              <a:t>Ci est l'ensemble des points de la même classe que l'échantillon i</a:t>
            </a:r>
            <a:r>
              <a:rPr lang="fr">
                <a:solidFill>
                  <a:srgbClr val="212529"/>
                </a:solidFill>
                <a:highlight>
                  <a:srgbClr val="FFFFFF"/>
                </a:highlight>
              </a:rPr>
              <a:t>, et pij est le softmax sur les distances euclidiennes dans l'espace intégré :</a:t>
            </a:r>
            <a:endParaRPr>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t/>
            </a:r>
            <a:endParaRPr>
              <a:solidFill>
                <a:srgbClr val="212529"/>
              </a:solidFill>
              <a:highlight>
                <a:srgbClr val="FFFFFF"/>
              </a:highlight>
            </a:endParaRPr>
          </a:p>
        </p:txBody>
      </p:sp>
      <p:sp>
        <p:nvSpPr>
          <p:cNvPr id="264" name="Google Shape;264;p4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65" name="Google Shape;265;p43"/>
          <p:cNvPicPr preferRelativeResize="0"/>
          <p:nvPr/>
        </p:nvPicPr>
        <p:blipFill>
          <a:blip r:embed="rId3">
            <a:alphaModFix/>
          </a:blip>
          <a:stretch>
            <a:fillRect/>
          </a:stretch>
        </p:blipFill>
        <p:spPr>
          <a:xfrm>
            <a:off x="3433700" y="1602925"/>
            <a:ext cx="2276600" cy="1109850"/>
          </a:xfrm>
          <a:prstGeom prst="rect">
            <a:avLst/>
          </a:prstGeom>
          <a:noFill/>
          <a:ln>
            <a:noFill/>
          </a:ln>
        </p:spPr>
      </p:pic>
      <p:pic>
        <p:nvPicPr>
          <p:cNvPr id="266" name="Google Shape;266;p43"/>
          <p:cNvPicPr preferRelativeResize="0"/>
          <p:nvPr/>
        </p:nvPicPr>
        <p:blipFill>
          <a:blip r:embed="rId4">
            <a:alphaModFix/>
          </a:blip>
          <a:stretch>
            <a:fillRect/>
          </a:stretch>
        </p:blipFill>
        <p:spPr>
          <a:xfrm>
            <a:off x="2852725" y="3854688"/>
            <a:ext cx="3438525" cy="88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1" type="body"/>
          </p:nvPr>
        </p:nvSpPr>
        <p:spPr>
          <a:xfrm>
            <a:off x="311700" y="523750"/>
            <a:ext cx="8520600" cy="40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NCA peut être considéré comme apprenant une métrique de distance de Mahalanobis (au carré):</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1200"/>
              </a:spcAft>
              <a:buNone/>
            </a:pPr>
            <a:r>
              <a:rPr lang="fr">
                <a:solidFill>
                  <a:srgbClr val="212529"/>
                </a:solidFill>
                <a:highlight>
                  <a:srgbClr val="FFFFFF"/>
                </a:highlight>
              </a:rPr>
              <a:t>où              est une matrice carré symétrique et semi-définie </a:t>
            </a:r>
            <a:r>
              <a:rPr lang="fr">
                <a:solidFill>
                  <a:srgbClr val="212529"/>
                </a:solidFill>
                <a:highlight>
                  <a:srgbClr val="FFFFFF"/>
                </a:highlight>
              </a:rPr>
              <a:t>positive</a:t>
            </a:r>
            <a:r>
              <a:rPr lang="fr">
                <a:solidFill>
                  <a:srgbClr val="212529"/>
                </a:solidFill>
                <a:highlight>
                  <a:srgbClr val="FFFFFF"/>
                </a:highlight>
              </a:rPr>
              <a:t> de taille </a:t>
            </a:r>
            <a:r>
              <a:rPr lang="fr">
                <a:solidFill>
                  <a:srgbClr val="222222"/>
                </a:solidFill>
                <a:highlight>
                  <a:schemeClr val="lt1"/>
                </a:highlight>
              </a:rPr>
              <a:t>(n_features, n_features)</a:t>
            </a:r>
            <a:endParaRPr>
              <a:solidFill>
                <a:srgbClr val="212529"/>
              </a:solidFill>
              <a:highlight>
                <a:schemeClr val="lt1"/>
              </a:highlight>
            </a:endParaRPr>
          </a:p>
        </p:txBody>
      </p:sp>
      <p:sp>
        <p:nvSpPr>
          <p:cNvPr id="272" name="Google Shape;272;p4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73" name="Google Shape;273;p44"/>
          <p:cNvPicPr preferRelativeResize="0"/>
          <p:nvPr/>
        </p:nvPicPr>
        <p:blipFill>
          <a:blip r:embed="rId3">
            <a:alphaModFix/>
          </a:blip>
          <a:stretch>
            <a:fillRect/>
          </a:stretch>
        </p:blipFill>
        <p:spPr>
          <a:xfrm>
            <a:off x="729875" y="3256950"/>
            <a:ext cx="720700" cy="292800"/>
          </a:xfrm>
          <a:prstGeom prst="rect">
            <a:avLst/>
          </a:prstGeom>
          <a:noFill/>
          <a:ln>
            <a:noFill/>
          </a:ln>
        </p:spPr>
      </p:pic>
      <p:pic>
        <p:nvPicPr>
          <p:cNvPr id="274" name="Google Shape;274;p44"/>
          <p:cNvPicPr preferRelativeResize="0"/>
          <p:nvPr/>
        </p:nvPicPr>
        <p:blipFill>
          <a:blip r:embed="rId4">
            <a:alphaModFix/>
          </a:blip>
          <a:stretch>
            <a:fillRect/>
          </a:stretch>
        </p:blipFill>
        <p:spPr>
          <a:xfrm>
            <a:off x="2790825" y="1581150"/>
            <a:ext cx="3562350" cy="990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Critère de choix du Nearest Neighbors:</a:t>
            </a:r>
            <a:endParaRPr/>
          </a:p>
        </p:txBody>
      </p:sp>
      <p:sp>
        <p:nvSpPr>
          <p:cNvPr id="280" name="Google Shape;28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Avant de décider de choisir l’algorithme de Nearest Neighbors il y’a certain point à </a:t>
            </a:r>
            <a:r>
              <a:rPr lang="fr"/>
              <a:t>considérer comme par exemple que nous avons</a:t>
            </a:r>
            <a:r>
              <a:rPr lang="fr"/>
              <a:t> </a:t>
            </a:r>
            <a:r>
              <a:rPr b="1" lang="fr"/>
              <a:t>moins de 100 000</a:t>
            </a:r>
            <a:r>
              <a:rPr lang="fr"/>
              <a:t> point de données, nos </a:t>
            </a:r>
            <a:r>
              <a:rPr b="1" lang="fr"/>
              <a:t>données sont structuré</a:t>
            </a:r>
            <a:r>
              <a:rPr lang="fr"/>
              <a:t> sous forme de data frame par exemple </a:t>
            </a:r>
            <a:r>
              <a:rPr lang="fr"/>
              <a:t>(ce ne</a:t>
            </a:r>
            <a:r>
              <a:rPr lang="fr"/>
              <a:t> sont pas des images, ni des signaux, ni du texte brute), etc.</a:t>
            </a:r>
            <a:endParaRPr/>
          </a:p>
        </p:txBody>
      </p:sp>
      <p:sp>
        <p:nvSpPr>
          <p:cNvPr id="281" name="Google Shape;281;p4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Figure de critère de choix</a:t>
            </a:r>
            <a:endParaRPr/>
          </a:p>
        </p:txBody>
      </p:sp>
      <p:sp>
        <p:nvSpPr>
          <p:cNvPr id="287" name="Google Shape;287;p4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88" name="Google Shape;288;p46"/>
          <p:cNvPicPr preferRelativeResize="0"/>
          <p:nvPr/>
        </p:nvPicPr>
        <p:blipFill>
          <a:blip r:embed="rId3">
            <a:alphaModFix/>
          </a:blip>
          <a:stretch>
            <a:fillRect/>
          </a:stretch>
        </p:blipFill>
        <p:spPr>
          <a:xfrm>
            <a:off x="1759275" y="635875"/>
            <a:ext cx="6070126" cy="33844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Merci !</a:t>
            </a:r>
            <a:endParaRPr sz="5000"/>
          </a:p>
        </p:txBody>
      </p:sp>
      <p:sp>
        <p:nvSpPr>
          <p:cNvPr id="294" name="Google Shape;294;p4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820"/>
              <a:t>Algorithme d’apprentissage:</a:t>
            </a:r>
            <a:endParaRPr sz="282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1200"/>
              </a:spcBef>
              <a:spcAft>
                <a:spcPts val="1200"/>
              </a:spcAft>
              <a:buNone/>
            </a:pPr>
            <a:r>
              <a:rPr lang="fr">
                <a:solidFill>
                  <a:schemeClr val="dk1"/>
                </a:solidFill>
                <a:highlight>
                  <a:srgbClr val="FFFFFF"/>
                </a:highlight>
              </a:rPr>
              <a:t>Un algorithme d’apprentissage est un algorithme utilisé dans l’apprentissage automatique pour aider la machine à imiter le processus d’apprentissage humain autrement dit, c’est une méthode avec laquelle le modèle va se paramétrer à partir des données d’exemple.</a:t>
            </a:r>
            <a:endParaRPr sz="2800">
              <a:solidFill>
                <a:schemeClr val="lt1"/>
              </a:solidFill>
              <a:highlight>
                <a:schemeClr val="lt1"/>
              </a:highlight>
            </a:endParaRPr>
          </a:p>
        </p:txBody>
      </p:sp>
      <p:sp>
        <p:nvSpPr>
          <p:cNvPr id="79" name="Google Shape;79;p1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fr" sz="2820"/>
              <a:t>1 </a:t>
            </a:r>
            <a:r>
              <a:rPr lang="fr" sz="2820"/>
              <a:t>Nearest Neighbors</a:t>
            </a:r>
            <a:endParaRPr sz="2820"/>
          </a:p>
          <a:p>
            <a:pPr indent="0" lvl="0" marL="0" rtl="0" algn="l">
              <a:spcBef>
                <a:spcPts val="0"/>
              </a:spcBef>
              <a:spcAft>
                <a:spcPts val="0"/>
              </a:spcAft>
              <a:buSzPts val="990"/>
              <a:buNone/>
            </a:pPr>
            <a:r>
              <a:t/>
            </a:r>
            <a:endParaRPr sz="2520"/>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solidFill>
                  <a:schemeClr val="dk1"/>
                </a:solidFill>
                <a:highlight>
                  <a:srgbClr val="FFFFFF"/>
                </a:highlight>
              </a:rPr>
              <a:t>Le Nearest Neighbors ou algorithme du KNN est un algorithme d'apprentissage automatique </a:t>
            </a:r>
            <a:r>
              <a:rPr lang="fr">
                <a:solidFill>
                  <a:srgbClr val="212529"/>
                </a:solidFill>
                <a:highlight>
                  <a:srgbClr val="FFFFFF"/>
                </a:highlight>
              </a:rPr>
              <a:t> </a:t>
            </a:r>
            <a:r>
              <a:rPr lang="fr">
                <a:solidFill>
                  <a:srgbClr val="212529"/>
                </a:solidFill>
                <a:highlight>
                  <a:srgbClr val="FFFFFF"/>
                </a:highlight>
              </a:rPr>
              <a:t>basé</a:t>
            </a:r>
            <a:r>
              <a:rPr lang="fr">
                <a:solidFill>
                  <a:srgbClr val="212529"/>
                </a:solidFill>
                <a:highlight>
                  <a:srgbClr val="FFFFFF"/>
                </a:highlight>
              </a:rPr>
              <a:t> sur les voisins</a:t>
            </a:r>
            <a:r>
              <a:rPr b="1" lang="fr">
                <a:solidFill>
                  <a:srgbClr val="212529"/>
                </a:solidFill>
                <a:highlight>
                  <a:srgbClr val="FFFFFF"/>
                </a:highlight>
              </a:rPr>
              <a:t> non </a:t>
            </a:r>
            <a:r>
              <a:rPr b="1" lang="fr">
                <a:solidFill>
                  <a:srgbClr val="212529"/>
                </a:solidFill>
                <a:highlight>
                  <a:srgbClr val="FFFFFF"/>
                </a:highlight>
              </a:rPr>
              <a:t>supervisés</a:t>
            </a:r>
            <a:r>
              <a:rPr lang="fr">
                <a:solidFill>
                  <a:srgbClr val="212529"/>
                </a:solidFill>
                <a:highlight>
                  <a:srgbClr val="FFFFFF"/>
                </a:highlight>
              </a:rPr>
              <a:t> et </a:t>
            </a:r>
            <a:r>
              <a:rPr b="1" lang="fr">
                <a:solidFill>
                  <a:srgbClr val="212529"/>
                </a:solidFill>
                <a:highlight>
                  <a:srgbClr val="FFFFFF"/>
                </a:highlight>
              </a:rPr>
              <a:t>supervisés</a:t>
            </a:r>
            <a:r>
              <a:rPr lang="fr">
                <a:solidFill>
                  <a:srgbClr val="212529"/>
                </a:solidFill>
                <a:highlight>
                  <a:srgbClr val="FFFFFF"/>
                </a:highlight>
              </a:rPr>
              <a:t>.</a:t>
            </a:r>
            <a:r>
              <a:rPr lang="fr">
                <a:solidFill>
                  <a:schemeClr val="dk1"/>
                </a:solidFill>
                <a:highlight>
                  <a:srgbClr val="FFFFFF"/>
                </a:highlight>
              </a:rPr>
              <a:t> </a:t>
            </a:r>
            <a:endParaRPr>
              <a:solidFill>
                <a:schemeClr val="dk1"/>
              </a:solidFill>
              <a:highlight>
                <a:srgbClr val="FFFFFF"/>
              </a:highlight>
            </a:endParaRPr>
          </a:p>
          <a:p>
            <a:pPr indent="0" lvl="0" marL="0" rtl="0" algn="l">
              <a:spcBef>
                <a:spcPts val="1200"/>
              </a:spcBef>
              <a:spcAft>
                <a:spcPts val="0"/>
              </a:spcAft>
              <a:buNone/>
            </a:pPr>
            <a:r>
              <a:rPr lang="fr">
                <a:solidFill>
                  <a:schemeClr val="dk1"/>
                </a:solidFill>
                <a:highlight>
                  <a:srgbClr val="FFFFFF"/>
                </a:highlight>
              </a:rPr>
              <a:t>Il est basé sur l'idée que les points de données les plus proches d'un point </a:t>
            </a:r>
            <a:r>
              <a:rPr lang="fr">
                <a:solidFill>
                  <a:schemeClr val="dk1"/>
                </a:solidFill>
                <a:highlight>
                  <a:srgbClr val="FFFFFF"/>
                </a:highlight>
              </a:rPr>
              <a:t>spécifique</a:t>
            </a:r>
            <a:r>
              <a:rPr lang="fr">
                <a:solidFill>
                  <a:schemeClr val="dk1"/>
                </a:solidFill>
                <a:highlight>
                  <a:srgbClr val="FFFFFF"/>
                </a:highlight>
              </a:rPr>
              <a:t> sont les données les plus </a:t>
            </a:r>
            <a:r>
              <a:rPr b="1" lang="fr">
                <a:solidFill>
                  <a:schemeClr val="dk1"/>
                </a:solidFill>
                <a:highlight>
                  <a:srgbClr val="FFFFFF"/>
                </a:highlight>
              </a:rPr>
              <a:t>"similaires"</a:t>
            </a:r>
            <a:r>
              <a:rPr lang="fr">
                <a:solidFill>
                  <a:schemeClr val="dk1"/>
                </a:solidFill>
                <a:highlight>
                  <a:srgbClr val="FFFFFF"/>
                </a:highlight>
              </a:rPr>
              <a:t> dans un ensemble de données, et nous pouvons donc classer le point </a:t>
            </a:r>
            <a:r>
              <a:rPr lang="fr">
                <a:solidFill>
                  <a:schemeClr val="dk1"/>
                </a:solidFill>
                <a:highlight>
                  <a:srgbClr val="FFFFFF"/>
                </a:highlight>
              </a:rPr>
              <a:t>spécifique</a:t>
            </a:r>
            <a:r>
              <a:rPr lang="fr">
                <a:solidFill>
                  <a:schemeClr val="dk1"/>
                </a:solidFill>
                <a:highlight>
                  <a:srgbClr val="FFFFFF"/>
                </a:highlight>
              </a:rPr>
              <a:t> en fonction des valeurs des points les plus proches.</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lnSpc>
                <a:spcPct val="100000"/>
              </a:lnSpc>
              <a:spcBef>
                <a:spcPts val="1200"/>
              </a:spcBef>
              <a:spcAft>
                <a:spcPts val="0"/>
              </a:spcAft>
              <a:buNone/>
            </a:pPr>
            <a:r>
              <a:t/>
            </a:r>
            <a:endParaRPr sz="2800">
              <a:solidFill>
                <a:srgbClr val="E8EAED"/>
              </a:solidFill>
              <a:highlight>
                <a:srgbClr val="303134"/>
              </a:highlight>
            </a:endParaRPr>
          </a:p>
        </p:txBody>
      </p:sp>
      <p:sp>
        <p:nvSpPr>
          <p:cNvPr id="86" name="Google Shape;86;p1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362600"/>
            <a:ext cx="8520600" cy="42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7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700">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rPr lang="fr" sz="1700">
                <a:solidFill>
                  <a:srgbClr val="212529"/>
                </a:solidFill>
                <a:highlight>
                  <a:srgbClr val="FFFFFF"/>
                </a:highlight>
              </a:rPr>
              <a:t>Le nombre d'échantillons à considérer peut être une constante définie par l'utilisateur (apprentissage du k plus proche voisin) ou varier en fonction de la densité locale de points (apprentissage du voisin basé sur le rayon)</a:t>
            </a:r>
            <a:endParaRPr/>
          </a:p>
        </p:txBody>
      </p:sp>
      <p:sp>
        <p:nvSpPr>
          <p:cNvPr id="92" name="Google Shape;92;p1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Exemple 2 de KNN</a:t>
            </a:r>
            <a:endParaRPr/>
          </a:p>
        </p:txBody>
      </p:sp>
      <p:sp>
        <p:nvSpPr>
          <p:cNvPr id="98" name="Google Shape;98;p1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99" name="Google Shape;99;p19"/>
          <p:cNvPicPr preferRelativeResize="0"/>
          <p:nvPr/>
        </p:nvPicPr>
        <p:blipFill rotWithShape="1">
          <a:blip r:embed="rId3">
            <a:alphaModFix/>
          </a:blip>
          <a:srcRect b="7379" l="0" r="0" t="-7379"/>
          <a:stretch/>
        </p:blipFill>
        <p:spPr>
          <a:xfrm>
            <a:off x="1945100" y="304800"/>
            <a:ext cx="5253826" cy="40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615325"/>
            <a:ext cx="8520600" cy="3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92929"/>
                </a:solidFill>
                <a:highlight>
                  <a:srgbClr val="FFFFFF"/>
                </a:highlight>
              </a:rPr>
              <a:t>Par exemple, si k = 6, et 4 des points sont jaune et 2 sont violet, alors le point de données en question serait étiqueté jaune, puisque jaune est la majorité (comme indiqué dans le graphique ci-dessus ).</a:t>
            </a:r>
            <a:endParaRPr>
              <a:solidFill>
                <a:srgbClr val="212529"/>
              </a:solidFill>
            </a:endParaRPr>
          </a:p>
          <a:p>
            <a:pPr indent="0" lvl="0" marL="0" rtl="0" algn="l">
              <a:spcBef>
                <a:spcPts val="1200"/>
              </a:spcBef>
              <a:spcAft>
                <a:spcPts val="0"/>
              </a:spcAft>
              <a:buClr>
                <a:schemeClr val="dk1"/>
              </a:buClr>
              <a:buSzPts val="1100"/>
              <a:buFont typeface="Arial"/>
              <a:buNone/>
            </a:pPr>
            <a:r>
              <a:rPr b="1" lang="fr">
                <a:solidFill>
                  <a:srgbClr val="212529"/>
                </a:solidFill>
              </a:rPr>
              <a:t>NB: </a:t>
            </a:r>
            <a:r>
              <a:rPr lang="fr">
                <a:solidFill>
                  <a:srgbClr val="212529"/>
                </a:solidFill>
              </a:rPr>
              <a:t>Concernant les algorithmes des plus proches voisins, si deux voisins k+1 et k ont des distances identiques mais des étiquettes différentes ie ne font pas partie du même groupe, alors le résultat dépendra de l'ordre des données d'entraînement.</a:t>
            </a:r>
            <a:endParaRPr/>
          </a:p>
          <a:p>
            <a:pPr indent="0" lvl="0" marL="0" rtl="0" algn="l">
              <a:spcBef>
                <a:spcPts val="0"/>
              </a:spcBef>
              <a:spcAft>
                <a:spcPts val="1200"/>
              </a:spcAft>
              <a:buNone/>
            </a:pPr>
            <a:r>
              <a:t/>
            </a:r>
            <a:endParaRPr/>
          </a:p>
        </p:txBody>
      </p:sp>
      <p:sp>
        <p:nvSpPr>
          <p:cNvPr id="105" name="Google Shape;105;p2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Hiérarchie du KNN</a:t>
            </a:r>
            <a:endParaRPr/>
          </a:p>
        </p:txBody>
      </p:sp>
      <p:sp>
        <p:nvSpPr>
          <p:cNvPr id="111" name="Google Shape;111;p2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12" name="Google Shape;112;p21"/>
          <p:cNvPicPr preferRelativeResize="0"/>
          <p:nvPr/>
        </p:nvPicPr>
        <p:blipFill>
          <a:blip r:embed="rId3">
            <a:alphaModFix/>
          </a:blip>
          <a:stretch>
            <a:fillRect/>
          </a:stretch>
        </p:blipFill>
        <p:spPr>
          <a:xfrm>
            <a:off x="1581150" y="206100"/>
            <a:ext cx="5981700" cy="381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