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77" r:id="rId2"/>
    <p:sldId id="265" r:id="rId3"/>
    <p:sldId id="284" r:id="rId4"/>
    <p:sldId id="257" r:id="rId5"/>
    <p:sldId id="293" r:id="rId6"/>
    <p:sldId id="259" r:id="rId7"/>
    <p:sldId id="294" r:id="rId8"/>
    <p:sldId id="295" r:id="rId9"/>
    <p:sldId id="260" r:id="rId10"/>
    <p:sldId id="296" r:id="rId11"/>
    <p:sldId id="278" r:id="rId12"/>
    <p:sldId id="297" r:id="rId13"/>
    <p:sldId id="279" r:id="rId14"/>
    <p:sldId id="298" r:id="rId15"/>
    <p:sldId id="280" r:id="rId16"/>
    <p:sldId id="299" r:id="rId17"/>
    <p:sldId id="281" r:id="rId18"/>
    <p:sldId id="300" r:id="rId19"/>
    <p:sldId id="282" r:id="rId20"/>
    <p:sldId id="302" r:id="rId21"/>
    <p:sldId id="283" r:id="rId22"/>
    <p:sldId id="304" r:id="rId23"/>
    <p:sldId id="292" r:id="rId24"/>
    <p:sldId id="285" r:id="rId25"/>
    <p:sldId id="303" r:id="rId26"/>
    <p:sldId id="286" r:id="rId27"/>
    <p:sldId id="305" r:id="rId28"/>
    <p:sldId id="287" r:id="rId29"/>
    <p:sldId id="306" r:id="rId30"/>
    <p:sldId id="288" r:id="rId31"/>
    <p:sldId id="307" r:id="rId32"/>
    <p:sldId id="289" r:id="rId33"/>
    <p:sldId id="308" r:id="rId34"/>
    <p:sldId id="309" r:id="rId35"/>
    <p:sldId id="310" r:id="rId36"/>
    <p:sldId id="290" r:id="rId37"/>
    <p:sldId id="312" r:id="rId38"/>
    <p:sldId id="311" r:id="rId39"/>
    <p:sldId id="313" r:id="rId40"/>
    <p:sldId id="314" r:id="rId41"/>
    <p:sldId id="291" r:id="rId42"/>
    <p:sldId id="315" r:id="rId43"/>
    <p:sldId id="317" r:id="rId44"/>
    <p:sldId id="347" r:id="rId45"/>
    <p:sldId id="318" r:id="rId46"/>
    <p:sldId id="331" r:id="rId47"/>
    <p:sldId id="332" r:id="rId48"/>
    <p:sldId id="333" r:id="rId49"/>
    <p:sldId id="334" r:id="rId50"/>
    <p:sldId id="335" r:id="rId51"/>
    <p:sldId id="336" r:id="rId52"/>
    <p:sldId id="338" r:id="rId53"/>
    <p:sldId id="339" r:id="rId54"/>
    <p:sldId id="320" r:id="rId55"/>
    <p:sldId id="340" r:id="rId56"/>
    <p:sldId id="341" r:id="rId57"/>
    <p:sldId id="321" r:id="rId58"/>
    <p:sldId id="342" r:id="rId59"/>
    <p:sldId id="322" r:id="rId60"/>
    <p:sldId id="343" r:id="rId61"/>
    <p:sldId id="323" r:id="rId62"/>
    <p:sldId id="324" r:id="rId63"/>
    <p:sldId id="325" r:id="rId64"/>
    <p:sldId id="326" r:id="rId65"/>
    <p:sldId id="344" r:id="rId66"/>
    <p:sldId id="327" r:id="rId67"/>
    <p:sldId id="328" r:id="rId68"/>
    <p:sldId id="329" r:id="rId69"/>
    <p:sldId id="345" r:id="rId70"/>
    <p:sldId id="346" r:id="rId71"/>
    <p:sldId id="348" r:id="rId72"/>
    <p:sldId id="264" r:id="rId7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BE8D5D-84F3-4CD7-8EE1-EA146F37F75E}">
          <p14:sldIdLst>
            <p14:sldId id="277"/>
            <p14:sldId id="265"/>
          </p14:sldIdLst>
        </p14:section>
        <p14:section name="Section récapitulative" id="{61F6009E-4FA6-4FBF-8213-B8DDD487553A}">
          <p14:sldIdLst>
            <p14:sldId id="284"/>
          </p14:sldIdLst>
        </p14:section>
        <p14:section name="Section 1" id="{7279B232-AE50-46ED-B20F-866978C37BF4}">
          <p14:sldIdLst>
            <p14:sldId id="257"/>
            <p14:sldId id="293"/>
          </p14:sldIdLst>
        </p14:section>
        <p14:section name="Section 2" id="{606376D1-2003-4DB2-9B27-7F499EBF297C}">
          <p14:sldIdLst>
            <p14:sldId id="259"/>
            <p14:sldId id="294"/>
            <p14:sldId id="295"/>
          </p14:sldIdLst>
        </p14:section>
        <p14:section name="Section 3" id="{E1367CE2-1290-46A6-9F11-DF3041F3096E}">
          <p14:sldIdLst>
            <p14:sldId id="260"/>
            <p14:sldId id="296"/>
          </p14:sldIdLst>
        </p14:section>
        <p14:section name="Section 4" id="{5DA2E4AB-1BFE-4E2F-B8D8-86626513B8A8}">
          <p14:sldIdLst>
            <p14:sldId id="278"/>
            <p14:sldId id="297"/>
          </p14:sldIdLst>
        </p14:section>
        <p14:section name="Section 5" id="{114CEDE6-3DA3-4887-9BD1-23C596A4A085}">
          <p14:sldIdLst>
            <p14:sldId id="279"/>
            <p14:sldId id="298"/>
          </p14:sldIdLst>
        </p14:section>
        <p14:section name="Section 6" id="{B18CCA56-7D58-4C89-B0E5-8FC3733E2C5B}">
          <p14:sldIdLst>
            <p14:sldId id="280"/>
            <p14:sldId id="299"/>
          </p14:sldIdLst>
        </p14:section>
        <p14:section name="Section 7" id="{9D7D9E1A-F455-4014-A68B-C0E994097445}">
          <p14:sldIdLst>
            <p14:sldId id="281"/>
            <p14:sldId id="300"/>
          </p14:sldIdLst>
        </p14:section>
        <p14:section name="Section 8" id="{1ED61D9D-6564-4B4E-8547-492C7958A210}">
          <p14:sldIdLst>
            <p14:sldId id="282"/>
            <p14:sldId id="302"/>
          </p14:sldIdLst>
        </p14:section>
        <p14:section name="Section 9" id="{A15FD91A-18CD-44A2-A009-A210387F4B25}">
          <p14:sldIdLst>
            <p14:sldId id="283"/>
            <p14:sldId id="304"/>
          </p14:sldIdLst>
        </p14:section>
        <p14:section name="Section récapitulative" id="{ED33EFA5-55F2-4F72-8FE2-70452A084E8B}">
          <p14:sldIdLst>
            <p14:sldId id="292"/>
          </p14:sldIdLst>
        </p14:section>
        <p14:section name="Section 1" id="{FC4821F5-2302-4C91-848A-1D58D7B0A865}">
          <p14:sldIdLst>
            <p14:sldId id="285"/>
            <p14:sldId id="303"/>
          </p14:sldIdLst>
        </p14:section>
        <p14:section name="Section 2" id="{DF74BBC8-2A91-4CAF-A7AA-9734162450AB}">
          <p14:sldIdLst>
            <p14:sldId id="286"/>
            <p14:sldId id="305"/>
          </p14:sldIdLst>
        </p14:section>
        <p14:section name="Section 3" id="{BD47E8F6-48E5-415C-B815-520EF717391E}">
          <p14:sldIdLst>
            <p14:sldId id="287"/>
            <p14:sldId id="306"/>
          </p14:sldIdLst>
        </p14:section>
        <p14:section name="Section 4" id="{43194921-4D1E-4618-8112-8E641D005F0F}">
          <p14:sldIdLst>
            <p14:sldId id="288"/>
            <p14:sldId id="307"/>
          </p14:sldIdLst>
        </p14:section>
        <p14:section name="Section 5" id="{503224C9-BFC2-45F5-85A9-0C5F55903B41}">
          <p14:sldIdLst>
            <p14:sldId id="289"/>
            <p14:sldId id="308"/>
            <p14:sldId id="309"/>
            <p14:sldId id="310"/>
          </p14:sldIdLst>
        </p14:section>
        <p14:section name="Section 6" id="{F7FB935D-6574-40E3-A951-730A53F94C6C}">
          <p14:sldIdLst>
            <p14:sldId id="290"/>
            <p14:sldId id="312"/>
            <p14:sldId id="311"/>
            <p14:sldId id="313"/>
            <p14:sldId id="314"/>
          </p14:sldIdLst>
        </p14:section>
        <p14:section name="Section 7" id="{D40730D8-3C46-4043-9630-DDA700848634}">
          <p14:sldIdLst>
            <p14:sldId id="291"/>
            <p14:sldId id="315"/>
            <p14:sldId id="317"/>
            <p14:sldId id="347"/>
            <p14:sldId id="318"/>
            <p14:sldId id="331"/>
            <p14:sldId id="332"/>
            <p14:sldId id="333"/>
            <p14:sldId id="334"/>
            <p14:sldId id="335"/>
            <p14:sldId id="336"/>
            <p14:sldId id="338"/>
            <p14:sldId id="339"/>
            <p14:sldId id="320"/>
            <p14:sldId id="340"/>
            <p14:sldId id="341"/>
            <p14:sldId id="321"/>
            <p14:sldId id="342"/>
            <p14:sldId id="322"/>
            <p14:sldId id="343"/>
            <p14:sldId id="323"/>
            <p14:sldId id="324"/>
            <p14:sldId id="325"/>
            <p14:sldId id="326"/>
            <p14:sldId id="344"/>
            <p14:sldId id="327"/>
            <p14:sldId id="328"/>
            <p14:sldId id="329"/>
            <p14:sldId id="345"/>
            <p14:sldId id="346"/>
            <p14:sldId id="348"/>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36E62-31F6-421E-B365-397D97269399}" v="5" dt="2022-10-25T10:35:17.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3991A-31B0-4A4D-A9AB-0F6D5D183B4D}" type="datetimeFigureOut">
              <a:rPr lang="fr-FR" smtClean="0"/>
              <a:t>29/10/2022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7C0E3-9257-4816-A091-D794606FF93B}" type="slidenum">
              <a:rPr lang="fr-FR" smtClean="0"/>
              <a:t>‹N°›</a:t>
            </a:fld>
            <a:endParaRPr lang="fr-FR"/>
          </a:p>
        </p:txBody>
      </p:sp>
    </p:spTree>
    <p:extLst>
      <p:ext uri="{BB962C8B-B14F-4D97-AF65-F5344CB8AC3E}">
        <p14:creationId xmlns:p14="http://schemas.microsoft.com/office/powerpoint/2010/main" val="114237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2D7C0E3-9257-4816-A091-D794606FF93B}" type="slidenum">
              <a:rPr lang="fr-FR" smtClean="0"/>
              <a:t>43</a:t>
            </a:fld>
            <a:endParaRPr lang="fr-FR"/>
          </a:p>
        </p:txBody>
      </p:sp>
    </p:spTree>
    <p:extLst>
      <p:ext uri="{BB962C8B-B14F-4D97-AF65-F5344CB8AC3E}">
        <p14:creationId xmlns:p14="http://schemas.microsoft.com/office/powerpoint/2010/main" val="400880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2D7C0E3-9257-4816-A091-D794606FF93B}" type="slidenum">
              <a:rPr lang="fr-FR" smtClean="0"/>
              <a:t>44</a:t>
            </a:fld>
            <a:endParaRPr lang="fr-FR"/>
          </a:p>
        </p:txBody>
      </p:sp>
    </p:spTree>
    <p:extLst>
      <p:ext uri="{BB962C8B-B14F-4D97-AF65-F5344CB8AC3E}">
        <p14:creationId xmlns:p14="http://schemas.microsoft.com/office/powerpoint/2010/main" val="64243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2D7C0E3-9257-4816-A091-D794606FF93B}" type="slidenum">
              <a:rPr lang="fr-FR" smtClean="0"/>
              <a:t>57</a:t>
            </a:fld>
            <a:endParaRPr lang="fr-FR"/>
          </a:p>
        </p:txBody>
      </p:sp>
    </p:spTree>
    <p:extLst>
      <p:ext uri="{BB962C8B-B14F-4D97-AF65-F5344CB8AC3E}">
        <p14:creationId xmlns:p14="http://schemas.microsoft.com/office/powerpoint/2010/main" val="2298020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2D7C0E3-9257-4816-A091-D794606FF93B}" type="slidenum">
              <a:rPr lang="fr-FR" smtClean="0"/>
              <a:t>58</a:t>
            </a:fld>
            <a:endParaRPr lang="fr-FR"/>
          </a:p>
        </p:txBody>
      </p:sp>
    </p:spTree>
    <p:extLst>
      <p:ext uri="{BB962C8B-B14F-4D97-AF65-F5344CB8AC3E}">
        <p14:creationId xmlns:p14="http://schemas.microsoft.com/office/powerpoint/2010/main" val="348545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B0BAF-A229-4173-9506-6D4569BD4FA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20DA3F1-2578-46E7-8310-31DD11AE0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FC8D03-B26C-4F3B-861F-75FF40F4B532}"/>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5" name="Espace réservé du pied de page 4">
            <a:extLst>
              <a:ext uri="{FF2B5EF4-FFF2-40B4-BE49-F238E27FC236}">
                <a16:creationId xmlns:a16="http://schemas.microsoft.com/office/drawing/2014/main" id="{292B22D1-D0E7-4314-88BD-3D5093758B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AB030C-2FA4-49EE-9468-FBBA12EA8BAF}"/>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86415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F5402-2630-4420-A527-1C58F9E501D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7FE039E-B67A-4131-B02C-F302E89A3DA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4DDC8EC-0902-49E0-921F-D94675D5130F}"/>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5" name="Espace réservé du pied de page 4">
            <a:extLst>
              <a:ext uri="{FF2B5EF4-FFF2-40B4-BE49-F238E27FC236}">
                <a16:creationId xmlns:a16="http://schemas.microsoft.com/office/drawing/2014/main" id="{A8937ED3-9BAE-4D0E-93FE-D4F680DFB5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F533B9-E247-485F-96D4-1A5D718250D1}"/>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96020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CBDEDBC-9124-4A39-9DF9-C2A80177E94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82961DD-E068-4A4B-94A3-4CC9F2A766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DD356F4-5C9C-4277-B785-1682D667BDC4}"/>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5" name="Espace réservé du pied de page 4">
            <a:extLst>
              <a:ext uri="{FF2B5EF4-FFF2-40B4-BE49-F238E27FC236}">
                <a16:creationId xmlns:a16="http://schemas.microsoft.com/office/drawing/2014/main" id="{0C76D610-129B-4473-8444-B5BDE948A9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437DD2-177D-4A41-9669-B7FFC866B6F0}"/>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107546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9BFA4-9742-4085-B569-90895C0C84E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79FBD17-C34F-4008-9D83-50D7C3F8D7E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B02F14-4280-493E-9910-ECDEEEDCF9D8}"/>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5" name="Espace réservé du pied de page 4">
            <a:extLst>
              <a:ext uri="{FF2B5EF4-FFF2-40B4-BE49-F238E27FC236}">
                <a16:creationId xmlns:a16="http://schemas.microsoft.com/office/drawing/2014/main" id="{EAEDE10D-0628-4937-90E0-77FDD96A16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ED5FA9-8B47-43B1-A26E-DDA563DD055B}"/>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112581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84C41D-533B-4931-A67D-16BA8217EF7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BD4A80F-DA47-4913-9F09-026B391AF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F5943E-14A1-40CE-AB6D-9E8711E4FBBE}"/>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5" name="Espace réservé du pied de page 4">
            <a:extLst>
              <a:ext uri="{FF2B5EF4-FFF2-40B4-BE49-F238E27FC236}">
                <a16:creationId xmlns:a16="http://schemas.microsoft.com/office/drawing/2014/main" id="{37D6317D-98C2-40DE-8890-CCB80D4E92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78339F-5866-4A20-81BB-4C6DC414667C}"/>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30463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1F9D0-D3BC-41B0-99F7-049476B0F7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6573070-A562-47BB-ABF8-0BD7867831B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7F110F6-8A8D-46F0-B070-436FB3CB404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5EC1C2C-ED7E-468B-ADDC-F89BC5E00AFC}"/>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6" name="Espace réservé du pied de page 5">
            <a:extLst>
              <a:ext uri="{FF2B5EF4-FFF2-40B4-BE49-F238E27FC236}">
                <a16:creationId xmlns:a16="http://schemas.microsoft.com/office/drawing/2014/main" id="{B60F9658-AE9A-435B-A7AA-994433343D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B8F15B-6FD6-4E5E-8D28-75D7ACAF59C3}"/>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23580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F7502-437A-4BC6-AFAE-CD8E4381865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8D5D282-A196-4275-9841-453B5118A6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B3648F-66FB-4A9E-855E-1D746CD5494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70C652E-3897-43CB-B895-6963F2825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E1C4AA-2FDF-4032-9288-1587738A731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78C97BF-6CBE-462C-A5B3-809329B67E31}"/>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8" name="Espace réservé du pied de page 7">
            <a:extLst>
              <a:ext uri="{FF2B5EF4-FFF2-40B4-BE49-F238E27FC236}">
                <a16:creationId xmlns:a16="http://schemas.microsoft.com/office/drawing/2014/main" id="{82E0CA08-A7F7-4203-9C02-F904815AA2C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73CF102-8D2D-4364-B308-61658A2ACA13}"/>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196824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0EC9B-8C89-4DBE-9E57-13DB661AB8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6D75964-BA05-44F1-B0F3-125B1B82FA7F}"/>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4" name="Espace réservé du pied de page 3">
            <a:extLst>
              <a:ext uri="{FF2B5EF4-FFF2-40B4-BE49-F238E27FC236}">
                <a16:creationId xmlns:a16="http://schemas.microsoft.com/office/drawing/2014/main" id="{7ADBA67B-6144-410A-9C7B-BD721AD6F5B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6A50951-D58B-468E-9A76-62466604821C}"/>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72071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4929ED1-3C7E-489B-80B0-91F03FDE3027}"/>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3" name="Espace réservé du pied de page 2">
            <a:extLst>
              <a:ext uri="{FF2B5EF4-FFF2-40B4-BE49-F238E27FC236}">
                <a16:creationId xmlns:a16="http://schemas.microsoft.com/office/drawing/2014/main" id="{EC077CB6-CB26-4D99-A071-F8FE4C0B854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534DA56-0877-4C0A-9DBA-885494085F8D}"/>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286390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669B2-1A14-4FD3-AD88-02586354824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0C8AE21-39AF-41EC-90C0-61E3E3F3D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7C5479B-6CB6-49A0-9D8F-D6A94E5FD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6DDC35-ABEB-4BEB-A89D-C7C7D626D538}"/>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6" name="Espace réservé du pied de page 5">
            <a:extLst>
              <a:ext uri="{FF2B5EF4-FFF2-40B4-BE49-F238E27FC236}">
                <a16:creationId xmlns:a16="http://schemas.microsoft.com/office/drawing/2014/main" id="{C96575FF-3104-41D8-B0A8-33AEF20FE0E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B84EBA3-0DA8-4929-8576-972834E22AB6}"/>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22513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8D260-8CD5-4230-BA52-E4D8564BE1B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BA83320-1B3B-4B6F-837D-99E029E747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6E3E4B0-016B-4755-9C8E-496B49CCC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2793740-DC3B-4DBE-9A8A-ACCC346F0CCC}"/>
              </a:ext>
            </a:extLst>
          </p:cNvPr>
          <p:cNvSpPr>
            <a:spLocks noGrp="1"/>
          </p:cNvSpPr>
          <p:nvPr>
            <p:ph type="dt" sz="half" idx="10"/>
          </p:nvPr>
        </p:nvSpPr>
        <p:spPr/>
        <p:txBody>
          <a:bodyPr/>
          <a:lstStyle/>
          <a:p>
            <a:fld id="{963B0B29-6AEB-415B-8C7D-8AF6553251A0}" type="datetimeFigureOut">
              <a:rPr lang="fr-FR" smtClean="0"/>
              <a:t>29/10/2022</a:t>
            </a:fld>
            <a:endParaRPr lang="fr-FR"/>
          </a:p>
        </p:txBody>
      </p:sp>
      <p:sp>
        <p:nvSpPr>
          <p:cNvPr id="6" name="Espace réservé du pied de page 5">
            <a:extLst>
              <a:ext uri="{FF2B5EF4-FFF2-40B4-BE49-F238E27FC236}">
                <a16:creationId xmlns:a16="http://schemas.microsoft.com/office/drawing/2014/main" id="{976A2752-9016-49F2-B960-F6DD300201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328ACF-1E5D-4809-9FF8-4397113A22D4}"/>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05981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4E4602-9CD9-446A-A070-67CCE82C79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A8BB11C-4F65-4638-8903-0893BDA5D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BEFB9E-48AA-4ECF-BF10-7020BBC46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B0B29-6AEB-415B-8C7D-8AF6553251A0}" type="datetimeFigureOut">
              <a:rPr lang="fr-FR" smtClean="0"/>
              <a:t>29/10/2022</a:t>
            </a:fld>
            <a:endParaRPr lang="fr-FR"/>
          </a:p>
        </p:txBody>
      </p:sp>
      <p:sp>
        <p:nvSpPr>
          <p:cNvPr id="5" name="Espace réservé du pied de page 4">
            <a:extLst>
              <a:ext uri="{FF2B5EF4-FFF2-40B4-BE49-F238E27FC236}">
                <a16:creationId xmlns:a16="http://schemas.microsoft.com/office/drawing/2014/main" id="{0EBAD3F9-9ED4-4221-817C-F9A810FB6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68E88FB-D71A-480E-91C1-6603998BA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599B9-3C97-4094-A7B7-C3D3527EF09F}" type="slidenum">
              <a:rPr lang="fr-FR" smtClean="0"/>
              <a:t>‹N°›</a:t>
            </a:fld>
            <a:endParaRPr lang="fr-FR"/>
          </a:p>
        </p:txBody>
      </p:sp>
    </p:spTree>
    <p:extLst>
      <p:ext uri="{BB962C8B-B14F-4D97-AF65-F5344CB8AC3E}">
        <p14:creationId xmlns:p14="http://schemas.microsoft.com/office/powerpoint/2010/main" val="237456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slide" Target="slide32.xml"/><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slide" Target="slide30.xml"/><Relationship Id="rId17" Type="http://schemas.openxmlformats.org/officeDocument/2006/relationships/image" Target="../media/image12.svg"/><Relationship Id="rId2" Type="http://schemas.openxmlformats.org/officeDocument/2006/relationships/image" Target="../media/image27.png"/><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slide" Target="slide28.xml"/><Relationship Id="rId5" Type="http://schemas.openxmlformats.org/officeDocument/2006/relationships/image" Target="../media/image30.png"/><Relationship Id="rId15" Type="http://schemas.openxmlformats.org/officeDocument/2006/relationships/slide" Target="slide41.xml"/><Relationship Id="rId10" Type="http://schemas.openxmlformats.org/officeDocument/2006/relationships/slide" Target="slide26.xml"/><Relationship Id="rId4" Type="http://schemas.openxmlformats.org/officeDocument/2006/relationships/image" Target="../media/image29.png"/><Relationship Id="rId9" Type="http://schemas.openxmlformats.org/officeDocument/2006/relationships/slide" Target="slide24.xml"/><Relationship Id="rId14" Type="http://schemas.openxmlformats.org/officeDocument/2006/relationships/slide" Target="slide3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slide" Target="slide9.xml"/><Relationship Id="rId18" Type="http://schemas.openxmlformats.org/officeDocument/2006/relationships/slide" Target="slide19.xml"/><Relationship Id="rId3" Type="http://schemas.openxmlformats.org/officeDocument/2006/relationships/image" Target="../media/image14.png"/><Relationship Id="rId21" Type="http://schemas.openxmlformats.org/officeDocument/2006/relationships/image" Target="../media/image23.svg"/><Relationship Id="rId7" Type="http://schemas.openxmlformats.org/officeDocument/2006/relationships/image" Target="../media/image18.png"/><Relationship Id="rId12" Type="http://schemas.openxmlformats.org/officeDocument/2006/relationships/slide" Target="slide6.xml"/><Relationship Id="rId17" Type="http://schemas.openxmlformats.org/officeDocument/2006/relationships/slide" Target="slide17.xml"/><Relationship Id="rId2" Type="http://schemas.openxmlformats.org/officeDocument/2006/relationships/image" Target="../media/image13.png"/><Relationship Id="rId16" Type="http://schemas.openxmlformats.org/officeDocument/2006/relationships/slide" Target="slide15.xml"/><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slide" Target="slide4.xml"/><Relationship Id="rId5" Type="http://schemas.openxmlformats.org/officeDocument/2006/relationships/image" Target="../media/image16.png"/><Relationship Id="rId15" Type="http://schemas.openxmlformats.org/officeDocument/2006/relationships/slide" Target="slide13.xml"/><Relationship Id="rId23" Type="http://schemas.openxmlformats.org/officeDocument/2006/relationships/image" Target="../media/image12.svg"/><Relationship Id="rId10" Type="http://schemas.openxmlformats.org/officeDocument/2006/relationships/image" Target="../media/image21.png"/><Relationship Id="rId19" Type="http://schemas.openxmlformats.org/officeDocument/2006/relationships/slide" Target="slide21.xml"/><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slide" Target="slide11.xml"/><Relationship Id="rId22"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3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hyperlink" Target="https://www.anaconda.com/" TargetMode="Externa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2.sv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5.png"/><Relationship Id="rId4" Type="http://schemas.openxmlformats.org/officeDocument/2006/relationships/image" Target="../media/image2.svg"/><Relationship Id="rId9" Type="http://schemas.openxmlformats.org/officeDocument/2006/relationships/image" Target="../media/image23.sv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3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23.sv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6.png"/><Relationship Id="rId4" Type="http://schemas.openxmlformats.org/officeDocument/2006/relationships/image" Target="../media/image2.svg"/><Relationship Id="rId9" Type="http://schemas.openxmlformats.org/officeDocument/2006/relationships/image" Target="../media/image12.sv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2.sv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7.png"/><Relationship Id="rId4" Type="http://schemas.openxmlformats.org/officeDocument/2006/relationships/image" Target="../media/image2.svg"/><Relationship Id="rId9" Type="http://schemas.openxmlformats.org/officeDocument/2006/relationships/image" Target="../media/image23.sv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3.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2.sv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3.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2.sv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11.png"/><Relationship Id="rId7" Type="http://schemas.openxmlformats.org/officeDocument/2006/relationships/image" Target="../media/image38.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11.png"/><Relationship Id="rId7" Type="http://schemas.openxmlformats.org/officeDocument/2006/relationships/image" Target="../media/image40.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3.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2.svg"/><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3.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2.sv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26.svg"/><Relationship Id="rId4" Type="http://schemas.openxmlformats.org/officeDocument/2006/relationships/image" Target="../media/image2.svg"/><Relationship Id="rId9" Type="http://schemas.openxmlformats.org/officeDocument/2006/relationships/image" Target="../media/image25.png"/></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7.xml"/><Relationship Id="rId4" Type="http://schemas.openxmlformats.org/officeDocument/2006/relationships/image" Target="../media/image44.svg"/></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AE9BE8D1-52A9-422D-AA65-627338FF4DCA}"/>
              </a:ext>
            </a:extLst>
          </p:cNvPr>
          <p:cNvSpPr>
            <a:spLocks/>
          </p:cNvSpPr>
          <p:nvPr/>
        </p:nvSpPr>
        <p:spPr bwMode="auto">
          <a:xfrm>
            <a:off x="1590" y="-764"/>
            <a:ext cx="6849326" cy="5929182"/>
          </a:xfrm>
          <a:custGeom>
            <a:avLst/>
            <a:gdLst>
              <a:gd name="T0" fmla="*/ 684 w 908"/>
              <a:gd name="T1" fmla="*/ 682 h 764"/>
              <a:gd name="T2" fmla="*/ 775 w 908"/>
              <a:gd name="T3" fmla="*/ 295 h 764"/>
              <a:gd name="T4" fmla="*/ 693 w 908"/>
              <a:gd name="T5" fmla="*/ 0 h 764"/>
              <a:gd name="T6" fmla="*/ 0 w 908"/>
              <a:gd name="T7" fmla="*/ 0 h 764"/>
              <a:gd name="T8" fmla="*/ 0 w 908"/>
              <a:gd name="T9" fmla="*/ 637 h 764"/>
              <a:gd name="T10" fmla="*/ 684 w 908"/>
              <a:gd name="T11" fmla="*/ 682 h 764"/>
              <a:gd name="connsiteX0" fmla="*/ 5748 w 8584"/>
              <a:gd name="connsiteY0" fmla="*/ 9705 h 9935"/>
              <a:gd name="connsiteX1" fmla="*/ 8535 w 8584"/>
              <a:gd name="connsiteY1" fmla="*/ 3861 h 9935"/>
              <a:gd name="connsiteX2" fmla="*/ 7632 w 8584"/>
              <a:gd name="connsiteY2" fmla="*/ 0 h 9935"/>
              <a:gd name="connsiteX3" fmla="*/ 0 w 8584"/>
              <a:gd name="connsiteY3" fmla="*/ 0 h 9935"/>
              <a:gd name="connsiteX4" fmla="*/ 0 w 8584"/>
              <a:gd name="connsiteY4" fmla="*/ 8338 h 9935"/>
              <a:gd name="connsiteX5" fmla="*/ 5748 w 8584"/>
              <a:gd name="connsiteY5" fmla="*/ 9705 h 9935"/>
              <a:gd name="connsiteX0" fmla="*/ 6696 w 11186"/>
              <a:gd name="connsiteY0" fmla="*/ 9768 h 10000"/>
              <a:gd name="connsiteX1" fmla="*/ 11152 w 11186"/>
              <a:gd name="connsiteY1" fmla="*/ 5126 h 10000"/>
              <a:gd name="connsiteX2" fmla="*/ 8891 w 11186"/>
              <a:gd name="connsiteY2" fmla="*/ 0 h 10000"/>
              <a:gd name="connsiteX3" fmla="*/ 0 w 11186"/>
              <a:gd name="connsiteY3" fmla="*/ 0 h 10000"/>
              <a:gd name="connsiteX4" fmla="*/ 0 w 11186"/>
              <a:gd name="connsiteY4" fmla="*/ 8393 h 10000"/>
              <a:gd name="connsiteX5" fmla="*/ 6696 w 11186"/>
              <a:gd name="connsiteY5" fmla="*/ 9768 h 10000"/>
              <a:gd name="connsiteX0" fmla="*/ 6696 w 11186"/>
              <a:gd name="connsiteY0" fmla="*/ 9768 h 10154"/>
              <a:gd name="connsiteX1" fmla="*/ 11152 w 11186"/>
              <a:gd name="connsiteY1" fmla="*/ 5126 h 10154"/>
              <a:gd name="connsiteX2" fmla="*/ 8891 w 11186"/>
              <a:gd name="connsiteY2" fmla="*/ 0 h 10154"/>
              <a:gd name="connsiteX3" fmla="*/ 0 w 11186"/>
              <a:gd name="connsiteY3" fmla="*/ 0 h 10154"/>
              <a:gd name="connsiteX4" fmla="*/ 0 w 11186"/>
              <a:gd name="connsiteY4" fmla="*/ 8393 h 10154"/>
              <a:gd name="connsiteX5" fmla="*/ 6696 w 11186"/>
              <a:gd name="connsiteY5" fmla="*/ 9768 h 10154"/>
              <a:gd name="connsiteX0" fmla="*/ 6696 w 11186"/>
              <a:gd name="connsiteY0" fmla="*/ 9768 h 10154"/>
              <a:gd name="connsiteX1" fmla="*/ 11152 w 11186"/>
              <a:gd name="connsiteY1" fmla="*/ 5126 h 10154"/>
              <a:gd name="connsiteX2" fmla="*/ 8891 w 11186"/>
              <a:gd name="connsiteY2" fmla="*/ 0 h 10154"/>
              <a:gd name="connsiteX3" fmla="*/ 0 w 11186"/>
              <a:gd name="connsiteY3" fmla="*/ 0 h 10154"/>
              <a:gd name="connsiteX4" fmla="*/ 0 w 11186"/>
              <a:gd name="connsiteY4" fmla="*/ 8393 h 10154"/>
              <a:gd name="connsiteX5" fmla="*/ 6696 w 11186"/>
              <a:gd name="connsiteY5" fmla="*/ 9768 h 1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86" h="10154">
                <a:moveTo>
                  <a:pt x="6696" y="9768"/>
                </a:moveTo>
                <a:cubicBezTo>
                  <a:pt x="8300" y="9189"/>
                  <a:pt x="10957" y="6783"/>
                  <a:pt x="11152" y="5126"/>
                </a:cubicBezTo>
                <a:cubicBezTo>
                  <a:pt x="11518" y="2020"/>
                  <a:pt x="8814" y="777"/>
                  <a:pt x="8891" y="0"/>
                </a:cubicBezTo>
                <a:lnTo>
                  <a:pt x="0" y="0"/>
                </a:lnTo>
                <a:lnTo>
                  <a:pt x="0" y="8393"/>
                </a:lnTo>
                <a:cubicBezTo>
                  <a:pt x="2657" y="9427"/>
                  <a:pt x="3694" y="10849"/>
                  <a:pt x="6696" y="97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7" name="Freeform 6">
            <a:extLst>
              <a:ext uri="{FF2B5EF4-FFF2-40B4-BE49-F238E27FC236}">
                <a16:creationId xmlns:a16="http://schemas.microsoft.com/office/drawing/2014/main" id="{4DE39BCF-56A3-4173-AC10-91D247610CF2}"/>
              </a:ext>
            </a:extLst>
          </p:cNvPr>
          <p:cNvSpPr>
            <a:spLocks/>
          </p:cNvSpPr>
          <p:nvPr/>
        </p:nvSpPr>
        <p:spPr bwMode="auto">
          <a:xfrm>
            <a:off x="7121628" y="-764"/>
            <a:ext cx="5068784" cy="3577584"/>
          </a:xfrm>
          <a:custGeom>
            <a:avLst/>
            <a:gdLst>
              <a:gd name="T0" fmla="*/ 406 w 660"/>
              <a:gd name="T1" fmla="*/ 420 h 465"/>
              <a:gd name="T2" fmla="*/ 660 w 660"/>
              <a:gd name="T3" fmla="*/ 355 h 465"/>
              <a:gd name="T4" fmla="*/ 660 w 660"/>
              <a:gd name="T5" fmla="*/ 0 h 465"/>
              <a:gd name="T6" fmla="*/ 0 w 660"/>
              <a:gd name="T7" fmla="*/ 0 h 465"/>
              <a:gd name="T8" fmla="*/ 406 w 660"/>
              <a:gd name="T9" fmla="*/ 420 h 465"/>
            </a:gdLst>
            <a:ahLst/>
            <a:cxnLst>
              <a:cxn ang="0">
                <a:pos x="T0" y="T1"/>
              </a:cxn>
              <a:cxn ang="0">
                <a:pos x="T2" y="T3"/>
              </a:cxn>
              <a:cxn ang="0">
                <a:pos x="T4" y="T5"/>
              </a:cxn>
              <a:cxn ang="0">
                <a:pos x="T6" y="T7"/>
              </a:cxn>
              <a:cxn ang="0">
                <a:pos x="T8" y="T9"/>
              </a:cxn>
            </a:cxnLst>
            <a:rect l="0" t="0" r="r" b="b"/>
            <a:pathLst>
              <a:path w="660" h="465">
                <a:moveTo>
                  <a:pt x="406" y="420"/>
                </a:moveTo>
                <a:cubicBezTo>
                  <a:pt x="543" y="465"/>
                  <a:pt x="613" y="427"/>
                  <a:pt x="660" y="355"/>
                </a:cubicBezTo>
                <a:cubicBezTo>
                  <a:pt x="660" y="0"/>
                  <a:pt x="660" y="0"/>
                  <a:pt x="660" y="0"/>
                </a:cubicBezTo>
                <a:cubicBezTo>
                  <a:pt x="0" y="0"/>
                  <a:pt x="0" y="0"/>
                  <a:pt x="0" y="0"/>
                </a:cubicBezTo>
                <a:cubicBezTo>
                  <a:pt x="29" y="95"/>
                  <a:pt x="127" y="330"/>
                  <a:pt x="406" y="4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8" name="Freeform 7">
            <a:extLst>
              <a:ext uri="{FF2B5EF4-FFF2-40B4-BE49-F238E27FC236}">
                <a16:creationId xmlns:a16="http://schemas.microsoft.com/office/drawing/2014/main" id="{3C21B474-7324-46FD-9B60-C9C0EA8CED04}"/>
              </a:ext>
            </a:extLst>
          </p:cNvPr>
          <p:cNvSpPr>
            <a:spLocks/>
          </p:cNvSpPr>
          <p:nvPr/>
        </p:nvSpPr>
        <p:spPr bwMode="auto">
          <a:xfrm>
            <a:off x="5623960" y="4326802"/>
            <a:ext cx="6566451" cy="2529539"/>
          </a:xfrm>
          <a:custGeom>
            <a:avLst/>
            <a:gdLst>
              <a:gd name="T0" fmla="*/ 855 w 855"/>
              <a:gd name="T1" fmla="*/ 53 h 329"/>
              <a:gd name="T2" fmla="*/ 665 w 855"/>
              <a:gd name="T3" fmla="*/ 118 h 329"/>
              <a:gd name="T4" fmla="*/ 0 w 855"/>
              <a:gd name="T5" fmla="*/ 329 h 329"/>
              <a:gd name="T6" fmla="*/ 855 w 855"/>
              <a:gd name="T7" fmla="*/ 329 h 329"/>
              <a:gd name="T8" fmla="*/ 855 w 855"/>
              <a:gd name="T9" fmla="*/ 53 h 329"/>
            </a:gdLst>
            <a:ahLst/>
            <a:cxnLst>
              <a:cxn ang="0">
                <a:pos x="T0" y="T1"/>
              </a:cxn>
              <a:cxn ang="0">
                <a:pos x="T2" y="T3"/>
              </a:cxn>
              <a:cxn ang="0">
                <a:pos x="T4" y="T5"/>
              </a:cxn>
              <a:cxn ang="0">
                <a:pos x="T6" y="T7"/>
              </a:cxn>
              <a:cxn ang="0">
                <a:pos x="T8" y="T9"/>
              </a:cxn>
            </a:cxnLst>
            <a:rect l="0" t="0" r="r" b="b"/>
            <a:pathLst>
              <a:path w="855" h="329">
                <a:moveTo>
                  <a:pt x="855" y="53"/>
                </a:moveTo>
                <a:cubicBezTo>
                  <a:pt x="801" y="92"/>
                  <a:pt x="738" y="118"/>
                  <a:pt x="665" y="118"/>
                </a:cubicBezTo>
                <a:cubicBezTo>
                  <a:pt x="405" y="118"/>
                  <a:pt x="135" y="0"/>
                  <a:pt x="0" y="329"/>
                </a:cubicBezTo>
                <a:cubicBezTo>
                  <a:pt x="855" y="329"/>
                  <a:pt x="855" y="329"/>
                  <a:pt x="855" y="329"/>
                </a:cubicBezTo>
                <a:lnTo>
                  <a:pt x="855"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02947F0-8A99-42CA-B4F0-EC22FA3E6B59}"/>
              </a:ext>
            </a:extLst>
          </p:cNvPr>
          <p:cNvSpPr txBox="1"/>
          <p:nvPr/>
        </p:nvSpPr>
        <p:spPr>
          <a:xfrm>
            <a:off x="229286" y="3168398"/>
            <a:ext cx="8640503" cy="1570686"/>
          </a:xfrm>
          <a:prstGeom prst="rect">
            <a:avLst/>
          </a:prstGeom>
          <a:noFill/>
        </p:spPr>
        <p:txBody>
          <a:bodyPr wrap="square" lIns="0" tIns="0" rIns="0" bIns="0" rtlCol="0">
            <a:spAutoFit/>
          </a:bodyPr>
          <a:lstStyle/>
          <a:p>
            <a:pPr>
              <a:lnSpc>
                <a:spcPct val="150000"/>
              </a:lnSpc>
            </a:pPr>
            <a:r>
              <a:rPr lang="en-IN" sz="4000" b="1">
                <a:solidFill>
                  <a:schemeClr val="bg1"/>
                </a:solidFill>
                <a:latin typeface="Cambria" panose="02040503050406030204" pitchFamily="18" charset="0"/>
                <a:ea typeface="Cambria" panose="02040503050406030204" pitchFamily="18" charset="0"/>
              </a:rPr>
              <a:t>Veille Technologique sur le </a:t>
            </a:r>
            <a:r>
              <a:rPr lang="fr-FR" sz="4000" b="1">
                <a:solidFill>
                  <a:schemeClr val="accent2"/>
                </a:solidFill>
                <a:latin typeface="Cambria" panose="02040503050406030204" pitchFamily="18" charset="0"/>
                <a:ea typeface="Cambria" panose="02040503050406030204" pitchFamily="18" charset="0"/>
              </a:rPr>
              <a:t>langage</a:t>
            </a:r>
            <a:r>
              <a:rPr lang="en-IN" sz="4000" b="1">
                <a:solidFill>
                  <a:schemeClr val="accent2"/>
                </a:solidFill>
                <a:latin typeface="Cambria" panose="02040503050406030204" pitchFamily="18" charset="0"/>
                <a:ea typeface="Cambria" panose="02040503050406030204" pitchFamily="18" charset="0"/>
              </a:rPr>
              <a:t> </a:t>
            </a:r>
          </a:p>
          <a:p>
            <a:pPr algn="ctr">
              <a:lnSpc>
                <a:spcPct val="150000"/>
              </a:lnSpc>
            </a:pPr>
            <a:r>
              <a:rPr lang="en-IN" sz="3200" b="1">
                <a:solidFill>
                  <a:schemeClr val="bg1"/>
                </a:solidFill>
                <a:latin typeface="Cambria" panose="02040503050406030204" pitchFamily="18" charset="0"/>
                <a:ea typeface="Cambria" panose="02040503050406030204" pitchFamily="18" charset="0"/>
              </a:rPr>
              <a:t>“PYTHON”</a:t>
            </a:r>
          </a:p>
        </p:txBody>
      </p:sp>
      <p:grpSp>
        <p:nvGrpSpPr>
          <p:cNvPr id="14" name="Group 13">
            <a:extLst>
              <a:ext uri="{FF2B5EF4-FFF2-40B4-BE49-F238E27FC236}">
                <a16:creationId xmlns:a16="http://schemas.microsoft.com/office/drawing/2014/main" id="{291B680A-8B81-4FFF-99E6-528CAE512C7A}"/>
              </a:ext>
            </a:extLst>
          </p:cNvPr>
          <p:cNvGrpSpPr/>
          <p:nvPr/>
        </p:nvGrpSpPr>
        <p:grpSpPr>
          <a:xfrm>
            <a:off x="5687278" y="5173591"/>
            <a:ext cx="1239838" cy="1254125"/>
            <a:chOff x="8054975" y="4572000"/>
            <a:chExt cx="1239838" cy="1254125"/>
          </a:xfrm>
        </p:grpSpPr>
        <p:sp>
          <p:nvSpPr>
            <p:cNvPr id="15" name="Line 5">
              <a:extLst>
                <a:ext uri="{FF2B5EF4-FFF2-40B4-BE49-F238E27FC236}">
                  <a16:creationId xmlns:a16="http://schemas.microsoft.com/office/drawing/2014/main" id="{CB523903-990E-492C-BAA0-1F0A5446BB55}"/>
                </a:ext>
              </a:extLst>
            </p:cNvPr>
            <p:cNvSpPr>
              <a:spLocks noChangeShapeType="1"/>
            </p:cNvSpPr>
            <p:nvPr/>
          </p:nvSpPr>
          <p:spPr bwMode="auto">
            <a:xfrm>
              <a:off x="8077200" y="5387975"/>
              <a:ext cx="292100" cy="36195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Line 6">
              <a:extLst>
                <a:ext uri="{FF2B5EF4-FFF2-40B4-BE49-F238E27FC236}">
                  <a16:creationId xmlns:a16="http://schemas.microsoft.com/office/drawing/2014/main" id="{89C09C72-4999-46EE-A729-04A9E6EA4186}"/>
                </a:ext>
              </a:extLst>
            </p:cNvPr>
            <p:cNvSpPr>
              <a:spLocks noChangeShapeType="1"/>
            </p:cNvSpPr>
            <p:nvPr/>
          </p:nvSpPr>
          <p:spPr bwMode="auto">
            <a:xfrm>
              <a:off x="8054975" y="5087938"/>
              <a:ext cx="595313" cy="738187"/>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Line 7">
              <a:extLst>
                <a:ext uri="{FF2B5EF4-FFF2-40B4-BE49-F238E27FC236}">
                  <a16:creationId xmlns:a16="http://schemas.microsoft.com/office/drawing/2014/main" id="{0F678471-6E2C-4122-9985-0D4E6876267C}"/>
                </a:ext>
              </a:extLst>
            </p:cNvPr>
            <p:cNvSpPr>
              <a:spLocks noChangeShapeType="1"/>
            </p:cNvSpPr>
            <p:nvPr/>
          </p:nvSpPr>
          <p:spPr bwMode="auto">
            <a:xfrm>
              <a:off x="8118475" y="4899025"/>
              <a:ext cx="728663" cy="900112"/>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8">
              <a:extLst>
                <a:ext uri="{FF2B5EF4-FFF2-40B4-BE49-F238E27FC236}">
                  <a16:creationId xmlns:a16="http://schemas.microsoft.com/office/drawing/2014/main" id="{4A3C3508-2A30-40E7-A9E1-6E5D4A4E2E1F}"/>
                </a:ext>
              </a:extLst>
            </p:cNvPr>
            <p:cNvSpPr>
              <a:spLocks noChangeShapeType="1"/>
            </p:cNvSpPr>
            <p:nvPr/>
          </p:nvSpPr>
          <p:spPr bwMode="auto">
            <a:xfrm>
              <a:off x="8224838" y="4757738"/>
              <a:ext cx="788988" cy="96520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9">
              <a:extLst>
                <a:ext uri="{FF2B5EF4-FFF2-40B4-BE49-F238E27FC236}">
                  <a16:creationId xmlns:a16="http://schemas.microsoft.com/office/drawing/2014/main" id="{767DC650-8A7F-472E-BC21-E2288D6787E9}"/>
                </a:ext>
              </a:extLst>
            </p:cNvPr>
            <p:cNvSpPr>
              <a:spLocks noChangeShapeType="1"/>
            </p:cNvSpPr>
            <p:nvPr/>
          </p:nvSpPr>
          <p:spPr bwMode="auto">
            <a:xfrm>
              <a:off x="8361363" y="4654550"/>
              <a:ext cx="774700" cy="95885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0">
              <a:extLst>
                <a:ext uri="{FF2B5EF4-FFF2-40B4-BE49-F238E27FC236}">
                  <a16:creationId xmlns:a16="http://schemas.microsoft.com/office/drawing/2014/main" id="{4B72AA7B-4D2F-42EF-9444-6B233F59E672}"/>
                </a:ext>
              </a:extLst>
            </p:cNvPr>
            <p:cNvSpPr>
              <a:spLocks noChangeShapeType="1"/>
            </p:cNvSpPr>
            <p:nvPr/>
          </p:nvSpPr>
          <p:spPr bwMode="auto">
            <a:xfrm>
              <a:off x="8528050" y="4591050"/>
              <a:ext cx="714375" cy="862012"/>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11">
              <a:extLst>
                <a:ext uri="{FF2B5EF4-FFF2-40B4-BE49-F238E27FC236}">
                  <a16:creationId xmlns:a16="http://schemas.microsoft.com/office/drawing/2014/main" id="{F4C37CAE-F3CD-412D-A9ED-50FF1509F6F9}"/>
                </a:ext>
              </a:extLst>
            </p:cNvPr>
            <p:cNvSpPr>
              <a:spLocks noChangeShapeType="1"/>
            </p:cNvSpPr>
            <p:nvPr/>
          </p:nvSpPr>
          <p:spPr bwMode="auto">
            <a:xfrm>
              <a:off x="8732838" y="4572000"/>
              <a:ext cx="561975" cy="695325"/>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Line 12">
              <a:extLst>
                <a:ext uri="{FF2B5EF4-FFF2-40B4-BE49-F238E27FC236}">
                  <a16:creationId xmlns:a16="http://schemas.microsoft.com/office/drawing/2014/main" id="{AACB932F-B9B5-4842-8CE9-8BAFCD6BBD49}"/>
                </a:ext>
              </a:extLst>
            </p:cNvPr>
            <p:cNvSpPr>
              <a:spLocks noChangeShapeType="1"/>
            </p:cNvSpPr>
            <p:nvPr/>
          </p:nvSpPr>
          <p:spPr bwMode="auto">
            <a:xfrm>
              <a:off x="9075738" y="4724400"/>
              <a:ext cx="142875" cy="17780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23" name="Circle: Hollow 22">
            <a:extLst>
              <a:ext uri="{FF2B5EF4-FFF2-40B4-BE49-F238E27FC236}">
                <a16:creationId xmlns:a16="http://schemas.microsoft.com/office/drawing/2014/main" id="{1C02C386-FAA6-4BAA-9ED0-4CF58A8540B4}"/>
              </a:ext>
            </a:extLst>
          </p:cNvPr>
          <p:cNvSpPr/>
          <p:nvPr/>
        </p:nvSpPr>
        <p:spPr>
          <a:xfrm>
            <a:off x="11526225" y="127650"/>
            <a:ext cx="462491" cy="462491"/>
          </a:xfrm>
          <a:prstGeom prst="donut">
            <a:avLst>
              <a:gd name="adj" fmla="val 230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Circle: Hollow 23">
            <a:extLst>
              <a:ext uri="{FF2B5EF4-FFF2-40B4-BE49-F238E27FC236}">
                <a16:creationId xmlns:a16="http://schemas.microsoft.com/office/drawing/2014/main" id="{6BC0A234-4D8E-49F0-BC9B-E0A1821519A0}"/>
              </a:ext>
            </a:extLst>
          </p:cNvPr>
          <p:cNvSpPr/>
          <p:nvPr/>
        </p:nvSpPr>
        <p:spPr>
          <a:xfrm>
            <a:off x="1301856" y="786205"/>
            <a:ext cx="462491" cy="462491"/>
          </a:xfrm>
          <a:prstGeom prst="donut">
            <a:avLst>
              <a:gd name="adj" fmla="val 2306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5" name="Group 24">
            <a:extLst>
              <a:ext uri="{FF2B5EF4-FFF2-40B4-BE49-F238E27FC236}">
                <a16:creationId xmlns:a16="http://schemas.microsoft.com/office/drawing/2014/main" id="{01C6BF2A-A43A-43C2-A599-78AA0FB5D081}"/>
              </a:ext>
            </a:extLst>
          </p:cNvPr>
          <p:cNvGrpSpPr/>
          <p:nvPr/>
        </p:nvGrpSpPr>
        <p:grpSpPr>
          <a:xfrm>
            <a:off x="9590374" y="590141"/>
            <a:ext cx="1425135" cy="422741"/>
            <a:chOff x="9588785" y="590140"/>
            <a:chExt cx="1425135" cy="422741"/>
          </a:xfrm>
          <a:solidFill>
            <a:schemeClr val="accent2"/>
          </a:solidFill>
        </p:grpSpPr>
        <p:sp>
          <p:nvSpPr>
            <p:cNvPr id="26" name="Freeform 20">
              <a:extLst>
                <a:ext uri="{FF2B5EF4-FFF2-40B4-BE49-F238E27FC236}">
                  <a16:creationId xmlns:a16="http://schemas.microsoft.com/office/drawing/2014/main" id="{2E614B83-E56F-4972-AB2C-3C0AF67CFFA7}"/>
                </a:ext>
              </a:extLst>
            </p:cNvPr>
            <p:cNvSpPr>
              <a:spLocks/>
            </p:cNvSpPr>
            <p:nvPr/>
          </p:nvSpPr>
          <p:spPr bwMode="auto">
            <a:xfrm>
              <a:off x="9588785" y="590140"/>
              <a:ext cx="250231" cy="422741"/>
            </a:xfrm>
            <a:custGeom>
              <a:avLst/>
              <a:gdLst>
                <a:gd name="T0" fmla="*/ 272 w 288"/>
                <a:gd name="T1" fmla="*/ 215 h 488"/>
                <a:gd name="T2" fmla="*/ 93 w 288"/>
                <a:gd name="T3" fmla="*/ 36 h 488"/>
                <a:gd name="T4" fmla="*/ 37 w 288"/>
                <a:gd name="T5" fmla="*/ 93 h 488"/>
                <a:gd name="T6" fmla="*/ 188 w 288"/>
                <a:gd name="T7" fmla="*/ 244 h 488"/>
                <a:gd name="T8" fmla="*/ 37 w 288"/>
                <a:gd name="T9" fmla="*/ 395 h 488"/>
                <a:gd name="T10" fmla="*/ 93 w 288"/>
                <a:gd name="T11" fmla="*/ 451 h 488"/>
                <a:gd name="T12" fmla="*/ 272 w 288"/>
                <a:gd name="T13" fmla="*/ 272 h 488"/>
                <a:gd name="T14" fmla="*/ 272 w 288"/>
                <a:gd name="T15" fmla="*/ 215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88">
                  <a:moveTo>
                    <a:pt x="272" y="215"/>
                  </a:moveTo>
                  <a:cubicBezTo>
                    <a:pt x="213" y="156"/>
                    <a:pt x="153" y="96"/>
                    <a:pt x="93" y="36"/>
                  </a:cubicBezTo>
                  <a:cubicBezTo>
                    <a:pt x="57" y="0"/>
                    <a:pt x="0" y="56"/>
                    <a:pt x="37" y="93"/>
                  </a:cubicBezTo>
                  <a:cubicBezTo>
                    <a:pt x="87" y="143"/>
                    <a:pt x="137" y="193"/>
                    <a:pt x="188" y="244"/>
                  </a:cubicBezTo>
                  <a:cubicBezTo>
                    <a:pt x="137" y="294"/>
                    <a:pt x="87" y="344"/>
                    <a:pt x="37" y="395"/>
                  </a:cubicBezTo>
                  <a:cubicBezTo>
                    <a:pt x="0" y="431"/>
                    <a:pt x="57" y="488"/>
                    <a:pt x="93" y="451"/>
                  </a:cubicBezTo>
                  <a:cubicBezTo>
                    <a:pt x="153" y="391"/>
                    <a:pt x="213" y="332"/>
                    <a:pt x="272" y="272"/>
                  </a:cubicBezTo>
                  <a:cubicBezTo>
                    <a:pt x="288" y="257"/>
                    <a:pt x="288" y="231"/>
                    <a:pt x="272" y="215"/>
                  </a:cubicBezTo>
                  <a:close/>
                </a:path>
              </a:pathLst>
            </a:custGeom>
            <a:grpFill/>
            <a:ln w="254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Freeform 20">
              <a:extLst>
                <a:ext uri="{FF2B5EF4-FFF2-40B4-BE49-F238E27FC236}">
                  <a16:creationId xmlns:a16="http://schemas.microsoft.com/office/drawing/2014/main" id="{3EE963AA-31F8-454E-9FBA-CED6FAE41089}"/>
                </a:ext>
              </a:extLst>
            </p:cNvPr>
            <p:cNvSpPr>
              <a:spLocks/>
            </p:cNvSpPr>
            <p:nvPr/>
          </p:nvSpPr>
          <p:spPr bwMode="auto">
            <a:xfrm>
              <a:off x="9980420" y="590140"/>
              <a:ext cx="250231" cy="422741"/>
            </a:xfrm>
            <a:custGeom>
              <a:avLst/>
              <a:gdLst>
                <a:gd name="T0" fmla="*/ 272 w 288"/>
                <a:gd name="T1" fmla="*/ 215 h 488"/>
                <a:gd name="T2" fmla="*/ 93 w 288"/>
                <a:gd name="T3" fmla="*/ 36 h 488"/>
                <a:gd name="T4" fmla="*/ 37 w 288"/>
                <a:gd name="T5" fmla="*/ 93 h 488"/>
                <a:gd name="T6" fmla="*/ 188 w 288"/>
                <a:gd name="T7" fmla="*/ 244 h 488"/>
                <a:gd name="T8" fmla="*/ 37 w 288"/>
                <a:gd name="T9" fmla="*/ 395 h 488"/>
                <a:gd name="T10" fmla="*/ 93 w 288"/>
                <a:gd name="T11" fmla="*/ 451 h 488"/>
                <a:gd name="T12" fmla="*/ 272 w 288"/>
                <a:gd name="T13" fmla="*/ 272 h 488"/>
                <a:gd name="T14" fmla="*/ 272 w 288"/>
                <a:gd name="T15" fmla="*/ 215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88">
                  <a:moveTo>
                    <a:pt x="272" y="215"/>
                  </a:moveTo>
                  <a:cubicBezTo>
                    <a:pt x="213" y="156"/>
                    <a:pt x="153" y="96"/>
                    <a:pt x="93" y="36"/>
                  </a:cubicBezTo>
                  <a:cubicBezTo>
                    <a:pt x="57" y="0"/>
                    <a:pt x="0" y="56"/>
                    <a:pt x="37" y="93"/>
                  </a:cubicBezTo>
                  <a:cubicBezTo>
                    <a:pt x="87" y="143"/>
                    <a:pt x="137" y="193"/>
                    <a:pt x="188" y="244"/>
                  </a:cubicBezTo>
                  <a:cubicBezTo>
                    <a:pt x="137" y="294"/>
                    <a:pt x="87" y="344"/>
                    <a:pt x="37" y="395"/>
                  </a:cubicBezTo>
                  <a:cubicBezTo>
                    <a:pt x="0" y="431"/>
                    <a:pt x="57" y="488"/>
                    <a:pt x="93" y="451"/>
                  </a:cubicBezTo>
                  <a:cubicBezTo>
                    <a:pt x="153" y="391"/>
                    <a:pt x="213" y="332"/>
                    <a:pt x="272" y="272"/>
                  </a:cubicBezTo>
                  <a:cubicBezTo>
                    <a:pt x="288" y="257"/>
                    <a:pt x="288" y="231"/>
                    <a:pt x="272" y="215"/>
                  </a:cubicBezTo>
                  <a:close/>
                </a:path>
              </a:pathLst>
            </a:custGeom>
            <a:grpFill/>
            <a:ln w="254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Freeform 20">
              <a:extLst>
                <a:ext uri="{FF2B5EF4-FFF2-40B4-BE49-F238E27FC236}">
                  <a16:creationId xmlns:a16="http://schemas.microsoft.com/office/drawing/2014/main" id="{BECF8FA9-545D-420C-8921-D16E19872D82}"/>
                </a:ext>
              </a:extLst>
            </p:cNvPr>
            <p:cNvSpPr>
              <a:spLocks/>
            </p:cNvSpPr>
            <p:nvPr/>
          </p:nvSpPr>
          <p:spPr bwMode="auto">
            <a:xfrm>
              <a:off x="10372055" y="590140"/>
              <a:ext cx="250231" cy="422741"/>
            </a:xfrm>
            <a:custGeom>
              <a:avLst/>
              <a:gdLst>
                <a:gd name="T0" fmla="*/ 272 w 288"/>
                <a:gd name="T1" fmla="*/ 215 h 488"/>
                <a:gd name="T2" fmla="*/ 93 w 288"/>
                <a:gd name="T3" fmla="*/ 36 h 488"/>
                <a:gd name="T4" fmla="*/ 37 w 288"/>
                <a:gd name="T5" fmla="*/ 93 h 488"/>
                <a:gd name="T6" fmla="*/ 188 w 288"/>
                <a:gd name="T7" fmla="*/ 244 h 488"/>
                <a:gd name="T8" fmla="*/ 37 w 288"/>
                <a:gd name="T9" fmla="*/ 395 h 488"/>
                <a:gd name="T10" fmla="*/ 93 w 288"/>
                <a:gd name="T11" fmla="*/ 451 h 488"/>
                <a:gd name="T12" fmla="*/ 272 w 288"/>
                <a:gd name="T13" fmla="*/ 272 h 488"/>
                <a:gd name="T14" fmla="*/ 272 w 288"/>
                <a:gd name="T15" fmla="*/ 215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88">
                  <a:moveTo>
                    <a:pt x="272" y="215"/>
                  </a:moveTo>
                  <a:cubicBezTo>
                    <a:pt x="213" y="156"/>
                    <a:pt x="153" y="96"/>
                    <a:pt x="93" y="36"/>
                  </a:cubicBezTo>
                  <a:cubicBezTo>
                    <a:pt x="57" y="0"/>
                    <a:pt x="0" y="56"/>
                    <a:pt x="37" y="93"/>
                  </a:cubicBezTo>
                  <a:cubicBezTo>
                    <a:pt x="87" y="143"/>
                    <a:pt x="137" y="193"/>
                    <a:pt x="188" y="244"/>
                  </a:cubicBezTo>
                  <a:cubicBezTo>
                    <a:pt x="137" y="294"/>
                    <a:pt x="87" y="344"/>
                    <a:pt x="37" y="395"/>
                  </a:cubicBezTo>
                  <a:cubicBezTo>
                    <a:pt x="0" y="431"/>
                    <a:pt x="57" y="488"/>
                    <a:pt x="93" y="451"/>
                  </a:cubicBezTo>
                  <a:cubicBezTo>
                    <a:pt x="153" y="391"/>
                    <a:pt x="213" y="332"/>
                    <a:pt x="272" y="272"/>
                  </a:cubicBezTo>
                  <a:cubicBezTo>
                    <a:pt x="288" y="257"/>
                    <a:pt x="288" y="231"/>
                    <a:pt x="272" y="215"/>
                  </a:cubicBezTo>
                  <a:close/>
                </a:path>
              </a:pathLst>
            </a:custGeom>
            <a:grpFill/>
            <a:ln w="254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Freeform 20">
              <a:extLst>
                <a:ext uri="{FF2B5EF4-FFF2-40B4-BE49-F238E27FC236}">
                  <a16:creationId xmlns:a16="http://schemas.microsoft.com/office/drawing/2014/main" id="{21C0C5BF-992A-45D3-A5BD-4C390053D375}"/>
                </a:ext>
              </a:extLst>
            </p:cNvPr>
            <p:cNvSpPr>
              <a:spLocks/>
            </p:cNvSpPr>
            <p:nvPr/>
          </p:nvSpPr>
          <p:spPr bwMode="auto">
            <a:xfrm>
              <a:off x="10763689" y="590140"/>
              <a:ext cx="250231" cy="422741"/>
            </a:xfrm>
            <a:custGeom>
              <a:avLst/>
              <a:gdLst>
                <a:gd name="T0" fmla="*/ 272 w 288"/>
                <a:gd name="T1" fmla="*/ 215 h 488"/>
                <a:gd name="T2" fmla="*/ 93 w 288"/>
                <a:gd name="T3" fmla="*/ 36 h 488"/>
                <a:gd name="T4" fmla="*/ 37 w 288"/>
                <a:gd name="T5" fmla="*/ 93 h 488"/>
                <a:gd name="T6" fmla="*/ 188 w 288"/>
                <a:gd name="T7" fmla="*/ 244 h 488"/>
                <a:gd name="T8" fmla="*/ 37 w 288"/>
                <a:gd name="T9" fmla="*/ 395 h 488"/>
                <a:gd name="T10" fmla="*/ 93 w 288"/>
                <a:gd name="T11" fmla="*/ 451 h 488"/>
                <a:gd name="T12" fmla="*/ 272 w 288"/>
                <a:gd name="T13" fmla="*/ 272 h 488"/>
                <a:gd name="T14" fmla="*/ 272 w 288"/>
                <a:gd name="T15" fmla="*/ 215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88">
                  <a:moveTo>
                    <a:pt x="272" y="215"/>
                  </a:moveTo>
                  <a:cubicBezTo>
                    <a:pt x="213" y="156"/>
                    <a:pt x="153" y="96"/>
                    <a:pt x="93" y="36"/>
                  </a:cubicBezTo>
                  <a:cubicBezTo>
                    <a:pt x="57" y="0"/>
                    <a:pt x="0" y="56"/>
                    <a:pt x="37" y="93"/>
                  </a:cubicBezTo>
                  <a:cubicBezTo>
                    <a:pt x="87" y="143"/>
                    <a:pt x="137" y="193"/>
                    <a:pt x="188" y="244"/>
                  </a:cubicBezTo>
                  <a:cubicBezTo>
                    <a:pt x="137" y="294"/>
                    <a:pt x="87" y="344"/>
                    <a:pt x="37" y="395"/>
                  </a:cubicBezTo>
                  <a:cubicBezTo>
                    <a:pt x="0" y="431"/>
                    <a:pt x="57" y="488"/>
                    <a:pt x="93" y="451"/>
                  </a:cubicBezTo>
                  <a:cubicBezTo>
                    <a:pt x="153" y="391"/>
                    <a:pt x="213" y="332"/>
                    <a:pt x="272" y="272"/>
                  </a:cubicBezTo>
                  <a:cubicBezTo>
                    <a:pt x="288" y="257"/>
                    <a:pt x="288" y="231"/>
                    <a:pt x="272" y="215"/>
                  </a:cubicBezTo>
                  <a:close/>
                </a:path>
              </a:pathLst>
            </a:custGeom>
            <a:grpFill/>
            <a:ln w="254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0" name="Group 29">
            <a:extLst>
              <a:ext uri="{FF2B5EF4-FFF2-40B4-BE49-F238E27FC236}">
                <a16:creationId xmlns:a16="http://schemas.microsoft.com/office/drawing/2014/main" id="{7287EA71-A6C0-4634-90A4-00FFAFFA8322}"/>
              </a:ext>
            </a:extLst>
          </p:cNvPr>
          <p:cNvGrpSpPr/>
          <p:nvPr/>
        </p:nvGrpSpPr>
        <p:grpSpPr>
          <a:xfrm>
            <a:off x="6096000" y="830890"/>
            <a:ext cx="907976" cy="918438"/>
            <a:chOff x="8054975" y="4572000"/>
            <a:chExt cx="1239838" cy="1254125"/>
          </a:xfrm>
        </p:grpSpPr>
        <p:sp>
          <p:nvSpPr>
            <p:cNvPr id="31" name="Line 5">
              <a:extLst>
                <a:ext uri="{FF2B5EF4-FFF2-40B4-BE49-F238E27FC236}">
                  <a16:creationId xmlns:a16="http://schemas.microsoft.com/office/drawing/2014/main" id="{3EE8DB48-71FB-4E06-82C3-B956D0D481D6}"/>
                </a:ext>
              </a:extLst>
            </p:cNvPr>
            <p:cNvSpPr>
              <a:spLocks noChangeShapeType="1"/>
            </p:cNvSpPr>
            <p:nvPr/>
          </p:nvSpPr>
          <p:spPr bwMode="auto">
            <a:xfrm>
              <a:off x="8077200" y="5387975"/>
              <a:ext cx="292100" cy="361950"/>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Line 6">
              <a:extLst>
                <a:ext uri="{FF2B5EF4-FFF2-40B4-BE49-F238E27FC236}">
                  <a16:creationId xmlns:a16="http://schemas.microsoft.com/office/drawing/2014/main" id="{F1718854-2DD5-428D-83B6-A6F853FD8B23}"/>
                </a:ext>
              </a:extLst>
            </p:cNvPr>
            <p:cNvSpPr>
              <a:spLocks noChangeShapeType="1"/>
            </p:cNvSpPr>
            <p:nvPr/>
          </p:nvSpPr>
          <p:spPr bwMode="auto">
            <a:xfrm>
              <a:off x="8054975" y="5087938"/>
              <a:ext cx="595313" cy="738187"/>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7">
              <a:extLst>
                <a:ext uri="{FF2B5EF4-FFF2-40B4-BE49-F238E27FC236}">
                  <a16:creationId xmlns:a16="http://schemas.microsoft.com/office/drawing/2014/main" id="{EA6A5A96-31DE-4339-A82D-BBD697BF9235}"/>
                </a:ext>
              </a:extLst>
            </p:cNvPr>
            <p:cNvSpPr>
              <a:spLocks noChangeShapeType="1"/>
            </p:cNvSpPr>
            <p:nvPr/>
          </p:nvSpPr>
          <p:spPr bwMode="auto">
            <a:xfrm>
              <a:off x="8118475" y="4899025"/>
              <a:ext cx="728663" cy="900112"/>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8">
              <a:extLst>
                <a:ext uri="{FF2B5EF4-FFF2-40B4-BE49-F238E27FC236}">
                  <a16:creationId xmlns:a16="http://schemas.microsoft.com/office/drawing/2014/main" id="{D1B7552B-E655-467C-95F5-2BB7CAB28C29}"/>
                </a:ext>
              </a:extLst>
            </p:cNvPr>
            <p:cNvSpPr>
              <a:spLocks noChangeShapeType="1"/>
            </p:cNvSpPr>
            <p:nvPr/>
          </p:nvSpPr>
          <p:spPr bwMode="auto">
            <a:xfrm>
              <a:off x="8224838" y="4757738"/>
              <a:ext cx="788988" cy="965200"/>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Line 9">
              <a:extLst>
                <a:ext uri="{FF2B5EF4-FFF2-40B4-BE49-F238E27FC236}">
                  <a16:creationId xmlns:a16="http://schemas.microsoft.com/office/drawing/2014/main" id="{11100F0F-9F56-4D85-BB31-24F9AC09321C}"/>
                </a:ext>
              </a:extLst>
            </p:cNvPr>
            <p:cNvSpPr>
              <a:spLocks noChangeShapeType="1"/>
            </p:cNvSpPr>
            <p:nvPr/>
          </p:nvSpPr>
          <p:spPr bwMode="auto">
            <a:xfrm>
              <a:off x="8361363" y="4654550"/>
              <a:ext cx="774700" cy="958850"/>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Line 10">
              <a:extLst>
                <a:ext uri="{FF2B5EF4-FFF2-40B4-BE49-F238E27FC236}">
                  <a16:creationId xmlns:a16="http://schemas.microsoft.com/office/drawing/2014/main" id="{AC7E36EB-1DCA-4089-A279-3F42DA6A08F4}"/>
                </a:ext>
              </a:extLst>
            </p:cNvPr>
            <p:cNvSpPr>
              <a:spLocks noChangeShapeType="1"/>
            </p:cNvSpPr>
            <p:nvPr/>
          </p:nvSpPr>
          <p:spPr bwMode="auto">
            <a:xfrm>
              <a:off x="8528050" y="4591050"/>
              <a:ext cx="714375" cy="862012"/>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Line 11">
              <a:extLst>
                <a:ext uri="{FF2B5EF4-FFF2-40B4-BE49-F238E27FC236}">
                  <a16:creationId xmlns:a16="http://schemas.microsoft.com/office/drawing/2014/main" id="{15E6E236-8360-41B2-8304-D29603E51BEF}"/>
                </a:ext>
              </a:extLst>
            </p:cNvPr>
            <p:cNvSpPr>
              <a:spLocks noChangeShapeType="1"/>
            </p:cNvSpPr>
            <p:nvPr/>
          </p:nvSpPr>
          <p:spPr bwMode="auto">
            <a:xfrm>
              <a:off x="8732838" y="4572000"/>
              <a:ext cx="561975" cy="695325"/>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Line 12">
              <a:extLst>
                <a:ext uri="{FF2B5EF4-FFF2-40B4-BE49-F238E27FC236}">
                  <a16:creationId xmlns:a16="http://schemas.microsoft.com/office/drawing/2014/main" id="{6719EEAB-3672-4E11-8F5C-989431C119CB}"/>
                </a:ext>
              </a:extLst>
            </p:cNvPr>
            <p:cNvSpPr>
              <a:spLocks noChangeShapeType="1"/>
            </p:cNvSpPr>
            <p:nvPr/>
          </p:nvSpPr>
          <p:spPr bwMode="auto">
            <a:xfrm>
              <a:off x="9075738" y="4724400"/>
              <a:ext cx="142875" cy="177800"/>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2" name="Group 1">
            <a:extLst>
              <a:ext uri="{FF2B5EF4-FFF2-40B4-BE49-F238E27FC236}">
                <a16:creationId xmlns:a16="http://schemas.microsoft.com/office/drawing/2014/main" id="{65A1C2BE-EABD-4F93-9E61-4D9F636F607A}"/>
              </a:ext>
            </a:extLst>
          </p:cNvPr>
          <p:cNvGrpSpPr/>
          <p:nvPr/>
        </p:nvGrpSpPr>
        <p:grpSpPr>
          <a:xfrm>
            <a:off x="248004" y="6091131"/>
            <a:ext cx="903400" cy="520769"/>
            <a:chOff x="1121722" y="5893897"/>
            <a:chExt cx="903400" cy="520769"/>
          </a:xfrm>
          <a:solidFill>
            <a:schemeClr val="tx1"/>
          </a:solidFill>
        </p:grpSpPr>
        <p:sp>
          <p:nvSpPr>
            <p:cNvPr id="39" name="Oval 38">
              <a:extLst>
                <a:ext uri="{FF2B5EF4-FFF2-40B4-BE49-F238E27FC236}">
                  <a16:creationId xmlns:a16="http://schemas.microsoft.com/office/drawing/2014/main" id="{CACF14CE-EE5C-4ECA-905A-ABB03918A7AD}"/>
                </a:ext>
              </a:extLst>
            </p:cNvPr>
            <p:cNvSpPr/>
            <p:nvPr/>
          </p:nvSpPr>
          <p:spPr>
            <a:xfrm rot="5400000" flipH="1">
              <a:off x="1954374"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17D18E98-534A-48EA-A20A-261512B8AE47}"/>
                </a:ext>
              </a:extLst>
            </p:cNvPr>
            <p:cNvSpPr/>
            <p:nvPr/>
          </p:nvSpPr>
          <p:spPr>
            <a:xfrm rot="5400000" flipH="1">
              <a:off x="1746210"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57348264-2AE3-4FDD-8F71-09F3EBD3E685}"/>
                </a:ext>
              </a:extLst>
            </p:cNvPr>
            <p:cNvSpPr/>
            <p:nvPr/>
          </p:nvSpPr>
          <p:spPr>
            <a:xfrm rot="5400000" flipH="1">
              <a:off x="1538047"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947D8BE4-9949-432E-B75F-3C7A7BCEAF29}"/>
                </a:ext>
              </a:extLst>
            </p:cNvPr>
            <p:cNvSpPr/>
            <p:nvPr/>
          </p:nvSpPr>
          <p:spPr>
            <a:xfrm rot="5400000" flipH="1">
              <a:off x="1329884"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4F7285C8-EB60-44AC-BDED-FA78298876D1}"/>
                </a:ext>
              </a:extLst>
            </p:cNvPr>
            <p:cNvSpPr/>
            <p:nvPr/>
          </p:nvSpPr>
          <p:spPr>
            <a:xfrm rot="5400000" flipH="1">
              <a:off x="1121720"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568C4EED-58FD-4C7B-BA78-5EC1DBDB4498}"/>
                </a:ext>
              </a:extLst>
            </p:cNvPr>
            <p:cNvSpPr/>
            <p:nvPr/>
          </p:nvSpPr>
          <p:spPr>
            <a:xfrm rot="5400000" flipH="1">
              <a:off x="1954374"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0761B618-C98A-4A8D-9D95-C3A68837D10C}"/>
                </a:ext>
              </a:extLst>
            </p:cNvPr>
            <p:cNvSpPr/>
            <p:nvPr/>
          </p:nvSpPr>
          <p:spPr>
            <a:xfrm rot="5400000" flipH="1">
              <a:off x="1746210"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EE18305A-56FE-449B-A77E-80D62742B2ED}"/>
                </a:ext>
              </a:extLst>
            </p:cNvPr>
            <p:cNvSpPr/>
            <p:nvPr/>
          </p:nvSpPr>
          <p:spPr>
            <a:xfrm rot="5400000" flipH="1">
              <a:off x="1538047"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17718FDF-559F-4E92-B3B7-A2674EAC2A9F}"/>
                </a:ext>
              </a:extLst>
            </p:cNvPr>
            <p:cNvSpPr/>
            <p:nvPr/>
          </p:nvSpPr>
          <p:spPr>
            <a:xfrm rot="5400000" flipH="1">
              <a:off x="1329884"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02EB4F55-5C65-4042-B49E-D2E3881B389A}"/>
                </a:ext>
              </a:extLst>
            </p:cNvPr>
            <p:cNvSpPr/>
            <p:nvPr/>
          </p:nvSpPr>
          <p:spPr>
            <a:xfrm rot="5400000" flipH="1">
              <a:off x="1121720"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7F32FCA-B14C-4988-B3B3-F8D745622790}"/>
                </a:ext>
              </a:extLst>
            </p:cNvPr>
            <p:cNvSpPr/>
            <p:nvPr/>
          </p:nvSpPr>
          <p:spPr>
            <a:xfrm rot="5400000" flipH="1">
              <a:off x="1954374"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1155E537-1697-4353-B7F0-EE140DC5D60E}"/>
                </a:ext>
              </a:extLst>
            </p:cNvPr>
            <p:cNvSpPr/>
            <p:nvPr/>
          </p:nvSpPr>
          <p:spPr>
            <a:xfrm rot="5400000" flipH="1">
              <a:off x="1746210"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CDB4A649-F8C5-4804-882D-C373C23C9D8B}"/>
                </a:ext>
              </a:extLst>
            </p:cNvPr>
            <p:cNvSpPr/>
            <p:nvPr/>
          </p:nvSpPr>
          <p:spPr>
            <a:xfrm rot="5400000" flipH="1">
              <a:off x="1538047"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00817076-EE7D-4432-8C91-BB42C9DB1724}"/>
                </a:ext>
              </a:extLst>
            </p:cNvPr>
            <p:cNvSpPr/>
            <p:nvPr/>
          </p:nvSpPr>
          <p:spPr>
            <a:xfrm rot="5400000" flipH="1">
              <a:off x="1329884"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1CD79BF6-0C93-4B78-BF8E-34F1D9551C95}"/>
                </a:ext>
              </a:extLst>
            </p:cNvPr>
            <p:cNvSpPr/>
            <p:nvPr/>
          </p:nvSpPr>
          <p:spPr>
            <a:xfrm rot="5400000" flipH="1">
              <a:off x="1121720"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 name="Group 2">
            <a:extLst>
              <a:ext uri="{FF2B5EF4-FFF2-40B4-BE49-F238E27FC236}">
                <a16:creationId xmlns:a16="http://schemas.microsoft.com/office/drawing/2014/main" id="{E49417B7-291A-4032-B1BE-04B237D994FF}"/>
              </a:ext>
            </a:extLst>
          </p:cNvPr>
          <p:cNvGrpSpPr/>
          <p:nvPr/>
        </p:nvGrpSpPr>
        <p:grpSpPr>
          <a:xfrm>
            <a:off x="10437743" y="3747943"/>
            <a:ext cx="1319726" cy="520769"/>
            <a:chOff x="10145958" y="3892102"/>
            <a:chExt cx="1319726" cy="520769"/>
          </a:xfrm>
          <a:solidFill>
            <a:schemeClr val="accent2"/>
          </a:solidFill>
        </p:grpSpPr>
        <p:sp>
          <p:nvSpPr>
            <p:cNvPr id="66" name="Oval 65">
              <a:extLst>
                <a:ext uri="{FF2B5EF4-FFF2-40B4-BE49-F238E27FC236}">
                  <a16:creationId xmlns:a16="http://schemas.microsoft.com/office/drawing/2014/main" id="{30C1998C-CEE9-4C36-A538-A76260C3C674}"/>
                </a:ext>
              </a:extLst>
            </p:cNvPr>
            <p:cNvSpPr/>
            <p:nvPr/>
          </p:nvSpPr>
          <p:spPr>
            <a:xfrm rot="5400000" flipH="1">
              <a:off x="11394936"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538AE310-BA8A-4E09-BC6F-0304D1893412}"/>
                </a:ext>
              </a:extLst>
            </p:cNvPr>
            <p:cNvSpPr/>
            <p:nvPr/>
          </p:nvSpPr>
          <p:spPr>
            <a:xfrm rot="5400000" flipH="1">
              <a:off x="11186772"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F825ABC4-2FE7-413C-B200-23DFB1C52188}"/>
                </a:ext>
              </a:extLst>
            </p:cNvPr>
            <p:cNvSpPr/>
            <p:nvPr/>
          </p:nvSpPr>
          <p:spPr>
            <a:xfrm rot="5400000" flipH="1">
              <a:off x="10978609"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42A281FB-90AB-4047-A76E-91D85192515B}"/>
                </a:ext>
              </a:extLst>
            </p:cNvPr>
            <p:cNvSpPr/>
            <p:nvPr/>
          </p:nvSpPr>
          <p:spPr>
            <a:xfrm rot="5400000" flipH="1">
              <a:off x="10770446"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1DC3692D-F43D-4485-A1F5-540A3A8F3F98}"/>
                </a:ext>
              </a:extLst>
            </p:cNvPr>
            <p:cNvSpPr/>
            <p:nvPr/>
          </p:nvSpPr>
          <p:spPr>
            <a:xfrm rot="5400000" flipH="1">
              <a:off x="10562282"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8542A914-A648-4FB7-9DE3-77892A887AD3}"/>
                </a:ext>
              </a:extLst>
            </p:cNvPr>
            <p:cNvSpPr/>
            <p:nvPr/>
          </p:nvSpPr>
          <p:spPr>
            <a:xfrm rot="5400000" flipH="1">
              <a:off x="10354119"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F2FF322-FE39-48D9-A330-2FA44A844476}"/>
                </a:ext>
              </a:extLst>
            </p:cNvPr>
            <p:cNvSpPr/>
            <p:nvPr/>
          </p:nvSpPr>
          <p:spPr>
            <a:xfrm rot="5400000" flipH="1">
              <a:off x="10145956"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165E74C4-A117-4091-B150-FF252CACD156}"/>
                </a:ext>
              </a:extLst>
            </p:cNvPr>
            <p:cNvSpPr/>
            <p:nvPr/>
          </p:nvSpPr>
          <p:spPr>
            <a:xfrm rot="5400000" flipH="1">
              <a:off x="11394936"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1C911840-E4FF-4151-B586-F19AF8D8DB57}"/>
                </a:ext>
              </a:extLst>
            </p:cNvPr>
            <p:cNvSpPr/>
            <p:nvPr/>
          </p:nvSpPr>
          <p:spPr>
            <a:xfrm rot="5400000" flipH="1">
              <a:off x="11186772"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E480CAD3-6C30-466B-92B1-3CC1A3F55914}"/>
                </a:ext>
              </a:extLst>
            </p:cNvPr>
            <p:cNvSpPr/>
            <p:nvPr/>
          </p:nvSpPr>
          <p:spPr>
            <a:xfrm rot="5400000" flipH="1">
              <a:off x="10978609"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E4BC36BB-F0EE-4F51-B461-DCACAF8E7C1C}"/>
                </a:ext>
              </a:extLst>
            </p:cNvPr>
            <p:cNvSpPr/>
            <p:nvPr/>
          </p:nvSpPr>
          <p:spPr>
            <a:xfrm rot="5400000" flipH="1">
              <a:off x="10770446"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4DF0F645-89B9-417F-8CDC-685FAF0B3651}"/>
                </a:ext>
              </a:extLst>
            </p:cNvPr>
            <p:cNvSpPr/>
            <p:nvPr/>
          </p:nvSpPr>
          <p:spPr>
            <a:xfrm rot="5400000" flipH="1">
              <a:off x="10562282"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7BF5AC8F-89FA-42B9-A13A-F99013C27CE6}"/>
                </a:ext>
              </a:extLst>
            </p:cNvPr>
            <p:cNvSpPr/>
            <p:nvPr/>
          </p:nvSpPr>
          <p:spPr>
            <a:xfrm rot="5400000" flipH="1">
              <a:off x="10354119"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4AE57270-864C-49B3-A1AA-9DDD1BE09C82}"/>
                </a:ext>
              </a:extLst>
            </p:cNvPr>
            <p:cNvSpPr/>
            <p:nvPr/>
          </p:nvSpPr>
          <p:spPr>
            <a:xfrm rot="5400000" flipH="1">
              <a:off x="10145956"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128DE577-FBCB-47AB-B485-54E987EE9D90}"/>
                </a:ext>
              </a:extLst>
            </p:cNvPr>
            <p:cNvSpPr/>
            <p:nvPr/>
          </p:nvSpPr>
          <p:spPr>
            <a:xfrm rot="5400000" flipH="1">
              <a:off x="11394936"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B01AA381-4310-49C5-BA5E-F1DB8FFE38AD}"/>
                </a:ext>
              </a:extLst>
            </p:cNvPr>
            <p:cNvSpPr/>
            <p:nvPr/>
          </p:nvSpPr>
          <p:spPr>
            <a:xfrm rot="5400000" flipH="1">
              <a:off x="11186772"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69178F2E-1A2F-44F0-A97D-F8C574E94649}"/>
                </a:ext>
              </a:extLst>
            </p:cNvPr>
            <p:cNvSpPr/>
            <p:nvPr/>
          </p:nvSpPr>
          <p:spPr>
            <a:xfrm rot="5400000" flipH="1">
              <a:off x="10978609"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24BE12BE-953F-4FCB-8A5B-9606EF7792F5}"/>
                </a:ext>
              </a:extLst>
            </p:cNvPr>
            <p:cNvSpPr/>
            <p:nvPr/>
          </p:nvSpPr>
          <p:spPr>
            <a:xfrm rot="5400000" flipH="1">
              <a:off x="10770446"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89452F53-41E3-4244-970C-5B5473EEB616}"/>
                </a:ext>
              </a:extLst>
            </p:cNvPr>
            <p:cNvSpPr/>
            <p:nvPr/>
          </p:nvSpPr>
          <p:spPr>
            <a:xfrm rot="5400000" flipH="1">
              <a:off x="10562282"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AD218CD1-E2B7-4CCB-8E2B-DF518551F35F}"/>
                </a:ext>
              </a:extLst>
            </p:cNvPr>
            <p:cNvSpPr/>
            <p:nvPr/>
          </p:nvSpPr>
          <p:spPr>
            <a:xfrm rot="5400000" flipH="1">
              <a:off x="10354119"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46EB3D2E-6CCD-4E01-88DB-9711CA0656C7}"/>
                </a:ext>
              </a:extLst>
            </p:cNvPr>
            <p:cNvSpPr/>
            <p:nvPr/>
          </p:nvSpPr>
          <p:spPr>
            <a:xfrm rot="5400000" flipH="1">
              <a:off x="10145956"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8" name="Graphique 87" descr="Vivats avec un remplissage uni">
            <a:extLst>
              <a:ext uri="{FF2B5EF4-FFF2-40B4-BE49-F238E27FC236}">
                <a16:creationId xmlns:a16="http://schemas.microsoft.com/office/drawing/2014/main" id="{5E4BD750-1525-4164-AD50-8A1B3101B3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9060" y="1982467"/>
            <a:ext cx="1447718" cy="1196291"/>
          </a:xfrm>
          <a:prstGeom prst="rect">
            <a:avLst/>
          </a:prstGeom>
        </p:spPr>
      </p:pic>
      <p:sp>
        <p:nvSpPr>
          <p:cNvPr id="89" name="ZoneTexte 88">
            <a:extLst>
              <a:ext uri="{FF2B5EF4-FFF2-40B4-BE49-F238E27FC236}">
                <a16:creationId xmlns:a16="http://schemas.microsoft.com/office/drawing/2014/main" id="{FD3BCA9A-BE07-4B9E-81E3-F536C8CCBAFF}"/>
              </a:ext>
            </a:extLst>
          </p:cNvPr>
          <p:cNvSpPr txBox="1"/>
          <p:nvPr/>
        </p:nvSpPr>
        <p:spPr>
          <a:xfrm>
            <a:off x="8329897" y="1420668"/>
            <a:ext cx="3804686" cy="692130"/>
          </a:xfrm>
          <a:prstGeom prst="rect">
            <a:avLst/>
          </a:prstGeom>
          <a:noFill/>
          <a:ln>
            <a:noFill/>
          </a:ln>
        </p:spPr>
        <p:txBody>
          <a:bodyPr wrap="square" rtlCol="0" anchor="ctr">
            <a:noAutofit/>
          </a:bodyPr>
          <a:lstStyle/>
          <a:p>
            <a:pPr algn="ctr"/>
            <a:r>
              <a:rPr lang="fr-FR" sz="2400" b="1">
                <a:solidFill>
                  <a:schemeClr val="bg1"/>
                </a:solidFill>
                <a:latin typeface="Cambria" panose="02040503050406030204" pitchFamily="18" charset="0"/>
                <a:ea typeface="Cambria" panose="02040503050406030204" pitchFamily="18" charset="0"/>
                <a:cs typeface="Poppins" panose="00000500000000000000" pitchFamily="2" charset="0"/>
              </a:rPr>
              <a:t>GROUPE 4</a:t>
            </a:r>
          </a:p>
        </p:txBody>
      </p:sp>
    </p:spTree>
    <p:extLst>
      <p:ext uri="{BB962C8B-B14F-4D97-AF65-F5344CB8AC3E}">
        <p14:creationId xmlns:p14="http://schemas.microsoft.com/office/powerpoint/2010/main" val="329800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500"/>
                                        <p:tgtEl>
                                          <p:spTgt spid="24"/>
                                        </p:tgtEl>
                                      </p:cBhvr>
                                    </p:animEffect>
                                    <p:anim calcmode="lin" valueType="num">
                                      <p:cBhvr>
                                        <p:cTn id="8" dur="1500" fill="hold"/>
                                        <p:tgtEl>
                                          <p:spTgt spid="24"/>
                                        </p:tgtEl>
                                        <p:attrNameLst>
                                          <p:attrName>ppt_x</p:attrName>
                                        </p:attrNameLst>
                                      </p:cBhvr>
                                      <p:tavLst>
                                        <p:tav tm="0">
                                          <p:val>
                                            <p:strVal val="#ppt_x"/>
                                          </p:val>
                                        </p:tav>
                                        <p:tav tm="100000">
                                          <p:val>
                                            <p:strVal val="#ppt_x"/>
                                          </p:val>
                                        </p:tav>
                                      </p:tavLst>
                                    </p:anim>
                                    <p:anim calcmode="lin" valueType="num">
                                      <p:cBhvr>
                                        <p:cTn id="9" dur="1500" fill="hold"/>
                                        <p:tgtEl>
                                          <p:spTgt spid="24"/>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1499"/>
                                          </p:stCondLst>
                                        </p:cTn>
                                        <p:tgtEl>
                                          <p:spTgt spid="23"/>
                                        </p:tgtEl>
                                        <p:attrNameLst>
                                          <p:attrName>style.visibility</p:attrName>
                                        </p:attrNameLst>
                                      </p:cBhvr>
                                      <p:to>
                                        <p:strVal val="visible"/>
                                      </p:to>
                                    </p:set>
                                  </p:childTnLst>
                                </p:cTn>
                              </p:par>
                              <p:par>
                                <p:cTn id="12" presetID="42" presetClass="entr" presetSubtype="0" fill="hold" nodeType="with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1500"/>
                                        <p:tgtEl>
                                          <p:spTgt spid="88"/>
                                        </p:tgtEl>
                                      </p:cBhvr>
                                    </p:animEffect>
                                    <p:anim calcmode="lin" valueType="num">
                                      <p:cBhvr>
                                        <p:cTn id="15" dur="1500" fill="hold"/>
                                        <p:tgtEl>
                                          <p:spTgt spid="88"/>
                                        </p:tgtEl>
                                        <p:attrNameLst>
                                          <p:attrName>ppt_x</p:attrName>
                                        </p:attrNameLst>
                                      </p:cBhvr>
                                      <p:tavLst>
                                        <p:tav tm="0">
                                          <p:val>
                                            <p:strVal val="#ppt_x"/>
                                          </p:val>
                                        </p:tav>
                                        <p:tav tm="100000">
                                          <p:val>
                                            <p:strVal val="#ppt_x"/>
                                          </p:val>
                                        </p:tav>
                                      </p:tavLst>
                                    </p:anim>
                                    <p:anim calcmode="lin" valueType="num">
                                      <p:cBhvr>
                                        <p:cTn id="16" dur="1500" fill="hold"/>
                                        <p:tgtEl>
                                          <p:spTgt spid="88"/>
                                        </p:tgtEl>
                                        <p:attrNameLst>
                                          <p:attrName>ppt_y</p:attrName>
                                        </p:attrNameLst>
                                      </p:cBhvr>
                                      <p:tavLst>
                                        <p:tav tm="0">
                                          <p:val>
                                            <p:strVal val="#ppt_y+.1"/>
                                          </p:val>
                                        </p:tav>
                                        <p:tav tm="100000">
                                          <p:val>
                                            <p:strVal val="#ppt_y"/>
                                          </p:val>
                                        </p:tav>
                                      </p:tavLst>
                                    </p:anim>
                                  </p:childTnLst>
                                </p:cTn>
                              </p:par>
                              <p:par>
                                <p:cTn id="17" presetID="14"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1500"/>
                                        <p:tgtEl>
                                          <p:spTgt spid="14"/>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1500"/>
                                        <p:tgtEl>
                                          <p:spTgt spid="2"/>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1500"/>
                                        <p:tgtEl>
                                          <p:spTgt spid="3"/>
                                        </p:tgtEl>
                                      </p:cBhvr>
                                    </p:animEffect>
                                  </p:childTnLst>
                                </p:cTn>
                              </p:par>
                              <p:par>
                                <p:cTn id="26" presetID="42"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1500"/>
                                        <p:tgtEl>
                                          <p:spTgt spid="30"/>
                                        </p:tgtEl>
                                      </p:cBhvr>
                                    </p:animEffect>
                                    <p:anim calcmode="lin" valueType="num">
                                      <p:cBhvr>
                                        <p:cTn id="29" dur="1500" fill="hold"/>
                                        <p:tgtEl>
                                          <p:spTgt spid="30"/>
                                        </p:tgtEl>
                                        <p:attrNameLst>
                                          <p:attrName>ppt_x</p:attrName>
                                        </p:attrNameLst>
                                      </p:cBhvr>
                                      <p:tavLst>
                                        <p:tav tm="0">
                                          <p:val>
                                            <p:strVal val="#ppt_x"/>
                                          </p:val>
                                        </p:tav>
                                        <p:tav tm="100000">
                                          <p:val>
                                            <p:strVal val="#ppt_x"/>
                                          </p:val>
                                        </p:tav>
                                      </p:tavLst>
                                    </p:anim>
                                    <p:anim calcmode="lin" valueType="num">
                                      <p:cBhvr>
                                        <p:cTn id="30" dur="1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36618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665012"/>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1032164" y="2241529"/>
            <a:ext cx="9857509" cy="1299587"/>
          </a:xfrm>
          <a:prstGeom prst="rect">
            <a:avLst/>
          </a:prstGeom>
          <a:noFill/>
        </p:spPr>
        <p:txBody>
          <a:bodyPr wrap="square" rtlCol="0" anchor="ctr">
            <a:spAutoFit/>
          </a:bodyPr>
          <a:lstStyle/>
          <a:p>
            <a:pPr algn="just">
              <a:lnSpc>
                <a:spcPct val="150000"/>
              </a:lnSpc>
            </a:pPr>
            <a:r>
              <a:rPr lang="fr-FR">
                <a:solidFill>
                  <a:srgbClr val="000000"/>
                </a:solidFill>
                <a:latin typeface="Poppins" panose="00000500000000000000" pitchFamily="2" charset="0"/>
                <a:cs typeface="Poppins" panose="00000500000000000000" pitchFamily="2" charset="0"/>
              </a:rPr>
              <a:t>Un langage est dit </a:t>
            </a:r>
            <a:r>
              <a:rPr lang="fr-FR">
                <a:solidFill>
                  <a:srgbClr val="FF0000"/>
                </a:solidFill>
                <a:latin typeface="Poppins" panose="00000500000000000000" pitchFamily="2" charset="0"/>
                <a:cs typeface="Poppins" panose="00000500000000000000" pitchFamily="2" charset="0"/>
              </a:rPr>
              <a:t>interprété</a:t>
            </a:r>
            <a:r>
              <a:rPr lang="fr-FR">
                <a:solidFill>
                  <a:srgbClr val="000000"/>
                </a:solidFill>
                <a:latin typeface="Poppins" panose="00000500000000000000" pitchFamily="2" charset="0"/>
                <a:cs typeface="Poppins" panose="00000500000000000000" pitchFamily="2" charset="0"/>
              </a:rPr>
              <a:t> </a:t>
            </a:r>
            <a:r>
              <a:rPr lang="fr-FR" b="0" i="0">
                <a:solidFill>
                  <a:srgbClr val="000000"/>
                </a:solidFill>
                <a:effectLst/>
                <a:latin typeface="Poppins" panose="00000500000000000000" pitchFamily="2" charset="0"/>
                <a:cs typeface="Poppins" panose="00000500000000000000" pitchFamily="2" charset="0"/>
              </a:rPr>
              <a:t>lorsque la traduction du langage se fait en temps réel de son exécution et l’exécution du programme(script) nécessite la présence d’un interpréteur.</a:t>
            </a:r>
          </a:p>
        </p:txBody>
      </p:sp>
      <p:pic>
        <p:nvPicPr>
          <p:cNvPr id="9" name="Picture 2">
            <a:extLst>
              <a:ext uri="{FF2B5EF4-FFF2-40B4-BE49-F238E27FC236}">
                <a16:creationId xmlns:a16="http://schemas.microsoft.com/office/drawing/2014/main" id="{005E764A-5B9D-43C7-B1E7-8CC60F63FF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0672E00D-7568-463D-BDDF-85D79EFC61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1" name="Group 2">
            <a:extLst>
              <a:ext uri="{FF2B5EF4-FFF2-40B4-BE49-F238E27FC236}">
                <a16:creationId xmlns:a16="http://schemas.microsoft.com/office/drawing/2014/main" id="{FB9E2A03-DB6B-4AF2-8F88-DFAD47937AF6}"/>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2" name="Freeform 3">
              <a:extLst>
                <a:ext uri="{FF2B5EF4-FFF2-40B4-BE49-F238E27FC236}">
                  <a16:creationId xmlns:a16="http://schemas.microsoft.com/office/drawing/2014/main" id="{AA24091D-9580-4328-8E1D-BBD1836CB83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3" name="Group 2">
            <a:extLst>
              <a:ext uri="{FF2B5EF4-FFF2-40B4-BE49-F238E27FC236}">
                <a16:creationId xmlns:a16="http://schemas.microsoft.com/office/drawing/2014/main" id="{E4E90FE4-5CA7-4128-9272-1E75D88AECC9}"/>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72AB64CC-65FF-4B33-9732-4237D9D3BD3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5" name="Picture 2">
            <a:extLst>
              <a:ext uri="{FF2B5EF4-FFF2-40B4-BE49-F238E27FC236}">
                <a16:creationId xmlns:a16="http://schemas.microsoft.com/office/drawing/2014/main" id="{9DB1EA44-BDAA-408C-9E2A-C569D58E21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
        <p:nvSpPr>
          <p:cNvPr id="16" name="Espace réservé du numéro de diapositive 4">
            <a:extLst>
              <a:ext uri="{FF2B5EF4-FFF2-40B4-BE49-F238E27FC236}">
                <a16:creationId xmlns:a16="http://schemas.microsoft.com/office/drawing/2014/main" id="{CDF7DC30-17AB-4B87-A4FA-CE7F3D44F710}"/>
              </a:ext>
            </a:extLst>
          </p:cNvPr>
          <p:cNvSpPr>
            <a:spLocks noGrp="1"/>
          </p:cNvSpPr>
          <p:nvPr>
            <p:ph type="sldNum" sz="quarter" idx="12"/>
          </p:nvPr>
        </p:nvSpPr>
        <p:spPr>
          <a:xfrm>
            <a:off x="5729859" y="6248666"/>
            <a:ext cx="523788" cy="500106"/>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FR" sz="2000" b="1" dirty="0">
                <a:solidFill>
                  <a:srgbClr val="FF0000"/>
                </a:solidFill>
                <a:latin typeface="Nunito Sans Black" pitchFamily="2" charset="0"/>
              </a:rPr>
              <a:t>9</a:t>
            </a:r>
            <a:endParaRPr lang="fr-ML" sz="2000" b="1" dirty="0">
              <a:solidFill>
                <a:srgbClr val="FF0000"/>
              </a:solidFill>
              <a:latin typeface="Nunito Sans Black" pitchFamily="2" charset="0"/>
            </a:endParaRPr>
          </a:p>
        </p:txBody>
      </p:sp>
    </p:spTree>
    <p:extLst>
      <p:ext uri="{BB962C8B-B14F-4D97-AF65-F5344CB8AC3E}">
        <p14:creationId xmlns:p14="http://schemas.microsoft.com/office/powerpoint/2010/main" val="52042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250" fill="hold"/>
                                        <p:tgtEl>
                                          <p:spTgt spid="15"/>
                                        </p:tgtEl>
                                        <p:attrNameLst>
                                          <p:attrName>ppt_w</p:attrName>
                                        </p:attrNameLst>
                                      </p:cBhvr>
                                      <p:tavLst>
                                        <p:tav tm="0">
                                          <p:val>
                                            <p:fltVal val="0"/>
                                          </p:val>
                                        </p:tav>
                                        <p:tav tm="100000">
                                          <p:val>
                                            <p:strVal val="#ppt_w"/>
                                          </p:val>
                                        </p:tav>
                                      </p:tavLst>
                                    </p:anim>
                                    <p:anim calcmode="lin" valueType="num">
                                      <p:cBhvr>
                                        <p:cTn id="14" dur="1250" fill="hold"/>
                                        <p:tgtEl>
                                          <p:spTgt spid="15"/>
                                        </p:tgtEl>
                                        <p:attrNameLst>
                                          <p:attrName>ppt_h</p:attrName>
                                        </p:attrNameLst>
                                      </p:cBhvr>
                                      <p:tavLst>
                                        <p:tav tm="0">
                                          <p:val>
                                            <p:fltVal val="0"/>
                                          </p:val>
                                        </p:tav>
                                        <p:tav tm="100000">
                                          <p:val>
                                            <p:strVal val="#ppt_h"/>
                                          </p:val>
                                        </p:tav>
                                      </p:tavLst>
                                    </p:anim>
                                    <p:anim calcmode="lin" valueType="num">
                                      <p:cBhvr>
                                        <p:cTn id="15" dur="1250" fill="hold"/>
                                        <p:tgtEl>
                                          <p:spTgt spid="15"/>
                                        </p:tgtEl>
                                        <p:attrNameLst>
                                          <p:attrName>style.rotation</p:attrName>
                                        </p:attrNameLst>
                                      </p:cBhvr>
                                      <p:tavLst>
                                        <p:tav tm="0">
                                          <p:val>
                                            <p:fltVal val="360"/>
                                          </p:val>
                                        </p:tav>
                                        <p:tav tm="100000">
                                          <p:val>
                                            <p:fltVal val="0"/>
                                          </p:val>
                                        </p:tav>
                                      </p:tavLst>
                                    </p:anim>
                                    <p:animEffect transition="in" filter="fade">
                                      <p:cBhvr>
                                        <p:cTn id="16" dur="1250"/>
                                        <p:tgtEl>
                                          <p:spTgt spid="15"/>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4</a:t>
            </a:r>
          </a:p>
        </p:txBody>
      </p:sp>
      <p:sp>
        <p:nvSpPr>
          <p:cNvPr id="7" name="TextBox 4">
            <a:extLst>
              <a:ext uri="{FF2B5EF4-FFF2-40B4-BE49-F238E27FC236}">
                <a16:creationId xmlns:a16="http://schemas.microsoft.com/office/drawing/2014/main" id="{EE7238A0-C72A-4670-B106-D496280C1BEC}"/>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Si un langage n’est pas interprété alors que pourrait il bien être ?</a:t>
            </a:r>
          </a:p>
        </p:txBody>
      </p:sp>
      <p:pic>
        <p:nvPicPr>
          <p:cNvPr id="8" name="Image 7">
            <a:extLst>
              <a:ext uri="{FF2B5EF4-FFF2-40B4-BE49-F238E27FC236}">
                <a16:creationId xmlns:a16="http://schemas.microsoft.com/office/drawing/2014/main" id="{5C7D44A5-1F4A-4890-A280-89A00145C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0129D234-FF51-4DAC-9C5B-B7418E55A9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9900315C-0E32-4486-B661-970AD586E8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B9FD0B13-5E58-42BE-B5AB-AA6FB6FCFBEA}"/>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05305835-656D-457D-95C8-8208EA20DD38}"/>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7DB6183B-0016-4C60-BD87-FD1247E43811}"/>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87FB39CD-0A37-4260-BB15-3730A182C72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D3549407-1CBD-4E62-957C-3C19AB521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7C4AA459-41A6-4C0D-86D5-5C6D13DB35AC}"/>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10</a:t>
            </a:r>
          </a:p>
        </p:txBody>
      </p:sp>
    </p:spTree>
    <p:extLst>
      <p:ext uri="{BB962C8B-B14F-4D97-AF65-F5344CB8AC3E}">
        <p14:creationId xmlns:p14="http://schemas.microsoft.com/office/powerpoint/2010/main" val="35605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36618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665012"/>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1032164" y="2450464"/>
            <a:ext cx="9857509" cy="881716"/>
          </a:xfrm>
          <a:prstGeom prst="rect">
            <a:avLst/>
          </a:prstGeom>
          <a:noFill/>
        </p:spPr>
        <p:txBody>
          <a:bodyPr wrap="square" rtlCol="0" anchor="ctr">
            <a:spAutoFit/>
          </a:bodyPr>
          <a:lstStyle/>
          <a:p>
            <a:pPr algn="just">
              <a:lnSpc>
                <a:spcPct val="150000"/>
              </a:lnSpc>
            </a:pPr>
            <a:r>
              <a:rPr lang="fr-FR" b="0" i="0">
                <a:solidFill>
                  <a:srgbClr val="000000"/>
                </a:solidFill>
                <a:effectLst/>
                <a:latin typeface="Poppins" panose="00000500000000000000" pitchFamily="2" charset="0"/>
                <a:cs typeface="Poppins" panose="00000500000000000000" pitchFamily="2" charset="0"/>
              </a:rPr>
              <a:t>Si un langage n’est pas interprété il peut-être alors soit </a:t>
            </a:r>
            <a:r>
              <a:rPr lang="fr-FR" i="0">
                <a:solidFill>
                  <a:srgbClr val="FF0000"/>
                </a:solidFill>
                <a:effectLst/>
                <a:latin typeface="Poppins" panose="00000500000000000000" pitchFamily="2" charset="0"/>
                <a:cs typeface="Poppins" panose="00000500000000000000" pitchFamily="2" charset="0"/>
              </a:rPr>
              <a:t>compilé </a:t>
            </a:r>
            <a:r>
              <a:rPr lang="fr-FR" i="0">
                <a:effectLst/>
                <a:latin typeface="Poppins" panose="00000500000000000000" pitchFamily="2" charset="0"/>
                <a:cs typeface="Poppins" panose="00000500000000000000" pitchFamily="2" charset="0"/>
              </a:rPr>
              <a:t>( Langage C, C++ )</a:t>
            </a:r>
            <a:r>
              <a:rPr lang="fr-FR" b="0" i="0">
                <a:effectLst/>
                <a:latin typeface="Poppins" panose="00000500000000000000" pitchFamily="2" charset="0"/>
                <a:cs typeface="Poppins" panose="00000500000000000000" pitchFamily="2" charset="0"/>
              </a:rPr>
              <a:t> </a:t>
            </a:r>
            <a:r>
              <a:rPr lang="fr-FR" b="0" i="0">
                <a:solidFill>
                  <a:srgbClr val="000000"/>
                </a:solidFill>
                <a:effectLst/>
                <a:latin typeface="Poppins" panose="00000500000000000000" pitchFamily="2" charset="0"/>
                <a:cs typeface="Poppins" panose="00000500000000000000" pitchFamily="2" charset="0"/>
              </a:rPr>
              <a:t>ou soit </a:t>
            </a:r>
            <a:r>
              <a:rPr lang="fr-FR" b="0" i="0">
                <a:solidFill>
                  <a:srgbClr val="FF0000"/>
                </a:solidFill>
                <a:effectLst/>
                <a:latin typeface="Poppins" panose="00000500000000000000" pitchFamily="2" charset="0"/>
                <a:cs typeface="Poppins" panose="00000500000000000000" pitchFamily="2" charset="0"/>
              </a:rPr>
              <a:t>semi-compilé</a:t>
            </a:r>
            <a:r>
              <a:rPr lang="fr-FR" b="0" i="0">
                <a:solidFill>
                  <a:srgbClr val="000000"/>
                </a:solidFill>
                <a:effectLst/>
                <a:latin typeface="Poppins" panose="00000500000000000000" pitchFamily="2" charset="0"/>
                <a:cs typeface="Poppins" panose="00000500000000000000" pitchFamily="2" charset="0"/>
              </a:rPr>
              <a:t> (Java par exemple est un langage semi-compilé).</a:t>
            </a:r>
          </a:p>
        </p:txBody>
      </p:sp>
      <p:pic>
        <p:nvPicPr>
          <p:cNvPr id="16" name="Picture 2">
            <a:extLst>
              <a:ext uri="{FF2B5EF4-FFF2-40B4-BE49-F238E27FC236}">
                <a16:creationId xmlns:a16="http://schemas.microsoft.com/office/drawing/2014/main" id="{450FA6CE-ABF3-415F-88F0-BC18BAFD09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1D294919-7095-4C9A-BCEB-12A5484F1F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E560E728-CC24-4F51-A2C0-B8BE50158A9D}"/>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84B2BCF8-5ADC-4265-8575-9189B03B466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279AC829-5256-4367-9554-20460204E23E}"/>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952C08A1-65AB-4434-87A8-7ECE8E4367B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32C02316-F8D2-4253-B265-EDD92F6083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3" name="Espace réservé du numéro de diapositive 4">
            <a:extLst>
              <a:ext uri="{FF2B5EF4-FFF2-40B4-BE49-F238E27FC236}">
                <a16:creationId xmlns:a16="http://schemas.microsoft.com/office/drawing/2014/main" id="{64E33D62-56D3-45BA-89C7-0F9F3CA54B23}"/>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11</a:t>
            </a:r>
          </a:p>
        </p:txBody>
      </p:sp>
    </p:spTree>
    <p:extLst>
      <p:ext uri="{BB962C8B-B14F-4D97-AF65-F5344CB8AC3E}">
        <p14:creationId xmlns:p14="http://schemas.microsoft.com/office/powerpoint/2010/main" val="225283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5</a:t>
            </a:r>
          </a:p>
        </p:txBody>
      </p:sp>
      <p:sp>
        <p:nvSpPr>
          <p:cNvPr id="7" name="TextBox 4">
            <a:extLst>
              <a:ext uri="{FF2B5EF4-FFF2-40B4-BE49-F238E27FC236}">
                <a16:creationId xmlns:a16="http://schemas.microsoft.com/office/drawing/2014/main" id="{B2184131-A3FE-4A3D-8601-945EBCE0AB2D}"/>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Explication des avantages et inconvénients d’un langage interprété ?</a:t>
            </a:r>
          </a:p>
        </p:txBody>
      </p:sp>
      <p:pic>
        <p:nvPicPr>
          <p:cNvPr id="8" name="Image 7">
            <a:extLst>
              <a:ext uri="{FF2B5EF4-FFF2-40B4-BE49-F238E27FC236}">
                <a16:creationId xmlns:a16="http://schemas.microsoft.com/office/drawing/2014/main" id="{AF760510-234B-4E8C-99A5-4961B44F8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C8722A6E-80D1-49EF-96FE-30ED0211E1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AEA6941A-16E7-438F-943D-E8A1F6E01A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6E2AA08E-B9C9-45C8-A300-8DE5BF7AD073}"/>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8D6696F8-8AF9-4143-9C82-F7D3E90D393B}"/>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8E299626-3A2A-4A01-B8E2-F03B36BDEB1A}"/>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55BF6FF5-9732-4115-A73C-01AF7A8736E7}"/>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41D5009D-4F52-44D7-A180-30FF1A0978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08119232-9D67-415B-BB19-0D48AAC34145}"/>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12</a:t>
            </a:r>
          </a:p>
        </p:txBody>
      </p:sp>
    </p:spTree>
    <p:extLst>
      <p:ext uri="{BB962C8B-B14F-4D97-AF65-F5344CB8AC3E}">
        <p14:creationId xmlns:p14="http://schemas.microsoft.com/office/powerpoint/2010/main" val="183711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4" y="1743188"/>
            <a:ext cx="10834253" cy="3792577"/>
          </a:xfrm>
          <a:prstGeom prst="rect">
            <a:avLst/>
          </a:prstGeom>
          <a:noFill/>
        </p:spPr>
        <p:txBody>
          <a:bodyPr wrap="square" lIns="91440" tIns="45720" rIns="91440" bIns="45720" rtlCol="0" anchor="ctr">
            <a:spAutoFit/>
          </a:bodyPr>
          <a:lstStyle/>
          <a:p>
            <a:pPr algn="just">
              <a:lnSpc>
                <a:spcPct val="150000"/>
              </a:lnSpc>
            </a:pPr>
            <a:r>
              <a:rPr lang="fr-FR" b="1" i="0" dirty="0">
                <a:solidFill>
                  <a:schemeClr val="accent2"/>
                </a:solidFill>
                <a:effectLst/>
                <a:latin typeface="Poppins"/>
                <a:cs typeface="Poppins"/>
              </a:rPr>
              <a:t>Les avantages :</a:t>
            </a:r>
          </a:p>
          <a:p>
            <a:pPr marL="285750" indent="-285750" algn="just">
              <a:lnSpc>
                <a:spcPct val="150000"/>
              </a:lnSpc>
              <a:buFont typeface="Arial"/>
              <a:buChar char="•"/>
            </a:pPr>
            <a:r>
              <a:rPr lang="fr-FR" dirty="0">
                <a:solidFill>
                  <a:srgbClr val="000000"/>
                </a:solidFill>
                <a:latin typeface="Poppins"/>
                <a:cs typeface="Poppins"/>
              </a:rPr>
              <a:t>La</a:t>
            </a:r>
            <a:r>
              <a:rPr lang="fr-FR" b="0" i="0" dirty="0">
                <a:solidFill>
                  <a:srgbClr val="000000"/>
                </a:solidFill>
                <a:effectLst/>
                <a:latin typeface="Poppins"/>
                <a:cs typeface="Poppins"/>
              </a:rPr>
              <a:t> portabilité du programme.</a:t>
            </a:r>
          </a:p>
          <a:p>
            <a:pPr marL="285750" indent="-285750" algn="just">
              <a:lnSpc>
                <a:spcPct val="150000"/>
              </a:lnSpc>
              <a:buFont typeface="Arial"/>
              <a:buChar char="•"/>
            </a:pPr>
            <a:r>
              <a:rPr lang="fr-FR" dirty="0">
                <a:solidFill>
                  <a:srgbClr val="000000"/>
                </a:solidFill>
                <a:latin typeface="Poppins"/>
                <a:cs typeface="Poppins"/>
              </a:rPr>
              <a:t>La</a:t>
            </a:r>
            <a:r>
              <a:rPr lang="fr-FR" b="0" i="0" dirty="0">
                <a:solidFill>
                  <a:srgbClr val="000000"/>
                </a:solidFill>
                <a:effectLst/>
                <a:latin typeface="Poppins"/>
                <a:cs typeface="Poppins"/>
              </a:rPr>
              <a:t> flexibilité.</a:t>
            </a:r>
          </a:p>
          <a:p>
            <a:pPr marL="285750" indent="-285750" algn="just">
              <a:lnSpc>
                <a:spcPct val="150000"/>
              </a:lnSpc>
              <a:buFont typeface="Arial"/>
              <a:buChar char="•"/>
            </a:pPr>
            <a:r>
              <a:rPr lang="fr-FR" dirty="0">
                <a:solidFill>
                  <a:srgbClr val="000000"/>
                </a:solidFill>
                <a:latin typeface="Poppins"/>
                <a:cs typeface="Poppins"/>
              </a:rPr>
              <a:t>Pas</a:t>
            </a:r>
            <a:r>
              <a:rPr lang="fr-FR" b="0" i="0" dirty="0">
                <a:solidFill>
                  <a:srgbClr val="000000"/>
                </a:solidFill>
                <a:effectLst/>
                <a:latin typeface="Poppins"/>
                <a:cs typeface="Poppins"/>
              </a:rPr>
              <a:t> besoin de recompiler tout le programme pour tester après modification.</a:t>
            </a:r>
          </a:p>
          <a:p>
            <a:pPr algn="just">
              <a:lnSpc>
                <a:spcPct val="150000"/>
              </a:lnSpc>
            </a:pPr>
            <a:r>
              <a:rPr lang="fr-FR" b="1" i="0" dirty="0">
                <a:solidFill>
                  <a:schemeClr val="accent2"/>
                </a:solidFill>
                <a:effectLst/>
                <a:latin typeface="Poppins"/>
                <a:cs typeface="Poppins"/>
              </a:rPr>
              <a:t>Les inconvénients :</a:t>
            </a:r>
          </a:p>
          <a:p>
            <a:pPr marL="285750" indent="-285750" algn="just">
              <a:lnSpc>
                <a:spcPct val="150000"/>
              </a:lnSpc>
              <a:buFont typeface="Arial"/>
              <a:buChar char="•"/>
            </a:pPr>
            <a:r>
              <a:rPr lang="fr-FR" dirty="0">
                <a:solidFill>
                  <a:srgbClr val="000000"/>
                </a:solidFill>
                <a:latin typeface="Poppins"/>
                <a:cs typeface="Poppins"/>
              </a:rPr>
              <a:t>Ils</a:t>
            </a:r>
            <a:r>
              <a:rPr lang="fr-FR" b="0" i="0" dirty="0">
                <a:solidFill>
                  <a:srgbClr val="000000"/>
                </a:solidFill>
                <a:effectLst/>
                <a:latin typeface="Poppins"/>
                <a:cs typeface="Poppins"/>
              </a:rPr>
              <a:t> sont en générale moins performant que les langages compilés</a:t>
            </a:r>
          </a:p>
          <a:p>
            <a:pPr marL="285750" indent="-285750" algn="just">
              <a:lnSpc>
                <a:spcPct val="150000"/>
              </a:lnSpc>
              <a:buFont typeface="Arial"/>
              <a:buChar char="•"/>
            </a:pPr>
            <a:r>
              <a:rPr lang="fr-FR" b="0" i="0" dirty="0">
                <a:solidFill>
                  <a:srgbClr val="000000"/>
                </a:solidFill>
                <a:effectLst/>
                <a:latin typeface="Poppins"/>
                <a:cs typeface="Poppins"/>
              </a:rPr>
              <a:t> Le code peut-être copier facilement par quelqu’un si on lui fournit le programme (ce qui n’aurait pas été le cas s’il était compilé)</a:t>
            </a:r>
          </a:p>
          <a:p>
            <a:pPr algn="just">
              <a:lnSpc>
                <a:spcPct val="150000"/>
              </a:lnSpc>
            </a:pPr>
            <a:endParaRPr lang="fr-FR" b="0" i="0" dirty="0">
              <a:solidFill>
                <a:srgbClr val="00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2004B113-5354-4DB2-B1FE-B45590FF47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CF04FC8F-FABB-4463-9795-A4D722B427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9849F075-358F-4F47-9335-9EBB1279B66E}"/>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09FA2118-9FB8-4C4E-9B17-1DC7578344B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27A88A83-36C7-48F2-8EEB-657520781E3A}"/>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EECEF2B4-6EA7-4E43-9170-2FEAB8EC120A}"/>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0EA5E896-7ECA-4222-ABA3-2E80072FEB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3" name="Espace réservé du numéro de diapositive 4">
            <a:extLst>
              <a:ext uri="{FF2B5EF4-FFF2-40B4-BE49-F238E27FC236}">
                <a16:creationId xmlns:a16="http://schemas.microsoft.com/office/drawing/2014/main" id="{0DF215AF-2DF3-40CE-9EFE-D66C76D0951C}"/>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13</a:t>
            </a:r>
          </a:p>
        </p:txBody>
      </p:sp>
    </p:spTree>
    <p:extLst>
      <p:ext uri="{BB962C8B-B14F-4D97-AF65-F5344CB8AC3E}">
        <p14:creationId xmlns:p14="http://schemas.microsoft.com/office/powerpoint/2010/main" val="107856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6</a:t>
            </a:r>
          </a:p>
        </p:txBody>
      </p:sp>
      <p:sp>
        <p:nvSpPr>
          <p:cNvPr id="7" name="TextBox 4">
            <a:extLst>
              <a:ext uri="{FF2B5EF4-FFF2-40B4-BE49-F238E27FC236}">
                <a16:creationId xmlns:a16="http://schemas.microsoft.com/office/drawing/2014/main" id="{6768C65C-21A3-4D31-9C93-438F5BF292CD}"/>
              </a:ext>
            </a:extLst>
          </p:cNvPr>
          <p:cNvSpPr txBox="1"/>
          <p:nvPr/>
        </p:nvSpPr>
        <p:spPr>
          <a:xfrm>
            <a:off x="4279153" y="4569469"/>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C’est quoi un paradigme de programmation ?</a:t>
            </a:r>
          </a:p>
        </p:txBody>
      </p:sp>
      <p:pic>
        <p:nvPicPr>
          <p:cNvPr id="8" name="Image 7">
            <a:extLst>
              <a:ext uri="{FF2B5EF4-FFF2-40B4-BE49-F238E27FC236}">
                <a16:creationId xmlns:a16="http://schemas.microsoft.com/office/drawing/2014/main" id="{5CFD70C8-CE66-49EC-B7B9-57A5CDEF9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2ED46252-E4AC-426B-AA7B-C263EF0DA6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67F3C36D-1881-48B2-96D5-89B374D558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EAF9C7C4-2A81-4A81-9D32-8C1107D4778D}"/>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CC4309A1-BC6C-46B8-BE14-011FEF0210A6}"/>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A8F006DF-3F75-4A05-8469-4AD93C5DE72D}"/>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42767D21-1ECD-4C0D-8AF3-4A1B32921E0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B8B690CC-0B4B-44BA-8083-24ECD0695C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342F3C58-F614-4CCE-A326-54B90136C509}"/>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14</a:t>
            </a:r>
          </a:p>
        </p:txBody>
      </p:sp>
    </p:spTree>
    <p:extLst>
      <p:ext uri="{BB962C8B-B14F-4D97-AF65-F5344CB8AC3E}">
        <p14:creationId xmlns:p14="http://schemas.microsoft.com/office/powerpoint/2010/main" val="104994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37308" y="2779206"/>
            <a:ext cx="10723418" cy="1299587"/>
          </a:xfrm>
          <a:prstGeom prst="rect">
            <a:avLst/>
          </a:prstGeom>
          <a:noFill/>
        </p:spPr>
        <p:txBody>
          <a:bodyPr wrap="square" rtlCol="0" anchor="ctr">
            <a:spAutoFit/>
          </a:bodyPr>
          <a:lstStyle/>
          <a:p>
            <a:pPr algn="just">
              <a:lnSpc>
                <a:spcPct val="150000"/>
              </a:lnSpc>
            </a:pPr>
            <a:r>
              <a:rPr lang="fr-FR" b="0" i="0">
                <a:solidFill>
                  <a:srgbClr val="000000"/>
                </a:solidFill>
                <a:effectLst/>
                <a:latin typeface="Poppins" panose="00000500000000000000" pitchFamily="2" charset="0"/>
                <a:cs typeface="Poppins" panose="00000500000000000000" pitchFamily="2" charset="0"/>
              </a:rPr>
              <a:t>Un </a:t>
            </a:r>
            <a:r>
              <a:rPr lang="fr-FR" b="0" i="0">
                <a:solidFill>
                  <a:srgbClr val="FF0000"/>
                </a:solidFill>
                <a:effectLst/>
                <a:latin typeface="Poppins" panose="00000500000000000000" pitchFamily="2" charset="0"/>
                <a:cs typeface="Poppins" panose="00000500000000000000" pitchFamily="2" charset="0"/>
              </a:rPr>
              <a:t>paradigme</a:t>
            </a:r>
            <a:r>
              <a:rPr lang="fr-FR" b="0" i="0">
                <a:solidFill>
                  <a:srgbClr val="000000"/>
                </a:solidFill>
                <a:effectLst/>
                <a:latin typeface="Poppins" panose="00000500000000000000" pitchFamily="2" charset="0"/>
                <a:cs typeface="Poppins" panose="00000500000000000000" pitchFamily="2" charset="0"/>
              </a:rPr>
              <a:t> de programmation est un style fondamental de programmation informatique qui traite de la manière dont les solutions aux problèmes doivent être formulées dans un langage de programmation.</a:t>
            </a:r>
          </a:p>
        </p:txBody>
      </p:sp>
      <p:pic>
        <p:nvPicPr>
          <p:cNvPr id="16" name="Picture 2">
            <a:extLst>
              <a:ext uri="{FF2B5EF4-FFF2-40B4-BE49-F238E27FC236}">
                <a16:creationId xmlns:a16="http://schemas.microsoft.com/office/drawing/2014/main" id="{EBDC5F14-F6FF-40D3-A1FF-CBD853F58B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75ED28D8-787E-49A0-AFC6-16E10F7846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F9D4BA7B-BC84-4F1B-90D8-325B7272B9FB}"/>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BDFC62D6-6236-4C2F-9308-C151FCEE423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8EA5E783-FAFF-4C0C-8450-9B17948C750A}"/>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9C0FE05A-CEC4-4A04-8AF6-061F21132A6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F8062C81-50DB-48FC-94EA-78C93207C5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3" name="Espace réservé du numéro de diapositive 4">
            <a:extLst>
              <a:ext uri="{FF2B5EF4-FFF2-40B4-BE49-F238E27FC236}">
                <a16:creationId xmlns:a16="http://schemas.microsoft.com/office/drawing/2014/main" id="{30BC5E18-2665-4323-ABEF-D107C5CA43E2}"/>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15</a:t>
            </a:r>
          </a:p>
        </p:txBody>
      </p:sp>
    </p:spTree>
    <p:extLst>
      <p:ext uri="{BB962C8B-B14F-4D97-AF65-F5344CB8AC3E}">
        <p14:creationId xmlns:p14="http://schemas.microsoft.com/office/powerpoint/2010/main" val="216219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7</a:t>
            </a:r>
          </a:p>
        </p:txBody>
      </p:sp>
      <p:sp>
        <p:nvSpPr>
          <p:cNvPr id="7" name="TextBox 4">
            <a:extLst>
              <a:ext uri="{FF2B5EF4-FFF2-40B4-BE49-F238E27FC236}">
                <a16:creationId xmlns:a16="http://schemas.microsoft.com/office/drawing/2014/main" id="{DD476DE4-DB7B-4672-BF65-9596C608B1F8}"/>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 est la différence entre le POO et la programmation procédurale ?</a:t>
            </a:r>
          </a:p>
        </p:txBody>
      </p:sp>
      <p:pic>
        <p:nvPicPr>
          <p:cNvPr id="8" name="Image 7">
            <a:extLst>
              <a:ext uri="{FF2B5EF4-FFF2-40B4-BE49-F238E27FC236}">
                <a16:creationId xmlns:a16="http://schemas.microsoft.com/office/drawing/2014/main" id="{0FFE9EEB-5304-4500-92AC-6D089C1E4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416DFFDB-056B-4229-B39C-5BEFDDBC73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56CDEB45-F488-4EC8-B345-513219B05C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AAD21BCA-5C63-46A4-93EC-DB6F1185F92D}"/>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3DBBFEE6-F687-41CC-B09F-50F519D8DD1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5C811107-12E2-4BF5-B8E8-72693ECBC8B4}"/>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1E013277-AE74-4EF8-A718-6BFCD677157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14C018CE-B0CB-4BD9-A90D-B363F33F9F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31317F6F-5EE4-4B64-87B8-5F1797F6D2EF}"/>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16</a:t>
            </a:r>
          </a:p>
        </p:txBody>
      </p:sp>
    </p:spTree>
    <p:extLst>
      <p:ext uri="{BB962C8B-B14F-4D97-AF65-F5344CB8AC3E}">
        <p14:creationId xmlns:p14="http://schemas.microsoft.com/office/powerpoint/2010/main" val="79083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2" y="2363708"/>
            <a:ext cx="10681853" cy="2130583"/>
          </a:xfrm>
          <a:prstGeom prst="rect">
            <a:avLst/>
          </a:prstGeom>
          <a:noFill/>
        </p:spPr>
        <p:txBody>
          <a:bodyPr wrap="square" rtlCol="0" anchor="ctr">
            <a:spAutoFit/>
          </a:bodyPr>
          <a:lstStyle/>
          <a:p>
            <a:pPr algn="just">
              <a:lnSpc>
                <a:spcPct val="150000"/>
              </a:lnSpc>
            </a:pPr>
            <a:r>
              <a:rPr lang="fr-FR" b="0" i="0">
                <a:solidFill>
                  <a:srgbClr val="000000"/>
                </a:solidFill>
                <a:effectLst/>
                <a:latin typeface="Poppins" panose="00000500000000000000" pitchFamily="2" charset="0"/>
                <a:cs typeface="Poppins" panose="00000500000000000000" pitchFamily="2" charset="0"/>
              </a:rPr>
              <a:t>Oui il y a une différence significative entre la </a:t>
            </a:r>
            <a:r>
              <a:rPr lang="fr-FR" b="0" i="0">
                <a:solidFill>
                  <a:srgbClr val="FF0000"/>
                </a:solidFill>
                <a:effectLst/>
                <a:latin typeface="Poppins" panose="00000500000000000000" pitchFamily="2" charset="0"/>
                <a:cs typeface="Poppins" panose="00000500000000000000" pitchFamily="2" charset="0"/>
              </a:rPr>
              <a:t>POO</a:t>
            </a:r>
            <a:r>
              <a:rPr lang="fr-FR" b="0" i="0">
                <a:solidFill>
                  <a:srgbClr val="000000"/>
                </a:solidFill>
                <a:effectLst/>
                <a:latin typeface="Poppins" panose="00000500000000000000" pitchFamily="2" charset="0"/>
                <a:cs typeface="Poppins" panose="00000500000000000000" pitchFamily="2" charset="0"/>
              </a:rPr>
              <a:t> et la </a:t>
            </a:r>
            <a:r>
              <a:rPr lang="fr-FR" b="0" i="0">
                <a:solidFill>
                  <a:srgbClr val="FF0000"/>
                </a:solidFill>
                <a:effectLst/>
                <a:latin typeface="Poppins" panose="00000500000000000000" pitchFamily="2" charset="0"/>
                <a:cs typeface="Poppins" panose="00000500000000000000" pitchFamily="2" charset="0"/>
              </a:rPr>
              <a:t>programmation procédurale</a:t>
            </a:r>
            <a:r>
              <a:rPr lang="fr-FR" b="0" i="0">
                <a:solidFill>
                  <a:srgbClr val="000000"/>
                </a:solidFill>
                <a:effectLst/>
                <a:latin typeface="Poppins" panose="00000500000000000000" pitchFamily="2" charset="0"/>
                <a:cs typeface="Poppins" panose="00000500000000000000" pitchFamily="2" charset="0"/>
              </a:rPr>
              <a:t>. Dans la programmation procédurale, les programmes sont basés sur des fonctions, et les données peuvent être facilement accessibles et modifiables, alors qu'en programmation orientée objet, chaque programme est constitué d'entités appelées objets, qui ne sont pas facilement accessibles et modifiables.</a:t>
            </a:r>
          </a:p>
        </p:txBody>
      </p:sp>
      <p:pic>
        <p:nvPicPr>
          <p:cNvPr id="16" name="Picture 2">
            <a:extLst>
              <a:ext uri="{FF2B5EF4-FFF2-40B4-BE49-F238E27FC236}">
                <a16:creationId xmlns:a16="http://schemas.microsoft.com/office/drawing/2014/main" id="{5864DD75-C99E-4C19-96DF-C34DFE40F7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DD519EE8-A103-4323-B46C-71A58E6C87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EA5BCA6E-A4BE-4053-9337-0D21F36E8A31}"/>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1AD7422A-9AB9-4104-8851-ED5BFE703E50}"/>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DDDB34FB-075F-43B1-8C2D-0139B07FA207}"/>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9B6BD92C-3E81-4E44-A8D7-5E1F5E6FCCC0}"/>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A86C8A08-F979-40C8-858C-1B4F27475B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3" name="Espace réservé du numéro de diapositive 4">
            <a:extLst>
              <a:ext uri="{FF2B5EF4-FFF2-40B4-BE49-F238E27FC236}">
                <a16:creationId xmlns:a16="http://schemas.microsoft.com/office/drawing/2014/main" id="{2719B58C-B758-4EBE-BD12-E2EB49B1B751}"/>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17</a:t>
            </a:r>
          </a:p>
        </p:txBody>
      </p:sp>
    </p:spTree>
    <p:extLst>
      <p:ext uri="{BB962C8B-B14F-4D97-AF65-F5344CB8AC3E}">
        <p14:creationId xmlns:p14="http://schemas.microsoft.com/office/powerpoint/2010/main" val="127514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8</a:t>
            </a:r>
          </a:p>
        </p:txBody>
      </p:sp>
      <p:sp>
        <p:nvSpPr>
          <p:cNvPr id="8" name="TextBox 4">
            <a:extLst>
              <a:ext uri="{FF2B5EF4-FFF2-40B4-BE49-F238E27FC236}">
                <a16:creationId xmlns:a16="http://schemas.microsoft.com/office/drawing/2014/main" id="{0739E709-296E-467B-97E0-040B88B1C996}"/>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Quelles sont les caractéristiques du langage « PYTHON » ?</a:t>
            </a:r>
          </a:p>
        </p:txBody>
      </p:sp>
      <p:pic>
        <p:nvPicPr>
          <p:cNvPr id="9" name="Image 8">
            <a:extLst>
              <a:ext uri="{FF2B5EF4-FFF2-40B4-BE49-F238E27FC236}">
                <a16:creationId xmlns:a16="http://schemas.microsoft.com/office/drawing/2014/main" id="{1F0F775B-6AC5-4493-AB47-6091E676A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336BFADF-8ABF-47A5-8C39-23E072013C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59D133E1-8E3D-45C5-9E02-556AC4A4F4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86C5DD1A-A407-43A4-9826-D1058F42552D}"/>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BEDE21CA-2391-40E4-8AE7-6993CB2F0AF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3C04EAEA-D153-4E28-9DF3-CE13248B3D31}"/>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34109FA2-A9ED-41A2-A194-BD5B752E349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2C874A88-EFAF-4840-97B4-E8EE5862F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45534F9A-46D2-485C-9CC1-84EB3118C0AA}"/>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18</a:t>
            </a:r>
          </a:p>
        </p:txBody>
      </p:sp>
    </p:spTree>
    <p:extLst>
      <p:ext uri="{BB962C8B-B14F-4D97-AF65-F5344CB8AC3E}">
        <p14:creationId xmlns:p14="http://schemas.microsoft.com/office/powerpoint/2010/main" val="135384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2FA198FC-03B9-4116-82C2-6C1CE4DBAFCE}"/>
              </a:ext>
            </a:extLst>
          </p:cNvPr>
          <p:cNvGrpSpPr/>
          <p:nvPr/>
        </p:nvGrpSpPr>
        <p:grpSpPr>
          <a:xfrm>
            <a:off x="0" y="0"/>
            <a:ext cx="12192000" cy="6858000"/>
            <a:chOff x="0" y="0"/>
            <a:chExt cx="12192000" cy="6858000"/>
          </a:xfrm>
        </p:grpSpPr>
        <p:pic>
          <p:nvPicPr>
            <p:cNvPr id="9" name="Image 8">
              <a:extLst>
                <a:ext uri="{FF2B5EF4-FFF2-40B4-BE49-F238E27FC236}">
                  <a16:creationId xmlns:a16="http://schemas.microsoft.com/office/drawing/2014/main" id="{DE18AF77-6612-45AD-80B5-B3019FA45BAA}"/>
                </a:ext>
              </a:extLst>
            </p:cNvPr>
            <p:cNvPicPr>
              <a:picLocks noChangeAspect="1"/>
            </p:cNvPicPr>
            <p:nvPr/>
          </p:nvPicPr>
          <p:blipFill rotWithShape="1">
            <a:blip r:embed="rId2">
              <a:extLst>
                <a:ext uri="{28A0092B-C50C-407E-A947-70E740481C1C}">
                  <a14:useLocalDpi xmlns:a14="http://schemas.microsoft.com/office/drawing/2010/main" val="0"/>
                </a:ext>
              </a:extLst>
            </a:blip>
            <a:srcRect r="40741"/>
            <a:stretch/>
          </p:blipFill>
          <p:spPr>
            <a:xfrm>
              <a:off x="0" y="0"/>
              <a:ext cx="6096000" cy="6858000"/>
            </a:xfrm>
            <a:prstGeom prst="rect">
              <a:avLst/>
            </a:prstGeom>
          </p:spPr>
        </p:pic>
        <p:pic>
          <p:nvPicPr>
            <p:cNvPr id="13" name="Image 12">
              <a:extLst>
                <a:ext uri="{FF2B5EF4-FFF2-40B4-BE49-F238E27FC236}">
                  <a16:creationId xmlns:a16="http://schemas.microsoft.com/office/drawing/2014/main" id="{44017E8C-74A0-41BD-B84E-A924A0F455E5}"/>
                </a:ext>
              </a:extLst>
            </p:cNvPr>
            <p:cNvPicPr>
              <a:picLocks noChangeAspect="1"/>
            </p:cNvPicPr>
            <p:nvPr/>
          </p:nvPicPr>
          <p:blipFill rotWithShape="1">
            <a:blip r:embed="rId3">
              <a:extLst>
                <a:ext uri="{28A0092B-C50C-407E-A947-70E740481C1C}">
                  <a14:useLocalDpi xmlns:a14="http://schemas.microsoft.com/office/drawing/2010/main" val="0"/>
                </a:ext>
              </a:extLst>
            </a:blip>
            <a:srcRect l="59258" r="248"/>
            <a:stretch/>
          </p:blipFill>
          <p:spPr>
            <a:xfrm>
              <a:off x="6096000" y="0"/>
              <a:ext cx="6096000" cy="6858000"/>
            </a:xfrm>
            <a:prstGeom prst="rect">
              <a:avLst/>
            </a:prstGeom>
          </p:spPr>
        </p:pic>
      </p:grpSp>
      <p:sp>
        <p:nvSpPr>
          <p:cNvPr id="15" name="Rectangle 14">
            <a:extLst>
              <a:ext uri="{FF2B5EF4-FFF2-40B4-BE49-F238E27FC236}">
                <a16:creationId xmlns:a16="http://schemas.microsoft.com/office/drawing/2014/main" id="{DCEEFC13-7B7E-4AAC-AC18-74980AB8E259}"/>
              </a:ext>
            </a:extLst>
          </p:cNvPr>
          <p:cNvSpPr/>
          <p:nvPr/>
        </p:nvSpPr>
        <p:spPr>
          <a:xfrm>
            <a:off x="8038203" y="899278"/>
            <a:ext cx="3804686" cy="5357350"/>
          </a:xfrm>
          <a:prstGeom prst="rect">
            <a:avLst/>
          </a:prstGeom>
          <a:solidFill>
            <a:schemeClr val="bg1"/>
          </a:solidFill>
          <a:ln>
            <a:solidFill>
              <a:schemeClr val="accent2"/>
            </a:solidFill>
          </a:ln>
          <a:effectLst>
            <a:outerShdw blurRad="2032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6774BD3B-E60D-4565-8404-74D7020D24BF}"/>
              </a:ext>
            </a:extLst>
          </p:cNvPr>
          <p:cNvSpPr txBox="1"/>
          <p:nvPr/>
        </p:nvSpPr>
        <p:spPr>
          <a:xfrm>
            <a:off x="8038203" y="899278"/>
            <a:ext cx="3804686" cy="692130"/>
          </a:xfrm>
          <a:prstGeom prst="rect">
            <a:avLst/>
          </a:prstGeom>
          <a:solidFill>
            <a:schemeClr val="accent2"/>
          </a:solidFill>
        </p:spPr>
        <p:txBody>
          <a:bodyPr wrap="square" rtlCol="0" anchor="ctr">
            <a:noAutofit/>
          </a:bodyPr>
          <a:lstStyle/>
          <a:p>
            <a:pPr algn="ctr"/>
            <a:r>
              <a:rPr lang="fr-FR" b="1">
                <a:solidFill>
                  <a:schemeClr val="bg1"/>
                </a:solidFill>
                <a:latin typeface="Poppins" panose="00000500000000000000" pitchFamily="2" charset="0"/>
                <a:cs typeface="Poppins" panose="00000500000000000000" pitchFamily="2" charset="0"/>
              </a:rPr>
              <a:t>Planning du veille</a:t>
            </a:r>
          </a:p>
        </p:txBody>
      </p:sp>
      <p:sp>
        <p:nvSpPr>
          <p:cNvPr id="5" name="Organigramme : Alternative 4">
            <a:extLst>
              <a:ext uri="{FF2B5EF4-FFF2-40B4-BE49-F238E27FC236}">
                <a16:creationId xmlns:a16="http://schemas.microsoft.com/office/drawing/2014/main" id="{9D67E125-F676-42A7-91C1-B4A8904EB1F1}"/>
              </a:ext>
            </a:extLst>
          </p:cNvPr>
          <p:cNvSpPr/>
          <p:nvPr/>
        </p:nvSpPr>
        <p:spPr>
          <a:xfrm>
            <a:off x="8767475" y="1896036"/>
            <a:ext cx="2353237" cy="1425388"/>
          </a:xfrm>
          <a:prstGeom prst="flowChartAlternateProcess">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a:p>
            <a:pPr algn="r"/>
            <a:r>
              <a:rPr lang="fr-FR">
                <a:solidFill>
                  <a:srgbClr val="0070C0"/>
                </a:solidFill>
              </a:rPr>
              <a:t>     </a:t>
            </a:r>
            <a:r>
              <a:rPr lang="fr-FR" b="1">
                <a:solidFill>
                  <a:schemeClr val="accent2"/>
                </a:solidFill>
                <a:latin typeface="Cambria" panose="02040503050406030204" pitchFamily="18" charset="0"/>
                <a:ea typeface="Cambria" panose="02040503050406030204" pitchFamily="18" charset="0"/>
              </a:rPr>
              <a:t>Partie théorique</a:t>
            </a:r>
          </a:p>
        </p:txBody>
      </p:sp>
      <p:sp>
        <p:nvSpPr>
          <p:cNvPr id="6" name="Ellipse 5">
            <a:extLst>
              <a:ext uri="{FF2B5EF4-FFF2-40B4-BE49-F238E27FC236}">
                <a16:creationId xmlns:a16="http://schemas.microsoft.com/office/drawing/2014/main" id="{12166652-A61E-48D3-A0DB-CB91753C454B}"/>
              </a:ext>
            </a:extLst>
          </p:cNvPr>
          <p:cNvSpPr/>
          <p:nvPr/>
        </p:nvSpPr>
        <p:spPr>
          <a:xfrm>
            <a:off x="9616228" y="2043956"/>
            <a:ext cx="454025" cy="44673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accent2"/>
                </a:solidFill>
                <a:latin typeface="Cambria" panose="02040503050406030204" pitchFamily="18" charset="0"/>
                <a:ea typeface="Cambria" panose="02040503050406030204" pitchFamily="18" charset="0"/>
              </a:rPr>
              <a:t>1</a:t>
            </a:r>
          </a:p>
        </p:txBody>
      </p:sp>
      <p:sp>
        <p:nvSpPr>
          <p:cNvPr id="14" name="Organigramme : Alternative 13">
            <a:extLst>
              <a:ext uri="{FF2B5EF4-FFF2-40B4-BE49-F238E27FC236}">
                <a16:creationId xmlns:a16="http://schemas.microsoft.com/office/drawing/2014/main" id="{54B73DA5-1537-43F7-9247-5C7AC912A34A}"/>
              </a:ext>
            </a:extLst>
          </p:cNvPr>
          <p:cNvSpPr/>
          <p:nvPr/>
        </p:nvSpPr>
        <p:spPr>
          <a:xfrm>
            <a:off x="8767475" y="4240300"/>
            <a:ext cx="2353237" cy="1528488"/>
          </a:xfrm>
          <a:prstGeom prst="flowChartAlternateProcess">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dirty="0">
                <a:solidFill>
                  <a:srgbClr val="0070C0"/>
                </a:solidFill>
                <a:latin typeface="Cambria" panose="02040503050406030204" pitchFamily="18" charset="0"/>
                <a:ea typeface="Cambria" panose="02040503050406030204" pitchFamily="18" charset="0"/>
              </a:rPr>
              <a:t>   </a:t>
            </a:r>
          </a:p>
          <a:p>
            <a:pPr algn="r"/>
            <a:r>
              <a:rPr lang="fr-FR" b="1" dirty="0">
                <a:solidFill>
                  <a:schemeClr val="accent2"/>
                </a:solidFill>
                <a:latin typeface="Cambria" panose="02040503050406030204" pitchFamily="18" charset="0"/>
                <a:ea typeface="Cambria" panose="02040503050406030204" pitchFamily="18" charset="0"/>
              </a:rPr>
              <a:t>Partie pratique</a:t>
            </a:r>
            <a:endParaRPr lang="fr-FR" b="1" dirty="0">
              <a:solidFill>
                <a:schemeClr val="accent2"/>
              </a:solidFill>
            </a:endParaRPr>
          </a:p>
        </p:txBody>
      </p:sp>
      <p:sp>
        <p:nvSpPr>
          <p:cNvPr id="17" name="Ellipse 16">
            <a:extLst>
              <a:ext uri="{FF2B5EF4-FFF2-40B4-BE49-F238E27FC236}">
                <a16:creationId xmlns:a16="http://schemas.microsoft.com/office/drawing/2014/main" id="{5B0DF600-7057-4EDF-86C9-3C6EBB2AE116}"/>
              </a:ext>
            </a:extLst>
          </p:cNvPr>
          <p:cNvSpPr/>
          <p:nvPr/>
        </p:nvSpPr>
        <p:spPr>
          <a:xfrm>
            <a:off x="9714840" y="4388220"/>
            <a:ext cx="454025" cy="44673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rgbClr val="FF0000"/>
                </a:solidFill>
                <a:latin typeface="Cambria" panose="02040503050406030204" pitchFamily="18" charset="0"/>
                <a:ea typeface="Cambria" panose="02040503050406030204" pitchFamily="18" charset="0"/>
              </a:rPr>
              <a:t>2</a:t>
            </a:r>
          </a:p>
        </p:txBody>
      </p:sp>
      <p:pic>
        <p:nvPicPr>
          <p:cNvPr id="11" name="Graphique 10" descr="Vivats avec un remplissage uni">
            <a:extLst>
              <a:ext uri="{FF2B5EF4-FFF2-40B4-BE49-F238E27FC236}">
                <a16:creationId xmlns:a16="http://schemas.microsoft.com/office/drawing/2014/main" id="{1417E881-1897-40CD-8E5F-82FF2D6758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01152" y="2864224"/>
            <a:ext cx="546848" cy="564776"/>
          </a:xfrm>
          <a:prstGeom prst="rect">
            <a:avLst/>
          </a:prstGeom>
        </p:spPr>
      </p:pic>
      <p:pic>
        <p:nvPicPr>
          <p:cNvPr id="18" name="Graphique 17" descr="Flèche : droite avec un remplissage uni">
            <a:extLst>
              <a:ext uri="{FF2B5EF4-FFF2-40B4-BE49-F238E27FC236}">
                <a16:creationId xmlns:a16="http://schemas.microsoft.com/office/drawing/2014/main" id="{21826935-710E-4AC3-93CE-3BA0876CB6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8758511" y="2459884"/>
            <a:ext cx="396317" cy="599126"/>
          </a:xfrm>
          <a:prstGeom prst="rect">
            <a:avLst/>
          </a:prstGeom>
        </p:spPr>
      </p:pic>
      <p:pic>
        <p:nvPicPr>
          <p:cNvPr id="19" name="Graphique 18" descr="Flèche : droite avec un remplissage uni">
            <a:extLst>
              <a:ext uri="{FF2B5EF4-FFF2-40B4-BE49-F238E27FC236}">
                <a16:creationId xmlns:a16="http://schemas.microsoft.com/office/drawing/2014/main" id="{19EF0FD8-16F7-4850-BB2E-68EED7FC55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8748098" y="4855136"/>
            <a:ext cx="396317" cy="599126"/>
          </a:xfrm>
          <a:prstGeom prst="rect">
            <a:avLst/>
          </a:prstGeom>
        </p:spPr>
      </p:pic>
      <p:sp>
        <p:nvSpPr>
          <p:cNvPr id="20" name="ZoneTexte 19">
            <a:extLst>
              <a:ext uri="{FF2B5EF4-FFF2-40B4-BE49-F238E27FC236}">
                <a16:creationId xmlns:a16="http://schemas.microsoft.com/office/drawing/2014/main" id="{E756101D-A3B6-4802-9CB9-8DB31C6EAD8F}"/>
              </a:ext>
            </a:extLst>
          </p:cNvPr>
          <p:cNvSpPr txBox="1"/>
          <p:nvPr/>
        </p:nvSpPr>
        <p:spPr>
          <a:xfrm>
            <a:off x="3038520" y="2746758"/>
            <a:ext cx="4854904" cy="1045311"/>
          </a:xfrm>
          <a:prstGeom prst="flowChartAlternateProcess">
            <a:avLst/>
          </a:prstGeom>
          <a:solidFill>
            <a:schemeClr val="bg1">
              <a:lumMod val="95000"/>
            </a:schemeClr>
          </a:solidFill>
        </p:spPr>
        <p:txBody>
          <a:bodyPr wrap="square" rtlCol="0" anchor="ctr">
            <a:noAutofit/>
          </a:bodyPr>
          <a:lstStyle/>
          <a:p>
            <a:pPr algn="ctr"/>
            <a:r>
              <a:rPr lang="fr-FR" sz="2000" b="1">
                <a:solidFill>
                  <a:schemeClr val="accent2"/>
                </a:solidFill>
                <a:latin typeface="Poppins" panose="00000500000000000000" pitchFamily="2" charset="0"/>
                <a:cs typeface="Poppins" panose="00000500000000000000" pitchFamily="2" charset="0"/>
              </a:rPr>
              <a:t>Veille Technologique du groupe 4 sur le langage Python</a:t>
            </a:r>
          </a:p>
        </p:txBody>
      </p:sp>
      <p:grpSp>
        <p:nvGrpSpPr>
          <p:cNvPr id="16" name="Group 2">
            <a:extLst>
              <a:ext uri="{FF2B5EF4-FFF2-40B4-BE49-F238E27FC236}">
                <a16:creationId xmlns:a16="http://schemas.microsoft.com/office/drawing/2014/main" id="{E047AA8F-FD82-4F7F-BCA9-4EE30B3F3D85}"/>
              </a:ext>
            </a:extLst>
          </p:cNvPr>
          <p:cNvGrpSpPr>
            <a:grpSpLocks noChangeAspect="1"/>
          </p:cNvGrpSpPr>
          <p:nvPr/>
        </p:nvGrpSpPr>
        <p:grpSpPr>
          <a:xfrm rot="19597915">
            <a:off x="11093252" y="6254707"/>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0F5B5F59-C8F0-4134-91B8-79EA1CE5D56E}"/>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2F9363AE-E2D6-4976-9AC4-D1A1419470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9849069">
            <a:off x="23717" y="6175725"/>
            <a:ext cx="426744" cy="426744"/>
          </a:xfrm>
          <a:prstGeom prst="rect">
            <a:avLst/>
          </a:prstGeom>
        </p:spPr>
      </p:pic>
      <p:pic>
        <p:nvPicPr>
          <p:cNvPr id="23" name="Picture 2">
            <a:extLst>
              <a:ext uri="{FF2B5EF4-FFF2-40B4-BE49-F238E27FC236}">
                <a16:creationId xmlns:a16="http://schemas.microsoft.com/office/drawing/2014/main" id="{94EB19D5-BC84-4957-9A97-993D7ADFB8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20150135">
            <a:off x="6239980" y="737893"/>
            <a:ext cx="426744" cy="426744"/>
          </a:xfrm>
          <a:prstGeom prst="rect">
            <a:avLst/>
          </a:prstGeom>
        </p:spPr>
      </p:pic>
      <p:pic>
        <p:nvPicPr>
          <p:cNvPr id="24" name="Picture 2">
            <a:extLst>
              <a:ext uri="{FF2B5EF4-FFF2-40B4-BE49-F238E27FC236}">
                <a16:creationId xmlns:a16="http://schemas.microsoft.com/office/drawing/2014/main" id="{01001105-2E83-4B2F-B091-E158446A02D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1619886" y="76347"/>
            <a:ext cx="426744" cy="426744"/>
          </a:xfrm>
          <a:prstGeom prst="rect">
            <a:avLst/>
          </a:prstGeom>
        </p:spPr>
      </p:pic>
      <p:grpSp>
        <p:nvGrpSpPr>
          <p:cNvPr id="25" name="Group 2">
            <a:extLst>
              <a:ext uri="{FF2B5EF4-FFF2-40B4-BE49-F238E27FC236}">
                <a16:creationId xmlns:a16="http://schemas.microsoft.com/office/drawing/2014/main" id="{61A4B828-BCAE-4C72-A802-E23E0DB1C47A}"/>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26" name="Freeform 3">
              <a:extLst>
                <a:ext uri="{FF2B5EF4-FFF2-40B4-BE49-F238E27FC236}">
                  <a16:creationId xmlns:a16="http://schemas.microsoft.com/office/drawing/2014/main" id="{B4CC09B1-6598-49B0-97AD-A19D8393DA0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
        <p:nvSpPr>
          <p:cNvPr id="27" name="Espace réservé du numéro de diapositive 4">
            <a:extLst>
              <a:ext uri="{FF2B5EF4-FFF2-40B4-BE49-F238E27FC236}">
                <a16:creationId xmlns:a16="http://schemas.microsoft.com/office/drawing/2014/main" id="{27E6B12F-E3D1-404D-979B-A44C7C825BD7}"/>
              </a:ext>
            </a:extLst>
          </p:cNvPr>
          <p:cNvSpPr>
            <a:spLocks noGrp="1"/>
          </p:cNvSpPr>
          <p:nvPr>
            <p:ph type="sldNum" sz="quarter" idx="12"/>
          </p:nvPr>
        </p:nvSpPr>
        <p:spPr>
          <a:xfrm>
            <a:off x="5729859" y="6248666"/>
            <a:ext cx="523788" cy="500106"/>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FR" sz="2000" b="1" dirty="0">
                <a:solidFill>
                  <a:srgbClr val="FF0000"/>
                </a:solidFill>
                <a:latin typeface="Nunito Sans Black" pitchFamily="2" charset="0"/>
              </a:rPr>
              <a:t>1</a:t>
            </a:r>
            <a:endParaRPr lang="fr-ML" sz="2000" b="1" dirty="0">
              <a:solidFill>
                <a:srgbClr val="FF0000"/>
              </a:solidFill>
              <a:latin typeface="Nunito Sans Black" pitchFamily="2" charset="0"/>
            </a:endParaRPr>
          </a:p>
        </p:txBody>
      </p:sp>
    </p:spTree>
    <p:extLst>
      <p:ext uri="{BB962C8B-B14F-4D97-AF65-F5344CB8AC3E}">
        <p14:creationId xmlns:p14="http://schemas.microsoft.com/office/powerpoint/2010/main" val="372713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1250" fill="hold"/>
                                        <p:tgtEl>
                                          <p:spTgt spid="24"/>
                                        </p:tgtEl>
                                        <p:attrNameLst>
                                          <p:attrName>ppt_w</p:attrName>
                                        </p:attrNameLst>
                                      </p:cBhvr>
                                      <p:tavLst>
                                        <p:tav tm="0">
                                          <p:val>
                                            <p:fltVal val="0"/>
                                          </p:val>
                                        </p:tav>
                                        <p:tav tm="100000">
                                          <p:val>
                                            <p:strVal val="#ppt_w"/>
                                          </p:val>
                                        </p:tav>
                                      </p:tavLst>
                                    </p:anim>
                                    <p:anim calcmode="lin" valueType="num">
                                      <p:cBhvr>
                                        <p:cTn id="13" dur="1250" fill="hold"/>
                                        <p:tgtEl>
                                          <p:spTgt spid="24"/>
                                        </p:tgtEl>
                                        <p:attrNameLst>
                                          <p:attrName>ppt_h</p:attrName>
                                        </p:attrNameLst>
                                      </p:cBhvr>
                                      <p:tavLst>
                                        <p:tav tm="0">
                                          <p:val>
                                            <p:fltVal val="0"/>
                                          </p:val>
                                        </p:tav>
                                        <p:tav tm="100000">
                                          <p:val>
                                            <p:strVal val="#ppt_h"/>
                                          </p:val>
                                        </p:tav>
                                      </p:tavLst>
                                    </p:anim>
                                    <p:anim calcmode="lin" valueType="num">
                                      <p:cBhvr>
                                        <p:cTn id="14" dur="1250" fill="hold"/>
                                        <p:tgtEl>
                                          <p:spTgt spid="24"/>
                                        </p:tgtEl>
                                        <p:attrNameLst>
                                          <p:attrName>style.rotation</p:attrName>
                                        </p:attrNameLst>
                                      </p:cBhvr>
                                      <p:tavLst>
                                        <p:tav tm="0">
                                          <p:val>
                                            <p:fltVal val="360"/>
                                          </p:val>
                                        </p:tav>
                                        <p:tav tm="100000">
                                          <p:val>
                                            <p:fltVal val="0"/>
                                          </p:val>
                                        </p:tav>
                                      </p:tavLst>
                                    </p:anim>
                                    <p:animEffect transition="in" filter="fade">
                                      <p:cBhvr>
                                        <p:cTn id="15" dur="1250"/>
                                        <p:tgtEl>
                                          <p:spTgt spid="24"/>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250" fill="hold"/>
                                        <p:tgtEl>
                                          <p:spTgt spid="23"/>
                                        </p:tgtEl>
                                        <p:attrNameLst>
                                          <p:attrName>ppt_w</p:attrName>
                                        </p:attrNameLst>
                                      </p:cBhvr>
                                      <p:tavLst>
                                        <p:tav tm="0">
                                          <p:val>
                                            <p:fltVal val="0"/>
                                          </p:val>
                                        </p:tav>
                                        <p:tav tm="100000">
                                          <p:val>
                                            <p:strVal val="#ppt_w"/>
                                          </p:val>
                                        </p:tav>
                                      </p:tavLst>
                                    </p:anim>
                                    <p:anim calcmode="lin" valueType="num">
                                      <p:cBhvr>
                                        <p:cTn id="19" dur="1250" fill="hold"/>
                                        <p:tgtEl>
                                          <p:spTgt spid="23"/>
                                        </p:tgtEl>
                                        <p:attrNameLst>
                                          <p:attrName>ppt_h</p:attrName>
                                        </p:attrNameLst>
                                      </p:cBhvr>
                                      <p:tavLst>
                                        <p:tav tm="0">
                                          <p:val>
                                            <p:fltVal val="0"/>
                                          </p:val>
                                        </p:tav>
                                        <p:tav tm="100000">
                                          <p:val>
                                            <p:strVal val="#ppt_h"/>
                                          </p:val>
                                        </p:tav>
                                      </p:tavLst>
                                    </p:anim>
                                    <p:anim calcmode="lin" valueType="num">
                                      <p:cBhvr>
                                        <p:cTn id="20" dur="1250" fill="hold"/>
                                        <p:tgtEl>
                                          <p:spTgt spid="23"/>
                                        </p:tgtEl>
                                        <p:attrNameLst>
                                          <p:attrName>style.rotation</p:attrName>
                                        </p:attrNameLst>
                                      </p:cBhvr>
                                      <p:tavLst>
                                        <p:tav tm="0">
                                          <p:val>
                                            <p:fltVal val="360"/>
                                          </p:val>
                                        </p:tav>
                                        <p:tav tm="100000">
                                          <p:val>
                                            <p:fltVal val="0"/>
                                          </p:val>
                                        </p:tav>
                                      </p:tavLst>
                                    </p:anim>
                                    <p:animEffect transition="in" filter="fade">
                                      <p:cBhvr>
                                        <p:cTn id="21" dur="1250"/>
                                        <p:tgtEl>
                                          <p:spTgt spid="23"/>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22"/>
                                        </p:tgtEl>
                                        <p:attrNameLst>
                                          <p:attrName>style.visibility</p:attrName>
                                        </p:attrNameLst>
                                      </p:cBhvr>
                                      <p:to>
                                        <p:strVal val="visible"/>
                                      </p:to>
                                    </p:set>
                                    <p:anim calcmode="lin" valueType="num">
                                      <p:cBhvr>
                                        <p:cTn id="24" dur="1250" fill="hold"/>
                                        <p:tgtEl>
                                          <p:spTgt spid="22"/>
                                        </p:tgtEl>
                                        <p:attrNameLst>
                                          <p:attrName>ppt_w</p:attrName>
                                        </p:attrNameLst>
                                      </p:cBhvr>
                                      <p:tavLst>
                                        <p:tav tm="0">
                                          <p:val>
                                            <p:fltVal val="0"/>
                                          </p:val>
                                        </p:tav>
                                        <p:tav tm="100000">
                                          <p:val>
                                            <p:strVal val="#ppt_w"/>
                                          </p:val>
                                        </p:tav>
                                      </p:tavLst>
                                    </p:anim>
                                    <p:anim calcmode="lin" valueType="num">
                                      <p:cBhvr>
                                        <p:cTn id="25" dur="1250" fill="hold"/>
                                        <p:tgtEl>
                                          <p:spTgt spid="22"/>
                                        </p:tgtEl>
                                        <p:attrNameLst>
                                          <p:attrName>ppt_h</p:attrName>
                                        </p:attrNameLst>
                                      </p:cBhvr>
                                      <p:tavLst>
                                        <p:tav tm="0">
                                          <p:val>
                                            <p:fltVal val="0"/>
                                          </p:val>
                                        </p:tav>
                                        <p:tav tm="100000">
                                          <p:val>
                                            <p:strVal val="#ppt_h"/>
                                          </p:val>
                                        </p:tav>
                                      </p:tavLst>
                                    </p:anim>
                                    <p:anim calcmode="lin" valueType="num">
                                      <p:cBhvr>
                                        <p:cTn id="26" dur="1250" fill="hold"/>
                                        <p:tgtEl>
                                          <p:spTgt spid="22"/>
                                        </p:tgtEl>
                                        <p:attrNameLst>
                                          <p:attrName>style.rotation</p:attrName>
                                        </p:attrNameLst>
                                      </p:cBhvr>
                                      <p:tavLst>
                                        <p:tav tm="0">
                                          <p:val>
                                            <p:fltVal val="360"/>
                                          </p:val>
                                        </p:tav>
                                        <p:tav tm="100000">
                                          <p:val>
                                            <p:fltVal val="0"/>
                                          </p:val>
                                        </p:tav>
                                      </p:tavLst>
                                    </p:anim>
                                    <p:animEffect transition="in" filter="fade">
                                      <p:cBhvr>
                                        <p:cTn id="27" dur="1250"/>
                                        <p:tgtEl>
                                          <p:spTgt spid="22"/>
                                        </p:tgtEl>
                                      </p:cBhvr>
                                    </p:animEffect>
                                  </p:childTnLst>
                                </p:cTn>
                              </p:par>
                              <p:par>
                                <p:cTn id="28" presetID="47" presetClass="entr" presetSubtype="0" fill="hold"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3" y="1809712"/>
            <a:ext cx="10737271" cy="3238579"/>
          </a:xfrm>
          <a:prstGeom prst="rect">
            <a:avLst/>
          </a:prstGeom>
          <a:noFill/>
        </p:spPr>
        <p:txBody>
          <a:bodyPr wrap="square" rtlCol="0" anchor="ctr">
            <a:spAutoFit/>
          </a:bodyPr>
          <a:lstStyle/>
          <a:p>
            <a:pPr algn="just">
              <a:lnSpc>
                <a:spcPct val="150000"/>
              </a:lnSpc>
            </a:pPr>
            <a:r>
              <a:rPr lang="fr-FR" sz="2000" b="0" i="0" dirty="0">
                <a:solidFill>
                  <a:srgbClr val="000000"/>
                </a:solidFill>
                <a:effectLst/>
                <a:latin typeface="Poppins" panose="00000500000000000000" pitchFamily="2" charset="0"/>
                <a:cs typeface="Poppins" panose="00000500000000000000" pitchFamily="2" charset="0"/>
              </a:rPr>
              <a:t>Python est un langage :</a:t>
            </a:r>
          </a:p>
          <a:p>
            <a:pPr marL="285750" indent="-285750" algn="just">
              <a:lnSpc>
                <a:spcPct val="150000"/>
              </a:lnSpc>
              <a:buFont typeface="Wingdings" panose="05000000000000000000" pitchFamily="2" charset="2"/>
              <a:buChar char="Ø"/>
            </a:pPr>
            <a:r>
              <a:rPr lang="fr-FR" sz="2000" b="0" i="0" dirty="0">
                <a:solidFill>
                  <a:srgbClr val="000000"/>
                </a:solidFill>
                <a:effectLst/>
                <a:latin typeface="Poppins" panose="00000500000000000000" pitchFamily="2" charset="0"/>
                <a:cs typeface="Poppins" panose="00000500000000000000" pitchFamily="2" charset="0"/>
              </a:rPr>
              <a:t>Interprété,</a:t>
            </a:r>
          </a:p>
          <a:p>
            <a:pPr marL="285750" indent="-285750" algn="just">
              <a:lnSpc>
                <a:spcPct val="150000"/>
              </a:lnSpc>
              <a:buFont typeface="Wingdings" panose="05000000000000000000" pitchFamily="2" charset="2"/>
              <a:buChar char="Ø"/>
            </a:pPr>
            <a:r>
              <a:rPr lang="fr-FR" sz="2000" b="0" i="0" dirty="0">
                <a:solidFill>
                  <a:srgbClr val="000000"/>
                </a:solidFill>
                <a:effectLst/>
                <a:latin typeface="Poppins" panose="00000500000000000000" pitchFamily="2" charset="0"/>
                <a:cs typeface="Poppins" panose="00000500000000000000" pitchFamily="2" charset="0"/>
              </a:rPr>
              <a:t>Multiparadigme car il supporte la programmation impérative, structurée, fonctionnelle et orientée objet</a:t>
            </a:r>
          </a:p>
          <a:p>
            <a:pPr marL="285750" indent="-285750" algn="just">
              <a:lnSpc>
                <a:spcPct val="150000"/>
              </a:lnSpc>
              <a:buFont typeface="Wingdings" panose="05000000000000000000" pitchFamily="2" charset="2"/>
              <a:buChar char="Ø"/>
            </a:pPr>
            <a:r>
              <a:rPr lang="fr-FR" sz="2000" b="0" i="0" dirty="0">
                <a:solidFill>
                  <a:srgbClr val="000000"/>
                </a:solidFill>
                <a:effectLst/>
                <a:latin typeface="Poppins" panose="00000500000000000000" pitchFamily="2" charset="0"/>
                <a:cs typeface="Poppins" panose="00000500000000000000" pitchFamily="2" charset="0"/>
              </a:rPr>
              <a:t>Multiplateforme car il fonctionne sur plusieurs plateforme, Exemple : Windows, Mac OS, linux, …</a:t>
            </a:r>
          </a:p>
          <a:p>
            <a:pPr algn="just">
              <a:lnSpc>
                <a:spcPct val="150000"/>
              </a:lnSpc>
            </a:pPr>
            <a:endParaRPr lang="fr-FR" b="0" i="0" dirty="0">
              <a:solidFill>
                <a:srgbClr val="00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17A399FC-57DC-42EC-B99F-35E7A36EC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8DCE92C8-CBB7-43D1-BFD3-D0434B6DF7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37959CCA-A8E4-4996-B07E-E1A326833F04}"/>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67C44846-AAB3-4BBD-A612-B8FA3C2ACD9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03CB059E-9156-4D4F-96EF-DF032D6A14AE}"/>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724ACCD8-BD38-4554-A497-4DAAF6B6F0B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A2BC37D6-AE64-4677-A283-55204B021C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3" name="Espace réservé du numéro de diapositive 4">
            <a:extLst>
              <a:ext uri="{FF2B5EF4-FFF2-40B4-BE49-F238E27FC236}">
                <a16:creationId xmlns:a16="http://schemas.microsoft.com/office/drawing/2014/main" id="{544E46FA-E585-4DA6-AB97-45C89212DE34}"/>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19</a:t>
            </a:r>
          </a:p>
        </p:txBody>
      </p:sp>
    </p:spTree>
    <p:extLst>
      <p:ext uri="{BB962C8B-B14F-4D97-AF65-F5344CB8AC3E}">
        <p14:creationId xmlns:p14="http://schemas.microsoft.com/office/powerpoint/2010/main" val="34836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9</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 est la </a:t>
            </a:r>
            <a:r>
              <a:rPr lang="fr-FR" sz="4000" b="0" i="0">
                <a:solidFill>
                  <a:srgbClr val="111111"/>
                </a:solidFill>
                <a:effectLst/>
                <a:latin typeface="Roboto" panose="020B0604020202020204" pitchFamily="2" charset="0"/>
              </a:rPr>
              <a:t>distinction</a:t>
            </a:r>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 de PYTHON 3 par rapport à PYTHON 2 ?</a:t>
            </a:r>
          </a:p>
        </p:txBody>
      </p:sp>
      <p:pic>
        <p:nvPicPr>
          <p:cNvPr id="8" name="Image 7">
            <a:extLst>
              <a:ext uri="{FF2B5EF4-FFF2-40B4-BE49-F238E27FC236}">
                <a16:creationId xmlns:a16="http://schemas.microsoft.com/office/drawing/2014/main" id="{0288BA35-D233-4828-933A-B300FAF94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EA9849FB-D7DA-41D0-9450-61A507B4FC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98E318B5-836C-44BA-AD0D-80C19DC15D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D803EDEB-EC43-4673-AD81-02121197071B}"/>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10AD3307-CC86-4192-817B-930B81426898}"/>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F12E8108-F172-4FC0-84C0-67A0846DE1F2}"/>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A5722464-6513-4FE2-9BB1-DC65C76C190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6FF77E9F-B4B1-4D61-9E15-09950629D9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4987529D-E41E-4A7F-92FF-DC6476D5E85B}"/>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20</a:t>
            </a:r>
          </a:p>
        </p:txBody>
      </p:sp>
    </p:spTree>
    <p:extLst>
      <p:ext uri="{BB962C8B-B14F-4D97-AF65-F5344CB8AC3E}">
        <p14:creationId xmlns:p14="http://schemas.microsoft.com/office/powerpoint/2010/main" val="5903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199921"/>
            <a:ext cx="845129" cy="861449"/>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7178" y="374058"/>
            <a:ext cx="547257" cy="595758"/>
          </a:xfrm>
          <a:prstGeom prst="rect">
            <a:avLst/>
          </a:prstGeom>
        </p:spPr>
      </p:pic>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55" y="6132284"/>
            <a:ext cx="1039090" cy="725715"/>
          </a:xfrm>
          <a:prstGeom prst="rect">
            <a:avLst/>
          </a:prstGeom>
        </p:spPr>
      </p:pic>
      <p:sp>
        <p:nvSpPr>
          <p:cNvPr id="3" name="ZoneTexte 2">
            <a:extLst>
              <a:ext uri="{FF2B5EF4-FFF2-40B4-BE49-F238E27FC236}">
                <a16:creationId xmlns:a16="http://schemas.microsoft.com/office/drawing/2014/main" id="{510B70F5-E79A-40E8-A73E-39054E084A6A}"/>
              </a:ext>
            </a:extLst>
          </p:cNvPr>
          <p:cNvSpPr txBox="1"/>
          <p:nvPr/>
        </p:nvSpPr>
        <p:spPr>
          <a:xfrm>
            <a:off x="1205345" y="1423447"/>
            <a:ext cx="8636239" cy="646331"/>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Il y a plusieurs différences entre python 2 et python 3 on peut citer par exemple : </a:t>
            </a:r>
            <a:endParaRPr lang="fr-FR" sz="1800" dirty="0">
              <a:effectLst/>
              <a:latin typeface="Arial" panose="020B0604020202020204" pitchFamily="34" charset="0"/>
              <a:ea typeface="Arial" panose="020B0604020202020204" pitchFamily="34" charset="0"/>
            </a:endParaRPr>
          </a:p>
          <a:p>
            <a:endParaRPr lang="fr-FR" dirty="0"/>
          </a:p>
        </p:txBody>
      </p:sp>
      <p:sp>
        <p:nvSpPr>
          <p:cNvPr id="4" name="ZoneTexte 3">
            <a:extLst>
              <a:ext uri="{FF2B5EF4-FFF2-40B4-BE49-F238E27FC236}">
                <a16:creationId xmlns:a16="http://schemas.microsoft.com/office/drawing/2014/main" id="{0C801F47-26D3-47D0-82E2-78043249F484}"/>
              </a:ext>
            </a:extLst>
          </p:cNvPr>
          <p:cNvSpPr txBox="1"/>
          <p:nvPr/>
        </p:nvSpPr>
        <p:spPr>
          <a:xfrm>
            <a:off x="1319753" y="2158738"/>
            <a:ext cx="6664750" cy="2062103"/>
          </a:xfrm>
          <a:prstGeom prst="rect">
            <a:avLst/>
          </a:prstGeom>
          <a:noFill/>
        </p:spPr>
        <p:txBody>
          <a:bodyPr wrap="square" rtlCol="0">
            <a:spAutoFit/>
          </a:bodyPr>
          <a:lstStyle/>
          <a:p>
            <a:pPr marL="285750" indent="-285750">
              <a:buFont typeface="Wingdings" panose="05000000000000000000" pitchFamily="2" charset="2"/>
              <a:buChar char="Ø"/>
            </a:pPr>
            <a:r>
              <a:rPr lang="fr-FR" sz="1800" b="1"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print</a:t>
            </a:r>
            <a:r>
              <a:rPr lang="fr-FR" sz="1800" dirty="0">
                <a:effectLst/>
                <a:latin typeface="Cambria" panose="02040503050406030204" pitchFamily="18" charset="0"/>
                <a:ea typeface="Cambria" panose="02040503050406030204" pitchFamily="18" charset="0"/>
                <a:cs typeface="Cambria" panose="02040503050406030204" pitchFamily="18" charset="0"/>
              </a:rPr>
              <a:t> est devenu une fonction.</a:t>
            </a:r>
          </a:p>
          <a:p>
            <a:endParaRPr lang="fr-FR" sz="1800" dirty="0">
              <a:effectLst/>
              <a:latin typeface="Cambria" panose="02040503050406030204" pitchFamily="18" charset="0"/>
              <a:ea typeface="Cambria" panose="02040503050406030204" pitchFamily="18" charset="0"/>
              <a:cs typeface="Cambria" panose="02040503050406030204" pitchFamily="18" charset="0"/>
            </a:endParaRPr>
          </a:p>
          <a:p>
            <a:pPr marL="285750" indent="-285750">
              <a:buFont typeface="Wingdings" panose="05000000000000000000" pitchFamily="2" charset="2"/>
              <a:buChar char="Ø"/>
            </a:pPr>
            <a:r>
              <a:rPr lang="fr-FR" sz="1800" dirty="0">
                <a:effectLst/>
                <a:latin typeface="Arial" panose="020B0604020202020204" pitchFamily="34" charset="0"/>
                <a:ea typeface="Arial" panose="020B0604020202020204" pitchFamily="34" charset="0"/>
              </a:rPr>
              <a:t>Certains modules ont changé de nom par exemple </a:t>
            </a:r>
            <a:r>
              <a:rPr lang="fr-FR" sz="1800" b="1" dirty="0" err="1">
                <a:solidFill>
                  <a:schemeClr val="accent2"/>
                </a:solidFill>
                <a:effectLst/>
                <a:latin typeface="Arial" panose="020B0604020202020204" pitchFamily="34" charset="0"/>
                <a:ea typeface="Arial" panose="020B0604020202020204" pitchFamily="34" charset="0"/>
              </a:rPr>
              <a:t>Tkinter</a:t>
            </a:r>
            <a:r>
              <a:rPr lang="fr-FR" sz="1800" dirty="0">
                <a:effectLst/>
                <a:latin typeface="Arial" panose="020B0604020202020204" pitchFamily="34" charset="0"/>
                <a:ea typeface="Arial" panose="020B0604020202020204" pitchFamily="34" charset="0"/>
              </a:rPr>
              <a:t> devient </a:t>
            </a:r>
            <a:r>
              <a:rPr lang="fr-FR" sz="1800" b="1" dirty="0" err="1">
                <a:solidFill>
                  <a:schemeClr val="accent2"/>
                </a:solidFill>
                <a:effectLst/>
                <a:latin typeface="Arial" panose="020B0604020202020204" pitchFamily="34" charset="0"/>
                <a:ea typeface="Arial" panose="020B0604020202020204" pitchFamily="34" charset="0"/>
              </a:rPr>
              <a:t>tkinter</a:t>
            </a:r>
            <a:r>
              <a:rPr lang="fr-FR" sz="1800" dirty="0">
                <a:effectLst/>
                <a:latin typeface="Arial" panose="020B0604020202020204" pitchFamily="34" charset="0"/>
                <a:ea typeface="Arial" panose="020B0604020202020204" pitchFamily="34" charset="0"/>
              </a:rPr>
              <a:t> avec un « </a:t>
            </a:r>
            <a:r>
              <a:rPr lang="fr-FR" sz="2000" b="1" dirty="0">
                <a:solidFill>
                  <a:schemeClr val="accent2"/>
                </a:solidFill>
                <a:effectLst/>
                <a:latin typeface="Arial" panose="020B0604020202020204" pitchFamily="34" charset="0"/>
                <a:ea typeface="Arial" panose="020B0604020202020204" pitchFamily="34" charset="0"/>
              </a:rPr>
              <a:t>t</a:t>
            </a:r>
            <a:r>
              <a:rPr lang="fr-FR" sz="1800" dirty="0">
                <a:effectLst/>
                <a:latin typeface="Arial" panose="020B0604020202020204" pitchFamily="34" charset="0"/>
                <a:ea typeface="Arial" panose="020B0604020202020204" pitchFamily="34" charset="0"/>
              </a:rPr>
              <a:t> » minuscule</a:t>
            </a:r>
          </a:p>
          <a:p>
            <a:endParaRPr lang="fr-FR" sz="1800" dirty="0">
              <a:effectLst/>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fr-FR" dirty="0"/>
              <a:t>Certains objets ont été déplacés. Par exemple </a:t>
            </a:r>
            <a:r>
              <a:rPr lang="fr-FR" dirty="0" err="1"/>
              <a:t>Dialog</a:t>
            </a:r>
            <a:r>
              <a:rPr lang="fr-FR" dirty="0"/>
              <a:t> devient </a:t>
            </a:r>
            <a:r>
              <a:rPr lang="fr-FR" dirty="0" err="1"/>
              <a:t>tkinter.dialog</a:t>
            </a:r>
            <a:r>
              <a:rPr lang="fr-FR" dirty="0"/>
              <a:t> </a:t>
            </a:r>
          </a:p>
        </p:txBody>
      </p:sp>
      <p:sp>
        <p:nvSpPr>
          <p:cNvPr id="5" name="ZoneTexte 4">
            <a:extLst>
              <a:ext uri="{FF2B5EF4-FFF2-40B4-BE49-F238E27FC236}">
                <a16:creationId xmlns:a16="http://schemas.microsoft.com/office/drawing/2014/main" id="{F10214E2-3386-4A3C-A000-A48E01E5AA58}"/>
              </a:ext>
            </a:extLst>
          </p:cNvPr>
          <p:cNvSpPr txBox="1"/>
          <p:nvPr/>
        </p:nvSpPr>
        <p:spPr>
          <a:xfrm>
            <a:off x="1432874" y="4506012"/>
            <a:ext cx="8795208" cy="2031325"/>
          </a:xfrm>
          <a:prstGeom prst="rect">
            <a:avLst/>
          </a:prstGeom>
          <a:noFill/>
        </p:spPr>
        <p:txBody>
          <a:bodyPr wrap="square" rtlCol="0">
            <a:spAutoFit/>
          </a:bodyPr>
          <a:lstStyle/>
          <a:p>
            <a:r>
              <a:rPr lang="fr-FR" dirty="0"/>
              <a:t>Même avec ces quelques différences on peut dire qu’il n’y a pas de compatibilité entre python 2 et python 3 car : </a:t>
            </a:r>
          </a:p>
          <a:p>
            <a:pPr marL="285750" indent="-285750">
              <a:buFont typeface="Wingdings" panose="05000000000000000000" pitchFamily="2" charset="2"/>
              <a:buChar char="Ø"/>
            </a:pPr>
            <a:r>
              <a:rPr lang="fr-FR" dirty="0"/>
              <a:t>Tous les scripts utilisant </a:t>
            </a:r>
            <a:r>
              <a:rPr lang="fr-FR" dirty="0" err="1"/>
              <a:t>print</a:t>
            </a:r>
            <a:r>
              <a:rPr lang="fr-FR" dirty="0"/>
              <a:t> sans parenthèse ou un module renommé ou un objet déplacé ne marcheront pas.</a:t>
            </a:r>
          </a:p>
          <a:p>
            <a:pPr marL="285750" indent="-285750">
              <a:buFont typeface="Wingdings" panose="05000000000000000000" pitchFamily="2" charset="2"/>
              <a:buChar char="Ø"/>
            </a:pPr>
            <a:r>
              <a:rPr lang="fr-FR" dirty="0"/>
              <a:t>Il n’est cependant pas difficile d’adapter un programme écrit en python 2 vers python 3 car la syntaxe générale n’a pas changé </a:t>
            </a:r>
          </a:p>
          <a:p>
            <a:endParaRPr lang="fr-FR" dirty="0"/>
          </a:p>
        </p:txBody>
      </p:sp>
      <p:sp>
        <p:nvSpPr>
          <p:cNvPr id="9" name="Espace réservé du numéro de diapositive 4">
            <a:extLst>
              <a:ext uri="{FF2B5EF4-FFF2-40B4-BE49-F238E27FC236}">
                <a16:creationId xmlns:a16="http://schemas.microsoft.com/office/drawing/2014/main" id="{027615E4-31BF-4DD1-96B4-A6283EED055A}"/>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21</a:t>
            </a:r>
          </a:p>
        </p:txBody>
      </p:sp>
    </p:spTree>
    <p:extLst>
      <p:ext uri="{BB962C8B-B14F-4D97-AF65-F5344CB8AC3E}">
        <p14:creationId xmlns:p14="http://schemas.microsoft.com/office/powerpoint/2010/main" val="273749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9BBDD-190D-4CD0-A7D6-EAC1535BA028}"/>
              </a:ext>
            </a:extLst>
          </p:cNvPr>
          <p:cNvSpPr>
            <a:spLocks noGrp="1"/>
          </p:cNvSpPr>
          <p:nvPr>
            <p:ph type="title"/>
          </p:nvPr>
        </p:nvSpPr>
        <p:spPr>
          <a:xfrm>
            <a:off x="838200" y="681037"/>
            <a:ext cx="10515600" cy="1325563"/>
          </a:xfrm>
        </p:spPr>
        <p:txBody>
          <a:bodyPr/>
          <a:lstStyle/>
          <a:p>
            <a:pPr marL="571500" indent="-571500" algn="ctr">
              <a:buFont typeface="Wingdings" panose="05000000000000000000" pitchFamily="2" charset="2"/>
              <a:buChar char="ü"/>
            </a:pPr>
            <a:r>
              <a:rPr lang="fr-FR" b="1">
                <a:solidFill>
                  <a:schemeClr val="accent2"/>
                </a:solidFill>
                <a:latin typeface="Cambria" panose="02040503050406030204" pitchFamily="18" charset="0"/>
                <a:ea typeface="Cambria" panose="02040503050406030204" pitchFamily="18" charset="0"/>
              </a:rPr>
              <a:t>PARTIE DEMONSTRATIVE</a:t>
            </a:r>
          </a:p>
        </p:txBody>
      </p:sp>
      <mc:AlternateContent xmlns:mc="http://schemas.openxmlformats.org/markup-compatibility/2006">
        <mc:Choice xmlns:psuz="http://schemas.microsoft.com/office/powerpoint/2016/summaryzoom" Requires="psuz">
          <p:graphicFrame>
            <p:nvGraphicFramePr>
              <p:cNvPr id="5" name="Zoom de résumé 4">
                <a:extLst>
                  <a:ext uri="{FF2B5EF4-FFF2-40B4-BE49-F238E27FC236}">
                    <a16:creationId xmlns:a16="http://schemas.microsoft.com/office/drawing/2014/main" id="{152E1D7A-85D7-4144-AEBE-97049C2F6E28}"/>
                  </a:ext>
                </a:extLst>
              </p:cNvPr>
              <p:cNvGraphicFramePr>
                <a:graphicFrameLocks noChangeAspect="1"/>
              </p:cNvGraphicFramePr>
              <p:nvPr>
                <p:extLst>
                  <p:ext uri="{D42A27DB-BD31-4B8C-83A1-F6EECF244321}">
                    <p14:modId xmlns:p14="http://schemas.microsoft.com/office/powerpoint/2010/main" val="4266361992"/>
                  </p:ext>
                </p:extLst>
              </p:nvPr>
            </p:nvGraphicFramePr>
            <p:xfrm>
              <a:off x="838200" y="1825625"/>
              <a:ext cx="10515600" cy="4351338"/>
            </p:xfrm>
            <a:graphic>
              <a:graphicData uri="http://schemas.microsoft.com/office/powerpoint/2016/summaryzoom">
                <psuz:summaryZm>
                  <psuz:summaryZmObj sectionId="{FC4821F5-2302-4C91-848A-1D58D7B0A865}">
                    <psuz:zmPr id="{834587DD-2958-49E7-9C98-D726C394D2FB}" transitionDur="1000">
                      <p166:blipFill xmlns:p166="http://schemas.microsoft.com/office/powerpoint/2016/6/main">
                        <a:blip r:embed="rId2"/>
                        <a:stretch>
                          <a:fillRect/>
                        </a:stretch>
                      </p166:blipFill>
                      <p166:spPr xmlns:p166="http://schemas.microsoft.com/office/powerpoint/2016/6/main">
                        <a:xfrm>
                          <a:off x="392692" y="800426"/>
                          <a:ext cx="2366010" cy="1330880"/>
                        </a:xfrm>
                        <a:prstGeom prst="rect">
                          <a:avLst/>
                        </a:prstGeom>
                        <a:ln w="3175">
                          <a:solidFill>
                            <a:prstClr val="ltGray"/>
                          </a:solidFill>
                        </a:ln>
                      </p166:spPr>
                    </psuz:zmPr>
                  </psuz:summaryZmObj>
                  <psuz:summaryZmObj sectionId="{DF74BBC8-2A91-4CAF-A7AA-9734162450AB}">
                    <psuz:zmPr id="{C7B990F7-A705-4B8F-B2D7-EEAFFC02AA59}" transitionDur="1000">
                      <p166:blipFill xmlns:p166="http://schemas.microsoft.com/office/powerpoint/2016/6/main">
                        <a:blip r:embed="rId3"/>
                        <a:stretch>
                          <a:fillRect/>
                        </a:stretch>
                      </p166:blipFill>
                      <p166:spPr xmlns:p166="http://schemas.microsoft.com/office/powerpoint/2016/6/main">
                        <a:xfrm>
                          <a:off x="2847427" y="800426"/>
                          <a:ext cx="2366010" cy="1330880"/>
                        </a:xfrm>
                        <a:prstGeom prst="rect">
                          <a:avLst/>
                        </a:prstGeom>
                        <a:ln w="3175">
                          <a:solidFill>
                            <a:prstClr val="ltGray"/>
                          </a:solidFill>
                        </a:ln>
                      </p166:spPr>
                    </psuz:zmPr>
                  </psuz:summaryZmObj>
                  <psuz:summaryZmObj sectionId="{BD47E8F6-48E5-415C-B815-520EF717391E}">
                    <psuz:zmPr id="{FDE0062F-F159-4DA7-B1F7-D539D5F7F921}" transitionDur="1000">
                      <p166:blipFill xmlns:p166="http://schemas.microsoft.com/office/powerpoint/2016/6/main">
                        <a:blip r:embed="rId4"/>
                        <a:stretch>
                          <a:fillRect/>
                        </a:stretch>
                      </p166:blipFill>
                      <p166:spPr xmlns:p166="http://schemas.microsoft.com/office/powerpoint/2016/6/main">
                        <a:xfrm>
                          <a:off x="5302162" y="800426"/>
                          <a:ext cx="2366010" cy="1330880"/>
                        </a:xfrm>
                        <a:prstGeom prst="rect">
                          <a:avLst/>
                        </a:prstGeom>
                        <a:ln w="3175">
                          <a:solidFill>
                            <a:prstClr val="ltGray"/>
                          </a:solidFill>
                        </a:ln>
                      </p166:spPr>
                    </psuz:zmPr>
                  </psuz:summaryZmObj>
                  <psuz:summaryZmObj sectionId="{43194921-4D1E-4618-8112-8E641D005F0F}">
                    <psuz:zmPr id="{39F34258-ACBF-4D7C-AE30-F12EC7EC8F07}" transitionDur="1000">
                      <p166:blipFill xmlns:p166="http://schemas.microsoft.com/office/powerpoint/2016/6/main">
                        <a:blip r:embed="rId5"/>
                        <a:stretch>
                          <a:fillRect/>
                        </a:stretch>
                      </p166:blipFill>
                      <p166:spPr xmlns:p166="http://schemas.microsoft.com/office/powerpoint/2016/6/main">
                        <a:xfrm>
                          <a:off x="7756897" y="800426"/>
                          <a:ext cx="2366010" cy="1330880"/>
                        </a:xfrm>
                        <a:prstGeom prst="rect">
                          <a:avLst/>
                        </a:prstGeom>
                        <a:ln w="3175">
                          <a:solidFill>
                            <a:prstClr val="ltGray"/>
                          </a:solidFill>
                        </a:ln>
                      </p166:spPr>
                    </psuz:zmPr>
                  </psuz:summaryZmObj>
                  <psuz:summaryZmObj sectionId="{503224C9-BFC2-45F5-85A9-0C5F55903B41}">
                    <psuz:zmPr id="{2A8E09B6-50B0-44EA-B90A-ECC98A56FF4F}" transitionDur="1000">
                      <p166:blipFill xmlns:p166="http://schemas.microsoft.com/office/powerpoint/2016/6/main">
                        <a:blip r:embed="rId6"/>
                        <a:stretch>
                          <a:fillRect/>
                        </a:stretch>
                      </p166:blipFill>
                      <p166:spPr xmlns:p166="http://schemas.microsoft.com/office/powerpoint/2016/6/main">
                        <a:xfrm>
                          <a:off x="392692" y="2220031"/>
                          <a:ext cx="2366010" cy="1330880"/>
                        </a:xfrm>
                        <a:prstGeom prst="rect">
                          <a:avLst/>
                        </a:prstGeom>
                        <a:ln w="3175">
                          <a:solidFill>
                            <a:prstClr val="ltGray"/>
                          </a:solidFill>
                        </a:ln>
                      </p166:spPr>
                    </psuz:zmPr>
                  </psuz:summaryZmObj>
                  <psuz:summaryZmObj sectionId="{F7FB935D-6574-40E3-A951-730A53F94C6C}">
                    <psuz:zmPr id="{712834BB-41B4-4CF8-89E5-A73E485BFFA2}" transitionDur="1000">
                      <p166:blipFill xmlns:p166="http://schemas.microsoft.com/office/powerpoint/2016/6/main">
                        <a:blip r:embed="rId7"/>
                        <a:stretch>
                          <a:fillRect/>
                        </a:stretch>
                      </p166:blipFill>
                      <p166:spPr xmlns:p166="http://schemas.microsoft.com/office/powerpoint/2016/6/main">
                        <a:xfrm>
                          <a:off x="2847427" y="2220031"/>
                          <a:ext cx="2366010" cy="1330880"/>
                        </a:xfrm>
                        <a:prstGeom prst="rect">
                          <a:avLst/>
                        </a:prstGeom>
                        <a:ln w="3175">
                          <a:solidFill>
                            <a:prstClr val="ltGray"/>
                          </a:solidFill>
                        </a:ln>
                      </p166:spPr>
                    </psuz:zmPr>
                  </psuz:summaryZmObj>
                  <psuz:summaryZmObj sectionId="{D40730D8-3C46-4043-9630-DDA700848634}">
                    <psuz:zmPr id="{EA83B2F9-5C98-4DA9-BB3C-BC2956E60CFB}" transitionDur="1000">
                      <p166:blipFill xmlns:p166="http://schemas.microsoft.com/office/powerpoint/2016/6/main">
                        <a:blip r:embed="rId8"/>
                        <a:stretch>
                          <a:fillRect/>
                        </a:stretch>
                      </p166:blipFill>
                      <p166:spPr xmlns:p166="http://schemas.microsoft.com/office/powerpoint/2016/6/main">
                        <a:xfrm>
                          <a:off x="5302162" y="2220031"/>
                          <a:ext cx="2366010" cy="1330880"/>
                        </a:xfrm>
                        <a:prstGeom prst="rect">
                          <a:avLst/>
                        </a:prstGeom>
                        <a:ln w="3175">
                          <a:solidFill>
                            <a:prstClr val="ltGray"/>
                          </a:solidFill>
                        </a:ln>
                      </p166:spPr>
                    </psuz:zmPr>
                  </psuz:summaryZmObj>
                  <psuz:gridLayout/>
                </psuz:summaryZm>
              </a:graphicData>
            </a:graphic>
          </p:graphicFrame>
        </mc:Choice>
        <mc:Fallback>
          <p:grpSp>
            <p:nvGrpSpPr>
              <p:cNvPr id="5" name="Zoom de résumé 4">
                <a:extLst>
                  <a:ext uri="{FF2B5EF4-FFF2-40B4-BE49-F238E27FC236}">
                    <a16:creationId xmlns:a16="http://schemas.microsoft.com/office/drawing/2014/main" id="{152E1D7A-85D7-4144-AEBE-97049C2F6E28}"/>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Image 3">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30892" y="2626051"/>
                  <a:ext cx="2366010" cy="1330880"/>
                </a:xfrm>
                <a:prstGeom prst="rect">
                  <a:avLst/>
                </a:prstGeom>
                <a:ln w="3175">
                  <a:solidFill>
                    <a:prstClr val="ltGray"/>
                  </a:solidFill>
                </a:ln>
              </p:spPr>
            </p:pic>
            <p:pic>
              <p:nvPicPr>
                <p:cNvPr id="4" name="Image 4">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685627" y="2626051"/>
                  <a:ext cx="2366010" cy="1330880"/>
                </a:xfrm>
                <a:prstGeom prst="rect">
                  <a:avLst/>
                </a:prstGeom>
                <a:ln w="3175">
                  <a:solidFill>
                    <a:prstClr val="ltGray"/>
                  </a:solidFill>
                </a:ln>
              </p:spPr>
            </p:pic>
            <p:pic>
              <p:nvPicPr>
                <p:cNvPr id="6" name="Image 6">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40362" y="2626051"/>
                  <a:ext cx="2366010" cy="1330880"/>
                </a:xfrm>
                <a:prstGeom prst="rect">
                  <a:avLst/>
                </a:prstGeom>
                <a:ln w="3175">
                  <a:solidFill>
                    <a:prstClr val="ltGray"/>
                  </a:solidFill>
                </a:ln>
              </p:spPr>
            </p:pic>
            <p:pic>
              <p:nvPicPr>
                <p:cNvPr id="7" name="Image 7">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8595097" y="2626051"/>
                  <a:ext cx="2366010" cy="1330880"/>
                </a:xfrm>
                <a:prstGeom prst="rect">
                  <a:avLst/>
                </a:prstGeom>
                <a:ln w="3175">
                  <a:solidFill>
                    <a:prstClr val="ltGray"/>
                  </a:solidFill>
                </a:ln>
              </p:spPr>
            </p:pic>
            <p:pic>
              <p:nvPicPr>
                <p:cNvPr id="8" name="Image 8">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1230892" y="4045656"/>
                  <a:ext cx="2366010" cy="1330880"/>
                </a:xfrm>
                <a:prstGeom prst="rect">
                  <a:avLst/>
                </a:prstGeom>
                <a:ln w="3175">
                  <a:solidFill>
                    <a:prstClr val="ltGray"/>
                  </a:solidFill>
                </a:ln>
              </p:spPr>
            </p:pic>
            <p:pic>
              <p:nvPicPr>
                <p:cNvPr id="9" name="Image 9">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3685627" y="4045656"/>
                  <a:ext cx="2366010" cy="1330880"/>
                </a:xfrm>
                <a:prstGeom prst="rect">
                  <a:avLst/>
                </a:prstGeom>
                <a:ln w="3175">
                  <a:solidFill>
                    <a:prstClr val="ltGray"/>
                  </a:solidFill>
                </a:ln>
              </p:spPr>
            </p:pic>
            <p:pic>
              <p:nvPicPr>
                <p:cNvPr id="10" name="Image 10">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40362" y="4045656"/>
                  <a:ext cx="2366010" cy="1330880"/>
                </a:xfrm>
                <a:prstGeom prst="rect">
                  <a:avLst/>
                </a:prstGeom>
                <a:ln w="3175">
                  <a:solidFill>
                    <a:prstClr val="ltGray"/>
                  </a:solidFill>
                </a:ln>
              </p:spPr>
            </p:pic>
          </p:grpSp>
        </mc:Fallback>
      </mc:AlternateContent>
      <p:pic>
        <p:nvPicPr>
          <p:cNvPr id="12" name="Picture 2">
            <a:extLst>
              <a:ext uri="{FF2B5EF4-FFF2-40B4-BE49-F238E27FC236}">
                <a16:creationId xmlns:a16="http://schemas.microsoft.com/office/drawing/2014/main" id="{4031839A-EA4C-4C0C-B646-72DBC75CA0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20526761">
            <a:off x="11619886" y="76347"/>
            <a:ext cx="426744" cy="426744"/>
          </a:xfrm>
          <a:prstGeom prst="rect">
            <a:avLst/>
          </a:prstGeom>
        </p:spPr>
      </p:pic>
      <p:pic>
        <p:nvPicPr>
          <p:cNvPr id="13" name="Picture 2">
            <a:extLst>
              <a:ext uri="{FF2B5EF4-FFF2-40B4-BE49-F238E27FC236}">
                <a16:creationId xmlns:a16="http://schemas.microsoft.com/office/drawing/2014/main" id="{C0D0A5EA-B4E5-449B-9C78-72D6327F86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1482644">
            <a:off x="205379" y="37540"/>
            <a:ext cx="426744" cy="426744"/>
          </a:xfrm>
          <a:prstGeom prst="rect">
            <a:avLst/>
          </a:prstGeom>
        </p:spPr>
      </p:pic>
      <p:grpSp>
        <p:nvGrpSpPr>
          <p:cNvPr id="14" name="Group 2">
            <a:extLst>
              <a:ext uri="{FF2B5EF4-FFF2-40B4-BE49-F238E27FC236}">
                <a16:creationId xmlns:a16="http://schemas.microsoft.com/office/drawing/2014/main" id="{651218EE-CC73-4C3F-A429-98D996EF25CA}"/>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5" name="Freeform 3">
              <a:extLst>
                <a:ext uri="{FF2B5EF4-FFF2-40B4-BE49-F238E27FC236}">
                  <a16:creationId xmlns:a16="http://schemas.microsoft.com/office/drawing/2014/main" id="{2204B427-4908-4438-AE0B-5CBB706D203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6" name="Group 2">
            <a:extLst>
              <a:ext uri="{FF2B5EF4-FFF2-40B4-BE49-F238E27FC236}">
                <a16:creationId xmlns:a16="http://schemas.microsoft.com/office/drawing/2014/main" id="{E4C30D2F-B296-43C4-AF57-89B811C8D268}"/>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7" name="Freeform 3">
              <a:extLst>
                <a:ext uri="{FF2B5EF4-FFF2-40B4-BE49-F238E27FC236}">
                  <a16:creationId xmlns:a16="http://schemas.microsoft.com/office/drawing/2014/main" id="{C71DB96E-FAF0-44A6-B491-73DF13FD13F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8" name="Picture 2">
            <a:extLst>
              <a:ext uri="{FF2B5EF4-FFF2-40B4-BE49-F238E27FC236}">
                <a16:creationId xmlns:a16="http://schemas.microsoft.com/office/drawing/2014/main" id="{5AFF0EE4-1404-4187-9937-E6B8ABE5416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1482644">
            <a:off x="10824963" y="6213722"/>
            <a:ext cx="426744" cy="426744"/>
          </a:xfrm>
          <a:prstGeom prst="rect">
            <a:avLst/>
          </a:prstGeom>
        </p:spPr>
      </p:pic>
      <p:sp>
        <p:nvSpPr>
          <p:cNvPr id="11" name="Espace réservé du numéro de diapositive 4">
            <a:extLst>
              <a:ext uri="{FF2B5EF4-FFF2-40B4-BE49-F238E27FC236}">
                <a16:creationId xmlns:a16="http://schemas.microsoft.com/office/drawing/2014/main" id="{989DE97C-C7EE-49D2-9546-EC0E647CE6AC}"/>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22</a:t>
            </a:r>
          </a:p>
        </p:txBody>
      </p:sp>
    </p:spTree>
    <p:extLst>
      <p:ext uri="{BB962C8B-B14F-4D97-AF65-F5344CB8AC3E}">
        <p14:creationId xmlns:p14="http://schemas.microsoft.com/office/powerpoint/2010/main" val="21741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2"/>
                                        </p:tgtEl>
                                        <p:attrNameLst>
                                          <p:attrName>style.visibility</p:attrName>
                                        </p:attrNameLst>
                                      </p:cBhvr>
                                      <p:to>
                                        <p:strVal val="visible"/>
                                      </p:to>
                                    </p:set>
                                    <p:anim calcmode="lin" valueType="num">
                                      <p:cBhvr>
                                        <p:cTn id="7" dur="1250" fill="hold"/>
                                        <p:tgtEl>
                                          <p:spTgt spid="12"/>
                                        </p:tgtEl>
                                        <p:attrNameLst>
                                          <p:attrName>ppt_w</p:attrName>
                                        </p:attrNameLst>
                                      </p:cBhvr>
                                      <p:tavLst>
                                        <p:tav tm="0">
                                          <p:val>
                                            <p:fltVal val="0"/>
                                          </p:val>
                                        </p:tav>
                                        <p:tav tm="100000">
                                          <p:val>
                                            <p:strVal val="#ppt_w"/>
                                          </p:val>
                                        </p:tav>
                                      </p:tavLst>
                                    </p:anim>
                                    <p:anim calcmode="lin" valueType="num">
                                      <p:cBhvr>
                                        <p:cTn id="8" dur="1250" fill="hold"/>
                                        <p:tgtEl>
                                          <p:spTgt spid="12"/>
                                        </p:tgtEl>
                                        <p:attrNameLst>
                                          <p:attrName>ppt_h</p:attrName>
                                        </p:attrNameLst>
                                      </p:cBhvr>
                                      <p:tavLst>
                                        <p:tav tm="0">
                                          <p:val>
                                            <p:fltVal val="0"/>
                                          </p:val>
                                        </p:tav>
                                        <p:tav tm="100000">
                                          <p:val>
                                            <p:strVal val="#ppt_h"/>
                                          </p:val>
                                        </p:tav>
                                      </p:tavLst>
                                    </p:anim>
                                    <p:anim calcmode="lin" valueType="num">
                                      <p:cBhvr>
                                        <p:cTn id="9" dur="1250" fill="hold"/>
                                        <p:tgtEl>
                                          <p:spTgt spid="12"/>
                                        </p:tgtEl>
                                        <p:attrNameLst>
                                          <p:attrName>style.rotation</p:attrName>
                                        </p:attrNameLst>
                                      </p:cBhvr>
                                      <p:tavLst>
                                        <p:tav tm="0">
                                          <p:val>
                                            <p:fltVal val="360"/>
                                          </p:val>
                                        </p:tav>
                                        <p:tav tm="100000">
                                          <p:val>
                                            <p:fltVal val="0"/>
                                          </p:val>
                                        </p:tav>
                                      </p:tavLst>
                                    </p:anim>
                                    <p:animEffect transition="in" filter="fade">
                                      <p:cBhvr>
                                        <p:cTn id="10" dur="1250"/>
                                        <p:tgtEl>
                                          <p:spTgt spid="12"/>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250" fill="hold"/>
                                        <p:tgtEl>
                                          <p:spTgt spid="18"/>
                                        </p:tgtEl>
                                        <p:attrNameLst>
                                          <p:attrName>ppt_w</p:attrName>
                                        </p:attrNameLst>
                                      </p:cBhvr>
                                      <p:tavLst>
                                        <p:tav tm="0">
                                          <p:val>
                                            <p:fltVal val="0"/>
                                          </p:val>
                                        </p:tav>
                                        <p:tav tm="100000">
                                          <p:val>
                                            <p:strVal val="#ppt_w"/>
                                          </p:val>
                                        </p:tav>
                                      </p:tavLst>
                                    </p:anim>
                                    <p:anim calcmode="lin" valueType="num">
                                      <p:cBhvr>
                                        <p:cTn id="14" dur="1250" fill="hold"/>
                                        <p:tgtEl>
                                          <p:spTgt spid="18"/>
                                        </p:tgtEl>
                                        <p:attrNameLst>
                                          <p:attrName>ppt_h</p:attrName>
                                        </p:attrNameLst>
                                      </p:cBhvr>
                                      <p:tavLst>
                                        <p:tav tm="0">
                                          <p:val>
                                            <p:fltVal val="0"/>
                                          </p:val>
                                        </p:tav>
                                        <p:tav tm="100000">
                                          <p:val>
                                            <p:strVal val="#ppt_h"/>
                                          </p:val>
                                        </p:tav>
                                      </p:tavLst>
                                    </p:anim>
                                    <p:anim calcmode="lin" valueType="num">
                                      <p:cBhvr>
                                        <p:cTn id="15" dur="1250" fill="hold"/>
                                        <p:tgtEl>
                                          <p:spTgt spid="18"/>
                                        </p:tgtEl>
                                        <p:attrNameLst>
                                          <p:attrName>style.rotation</p:attrName>
                                        </p:attrNameLst>
                                      </p:cBhvr>
                                      <p:tavLst>
                                        <p:tav tm="0">
                                          <p:val>
                                            <p:fltVal val="360"/>
                                          </p:val>
                                        </p:tav>
                                        <p:tav tm="100000">
                                          <p:val>
                                            <p:fltVal val="0"/>
                                          </p:val>
                                        </p:tav>
                                      </p:tavLst>
                                    </p:anim>
                                    <p:animEffect transition="in" filter="fade">
                                      <p:cBhvr>
                                        <p:cTn id="16" dur="1250"/>
                                        <p:tgtEl>
                                          <p:spTgt spid="18"/>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250" fill="hold"/>
                                        <p:tgtEl>
                                          <p:spTgt spid="13"/>
                                        </p:tgtEl>
                                        <p:attrNameLst>
                                          <p:attrName>ppt_w</p:attrName>
                                        </p:attrNameLst>
                                      </p:cBhvr>
                                      <p:tavLst>
                                        <p:tav tm="0">
                                          <p:val>
                                            <p:fltVal val="0"/>
                                          </p:val>
                                        </p:tav>
                                        <p:tav tm="100000">
                                          <p:val>
                                            <p:strVal val="#ppt_w"/>
                                          </p:val>
                                        </p:tav>
                                      </p:tavLst>
                                    </p:anim>
                                    <p:anim calcmode="lin" valueType="num">
                                      <p:cBhvr>
                                        <p:cTn id="20" dur="1250" fill="hold"/>
                                        <p:tgtEl>
                                          <p:spTgt spid="13"/>
                                        </p:tgtEl>
                                        <p:attrNameLst>
                                          <p:attrName>ppt_h</p:attrName>
                                        </p:attrNameLst>
                                      </p:cBhvr>
                                      <p:tavLst>
                                        <p:tav tm="0">
                                          <p:val>
                                            <p:fltVal val="0"/>
                                          </p:val>
                                        </p:tav>
                                        <p:tav tm="100000">
                                          <p:val>
                                            <p:strVal val="#ppt_h"/>
                                          </p:val>
                                        </p:tav>
                                      </p:tavLst>
                                    </p:anim>
                                    <p:anim calcmode="lin" valueType="num">
                                      <p:cBhvr>
                                        <p:cTn id="21" dur="1250" fill="hold"/>
                                        <p:tgtEl>
                                          <p:spTgt spid="13"/>
                                        </p:tgtEl>
                                        <p:attrNameLst>
                                          <p:attrName>style.rotation</p:attrName>
                                        </p:attrNameLst>
                                      </p:cBhvr>
                                      <p:tavLst>
                                        <p:tav tm="0">
                                          <p:val>
                                            <p:fltVal val="360"/>
                                          </p:val>
                                        </p:tav>
                                        <p:tav tm="100000">
                                          <p:val>
                                            <p:fltVal val="0"/>
                                          </p:val>
                                        </p:tav>
                                      </p:tavLst>
                                    </p:anim>
                                    <p:animEffect transition="in" filter="fade">
                                      <p:cBhvr>
                                        <p:cTn id="22" dur="1250"/>
                                        <p:tgtEl>
                                          <p:spTgt spid="13"/>
                                        </p:tgtEl>
                                      </p:cBhvr>
                                    </p:animEffect>
                                  </p:childTnLst>
                                </p:cTn>
                              </p:par>
                              <p:par>
                                <p:cTn id="23" presetID="47" presetClass="entr" presetSubtype="0" fill="hold" nodeType="withEffect">
                                  <p:stCondLst>
                                    <p:cond delay="10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10</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 est la dernière version stable de python et comment l’installer ?</a:t>
            </a:r>
          </a:p>
        </p:txBody>
      </p:sp>
      <p:pic>
        <p:nvPicPr>
          <p:cNvPr id="5" name="Image 4">
            <a:extLst>
              <a:ext uri="{FF2B5EF4-FFF2-40B4-BE49-F238E27FC236}">
                <a16:creationId xmlns:a16="http://schemas.microsoft.com/office/drawing/2014/main" id="{32EA097A-3A8C-4989-A306-84CF16655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96D88289-0165-4608-94A8-0521F6445E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48D5646D-74B7-43A2-A2AE-CE007462D9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3F4735EC-C53B-4FA5-A710-42286165B539}"/>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66196909-8CBC-4B46-8990-134049D6B65B}"/>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A6276A61-8596-48D7-81E4-985C7E5AD99F}"/>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4B1EB0E6-3064-4350-B31B-7ED65CB3BC8F}"/>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05555D52-1203-4D47-B9DD-2641672164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5303E106-A93E-491B-8AB1-F8DD2E297FE8}"/>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23</a:t>
            </a:r>
          </a:p>
        </p:txBody>
      </p:sp>
    </p:spTree>
    <p:extLst>
      <p:ext uri="{BB962C8B-B14F-4D97-AF65-F5344CB8AC3E}">
        <p14:creationId xmlns:p14="http://schemas.microsoft.com/office/powerpoint/2010/main" val="396874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1977692"/>
            <a:ext cx="10418618" cy="3342453"/>
          </a:xfrm>
          <a:prstGeom prst="rect">
            <a:avLst/>
          </a:prstGeom>
          <a:noFill/>
        </p:spPr>
        <p:txBody>
          <a:bodyPr wrap="square" lIns="91440" tIns="45720" rIns="91440" bIns="45720" rtlCol="0" anchor="ctr">
            <a:spAutoFit/>
          </a:bodyPr>
          <a:lstStyle/>
          <a:p>
            <a:pPr algn="just">
              <a:lnSpc>
                <a:spcPct val="200000"/>
              </a:lnSpc>
            </a:pPr>
            <a:r>
              <a:rPr lang="fr-FR" b="0" i="0">
                <a:solidFill>
                  <a:srgbClr val="000000"/>
                </a:solidFill>
                <a:effectLst/>
                <a:latin typeface="Poppins" panose="00000500000000000000" pitchFamily="2" charset="0"/>
                <a:cs typeface="Poppins" panose="00000500000000000000" pitchFamily="2" charset="0"/>
              </a:rPr>
              <a:t>La dernière version stable de python est la version 3.10.8 sorties le 11 Octobre 2022.</a:t>
            </a:r>
          </a:p>
          <a:p>
            <a:pPr algn="just">
              <a:lnSpc>
                <a:spcPct val="200000"/>
              </a:lnSpc>
            </a:pPr>
            <a:r>
              <a:rPr lang="fr-FR" b="0" i="0">
                <a:solidFill>
                  <a:srgbClr val="FF0000"/>
                </a:solidFill>
                <a:effectLst/>
                <a:latin typeface="Poppins" panose="00000500000000000000" pitchFamily="2" charset="0"/>
                <a:cs typeface="Poppins" panose="00000500000000000000" pitchFamily="2" charset="0"/>
              </a:rPr>
              <a:t>Installation</a:t>
            </a:r>
            <a:r>
              <a:rPr lang="fr-FR" b="0" i="0">
                <a:solidFill>
                  <a:srgbClr val="000000"/>
                </a:solidFill>
                <a:effectLst/>
                <a:latin typeface="Poppins" panose="00000500000000000000" pitchFamily="2" charset="0"/>
                <a:cs typeface="Poppins" panose="00000500000000000000" pitchFamily="2" charset="0"/>
              </a:rPr>
              <a:t> </a:t>
            </a:r>
            <a:r>
              <a:rPr lang="fr-FR" b="0" i="0">
                <a:solidFill>
                  <a:srgbClr val="FF0000"/>
                </a:solidFill>
                <a:effectLst/>
                <a:latin typeface="Poppins" panose="00000500000000000000" pitchFamily="2" charset="0"/>
                <a:cs typeface="Poppins" panose="00000500000000000000" pitchFamily="2" charset="0"/>
              </a:rPr>
              <a:t>:</a:t>
            </a:r>
            <a:r>
              <a:rPr lang="fr-FR" b="0" i="0">
                <a:solidFill>
                  <a:srgbClr val="000000"/>
                </a:solidFill>
                <a:effectLst/>
                <a:latin typeface="Poppins" panose="00000500000000000000" pitchFamily="2" charset="0"/>
                <a:cs typeface="Poppins" panose="00000500000000000000" pitchFamily="2" charset="0"/>
              </a:rPr>
              <a:t> À partir de l’exécutable télécharger sur le Site web de python.</a:t>
            </a:r>
          </a:p>
          <a:p>
            <a:pPr algn="just">
              <a:lnSpc>
                <a:spcPct val="200000"/>
              </a:lnSpc>
            </a:pPr>
            <a:r>
              <a:rPr lang="fr-FR">
                <a:solidFill>
                  <a:srgbClr val="000000"/>
                </a:solidFill>
                <a:latin typeface="Poppins"/>
                <a:cs typeface="Poppins"/>
              </a:rPr>
              <a:t> </a:t>
            </a:r>
            <a:r>
              <a:rPr lang="fr-FR" b="0" i="0">
                <a:solidFill>
                  <a:srgbClr val="000000"/>
                </a:solidFill>
                <a:effectLst/>
                <a:latin typeface="Poppins"/>
                <a:cs typeface="Poppins"/>
              </a:rPr>
              <a:t> Python est en générale déjà installer sur les distributions linux, sinon si ce n’est pas le cas utiliser la commande </a:t>
            </a:r>
            <a:r>
              <a:rPr lang="fr-FR" b="1" i="0">
                <a:solidFill>
                  <a:srgbClr val="000000"/>
                </a:solidFill>
                <a:effectLst/>
                <a:latin typeface="Poppins"/>
                <a:cs typeface="Poppins"/>
              </a:rPr>
              <a:t>sudo apt install python3.10</a:t>
            </a:r>
            <a:r>
              <a:rPr lang="fr-FR" b="0" i="0">
                <a:solidFill>
                  <a:srgbClr val="000000"/>
                </a:solidFill>
                <a:effectLst/>
                <a:latin typeface="Poppins"/>
                <a:cs typeface="Poppins"/>
              </a:rPr>
              <a:t> pour debian ou</a:t>
            </a:r>
            <a:r>
              <a:rPr lang="fr-FR">
                <a:solidFill>
                  <a:srgbClr val="000000"/>
                </a:solidFill>
                <a:latin typeface="Poppins"/>
                <a:cs typeface="Poppins"/>
              </a:rPr>
              <a:t> </a:t>
            </a:r>
            <a:endParaRPr lang="fr-FR" b="0" i="0">
              <a:solidFill>
                <a:srgbClr val="000000"/>
              </a:solidFill>
              <a:effectLst/>
              <a:latin typeface="Poppins" panose="00000500000000000000" pitchFamily="2" charset="0"/>
              <a:cs typeface="Poppins" panose="00000500000000000000" pitchFamily="2" charset="0"/>
            </a:endParaRPr>
          </a:p>
          <a:p>
            <a:pPr algn="just">
              <a:lnSpc>
                <a:spcPct val="200000"/>
              </a:lnSpc>
            </a:pPr>
            <a:r>
              <a:rPr lang="fr-FR" b="1" i="0">
                <a:solidFill>
                  <a:srgbClr val="000000"/>
                </a:solidFill>
                <a:effectLst/>
                <a:latin typeface="Poppins"/>
                <a:cs typeface="Poppins"/>
              </a:rPr>
              <a:t>yum install -y python3</a:t>
            </a:r>
            <a:r>
              <a:rPr lang="fr-FR" b="0" i="0">
                <a:solidFill>
                  <a:srgbClr val="000000"/>
                </a:solidFill>
                <a:effectLst/>
                <a:latin typeface="Poppins"/>
                <a:cs typeface="Poppins"/>
              </a:rPr>
              <a:t> pour Red Hat</a:t>
            </a:r>
          </a:p>
          <a:p>
            <a:pPr algn="just">
              <a:lnSpc>
                <a:spcPct val="200000"/>
              </a:lnSpc>
            </a:pPr>
            <a:endParaRPr lang="fr-FR" b="0" i="0">
              <a:solidFill>
                <a:srgbClr val="00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9052B2C5-9E03-432C-AD64-B911064AF1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B7FA1B9A-7C53-4578-98A9-3CF83486F5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F724267E-A00C-4916-9572-8C00F56A1304}"/>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AA0CA69F-31BF-45B5-A504-A56E2558144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8D3D1A0F-D658-468C-85B4-1E0995F83341}"/>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BBDEB4E6-53D0-4116-B616-50EEC100DF58}"/>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9AF1FF2B-FCA7-49EA-94D2-CD9BCE0479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3" name="Espace réservé du numéro de diapositive 4">
            <a:extLst>
              <a:ext uri="{FF2B5EF4-FFF2-40B4-BE49-F238E27FC236}">
                <a16:creationId xmlns:a16="http://schemas.microsoft.com/office/drawing/2014/main" id="{A23D1B37-75FC-4133-B6CB-8C10CA12BF02}"/>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24</a:t>
            </a:r>
          </a:p>
        </p:txBody>
      </p:sp>
    </p:spTree>
    <p:extLst>
      <p:ext uri="{BB962C8B-B14F-4D97-AF65-F5344CB8AC3E}">
        <p14:creationId xmlns:p14="http://schemas.microsoft.com/office/powerpoint/2010/main" val="254775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11</a:t>
            </a:r>
          </a:p>
        </p:txBody>
      </p:sp>
      <p:sp>
        <p:nvSpPr>
          <p:cNvPr id="7" name="TextBox 4">
            <a:extLst>
              <a:ext uri="{FF2B5EF4-FFF2-40B4-BE49-F238E27FC236}">
                <a16:creationId xmlns:a16="http://schemas.microsoft.com/office/drawing/2014/main" id="{DF4FFDD6-0511-42C9-93E1-90AA3460EC04}"/>
              </a:ext>
            </a:extLst>
          </p:cNvPr>
          <p:cNvSpPr txBox="1"/>
          <p:nvPr/>
        </p:nvSpPr>
        <p:spPr>
          <a:xfrm>
            <a:off x="3886200" y="4137401"/>
            <a:ext cx="7419109" cy="1938992"/>
          </a:xfrm>
          <a:prstGeom prst="rect">
            <a:avLst/>
          </a:prstGeom>
          <a:noFill/>
        </p:spPr>
        <p:txBody>
          <a:bodyPr wrap="square" rtlCol="0" anchor="ctr">
            <a:spAutoFit/>
          </a:bodyPr>
          <a:lstStyle/>
          <a:p>
            <a:pPr algn="just"/>
            <a:r>
              <a:rPr lang="fr-FR" sz="4000" b="0" i="0">
                <a:solidFill>
                  <a:srgbClr val="000000"/>
                </a:solidFill>
                <a:effectLst/>
                <a:latin typeface="Poppins" panose="00000500000000000000" pitchFamily="2" charset="0"/>
                <a:cs typeface="Poppins" panose="00000500000000000000" pitchFamily="2" charset="0"/>
              </a:rPr>
              <a:t>Qu’est-ce qu’un interpréteur Python ? Montrer comment l’utiliser à travers un démo.</a:t>
            </a:r>
            <a:endPar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endParaRPr>
          </a:p>
        </p:txBody>
      </p:sp>
      <p:pic>
        <p:nvPicPr>
          <p:cNvPr id="5" name="Image 4">
            <a:extLst>
              <a:ext uri="{FF2B5EF4-FFF2-40B4-BE49-F238E27FC236}">
                <a16:creationId xmlns:a16="http://schemas.microsoft.com/office/drawing/2014/main" id="{0C0E367E-743E-46BF-81CC-C93B11F51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8D0B28A2-2C60-4221-B2B3-8890E48F90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3726948D-B54F-47B0-B346-0E8C20BBB9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BD9B98F1-84A8-47F8-8357-788FE41DE4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6988B9C0-51BD-4DE9-A08D-F8D8156B7AB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885C444D-9776-4879-A3E6-94419B715F5C}"/>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7302DDD7-89E4-4085-9F2F-7FBFEDE6581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F0DD1F76-FD82-40BA-99E2-1395F74A4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D0449E9B-46E6-4472-B85D-A6E547DF93D1}"/>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25</a:t>
            </a:r>
          </a:p>
        </p:txBody>
      </p:sp>
    </p:spTree>
    <p:extLst>
      <p:ext uri="{BB962C8B-B14F-4D97-AF65-F5344CB8AC3E}">
        <p14:creationId xmlns:p14="http://schemas.microsoft.com/office/powerpoint/2010/main" val="88174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2791376"/>
            <a:ext cx="10418618" cy="1715085"/>
          </a:xfrm>
          <a:prstGeom prst="rect">
            <a:avLst/>
          </a:prstGeom>
          <a:noFill/>
        </p:spPr>
        <p:txBody>
          <a:bodyPr wrap="square" rtlCol="0" anchor="ctr">
            <a:spAutoFit/>
          </a:bodyPr>
          <a:lstStyle/>
          <a:p>
            <a:pPr algn="l">
              <a:lnSpc>
                <a:spcPct val="150000"/>
              </a:lnSpc>
            </a:pPr>
            <a:r>
              <a:rPr lang="fr-FR" b="0" i="0">
                <a:solidFill>
                  <a:srgbClr val="000000"/>
                </a:solidFill>
                <a:effectLst/>
                <a:latin typeface="Poppins" panose="00000500000000000000" pitchFamily="2" charset="0"/>
                <a:cs typeface="Poppins" panose="00000500000000000000" pitchFamily="2" charset="0"/>
              </a:rPr>
              <a:t>Un interpréteur Python est un logiciel qui permet d'analyser, de traduire et d'exécuter les programmes écrits en langage Python.</a:t>
            </a:r>
          </a:p>
          <a:p>
            <a:pPr algn="l">
              <a:lnSpc>
                <a:spcPct val="150000"/>
              </a:lnSpc>
            </a:pPr>
            <a:r>
              <a:rPr lang="fr-FR" b="0" i="0">
                <a:solidFill>
                  <a:srgbClr val="000000"/>
                </a:solidFill>
                <a:effectLst/>
                <a:latin typeface="Poppins" panose="00000500000000000000" pitchFamily="2" charset="0"/>
                <a:cs typeface="Poppins" panose="00000500000000000000" pitchFamily="2" charset="0"/>
              </a:rPr>
              <a:t>Démo (est fait en pratique)</a:t>
            </a:r>
          </a:p>
          <a:p>
            <a:pPr algn="just">
              <a:lnSpc>
                <a:spcPct val="150000"/>
              </a:lnSpc>
            </a:pPr>
            <a:endParaRPr lang="fr-FR" b="0" i="0">
              <a:solidFill>
                <a:srgbClr val="00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D5FFFD22-6AF4-4235-95DC-9B858AAB15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74E687C1-5283-4171-BDEE-C2208A94D3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4DF7F470-075D-46B4-9ED0-AB04E5694290}"/>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FBBD7589-4E3E-40BA-8E97-9180473DBF9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A0B1829D-590C-4909-9AC4-8CB782B71B49}"/>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D05CA555-1134-4972-8D5C-4DE9B73A145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D6147108-B5F9-4B9A-B30C-2355E5977C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3" name="Espace réservé du numéro de diapositive 4">
            <a:extLst>
              <a:ext uri="{FF2B5EF4-FFF2-40B4-BE49-F238E27FC236}">
                <a16:creationId xmlns:a16="http://schemas.microsoft.com/office/drawing/2014/main" id="{36A4A2C4-9C50-45F7-93E1-3D327A37AC4D}"/>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26</a:t>
            </a:r>
          </a:p>
        </p:txBody>
      </p:sp>
    </p:spTree>
    <p:extLst>
      <p:ext uri="{BB962C8B-B14F-4D97-AF65-F5344CB8AC3E}">
        <p14:creationId xmlns:p14="http://schemas.microsoft.com/office/powerpoint/2010/main" val="37760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12</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445177"/>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Présentation et exécution d’un script PYTHON ?</a:t>
            </a:r>
          </a:p>
        </p:txBody>
      </p:sp>
      <p:pic>
        <p:nvPicPr>
          <p:cNvPr id="5" name="Image 4">
            <a:extLst>
              <a:ext uri="{FF2B5EF4-FFF2-40B4-BE49-F238E27FC236}">
                <a16:creationId xmlns:a16="http://schemas.microsoft.com/office/drawing/2014/main" id="{A3274013-62E1-466E-981F-E31784164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8B4D77A0-4909-44E9-A637-0BADEE5866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66853343-5DA6-43A5-88E3-4C1AED11FE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1107B4F8-A208-4EF4-BC5B-1263EBDEE602}"/>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EFDA7A32-ECA5-4293-A2EC-550889DC3DD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863864ED-0E61-4627-90B7-6F09A0D8DEFC}"/>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D1EAB2FD-E737-4152-9A72-1B47ECD39D5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02C12554-CFF0-436E-9255-4D395D644A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4994ACFF-F406-4E89-8B9C-B093EDCC9009}"/>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27</a:t>
            </a:r>
          </a:p>
        </p:txBody>
      </p:sp>
    </p:spTree>
    <p:extLst>
      <p:ext uri="{BB962C8B-B14F-4D97-AF65-F5344CB8AC3E}">
        <p14:creationId xmlns:p14="http://schemas.microsoft.com/office/powerpoint/2010/main" val="8400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3414623"/>
            <a:ext cx="10418618" cy="468590"/>
          </a:xfrm>
          <a:prstGeom prst="rect">
            <a:avLst/>
          </a:prstGeom>
          <a:noFill/>
        </p:spPr>
        <p:txBody>
          <a:bodyPr wrap="square" rtlCol="0" anchor="ctr">
            <a:spAutoFit/>
          </a:bodyPr>
          <a:lstStyle/>
          <a:p>
            <a:pPr algn="ctr">
              <a:lnSpc>
                <a:spcPct val="150000"/>
              </a:lnSpc>
            </a:pPr>
            <a:r>
              <a:rPr lang="fr-FR" b="1" i="0" spc="300">
                <a:solidFill>
                  <a:srgbClr val="FF0000"/>
                </a:solidFill>
                <a:effectLst/>
                <a:latin typeface="Poppins" panose="00000500000000000000" pitchFamily="2" charset="0"/>
                <a:cs typeface="Poppins" panose="00000500000000000000" pitchFamily="2" charset="0"/>
              </a:rPr>
              <a:t>DEMO</a:t>
            </a:r>
          </a:p>
        </p:txBody>
      </p:sp>
      <p:pic>
        <p:nvPicPr>
          <p:cNvPr id="16" name="Picture 2">
            <a:extLst>
              <a:ext uri="{FF2B5EF4-FFF2-40B4-BE49-F238E27FC236}">
                <a16:creationId xmlns:a16="http://schemas.microsoft.com/office/drawing/2014/main" id="{4FA58F73-9D55-4A33-88FC-A1FA9DF623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5DFAFB76-4524-4424-9213-ED02E0AC7B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1921802F-1D1C-453B-9051-28BA3D67E4EB}"/>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68BB59F3-8261-44A1-896C-94953A14FC1A}"/>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74BE2A9E-DF59-4B47-84B1-B310E8F78BE8}"/>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48A98CF3-7133-489C-9AF3-739DA69D52F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78EEC83B-48F3-4FEA-B26C-01F99175D1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3" name="Espace réservé du numéro de diapositive 4">
            <a:extLst>
              <a:ext uri="{FF2B5EF4-FFF2-40B4-BE49-F238E27FC236}">
                <a16:creationId xmlns:a16="http://schemas.microsoft.com/office/drawing/2014/main" id="{3A9C34D0-BB0D-4599-9E93-5DDE491C32BF}"/>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28</a:t>
            </a:r>
          </a:p>
        </p:txBody>
      </p:sp>
    </p:spTree>
    <p:extLst>
      <p:ext uri="{BB962C8B-B14F-4D97-AF65-F5344CB8AC3E}">
        <p14:creationId xmlns:p14="http://schemas.microsoft.com/office/powerpoint/2010/main" val="285688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37DF3-9901-4B83-AD62-5443B0515B69}"/>
              </a:ext>
            </a:extLst>
          </p:cNvPr>
          <p:cNvSpPr>
            <a:spLocks noGrp="1"/>
          </p:cNvSpPr>
          <p:nvPr>
            <p:ph type="title"/>
          </p:nvPr>
        </p:nvSpPr>
        <p:spPr>
          <a:xfrm>
            <a:off x="394447" y="405467"/>
            <a:ext cx="10515600" cy="1325563"/>
          </a:xfrm>
        </p:spPr>
        <p:txBody>
          <a:bodyPr/>
          <a:lstStyle/>
          <a:p>
            <a:pPr marL="571500" indent="-571500" algn="ctr">
              <a:buFont typeface="Wingdings" panose="05000000000000000000" pitchFamily="2" charset="2"/>
              <a:buChar char="ü"/>
            </a:pPr>
            <a:r>
              <a:rPr lang="fr-FR" b="1">
                <a:solidFill>
                  <a:schemeClr val="accent2"/>
                </a:solidFill>
                <a:latin typeface="Cambria" panose="02040503050406030204" pitchFamily="18" charset="0"/>
                <a:ea typeface="Cambria" panose="02040503050406030204" pitchFamily="18" charset="0"/>
              </a:rPr>
              <a:t>PARTIE THEORIQUE </a:t>
            </a:r>
          </a:p>
        </p:txBody>
      </p:sp>
      <mc:AlternateContent xmlns:mc="http://schemas.openxmlformats.org/markup-compatibility/2006">
        <mc:Choice xmlns:psuz="http://schemas.microsoft.com/office/powerpoint/2016/summaryzoom" Requires="psuz">
          <p:graphicFrame>
            <p:nvGraphicFramePr>
              <p:cNvPr id="5" name="Zoom de résumé 4">
                <a:extLst>
                  <a:ext uri="{FF2B5EF4-FFF2-40B4-BE49-F238E27FC236}">
                    <a16:creationId xmlns:a16="http://schemas.microsoft.com/office/drawing/2014/main" id="{1D27514D-5BE7-4584-9C62-FF996B829688}"/>
                  </a:ext>
                </a:extLst>
              </p:cNvPr>
              <p:cNvGraphicFramePr>
                <a:graphicFrameLocks noChangeAspect="1"/>
              </p:cNvGraphicFramePr>
              <p:nvPr>
                <p:extLst>
                  <p:ext uri="{D42A27DB-BD31-4B8C-83A1-F6EECF244321}">
                    <p14:modId xmlns:p14="http://schemas.microsoft.com/office/powerpoint/2010/main" val="3745302719"/>
                  </p:ext>
                </p:extLst>
              </p:nvPr>
            </p:nvGraphicFramePr>
            <p:xfrm>
              <a:off x="838200" y="1825625"/>
              <a:ext cx="10515600" cy="4351338"/>
            </p:xfrm>
            <a:graphic>
              <a:graphicData uri="http://schemas.microsoft.com/office/powerpoint/2016/summaryzoom">
                <psuz:summaryZm>
                  <psuz:summaryZmObj sectionId="{7279B232-AE50-46ED-B20F-866978C37BF4}">
                    <psuz:zmPr id="{4135DD53-2537-4270-941B-B51BE6348ACB}" transitionDur="1000">
                      <p166:blipFill xmlns:p166="http://schemas.microsoft.com/office/powerpoint/2016/6/main">
                        <a:blip r:embed="rId2"/>
                        <a:stretch>
                          <a:fillRect/>
                        </a:stretch>
                      </p166:blipFill>
                      <p166:spPr xmlns:p166="http://schemas.microsoft.com/office/powerpoint/2016/6/main">
                        <a:xfrm>
                          <a:off x="1689703" y="130540"/>
                          <a:ext cx="2320713" cy="1305401"/>
                        </a:xfrm>
                        <a:prstGeom prst="rect">
                          <a:avLst/>
                        </a:prstGeom>
                        <a:ln w="3175">
                          <a:solidFill>
                            <a:prstClr val="ltGray"/>
                          </a:solidFill>
                        </a:ln>
                      </p166:spPr>
                    </psuz:zmPr>
                  </psuz:summaryZmObj>
                  <psuz:summaryZmObj sectionId="{606376D1-2003-4DB2-9B27-7F499EBF297C}">
                    <psuz:zmPr id="{DB2642F0-B458-45BC-88CD-B45F3D053776}" transitionDur="1000">
                      <p166:blipFill xmlns:p166="http://schemas.microsoft.com/office/powerpoint/2016/6/main">
                        <a:blip r:embed="rId3"/>
                        <a:stretch>
                          <a:fillRect/>
                        </a:stretch>
                      </p166:blipFill>
                      <p166:spPr xmlns:p166="http://schemas.microsoft.com/office/powerpoint/2016/6/main">
                        <a:xfrm>
                          <a:off x="4097443" y="130540"/>
                          <a:ext cx="2320713" cy="1305401"/>
                        </a:xfrm>
                        <a:prstGeom prst="rect">
                          <a:avLst/>
                        </a:prstGeom>
                        <a:ln w="3175">
                          <a:solidFill>
                            <a:prstClr val="ltGray"/>
                          </a:solidFill>
                        </a:ln>
                      </p166:spPr>
                    </psuz:zmPr>
                  </psuz:summaryZmObj>
                  <psuz:summaryZmObj sectionId="{E1367CE2-1290-46A6-9F11-DF3041F3096E}">
                    <psuz:zmPr id="{F0ECED0A-46DD-48D6-9818-DA3F43118659}" transitionDur="1000">
                      <p166:blipFill xmlns:p166="http://schemas.microsoft.com/office/powerpoint/2016/6/main">
                        <a:blip r:embed="rId4"/>
                        <a:stretch>
                          <a:fillRect/>
                        </a:stretch>
                      </p166:blipFill>
                      <p166:spPr xmlns:p166="http://schemas.microsoft.com/office/powerpoint/2016/6/main">
                        <a:xfrm>
                          <a:off x="6505183" y="130540"/>
                          <a:ext cx="2320713" cy="1305401"/>
                        </a:xfrm>
                        <a:prstGeom prst="rect">
                          <a:avLst/>
                        </a:prstGeom>
                        <a:ln w="3175">
                          <a:solidFill>
                            <a:prstClr val="ltGray"/>
                          </a:solidFill>
                        </a:ln>
                      </p166:spPr>
                    </psuz:zmPr>
                  </psuz:summaryZmObj>
                  <psuz:summaryZmObj sectionId="{5DA2E4AB-1BFE-4E2F-B8D8-86626513B8A8}">
                    <psuz:zmPr id="{A7A6374F-0002-4049-96C0-50C11E5B5FB9}" transitionDur="1000">
                      <p166:blipFill xmlns:p166="http://schemas.microsoft.com/office/powerpoint/2016/6/main">
                        <a:blip r:embed="rId5"/>
                        <a:stretch>
                          <a:fillRect/>
                        </a:stretch>
                      </p166:blipFill>
                      <p166:spPr xmlns:p166="http://schemas.microsoft.com/office/powerpoint/2016/6/main">
                        <a:xfrm>
                          <a:off x="1689703" y="1522968"/>
                          <a:ext cx="2320713" cy="1305401"/>
                        </a:xfrm>
                        <a:prstGeom prst="rect">
                          <a:avLst/>
                        </a:prstGeom>
                        <a:ln w="3175">
                          <a:solidFill>
                            <a:prstClr val="ltGray"/>
                          </a:solidFill>
                        </a:ln>
                      </p166:spPr>
                    </psuz:zmPr>
                  </psuz:summaryZmObj>
                  <psuz:summaryZmObj sectionId="{114CEDE6-3DA3-4887-9BD1-23C596A4A085}">
                    <psuz:zmPr id="{697F0F67-DE43-4E92-9661-E9B7AEC9E22E}" transitionDur="1000">
                      <p166:blipFill xmlns:p166="http://schemas.microsoft.com/office/powerpoint/2016/6/main">
                        <a:blip r:embed="rId6"/>
                        <a:stretch>
                          <a:fillRect/>
                        </a:stretch>
                      </p166:blipFill>
                      <p166:spPr xmlns:p166="http://schemas.microsoft.com/office/powerpoint/2016/6/main">
                        <a:xfrm>
                          <a:off x="4097443" y="1522968"/>
                          <a:ext cx="2320713" cy="1305401"/>
                        </a:xfrm>
                        <a:prstGeom prst="rect">
                          <a:avLst/>
                        </a:prstGeom>
                        <a:ln w="3175">
                          <a:solidFill>
                            <a:prstClr val="ltGray"/>
                          </a:solidFill>
                        </a:ln>
                      </p166:spPr>
                    </psuz:zmPr>
                  </psuz:summaryZmObj>
                  <psuz:summaryZmObj sectionId="{B18CCA56-7D58-4C89-B0E5-8FC3733E2C5B}">
                    <psuz:zmPr id="{F4B004FE-5EFD-42D9-AF60-FE066B3BE6A4}" transitionDur="1000">
                      <p166:blipFill xmlns:p166="http://schemas.microsoft.com/office/powerpoint/2016/6/main">
                        <a:blip r:embed="rId7"/>
                        <a:stretch>
                          <a:fillRect/>
                        </a:stretch>
                      </p166:blipFill>
                      <p166:spPr xmlns:p166="http://schemas.microsoft.com/office/powerpoint/2016/6/main">
                        <a:xfrm>
                          <a:off x="6505183" y="1522968"/>
                          <a:ext cx="2320713" cy="1305401"/>
                        </a:xfrm>
                        <a:prstGeom prst="rect">
                          <a:avLst/>
                        </a:prstGeom>
                        <a:ln w="3175">
                          <a:solidFill>
                            <a:prstClr val="ltGray"/>
                          </a:solidFill>
                        </a:ln>
                      </p166:spPr>
                    </psuz:zmPr>
                  </psuz:summaryZmObj>
                  <psuz:summaryZmObj sectionId="{9D7D9E1A-F455-4014-A68B-C0E994097445}">
                    <psuz:zmPr id="{66970B9F-4B56-4AB1-AB8F-DCB8ACB0889E}" transitionDur="1000">
                      <p166:blipFill xmlns:p166="http://schemas.microsoft.com/office/powerpoint/2016/6/main">
                        <a:blip r:embed="rId8"/>
                        <a:stretch>
                          <a:fillRect/>
                        </a:stretch>
                      </p166:blipFill>
                      <p166:spPr xmlns:p166="http://schemas.microsoft.com/office/powerpoint/2016/6/main">
                        <a:xfrm>
                          <a:off x="1689703" y="2915396"/>
                          <a:ext cx="2320713" cy="1305401"/>
                        </a:xfrm>
                        <a:prstGeom prst="rect">
                          <a:avLst/>
                        </a:prstGeom>
                        <a:ln w="3175">
                          <a:solidFill>
                            <a:prstClr val="ltGray"/>
                          </a:solidFill>
                        </a:ln>
                      </p166:spPr>
                    </psuz:zmPr>
                  </psuz:summaryZmObj>
                  <psuz:summaryZmObj sectionId="{1ED61D9D-6564-4B4E-8547-492C7958A210}">
                    <psuz:zmPr id="{CA77D835-0AD9-4995-B8FA-26D5FB985EA0}" transitionDur="1000">
                      <p166:blipFill xmlns:p166="http://schemas.microsoft.com/office/powerpoint/2016/6/main">
                        <a:blip r:embed="rId9"/>
                        <a:stretch>
                          <a:fillRect/>
                        </a:stretch>
                      </p166:blipFill>
                      <p166:spPr xmlns:p166="http://schemas.microsoft.com/office/powerpoint/2016/6/main">
                        <a:xfrm>
                          <a:off x="4097443" y="2915396"/>
                          <a:ext cx="2320713" cy="1305401"/>
                        </a:xfrm>
                        <a:prstGeom prst="rect">
                          <a:avLst/>
                        </a:prstGeom>
                        <a:ln w="3175">
                          <a:solidFill>
                            <a:prstClr val="ltGray"/>
                          </a:solidFill>
                        </a:ln>
                      </p166:spPr>
                    </psuz:zmPr>
                  </psuz:summaryZmObj>
                  <psuz:summaryZmObj sectionId="{A15FD91A-18CD-44A2-A009-A210387F4B25}">
                    <psuz:zmPr id="{33707B9D-EE90-470D-A127-62DE982C2058}" transitionDur="1000">
                      <p166:blipFill xmlns:p166="http://schemas.microsoft.com/office/powerpoint/2016/6/main">
                        <a:blip r:embed="rId10"/>
                        <a:stretch>
                          <a:fillRect/>
                        </a:stretch>
                      </p166:blipFill>
                      <p166:spPr xmlns:p166="http://schemas.microsoft.com/office/powerpoint/2016/6/main">
                        <a:xfrm>
                          <a:off x="6505183" y="2915396"/>
                          <a:ext cx="2320713" cy="1305401"/>
                        </a:xfrm>
                        <a:prstGeom prst="rect">
                          <a:avLst/>
                        </a:prstGeom>
                        <a:ln w="3175">
                          <a:solidFill>
                            <a:prstClr val="ltGray"/>
                          </a:solidFill>
                        </a:ln>
                      </p166:spPr>
                    </psuz:zmPr>
                  </psuz:summaryZmObj>
                  <psuz:gridLayout/>
                </psuz:summaryZm>
              </a:graphicData>
            </a:graphic>
          </p:graphicFrame>
        </mc:Choice>
        <mc:Fallback>
          <p:grpSp>
            <p:nvGrpSpPr>
              <p:cNvPr id="5" name="Zoom de résumé 4">
                <a:extLst>
                  <a:ext uri="{FF2B5EF4-FFF2-40B4-BE49-F238E27FC236}">
                    <a16:creationId xmlns:a16="http://schemas.microsoft.com/office/drawing/2014/main" id="{1D27514D-5BE7-4584-9C62-FF996B829688}"/>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Image 3">
                  <a:hlinkClick r:id="rId11"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527903" y="1956165"/>
                  <a:ext cx="2320713" cy="1305401"/>
                </a:xfrm>
                <a:prstGeom prst="rect">
                  <a:avLst/>
                </a:prstGeom>
                <a:ln w="3175">
                  <a:solidFill>
                    <a:prstClr val="ltGray"/>
                  </a:solidFill>
                </a:ln>
              </p:spPr>
            </p:pic>
            <p:pic>
              <p:nvPicPr>
                <p:cNvPr id="13" name="Image 13">
                  <a:hlinkClick r:id="rId12"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935643" y="1956165"/>
                  <a:ext cx="2320713" cy="1305401"/>
                </a:xfrm>
                <a:prstGeom prst="rect">
                  <a:avLst/>
                </a:prstGeom>
                <a:ln w="3175">
                  <a:solidFill>
                    <a:prstClr val="ltGray"/>
                  </a:solidFill>
                </a:ln>
              </p:spPr>
            </p:pic>
            <p:pic>
              <p:nvPicPr>
                <p:cNvPr id="14" name="Image 14">
                  <a:hlinkClick r:id="rId13"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343383" y="1956165"/>
                  <a:ext cx="2320713" cy="1305401"/>
                </a:xfrm>
                <a:prstGeom prst="rect">
                  <a:avLst/>
                </a:prstGeom>
                <a:ln w="3175">
                  <a:solidFill>
                    <a:prstClr val="ltGray"/>
                  </a:solidFill>
                </a:ln>
              </p:spPr>
            </p:pic>
            <p:pic>
              <p:nvPicPr>
                <p:cNvPr id="15" name="Image 15">
                  <a:hlinkClick r:id="rId14"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2527903" y="3348593"/>
                  <a:ext cx="2320713" cy="1305401"/>
                </a:xfrm>
                <a:prstGeom prst="rect">
                  <a:avLst/>
                </a:prstGeom>
                <a:ln w="3175">
                  <a:solidFill>
                    <a:prstClr val="ltGray"/>
                  </a:solidFill>
                </a:ln>
              </p:spPr>
            </p:pic>
            <p:pic>
              <p:nvPicPr>
                <p:cNvPr id="16" name="Image 16">
                  <a:hlinkClick r:id="rId15"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935643" y="3348593"/>
                  <a:ext cx="2320713" cy="1305401"/>
                </a:xfrm>
                <a:prstGeom prst="rect">
                  <a:avLst/>
                </a:prstGeom>
                <a:ln w="3175">
                  <a:solidFill>
                    <a:prstClr val="ltGray"/>
                  </a:solidFill>
                </a:ln>
              </p:spPr>
            </p:pic>
            <p:pic>
              <p:nvPicPr>
                <p:cNvPr id="17" name="Image 17">
                  <a:hlinkClick r:id="rId16"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343383" y="3348593"/>
                  <a:ext cx="2320713" cy="1305401"/>
                </a:xfrm>
                <a:prstGeom prst="rect">
                  <a:avLst/>
                </a:prstGeom>
                <a:ln w="3175">
                  <a:solidFill>
                    <a:prstClr val="ltGray"/>
                  </a:solidFill>
                </a:ln>
              </p:spPr>
            </p:pic>
            <p:pic>
              <p:nvPicPr>
                <p:cNvPr id="18" name="Image 18">
                  <a:hlinkClick r:id="rId17"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527903" y="4741021"/>
                  <a:ext cx="2320713" cy="1305401"/>
                </a:xfrm>
                <a:prstGeom prst="rect">
                  <a:avLst/>
                </a:prstGeom>
                <a:ln w="3175">
                  <a:solidFill>
                    <a:prstClr val="ltGray"/>
                  </a:solidFill>
                </a:ln>
              </p:spPr>
            </p:pic>
            <p:pic>
              <p:nvPicPr>
                <p:cNvPr id="19" name="Image 19">
                  <a:hlinkClick r:id="rId18"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4935643" y="4741021"/>
                  <a:ext cx="2320713" cy="1305401"/>
                </a:xfrm>
                <a:prstGeom prst="rect">
                  <a:avLst/>
                </a:prstGeom>
                <a:ln w="3175">
                  <a:solidFill>
                    <a:prstClr val="ltGray"/>
                  </a:solidFill>
                </a:ln>
              </p:spPr>
            </p:pic>
            <p:pic>
              <p:nvPicPr>
                <p:cNvPr id="20" name="Image 20">
                  <a:hlinkClick r:id="rId19"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7343383" y="4741021"/>
                  <a:ext cx="2320713" cy="1305401"/>
                </a:xfrm>
                <a:prstGeom prst="rect">
                  <a:avLst/>
                </a:prstGeom>
                <a:ln w="3175">
                  <a:solidFill>
                    <a:prstClr val="ltGray"/>
                  </a:solidFill>
                </a:ln>
              </p:spPr>
            </p:pic>
          </p:grpSp>
        </mc:Fallback>
      </mc:AlternateContent>
      <p:grpSp>
        <p:nvGrpSpPr>
          <p:cNvPr id="4" name="Group 2">
            <a:extLst>
              <a:ext uri="{FF2B5EF4-FFF2-40B4-BE49-F238E27FC236}">
                <a16:creationId xmlns:a16="http://schemas.microsoft.com/office/drawing/2014/main" id="{22CE6464-E5F9-444E-8BF6-980303465CF4}"/>
              </a:ext>
            </a:extLst>
          </p:cNvPr>
          <p:cNvGrpSpPr>
            <a:grpSpLocks noChangeAspect="1"/>
          </p:cNvGrpSpPr>
          <p:nvPr/>
        </p:nvGrpSpPr>
        <p:grpSpPr>
          <a:xfrm rot="19597915">
            <a:off x="11137211" y="6198973"/>
            <a:ext cx="492262" cy="426744"/>
            <a:chOff x="0" y="0"/>
            <a:chExt cx="3196590" cy="2771140"/>
          </a:xfrm>
          <a:solidFill>
            <a:schemeClr val="tx1"/>
          </a:solidFill>
        </p:grpSpPr>
        <p:sp>
          <p:nvSpPr>
            <p:cNvPr id="6" name="Freeform 3">
              <a:extLst>
                <a:ext uri="{FF2B5EF4-FFF2-40B4-BE49-F238E27FC236}">
                  <a16:creationId xmlns:a16="http://schemas.microsoft.com/office/drawing/2014/main" id="{0EBDF793-EBC5-455E-AF51-6902904E0C98}"/>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7" name="Picture 2">
            <a:extLst>
              <a:ext uri="{FF2B5EF4-FFF2-40B4-BE49-F238E27FC236}">
                <a16:creationId xmlns:a16="http://schemas.microsoft.com/office/drawing/2014/main" id="{493C4AAC-E02E-4BE8-8213-0DAB21BA898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rot="19849069">
            <a:off x="23717" y="6175725"/>
            <a:ext cx="426744" cy="426744"/>
          </a:xfrm>
          <a:prstGeom prst="rect">
            <a:avLst/>
          </a:prstGeom>
        </p:spPr>
      </p:pic>
      <p:pic>
        <p:nvPicPr>
          <p:cNvPr id="8" name="Picture 2">
            <a:extLst>
              <a:ext uri="{FF2B5EF4-FFF2-40B4-BE49-F238E27FC236}">
                <a16:creationId xmlns:a16="http://schemas.microsoft.com/office/drawing/2014/main" id="{E1A6A192-5B29-4C7D-9F2F-693335B91F7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20150135">
            <a:off x="6164649" y="389922"/>
            <a:ext cx="426744" cy="426744"/>
          </a:xfrm>
          <a:prstGeom prst="rect">
            <a:avLst/>
          </a:prstGeom>
        </p:spPr>
      </p:pic>
      <p:pic>
        <p:nvPicPr>
          <p:cNvPr id="9" name="Picture 2">
            <a:extLst>
              <a:ext uri="{FF2B5EF4-FFF2-40B4-BE49-F238E27FC236}">
                <a16:creationId xmlns:a16="http://schemas.microsoft.com/office/drawing/2014/main" id="{A3EFA54F-C5DB-4B59-BE87-D2DD1ADC310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11619886" y="76347"/>
            <a:ext cx="426744" cy="426744"/>
          </a:xfrm>
          <a:prstGeom prst="rect">
            <a:avLst/>
          </a:prstGeom>
        </p:spPr>
      </p:pic>
      <p:grpSp>
        <p:nvGrpSpPr>
          <p:cNvPr id="10" name="Group 2">
            <a:extLst>
              <a:ext uri="{FF2B5EF4-FFF2-40B4-BE49-F238E27FC236}">
                <a16:creationId xmlns:a16="http://schemas.microsoft.com/office/drawing/2014/main" id="{17430780-7146-4335-B678-581E19392DEA}"/>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11" name="Freeform 3">
              <a:extLst>
                <a:ext uri="{FF2B5EF4-FFF2-40B4-BE49-F238E27FC236}">
                  <a16:creationId xmlns:a16="http://schemas.microsoft.com/office/drawing/2014/main" id="{F0E6FB5A-B8A3-4255-BC8B-25A3333A922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
        <p:nvSpPr>
          <p:cNvPr id="12" name="Espace réservé du numéro de diapositive 4">
            <a:extLst>
              <a:ext uri="{FF2B5EF4-FFF2-40B4-BE49-F238E27FC236}">
                <a16:creationId xmlns:a16="http://schemas.microsoft.com/office/drawing/2014/main" id="{C5D5CAB8-9B75-4A4B-9DA5-F40E4C6FDCC1}"/>
              </a:ext>
            </a:extLst>
          </p:cNvPr>
          <p:cNvSpPr>
            <a:spLocks noGrp="1"/>
          </p:cNvSpPr>
          <p:nvPr>
            <p:ph type="sldNum" sz="quarter" idx="12"/>
          </p:nvPr>
        </p:nvSpPr>
        <p:spPr>
          <a:xfrm>
            <a:off x="5729859" y="6248666"/>
            <a:ext cx="523788" cy="500106"/>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FR" sz="2000" b="1" dirty="0">
                <a:solidFill>
                  <a:srgbClr val="FF0000"/>
                </a:solidFill>
                <a:latin typeface="Nunito Sans Black" pitchFamily="2" charset="0"/>
              </a:rPr>
              <a:t>2</a:t>
            </a:r>
            <a:endParaRPr lang="fr-ML" sz="2000" b="1" dirty="0">
              <a:solidFill>
                <a:srgbClr val="FF0000"/>
              </a:solidFill>
              <a:latin typeface="Nunito Sans Black" pitchFamily="2" charset="0"/>
            </a:endParaRPr>
          </a:p>
        </p:txBody>
      </p:sp>
    </p:spTree>
    <p:extLst>
      <p:ext uri="{BB962C8B-B14F-4D97-AF65-F5344CB8AC3E}">
        <p14:creationId xmlns:p14="http://schemas.microsoft.com/office/powerpoint/2010/main" val="390951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1250" fill="hold"/>
                                        <p:tgtEl>
                                          <p:spTgt spid="9"/>
                                        </p:tgtEl>
                                        <p:attrNameLst>
                                          <p:attrName>ppt_w</p:attrName>
                                        </p:attrNameLst>
                                      </p:cBhvr>
                                      <p:tavLst>
                                        <p:tav tm="0">
                                          <p:val>
                                            <p:fltVal val="0"/>
                                          </p:val>
                                        </p:tav>
                                        <p:tav tm="100000">
                                          <p:val>
                                            <p:strVal val="#ppt_w"/>
                                          </p:val>
                                        </p:tav>
                                      </p:tavLst>
                                    </p:anim>
                                    <p:anim calcmode="lin" valueType="num">
                                      <p:cBhvr>
                                        <p:cTn id="13" dur="1250" fill="hold"/>
                                        <p:tgtEl>
                                          <p:spTgt spid="9"/>
                                        </p:tgtEl>
                                        <p:attrNameLst>
                                          <p:attrName>ppt_h</p:attrName>
                                        </p:attrNameLst>
                                      </p:cBhvr>
                                      <p:tavLst>
                                        <p:tav tm="0">
                                          <p:val>
                                            <p:fltVal val="0"/>
                                          </p:val>
                                        </p:tav>
                                        <p:tav tm="100000">
                                          <p:val>
                                            <p:strVal val="#ppt_h"/>
                                          </p:val>
                                        </p:tav>
                                      </p:tavLst>
                                    </p:anim>
                                    <p:anim calcmode="lin" valueType="num">
                                      <p:cBhvr>
                                        <p:cTn id="14" dur="1250" fill="hold"/>
                                        <p:tgtEl>
                                          <p:spTgt spid="9"/>
                                        </p:tgtEl>
                                        <p:attrNameLst>
                                          <p:attrName>style.rotation</p:attrName>
                                        </p:attrNameLst>
                                      </p:cBhvr>
                                      <p:tavLst>
                                        <p:tav tm="0">
                                          <p:val>
                                            <p:fltVal val="360"/>
                                          </p:val>
                                        </p:tav>
                                        <p:tav tm="100000">
                                          <p:val>
                                            <p:fltVal val="0"/>
                                          </p:val>
                                        </p:tav>
                                      </p:tavLst>
                                    </p:anim>
                                    <p:animEffect transition="in" filter="fade">
                                      <p:cBhvr>
                                        <p:cTn id="15" dur="1250"/>
                                        <p:tgtEl>
                                          <p:spTgt spid="9"/>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8"/>
                                        </p:tgtEl>
                                        <p:attrNameLst>
                                          <p:attrName>style.visibility</p:attrName>
                                        </p:attrNameLst>
                                      </p:cBhvr>
                                      <p:to>
                                        <p:strVal val="visible"/>
                                      </p:to>
                                    </p:set>
                                    <p:anim calcmode="lin" valueType="num">
                                      <p:cBhvr>
                                        <p:cTn id="18" dur="1250" fill="hold"/>
                                        <p:tgtEl>
                                          <p:spTgt spid="8"/>
                                        </p:tgtEl>
                                        <p:attrNameLst>
                                          <p:attrName>ppt_w</p:attrName>
                                        </p:attrNameLst>
                                      </p:cBhvr>
                                      <p:tavLst>
                                        <p:tav tm="0">
                                          <p:val>
                                            <p:fltVal val="0"/>
                                          </p:val>
                                        </p:tav>
                                        <p:tav tm="100000">
                                          <p:val>
                                            <p:strVal val="#ppt_w"/>
                                          </p:val>
                                        </p:tav>
                                      </p:tavLst>
                                    </p:anim>
                                    <p:anim calcmode="lin" valueType="num">
                                      <p:cBhvr>
                                        <p:cTn id="19" dur="1250" fill="hold"/>
                                        <p:tgtEl>
                                          <p:spTgt spid="8"/>
                                        </p:tgtEl>
                                        <p:attrNameLst>
                                          <p:attrName>ppt_h</p:attrName>
                                        </p:attrNameLst>
                                      </p:cBhvr>
                                      <p:tavLst>
                                        <p:tav tm="0">
                                          <p:val>
                                            <p:fltVal val="0"/>
                                          </p:val>
                                        </p:tav>
                                        <p:tav tm="100000">
                                          <p:val>
                                            <p:strVal val="#ppt_h"/>
                                          </p:val>
                                        </p:tav>
                                      </p:tavLst>
                                    </p:anim>
                                    <p:anim calcmode="lin" valueType="num">
                                      <p:cBhvr>
                                        <p:cTn id="20" dur="1250" fill="hold"/>
                                        <p:tgtEl>
                                          <p:spTgt spid="8"/>
                                        </p:tgtEl>
                                        <p:attrNameLst>
                                          <p:attrName>style.rotation</p:attrName>
                                        </p:attrNameLst>
                                      </p:cBhvr>
                                      <p:tavLst>
                                        <p:tav tm="0">
                                          <p:val>
                                            <p:fltVal val="360"/>
                                          </p:val>
                                        </p:tav>
                                        <p:tav tm="100000">
                                          <p:val>
                                            <p:fltVal val="0"/>
                                          </p:val>
                                        </p:tav>
                                      </p:tavLst>
                                    </p:anim>
                                    <p:animEffect transition="in" filter="fade">
                                      <p:cBhvr>
                                        <p:cTn id="21" dur="1250"/>
                                        <p:tgtEl>
                                          <p:spTgt spid="8"/>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7"/>
                                        </p:tgtEl>
                                        <p:attrNameLst>
                                          <p:attrName>style.visibility</p:attrName>
                                        </p:attrNameLst>
                                      </p:cBhvr>
                                      <p:to>
                                        <p:strVal val="visible"/>
                                      </p:to>
                                    </p:set>
                                    <p:anim calcmode="lin" valueType="num">
                                      <p:cBhvr>
                                        <p:cTn id="24" dur="1250" fill="hold"/>
                                        <p:tgtEl>
                                          <p:spTgt spid="7"/>
                                        </p:tgtEl>
                                        <p:attrNameLst>
                                          <p:attrName>ppt_w</p:attrName>
                                        </p:attrNameLst>
                                      </p:cBhvr>
                                      <p:tavLst>
                                        <p:tav tm="0">
                                          <p:val>
                                            <p:fltVal val="0"/>
                                          </p:val>
                                        </p:tav>
                                        <p:tav tm="100000">
                                          <p:val>
                                            <p:strVal val="#ppt_w"/>
                                          </p:val>
                                        </p:tav>
                                      </p:tavLst>
                                    </p:anim>
                                    <p:anim calcmode="lin" valueType="num">
                                      <p:cBhvr>
                                        <p:cTn id="25" dur="1250" fill="hold"/>
                                        <p:tgtEl>
                                          <p:spTgt spid="7"/>
                                        </p:tgtEl>
                                        <p:attrNameLst>
                                          <p:attrName>ppt_h</p:attrName>
                                        </p:attrNameLst>
                                      </p:cBhvr>
                                      <p:tavLst>
                                        <p:tav tm="0">
                                          <p:val>
                                            <p:fltVal val="0"/>
                                          </p:val>
                                        </p:tav>
                                        <p:tav tm="100000">
                                          <p:val>
                                            <p:strVal val="#ppt_h"/>
                                          </p:val>
                                        </p:tav>
                                      </p:tavLst>
                                    </p:anim>
                                    <p:anim calcmode="lin" valueType="num">
                                      <p:cBhvr>
                                        <p:cTn id="26" dur="1250" fill="hold"/>
                                        <p:tgtEl>
                                          <p:spTgt spid="7"/>
                                        </p:tgtEl>
                                        <p:attrNameLst>
                                          <p:attrName>style.rotation</p:attrName>
                                        </p:attrNameLst>
                                      </p:cBhvr>
                                      <p:tavLst>
                                        <p:tav tm="0">
                                          <p:val>
                                            <p:fltVal val="360"/>
                                          </p:val>
                                        </p:tav>
                                        <p:tav tm="100000">
                                          <p:val>
                                            <p:fltVal val="0"/>
                                          </p:val>
                                        </p:tav>
                                      </p:tavLst>
                                    </p:anim>
                                    <p:animEffect transition="in" filter="fade">
                                      <p:cBhvr>
                                        <p:cTn id="27" dur="1250"/>
                                        <p:tgtEl>
                                          <p:spTgt spid="7"/>
                                        </p:tgtEl>
                                      </p:cBhvr>
                                    </p:animEffect>
                                  </p:childTnLst>
                                </p:cTn>
                              </p:par>
                              <p:par>
                                <p:cTn id="28" presetID="47" presetClass="entr" presetSubtype="0" fill="hold" nodeType="withEffect">
                                  <p:stCondLst>
                                    <p:cond delay="100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13</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445178"/>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 est le rapport entre PYTHON et ANACONDA ?</a:t>
            </a:r>
          </a:p>
        </p:txBody>
      </p:sp>
      <p:pic>
        <p:nvPicPr>
          <p:cNvPr id="5" name="Image 4">
            <a:extLst>
              <a:ext uri="{FF2B5EF4-FFF2-40B4-BE49-F238E27FC236}">
                <a16:creationId xmlns:a16="http://schemas.microsoft.com/office/drawing/2014/main" id="{2156275A-84DA-4DED-9EEB-C83EE23F7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6A2599CB-71A1-4A9E-8B4C-0667712F5B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6B5519AC-5A0B-4FF8-B66E-E6FA14C466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7352505D-4159-4619-95CF-48CB5A4C9721}"/>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1A317CDC-7B19-4B4B-85DA-99473D2AE0B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B2B028BB-40C3-4A2F-AE1C-736527E2E193}"/>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BC7675F3-5FDA-49E7-87AF-0238C364FC8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C11C800C-DA24-4285-89CB-A1E4405A0F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9C3ED442-4654-4966-8305-BADD9D71F15E}"/>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29</a:t>
            </a:r>
          </a:p>
        </p:txBody>
      </p:sp>
    </p:spTree>
    <p:extLst>
      <p:ext uri="{BB962C8B-B14F-4D97-AF65-F5344CB8AC3E}">
        <p14:creationId xmlns:p14="http://schemas.microsoft.com/office/powerpoint/2010/main" val="37768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3208060"/>
            <a:ext cx="10418618" cy="881716"/>
          </a:xfrm>
          <a:prstGeom prst="rect">
            <a:avLst/>
          </a:prstGeom>
          <a:noFill/>
        </p:spPr>
        <p:txBody>
          <a:bodyPr wrap="square" rtlCol="0" anchor="ctr">
            <a:spAutoFit/>
          </a:bodyPr>
          <a:lstStyle/>
          <a:p>
            <a:pPr>
              <a:lnSpc>
                <a:spcPct val="150000"/>
              </a:lnSpc>
            </a:pPr>
            <a:r>
              <a:rPr lang="fr-FR" b="0" i="0">
                <a:solidFill>
                  <a:srgbClr val="FF0000"/>
                </a:solidFill>
                <a:effectLst/>
                <a:latin typeface="Poppins" panose="00000500000000000000" pitchFamily="2" charset="0"/>
                <a:cs typeface="Poppins" panose="00000500000000000000" pitchFamily="2" charset="0"/>
              </a:rPr>
              <a:t>Anaconda</a:t>
            </a:r>
            <a:r>
              <a:rPr lang="fr-FR" b="0" i="0">
                <a:solidFill>
                  <a:srgbClr val="000000"/>
                </a:solidFill>
                <a:effectLst/>
                <a:latin typeface="Poppins" panose="00000500000000000000" pitchFamily="2" charset="0"/>
                <a:cs typeface="Poppins" panose="00000500000000000000" pitchFamily="2" charset="0"/>
              </a:rPr>
              <a:t> est un ensemble de logiciels (et module) formant un tout cohérent et prêt à installer pour le langage Python (ce n’est pas Python seulement).</a:t>
            </a:r>
            <a:endParaRPr lang="fr-FR" b="1" i="0" spc="300">
              <a:solidFill>
                <a:srgbClr val="FF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825C574F-B62E-4DDD-9861-1A827864B9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62059"/>
            <a:ext cx="426744" cy="426744"/>
          </a:xfrm>
          <a:prstGeom prst="rect">
            <a:avLst/>
          </a:prstGeom>
        </p:spPr>
      </p:pic>
      <p:pic>
        <p:nvPicPr>
          <p:cNvPr id="17" name="Picture 2">
            <a:extLst>
              <a:ext uri="{FF2B5EF4-FFF2-40B4-BE49-F238E27FC236}">
                <a16:creationId xmlns:a16="http://schemas.microsoft.com/office/drawing/2014/main" id="{F48A2F29-071B-4D1E-A574-579381CDCB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23252"/>
            <a:ext cx="426744" cy="426744"/>
          </a:xfrm>
          <a:prstGeom prst="rect">
            <a:avLst/>
          </a:prstGeom>
        </p:spPr>
      </p:pic>
      <p:grpSp>
        <p:nvGrpSpPr>
          <p:cNvPr id="18" name="Group 2">
            <a:extLst>
              <a:ext uri="{FF2B5EF4-FFF2-40B4-BE49-F238E27FC236}">
                <a16:creationId xmlns:a16="http://schemas.microsoft.com/office/drawing/2014/main" id="{EE93C522-46C8-45D8-8555-52A9B4FF6535}"/>
              </a:ext>
            </a:extLst>
          </p:cNvPr>
          <p:cNvGrpSpPr>
            <a:grpSpLocks noChangeAspect="1"/>
          </p:cNvGrpSpPr>
          <p:nvPr/>
        </p:nvGrpSpPr>
        <p:grpSpPr>
          <a:xfrm rot="19426236">
            <a:off x="896441" y="165531"/>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D86D8B25-B6C8-4D78-8E59-C919189FC26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179E24F3-71CC-4727-A7AA-DF5FBC38BE9D}"/>
              </a:ext>
            </a:extLst>
          </p:cNvPr>
          <p:cNvGrpSpPr>
            <a:grpSpLocks noChangeAspect="1"/>
          </p:cNvGrpSpPr>
          <p:nvPr/>
        </p:nvGrpSpPr>
        <p:grpSpPr>
          <a:xfrm rot="19597915">
            <a:off x="11487283" y="6199434"/>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324EDBC3-75AB-477A-BAF1-6E2A1101772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9C490E39-063A-423F-9B12-99A5AC4D2B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199434"/>
            <a:ext cx="426744" cy="426744"/>
          </a:xfrm>
          <a:prstGeom prst="rect">
            <a:avLst/>
          </a:prstGeom>
        </p:spPr>
      </p:pic>
      <p:sp>
        <p:nvSpPr>
          <p:cNvPr id="13" name="Espace réservé du numéro de diapositive 4">
            <a:extLst>
              <a:ext uri="{FF2B5EF4-FFF2-40B4-BE49-F238E27FC236}">
                <a16:creationId xmlns:a16="http://schemas.microsoft.com/office/drawing/2014/main" id="{F2A8AC3B-60A3-4AB1-80A7-62C99D299462}"/>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30</a:t>
            </a:r>
          </a:p>
        </p:txBody>
      </p:sp>
    </p:spTree>
    <p:extLst>
      <p:ext uri="{BB962C8B-B14F-4D97-AF65-F5344CB8AC3E}">
        <p14:creationId xmlns:p14="http://schemas.microsoft.com/office/powerpoint/2010/main" val="158674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14</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445177"/>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Installation et prise en main d’anaconda </a:t>
            </a:r>
          </a:p>
        </p:txBody>
      </p:sp>
      <p:pic>
        <p:nvPicPr>
          <p:cNvPr id="5" name="Image 4">
            <a:extLst>
              <a:ext uri="{FF2B5EF4-FFF2-40B4-BE49-F238E27FC236}">
                <a16:creationId xmlns:a16="http://schemas.microsoft.com/office/drawing/2014/main" id="{06787F0F-F0E8-45E3-843D-346104DD6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300162AA-4302-494E-BCAC-1D0A86677F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A62997B9-15DB-439F-B76C-561A0DCE6C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22B18F17-00F7-40A0-B1A1-14BE59ECE2C5}"/>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4E746E20-5CC1-401B-8F49-C0256FA61DD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02561461-A3C4-44CE-A98F-5B0AC1C941FE}"/>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48FB2037-41F7-4902-9ADA-971DA5695D0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BA6128F4-AE03-47D8-B2D5-EF68C2D5B3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
        <p:nvSpPr>
          <p:cNvPr id="12" name="Espace réservé du numéro de diapositive 4">
            <a:extLst>
              <a:ext uri="{FF2B5EF4-FFF2-40B4-BE49-F238E27FC236}">
                <a16:creationId xmlns:a16="http://schemas.microsoft.com/office/drawing/2014/main" id="{013054D8-657E-423E-864C-F64286719C27}"/>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31</a:t>
            </a:r>
          </a:p>
        </p:txBody>
      </p:sp>
    </p:spTree>
    <p:extLst>
      <p:ext uri="{BB962C8B-B14F-4D97-AF65-F5344CB8AC3E}">
        <p14:creationId xmlns:p14="http://schemas.microsoft.com/office/powerpoint/2010/main" val="861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2168128"/>
            <a:ext cx="10418618" cy="2961580"/>
          </a:xfrm>
          <a:prstGeom prst="rect">
            <a:avLst/>
          </a:prstGeom>
          <a:noFill/>
        </p:spPr>
        <p:txBody>
          <a:bodyPr wrap="square" rtlCol="0" anchor="ctr">
            <a:spAutoFit/>
          </a:bodyPr>
          <a:lstStyle/>
          <a:p>
            <a:pPr>
              <a:lnSpc>
                <a:spcPct val="150000"/>
              </a:lnSpc>
            </a:pPr>
            <a:r>
              <a:rPr lang="fr-FR" b="0" i="0">
                <a:solidFill>
                  <a:srgbClr val="FF0000"/>
                </a:solidFill>
                <a:effectLst/>
                <a:latin typeface="Poppins" panose="00000500000000000000" pitchFamily="2" charset="0"/>
              </a:rPr>
              <a:t>Anaconda</a:t>
            </a:r>
            <a:r>
              <a:rPr lang="fr-FR" b="0" i="0">
                <a:solidFill>
                  <a:srgbClr val="333333"/>
                </a:solidFill>
                <a:effectLst/>
                <a:latin typeface="Poppins" panose="00000500000000000000" pitchFamily="2" charset="0"/>
              </a:rPr>
              <a:t> est une distribution libre et open source dédiée à la programmation Python et R. elle est très utilisée dans la science des données, machine Learning et l’intelligence artificielle.</a:t>
            </a:r>
          </a:p>
          <a:p>
            <a:pPr algn="just" fontAlgn="base">
              <a:lnSpc>
                <a:spcPct val="150000"/>
              </a:lnSpc>
            </a:pPr>
            <a:r>
              <a:rPr lang="fr-FR" b="0" i="0">
                <a:solidFill>
                  <a:srgbClr val="FF0000"/>
                </a:solidFill>
                <a:effectLst/>
                <a:latin typeface="Poppins" panose="00000500000000000000" pitchFamily="2" charset="0"/>
              </a:rPr>
              <a:t>Anaconda</a:t>
            </a:r>
            <a:r>
              <a:rPr lang="fr-FR" b="0" i="0">
                <a:solidFill>
                  <a:srgbClr val="333333"/>
                </a:solidFill>
                <a:effectLst/>
                <a:latin typeface="Poppins" panose="00000500000000000000" pitchFamily="2" charset="0"/>
              </a:rPr>
              <a:t> propose une variété d’outils de collecte et transformation de données à grande échelle. Elle est aussi connue pour sa richesse en modules et librairies  de la data science !</a:t>
            </a:r>
          </a:p>
          <a:p>
            <a:pPr algn="just" fontAlgn="base">
              <a:lnSpc>
                <a:spcPct val="150000"/>
              </a:lnSpc>
            </a:pPr>
            <a:r>
              <a:rPr lang="fr-FR" b="0" i="0">
                <a:solidFill>
                  <a:srgbClr val="333333"/>
                </a:solidFill>
                <a:effectLst/>
                <a:latin typeface="Poppins" panose="00000500000000000000" pitchFamily="2" charset="0"/>
              </a:rPr>
              <a:t>Maintenant que nous connaissons </a:t>
            </a:r>
            <a:r>
              <a:rPr lang="fr-FR" b="0" i="0">
                <a:solidFill>
                  <a:srgbClr val="FF0000"/>
                </a:solidFill>
                <a:effectLst/>
                <a:latin typeface="Poppins" panose="00000500000000000000" pitchFamily="2" charset="0"/>
              </a:rPr>
              <a:t>Anaconda</a:t>
            </a:r>
            <a:r>
              <a:rPr lang="fr-FR" b="0" i="0">
                <a:solidFill>
                  <a:srgbClr val="333333"/>
                </a:solidFill>
                <a:effectLst/>
                <a:latin typeface="Poppins" panose="00000500000000000000" pitchFamily="2" charset="0"/>
              </a:rPr>
              <a:t>, il est temps de passer à son installation !</a:t>
            </a:r>
          </a:p>
        </p:txBody>
      </p:sp>
      <p:pic>
        <p:nvPicPr>
          <p:cNvPr id="9" name="Picture 2">
            <a:extLst>
              <a:ext uri="{FF2B5EF4-FFF2-40B4-BE49-F238E27FC236}">
                <a16:creationId xmlns:a16="http://schemas.microsoft.com/office/drawing/2014/main" id="{D7CBFF46-12CA-42F8-B237-5ECB5588A2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B21A0029-02FE-407C-B78E-22B8C17FE6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1" name="Group 2">
            <a:extLst>
              <a:ext uri="{FF2B5EF4-FFF2-40B4-BE49-F238E27FC236}">
                <a16:creationId xmlns:a16="http://schemas.microsoft.com/office/drawing/2014/main" id="{C779B44B-6D23-46EB-8AD8-F0D15D68E2F7}"/>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2" name="Freeform 3">
              <a:extLst>
                <a:ext uri="{FF2B5EF4-FFF2-40B4-BE49-F238E27FC236}">
                  <a16:creationId xmlns:a16="http://schemas.microsoft.com/office/drawing/2014/main" id="{5F492986-0165-4A59-A91F-846271BE136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3" name="Group 2">
            <a:extLst>
              <a:ext uri="{FF2B5EF4-FFF2-40B4-BE49-F238E27FC236}">
                <a16:creationId xmlns:a16="http://schemas.microsoft.com/office/drawing/2014/main" id="{0F39EFA5-D101-4FAC-918B-97B16E397020}"/>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2C2937C4-3566-44E0-98F7-D204BD9BC15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5" name="Picture 2">
            <a:extLst>
              <a:ext uri="{FF2B5EF4-FFF2-40B4-BE49-F238E27FC236}">
                <a16:creationId xmlns:a16="http://schemas.microsoft.com/office/drawing/2014/main" id="{84BD838C-2E63-4644-A1E4-E2EF2EBE30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
        <p:nvSpPr>
          <p:cNvPr id="16" name="Espace réservé du numéro de diapositive 4">
            <a:extLst>
              <a:ext uri="{FF2B5EF4-FFF2-40B4-BE49-F238E27FC236}">
                <a16:creationId xmlns:a16="http://schemas.microsoft.com/office/drawing/2014/main" id="{4098482D-128D-42AC-A00A-ABA853F51846}"/>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32</a:t>
            </a:r>
          </a:p>
        </p:txBody>
      </p:sp>
    </p:spTree>
    <p:extLst>
      <p:ext uri="{BB962C8B-B14F-4D97-AF65-F5344CB8AC3E}">
        <p14:creationId xmlns:p14="http://schemas.microsoft.com/office/powerpoint/2010/main" val="22679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250" fill="hold"/>
                                        <p:tgtEl>
                                          <p:spTgt spid="15"/>
                                        </p:tgtEl>
                                        <p:attrNameLst>
                                          <p:attrName>ppt_w</p:attrName>
                                        </p:attrNameLst>
                                      </p:cBhvr>
                                      <p:tavLst>
                                        <p:tav tm="0">
                                          <p:val>
                                            <p:fltVal val="0"/>
                                          </p:val>
                                        </p:tav>
                                        <p:tav tm="100000">
                                          <p:val>
                                            <p:strVal val="#ppt_w"/>
                                          </p:val>
                                        </p:tav>
                                      </p:tavLst>
                                    </p:anim>
                                    <p:anim calcmode="lin" valueType="num">
                                      <p:cBhvr>
                                        <p:cTn id="14" dur="1250" fill="hold"/>
                                        <p:tgtEl>
                                          <p:spTgt spid="15"/>
                                        </p:tgtEl>
                                        <p:attrNameLst>
                                          <p:attrName>ppt_h</p:attrName>
                                        </p:attrNameLst>
                                      </p:cBhvr>
                                      <p:tavLst>
                                        <p:tav tm="0">
                                          <p:val>
                                            <p:fltVal val="0"/>
                                          </p:val>
                                        </p:tav>
                                        <p:tav tm="100000">
                                          <p:val>
                                            <p:strVal val="#ppt_h"/>
                                          </p:val>
                                        </p:tav>
                                      </p:tavLst>
                                    </p:anim>
                                    <p:anim calcmode="lin" valueType="num">
                                      <p:cBhvr>
                                        <p:cTn id="15" dur="1250" fill="hold"/>
                                        <p:tgtEl>
                                          <p:spTgt spid="15"/>
                                        </p:tgtEl>
                                        <p:attrNameLst>
                                          <p:attrName>style.rotation</p:attrName>
                                        </p:attrNameLst>
                                      </p:cBhvr>
                                      <p:tavLst>
                                        <p:tav tm="0">
                                          <p:val>
                                            <p:fltVal val="360"/>
                                          </p:val>
                                        </p:tav>
                                        <p:tav tm="100000">
                                          <p:val>
                                            <p:fltVal val="0"/>
                                          </p:val>
                                        </p:tav>
                                      </p:tavLst>
                                    </p:anim>
                                    <p:animEffect transition="in" filter="fade">
                                      <p:cBhvr>
                                        <p:cTn id="16" dur="1250"/>
                                        <p:tgtEl>
                                          <p:spTgt spid="15"/>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6453" y="568027"/>
            <a:ext cx="845128" cy="734291"/>
          </a:xfrm>
          <a:prstGeom prst="rect">
            <a:avLst/>
          </a:prstGeom>
        </p:spPr>
      </p:pic>
      <p:pic>
        <p:nvPicPr>
          <p:cNvPr id="1026" name="Picture 2">
            <a:extLst>
              <a:ext uri="{FF2B5EF4-FFF2-40B4-BE49-F238E27FC236}">
                <a16:creationId xmlns:a16="http://schemas.microsoft.com/office/drawing/2014/main" id="{D7A5132D-9891-4B4E-996E-F655AD3FE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 y="11422063"/>
            <a:ext cx="5915025" cy="2171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D274B6D-7DF5-42A4-895A-D36EF04529BB}"/>
              </a:ext>
            </a:extLst>
          </p:cNvPr>
          <p:cNvSpPr>
            <a:spLocks noChangeArrowheads="1"/>
          </p:cNvSpPr>
          <p:nvPr/>
        </p:nvSpPr>
        <p:spPr bwMode="auto">
          <a:xfrm>
            <a:off x="928257" y="1579402"/>
            <a:ext cx="9462652" cy="48423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600" b="0" i="0" u="none" strike="noStrike" cap="none" normalizeH="0" baseline="0">
                <a:ln>
                  <a:noFill/>
                </a:ln>
                <a:solidFill>
                  <a:srgbClr val="333333"/>
                </a:solidFill>
                <a:effectLst/>
                <a:latin typeface="Poppins" panose="00000500000000000000" pitchFamily="2" charset="0"/>
                <a:cs typeface="Poppins" panose="00000500000000000000" pitchFamily="2" charset="0"/>
              </a:rPr>
              <a:t>Pour installer Anaconda sur votre ordinateur, il suffit de suivre les étapes suivantes :</a:t>
            </a:r>
            <a:endParaRPr kumimoji="0" lang="fr-FR" altLang="fr-FR" sz="1600"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1600" b="0" i="0" u="none" strike="noStrike" cap="none" normalizeH="0" baseline="0">
                <a:ln>
                  <a:noFill/>
                </a:ln>
                <a:solidFill>
                  <a:srgbClr val="333333"/>
                </a:solidFill>
                <a:effectLst/>
                <a:latin typeface="Poppins" panose="00000500000000000000" pitchFamily="2" charset="0"/>
                <a:cs typeface="Poppins" panose="00000500000000000000" pitchFamily="2" charset="0"/>
              </a:rPr>
              <a:t>Allez sur le site officiel </a:t>
            </a:r>
            <a:r>
              <a:rPr kumimoji="0" lang="fr-FR" altLang="fr-FR" b="0" i="0" u="none" strike="noStrike" cap="none" normalizeH="0" baseline="0">
                <a:ln>
                  <a:noFill/>
                </a:ln>
                <a:solidFill>
                  <a:srgbClr val="0066C0"/>
                </a:solidFill>
                <a:effectLst/>
                <a:latin typeface="Poppins" panose="00000500000000000000" pitchFamily="2" charset="0"/>
                <a:cs typeface="Poppins" panose="00000500000000000000" pitchFamily="2" charset="0"/>
                <a:hlinkClick r:id="rId5"/>
              </a:rPr>
              <a:t>d’Anaconda</a:t>
            </a:r>
            <a:r>
              <a:rPr kumimoji="0" lang="fr-FR" altLang="fr-FR" b="0" i="0" u="none" strike="noStrike" cap="none" normalizeH="0" baseline="0">
                <a:ln>
                  <a:noFill/>
                </a:ln>
                <a:solidFill>
                  <a:srgbClr val="333333"/>
                </a:solidFill>
                <a:effectLst/>
                <a:latin typeface="Poppins" panose="00000500000000000000" pitchFamily="2" charset="0"/>
                <a:cs typeface="Poppins" panose="00000500000000000000" pitchFamily="2" charset="0"/>
              </a:rPr>
              <a:t>  </a:t>
            </a:r>
            <a:r>
              <a:rPr kumimoji="0" lang="fr-FR" altLang="fr-FR" sz="1200" b="0" i="0" u="none" strike="noStrike" cap="none" normalizeH="0" baseline="0">
                <a:ln>
                  <a:noFill/>
                </a:ln>
                <a:solidFill>
                  <a:srgbClr val="333333"/>
                </a:solidFill>
                <a:effectLst/>
                <a:latin typeface="Poppins" panose="00000500000000000000" pitchFamily="2" charset="0"/>
                <a:cs typeface="Poppins" panose="00000500000000000000" pitchFamily="2" charset="0"/>
              </a:rPr>
              <a:t>puis</a:t>
            </a:r>
            <a:r>
              <a:rPr kumimoji="0" lang="fr-FR" altLang="fr-FR" sz="1050" b="0" i="0" u="none" strike="noStrike" cap="none" normalizeH="0" baseline="0">
                <a:ln>
                  <a:noFill/>
                </a:ln>
                <a:solidFill>
                  <a:srgbClr val="333333"/>
                </a:solidFill>
                <a:effectLst/>
                <a:latin typeface="Poppins" panose="00000500000000000000" pitchFamily="2" charset="0"/>
                <a:cs typeface="Poppins" panose="00000500000000000000" pitchFamily="2" charset="0"/>
              </a:rPr>
              <a:t> choisissez la version compatible avec votre système d’exploitation</a:t>
            </a:r>
            <a:r>
              <a:rPr kumimoji="0" lang="fr-FR" altLang="fr-FR" sz="800" b="0" i="0" u="none" strike="noStrike" cap="none" normalizeH="0" baseline="0">
                <a:ln>
                  <a:noFill/>
                </a:ln>
                <a:solidFill>
                  <a:srgbClr val="333333"/>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100" b="0" i="0" u="none" strike="noStrike" cap="none" normalizeH="0" baseline="0">
                <a:ln>
                  <a:noFill/>
                </a:ln>
                <a:solidFill>
                  <a:srgbClr val="333333"/>
                </a:solidFill>
                <a:effectLst/>
                <a:latin typeface="Poppins" panose="00000500000000000000" pitchFamily="2" charset="0"/>
                <a:cs typeface="Poppins" panose="00000500000000000000" pitchFamily="2" charset="0"/>
              </a:rPr>
              <a:t>  </a:t>
            </a:r>
            <a:r>
              <a:rPr kumimoji="0" lang="fr-FR" altLang="fr-FR" sz="13600" b="0" i="0" u="none" strike="noStrike" cap="none" normalizeH="0" baseline="0">
                <a:ln>
                  <a:noFill/>
                </a:ln>
                <a:solidFill>
                  <a:srgbClr val="333333"/>
                </a:solidFill>
                <a:effectLst/>
                <a:latin typeface="Poppins" panose="00000500000000000000" pitchFamily="2" charset="0"/>
                <a:cs typeface="Poppins" panose="00000500000000000000" pitchFamily="2" charset="0"/>
              </a:rPr>
              <a:t>             </a:t>
            </a:r>
            <a:endParaRPr kumimoji="0" lang="fr-FR" altLang="fr-FR" sz="1100"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fr-FR" altLang="fr-FR" sz="1200" b="0" i="0" u="none" strike="noStrike" cap="none" normalizeH="0" baseline="0">
              <a:ln>
                <a:noFill/>
              </a:ln>
              <a:solidFill>
                <a:srgbClr val="333333"/>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1200" b="0" i="0" u="none" strike="noStrike" cap="none" normalizeH="0" baseline="0">
                <a:ln>
                  <a:noFill/>
                </a:ln>
                <a:solidFill>
                  <a:srgbClr val="333333"/>
                </a:solidFill>
                <a:effectLst/>
                <a:latin typeface="Poppins" panose="00000500000000000000" pitchFamily="2" charset="0"/>
                <a:cs typeface="Poppins" panose="00000500000000000000" pitchFamily="2" charset="0"/>
              </a:rPr>
              <a:t>Quand le téléchargement est effectué lancez le programme puis cliquez sur Next.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54BB08A6-EF97-4B07-AE82-649A158DA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964" y="2513302"/>
            <a:ext cx="6899563" cy="322248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659" y="6054436"/>
            <a:ext cx="1219196" cy="803564"/>
          </a:xfrm>
          <a:prstGeom prst="rect">
            <a:avLst/>
          </a:prstGeom>
        </p:spPr>
      </p:pic>
      <p:pic>
        <p:nvPicPr>
          <p:cNvPr id="9" name="Picture 2">
            <a:extLst>
              <a:ext uri="{FF2B5EF4-FFF2-40B4-BE49-F238E27FC236}">
                <a16:creationId xmlns:a16="http://schemas.microsoft.com/office/drawing/2014/main" id="{66EC1B5C-FAAC-40A4-B229-A03A159DA8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46265636-9747-424B-A296-E8CFCCEDE3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205379" y="37540"/>
            <a:ext cx="426744" cy="426744"/>
          </a:xfrm>
          <a:prstGeom prst="rect">
            <a:avLst/>
          </a:prstGeom>
        </p:spPr>
      </p:pic>
      <p:grpSp>
        <p:nvGrpSpPr>
          <p:cNvPr id="11" name="Group 2">
            <a:extLst>
              <a:ext uri="{FF2B5EF4-FFF2-40B4-BE49-F238E27FC236}">
                <a16:creationId xmlns:a16="http://schemas.microsoft.com/office/drawing/2014/main" id="{B836CA3D-131A-4D6F-8A44-463E023EB81E}"/>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2" name="Freeform 3">
              <a:extLst>
                <a:ext uri="{FF2B5EF4-FFF2-40B4-BE49-F238E27FC236}">
                  <a16:creationId xmlns:a16="http://schemas.microsoft.com/office/drawing/2014/main" id="{5C7A83CE-89D2-44C3-ABA5-7B7EDEAF231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3" name="Group 2">
            <a:extLst>
              <a:ext uri="{FF2B5EF4-FFF2-40B4-BE49-F238E27FC236}">
                <a16:creationId xmlns:a16="http://schemas.microsoft.com/office/drawing/2014/main" id="{EFA1FB73-EACA-49CB-8B35-3EFC58D7611D}"/>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1F31ECFB-52B6-4105-AE34-DCAC1E09A78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5" name="Picture 2">
            <a:extLst>
              <a:ext uri="{FF2B5EF4-FFF2-40B4-BE49-F238E27FC236}">
                <a16:creationId xmlns:a16="http://schemas.microsoft.com/office/drawing/2014/main" id="{C0D11E62-B581-47EB-9085-7C8D950991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
        <p:nvSpPr>
          <p:cNvPr id="16" name="Espace réservé du numéro de diapositive 4">
            <a:extLst>
              <a:ext uri="{FF2B5EF4-FFF2-40B4-BE49-F238E27FC236}">
                <a16:creationId xmlns:a16="http://schemas.microsoft.com/office/drawing/2014/main" id="{469AA30F-F8AE-4131-B19B-3E2CAA7A93D0}"/>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33</a:t>
            </a:r>
          </a:p>
        </p:txBody>
      </p:sp>
    </p:spTree>
    <p:extLst>
      <p:ext uri="{BB962C8B-B14F-4D97-AF65-F5344CB8AC3E}">
        <p14:creationId xmlns:p14="http://schemas.microsoft.com/office/powerpoint/2010/main" val="27355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250" fill="hold"/>
                                        <p:tgtEl>
                                          <p:spTgt spid="15"/>
                                        </p:tgtEl>
                                        <p:attrNameLst>
                                          <p:attrName>ppt_w</p:attrName>
                                        </p:attrNameLst>
                                      </p:cBhvr>
                                      <p:tavLst>
                                        <p:tav tm="0">
                                          <p:val>
                                            <p:fltVal val="0"/>
                                          </p:val>
                                        </p:tav>
                                        <p:tav tm="100000">
                                          <p:val>
                                            <p:strVal val="#ppt_w"/>
                                          </p:val>
                                        </p:tav>
                                      </p:tavLst>
                                    </p:anim>
                                    <p:anim calcmode="lin" valueType="num">
                                      <p:cBhvr>
                                        <p:cTn id="14" dur="1250" fill="hold"/>
                                        <p:tgtEl>
                                          <p:spTgt spid="15"/>
                                        </p:tgtEl>
                                        <p:attrNameLst>
                                          <p:attrName>ppt_h</p:attrName>
                                        </p:attrNameLst>
                                      </p:cBhvr>
                                      <p:tavLst>
                                        <p:tav tm="0">
                                          <p:val>
                                            <p:fltVal val="0"/>
                                          </p:val>
                                        </p:tav>
                                        <p:tav tm="100000">
                                          <p:val>
                                            <p:strVal val="#ppt_h"/>
                                          </p:val>
                                        </p:tav>
                                      </p:tavLst>
                                    </p:anim>
                                    <p:anim calcmode="lin" valueType="num">
                                      <p:cBhvr>
                                        <p:cTn id="15" dur="1250" fill="hold"/>
                                        <p:tgtEl>
                                          <p:spTgt spid="15"/>
                                        </p:tgtEl>
                                        <p:attrNameLst>
                                          <p:attrName>style.rotation</p:attrName>
                                        </p:attrNameLst>
                                      </p:cBhvr>
                                      <p:tavLst>
                                        <p:tav tm="0">
                                          <p:val>
                                            <p:fltVal val="360"/>
                                          </p:val>
                                        </p:tav>
                                        <p:tav tm="100000">
                                          <p:val>
                                            <p:fltVal val="0"/>
                                          </p:val>
                                        </p:tav>
                                      </p:tavLst>
                                    </p:anim>
                                    <p:animEffect transition="in" filter="fade">
                                      <p:cBhvr>
                                        <p:cTn id="16" dur="1250"/>
                                        <p:tgtEl>
                                          <p:spTgt spid="15"/>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pic>
        <p:nvPicPr>
          <p:cNvPr id="2052" name="Picture 4">
            <a:extLst>
              <a:ext uri="{FF2B5EF4-FFF2-40B4-BE49-F238E27FC236}">
                <a16:creationId xmlns:a16="http://schemas.microsoft.com/office/drawing/2014/main" id="{0CA1F319-1F06-47B2-985B-1C4121DAA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744" y="1967342"/>
            <a:ext cx="7758545" cy="401782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B14C17E-78E1-4E32-BA59-221E04888325}"/>
              </a:ext>
            </a:extLst>
          </p:cNvPr>
          <p:cNvSpPr txBox="1"/>
          <p:nvPr/>
        </p:nvSpPr>
        <p:spPr>
          <a:xfrm>
            <a:off x="1173985" y="1562287"/>
            <a:ext cx="7758544" cy="369332"/>
          </a:xfrm>
          <a:prstGeom prst="rect">
            <a:avLst/>
          </a:prstGeom>
          <a:noFill/>
        </p:spPr>
        <p:txBody>
          <a:bodyPr wrap="square">
            <a:spAutoFit/>
          </a:bodyPr>
          <a:lstStyle/>
          <a:p>
            <a:r>
              <a:rPr lang="fr-FR" b="0" i="0" dirty="0">
                <a:solidFill>
                  <a:srgbClr val="333333"/>
                </a:solidFill>
                <a:effectLst/>
                <a:latin typeface="Poppins" panose="00000500000000000000" pitchFamily="2" charset="0"/>
              </a:rPr>
              <a:t>Bienvenue dans Anaconda Navigator ! </a:t>
            </a:r>
            <a:endParaRPr lang="fr-FR" dirty="0"/>
          </a:p>
        </p:txBody>
      </p:sp>
      <p:pic>
        <p:nvPicPr>
          <p:cNvPr id="9" name="Picture 2">
            <a:extLst>
              <a:ext uri="{FF2B5EF4-FFF2-40B4-BE49-F238E27FC236}">
                <a16:creationId xmlns:a16="http://schemas.microsoft.com/office/drawing/2014/main" id="{91440226-8C55-4D2F-B420-CA1B4A86A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56B98E5E-E2D6-47F5-A1F0-2B14EC0011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205379" y="37540"/>
            <a:ext cx="426744" cy="426744"/>
          </a:xfrm>
          <a:prstGeom prst="rect">
            <a:avLst/>
          </a:prstGeom>
        </p:spPr>
      </p:pic>
      <p:grpSp>
        <p:nvGrpSpPr>
          <p:cNvPr id="12" name="Group 2">
            <a:extLst>
              <a:ext uri="{FF2B5EF4-FFF2-40B4-BE49-F238E27FC236}">
                <a16:creationId xmlns:a16="http://schemas.microsoft.com/office/drawing/2014/main" id="{BA5CC40A-8732-46AE-842D-F2A21DA717DB}"/>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3" name="Freeform 3">
              <a:extLst>
                <a:ext uri="{FF2B5EF4-FFF2-40B4-BE49-F238E27FC236}">
                  <a16:creationId xmlns:a16="http://schemas.microsoft.com/office/drawing/2014/main" id="{3D77D475-EB1B-45A1-80F7-0BD327FF7BE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4" name="Group 2">
            <a:extLst>
              <a:ext uri="{FF2B5EF4-FFF2-40B4-BE49-F238E27FC236}">
                <a16:creationId xmlns:a16="http://schemas.microsoft.com/office/drawing/2014/main" id="{DA6BBB3A-CFB5-469E-84D1-B6424D9973BC}"/>
              </a:ext>
            </a:extLst>
          </p:cNvPr>
          <p:cNvGrpSpPr>
            <a:grpSpLocks noChangeAspect="1"/>
          </p:cNvGrpSpPr>
          <p:nvPr/>
        </p:nvGrpSpPr>
        <p:grpSpPr>
          <a:xfrm rot="19597915">
            <a:off x="11487283" y="6213722"/>
            <a:ext cx="492262" cy="426744"/>
            <a:chOff x="0" y="0"/>
            <a:chExt cx="3196590" cy="2771140"/>
          </a:xfrm>
          <a:solidFill>
            <a:schemeClr val="tx1"/>
          </a:solidFill>
        </p:grpSpPr>
        <p:sp>
          <p:nvSpPr>
            <p:cNvPr id="15" name="Freeform 3">
              <a:extLst>
                <a:ext uri="{FF2B5EF4-FFF2-40B4-BE49-F238E27FC236}">
                  <a16:creationId xmlns:a16="http://schemas.microsoft.com/office/drawing/2014/main" id="{425035FF-0742-41DD-B5AB-165C8876C31A}"/>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6" name="Picture 2">
            <a:extLst>
              <a:ext uri="{FF2B5EF4-FFF2-40B4-BE49-F238E27FC236}">
                <a16:creationId xmlns:a16="http://schemas.microsoft.com/office/drawing/2014/main" id="{FA65A9C0-28CD-4092-AB77-BFEF66EB56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482644">
            <a:off x="10824963" y="6213722"/>
            <a:ext cx="426744" cy="426744"/>
          </a:xfrm>
          <a:prstGeom prst="rect">
            <a:avLst/>
          </a:prstGeom>
        </p:spPr>
      </p:pic>
      <p:sp>
        <p:nvSpPr>
          <p:cNvPr id="17" name="Espace réservé du numéro de diapositive 4">
            <a:extLst>
              <a:ext uri="{FF2B5EF4-FFF2-40B4-BE49-F238E27FC236}">
                <a16:creationId xmlns:a16="http://schemas.microsoft.com/office/drawing/2014/main" id="{6628C0ED-72F3-4D78-BB38-E1CDC56A0EA5}"/>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34</a:t>
            </a:r>
          </a:p>
        </p:txBody>
      </p:sp>
    </p:spTree>
    <p:extLst>
      <p:ext uri="{BB962C8B-B14F-4D97-AF65-F5344CB8AC3E}">
        <p14:creationId xmlns:p14="http://schemas.microsoft.com/office/powerpoint/2010/main" val="89600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250" fill="hold"/>
                                        <p:tgtEl>
                                          <p:spTgt spid="16"/>
                                        </p:tgtEl>
                                        <p:attrNameLst>
                                          <p:attrName>ppt_w</p:attrName>
                                        </p:attrNameLst>
                                      </p:cBhvr>
                                      <p:tavLst>
                                        <p:tav tm="0">
                                          <p:val>
                                            <p:fltVal val="0"/>
                                          </p:val>
                                        </p:tav>
                                        <p:tav tm="100000">
                                          <p:val>
                                            <p:strVal val="#ppt_w"/>
                                          </p:val>
                                        </p:tav>
                                      </p:tavLst>
                                    </p:anim>
                                    <p:anim calcmode="lin" valueType="num">
                                      <p:cBhvr>
                                        <p:cTn id="14" dur="1250" fill="hold"/>
                                        <p:tgtEl>
                                          <p:spTgt spid="16"/>
                                        </p:tgtEl>
                                        <p:attrNameLst>
                                          <p:attrName>ppt_h</p:attrName>
                                        </p:attrNameLst>
                                      </p:cBhvr>
                                      <p:tavLst>
                                        <p:tav tm="0">
                                          <p:val>
                                            <p:fltVal val="0"/>
                                          </p:val>
                                        </p:tav>
                                        <p:tav tm="100000">
                                          <p:val>
                                            <p:strVal val="#ppt_h"/>
                                          </p:val>
                                        </p:tav>
                                      </p:tavLst>
                                    </p:anim>
                                    <p:anim calcmode="lin" valueType="num">
                                      <p:cBhvr>
                                        <p:cTn id="15" dur="1250" fill="hold"/>
                                        <p:tgtEl>
                                          <p:spTgt spid="16"/>
                                        </p:tgtEl>
                                        <p:attrNameLst>
                                          <p:attrName>style.rotation</p:attrName>
                                        </p:attrNameLst>
                                      </p:cBhvr>
                                      <p:tavLst>
                                        <p:tav tm="0">
                                          <p:val>
                                            <p:fltVal val="360"/>
                                          </p:val>
                                        </p:tav>
                                        <p:tav tm="100000">
                                          <p:val>
                                            <p:fltVal val="0"/>
                                          </p:val>
                                        </p:tav>
                                      </p:tavLst>
                                    </p:anim>
                                    <p:animEffect transition="in" filter="fade">
                                      <p:cBhvr>
                                        <p:cTn id="16" dur="1250"/>
                                        <p:tgtEl>
                                          <p:spTgt spid="16"/>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15</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445177"/>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Présentation de jupyter Notebook et jupyterLab  ?</a:t>
            </a:r>
          </a:p>
        </p:txBody>
      </p:sp>
      <p:pic>
        <p:nvPicPr>
          <p:cNvPr id="5" name="Image 4">
            <a:extLst>
              <a:ext uri="{FF2B5EF4-FFF2-40B4-BE49-F238E27FC236}">
                <a16:creationId xmlns:a16="http://schemas.microsoft.com/office/drawing/2014/main" id="{25A12283-5088-48CD-BCD3-0ABB0703F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8" name="Picture 2">
            <a:extLst>
              <a:ext uri="{FF2B5EF4-FFF2-40B4-BE49-F238E27FC236}">
                <a16:creationId xmlns:a16="http://schemas.microsoft.com/office/drawing/2014/main" id="{25958FAC-F88B-4FB4-8376-7A00160545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E6B38064-C1F0-4DE8-BF28-D65FD5779C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26FAD3E1-1513-4C40-BC72-36DCC95E05F0}"/>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15AA233C-8D65-4834-BB2E-C78DCF77629A}"/>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15099FBB-1EA2-4067-92A9-D8A95B2FD84F}"/>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49FFBFFF-9D47-4B08-8A60-D832DFCD51E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F21E3B70-C6A5-4204-9D1F-C031FE8153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Espace réservé du numéro de diapositive 4">
            <a:extLst>
              <a:ext uri="{FF2B5EF4-FFF2-40B4-BE49-F238E27FC236}">
                <a16:creationId xmlns:a16="http://schemas.microsoft.com/office/drawing/2014/main" id="{F6AE0736-E3F6-4ED2-909A-7700C18B2421}"/>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35</a:t>
            </a:r>
          </a:p>
        </p:txBody>
      </p:sp>
    </p:spTree>
    <p:extLst>
      <p:ext uri="{BB962C8B-B14F-4D97-AF65-F5344CB8AC3E}">
        <p14:creationId xmlns:p14="http://schemas.microsoft.com/office/powerpoint/2010/main" val="394887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417128" y="283051"/>
            <a:ext cx="969817" cy="991567"/>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1873" y="554173"/>
            <a:ext cx="519547" cy="537584"/>
          </a:xfrm>
          <a:prstGeom prst="rect">
            <a:avLst/>
          </a:prstGeom>
        </p:spPr>
      </p:pic>
      <p:sp>
        <p:nvSpPr>
          <p:cNvPr id="9" name="ZoneTexte 8">
            <a:extLst>
              <a:ext uri="{FF2B5EF4-FFF2-40B4-BE49-F238E27FC236}">
                <a16:creationId xmlns:a16="http://schemas.microsoft.com/office/drawing/2014/main" id="{B379404C-EDCD-46D2-8FA9-1D387894CB9F}"/>
              </a:ext>
            </a:extLst>
          </p:cNvPr>
          <p:cNvSpPr txBox="1"/>
          <p:nvPr/>
        </p:nvSpPr>
        <p:spPr>
          <a:xfrm>
            <a:off x="720436" y="2263431"/>
            <a:ext cx="10751127" cy="1299587"/>
          </a:xfrm>
          <a:prstGeom prst="rect">
            <a:avLst/>
          </a:prstGeom>
          <a:noFill/>
        </p:spPr>
        <p:txBody>
          <a:bodyPr wrap="square">
            <a:spAutoFit/>
          </a:bodyPr>
          <a:lstStyle/>
          <a:p>
            <a:pPr algn="just">
              <a:lnSpc>
                <a:spcPct val="150000"/>
              </a:lnSpc>
            </a:pPr>
            <a:r>
              <a:rPr lang="fr-FR">
                <a:solidFill>
                  <a:srgbClr val="000000"/>
                </a:solidFill>
                <a:effectLst/>
                <a:latin typeface="Poppins" panose="00000500000000000000" pitchFamily="2" charset="0"/>
                <a:cs typeface="Poppins" panose="00000500000000000000" pitchFamily="2" charset="0"/>
              </a:rPr>
              <a:t>Jupyter Notebook est un outil open source permettant d’écrire du code informatique et de le partager pour collaborer. Grâce à ses nombreux avantages, ce  » bloc - note  » de calcul est devenu une référence incontournable pour les Data Scientists.</a:t>
            </a:r>
            <a:endParaRPr lang="fr-FR">
              <a:latin typeface="Poppins" panose="00000500000000000000" pitchFamily="2" charset="0"/>
              <a:cs typeface="Poppins" panose="00000500000000000000" pitchFamily="2" charset="0"/>
            </a:endParaRPr>
          </a:p>
        </p:txBody>
      </p:sp>
      <p:pic>
        <p:nvPicPr>
          <p:cNvPr id="10" name="Picture 2">
            <a:extLst>
              <a:ext uri="{FF2B5EF4-FFF2-40B4-BE49-F238E27FC236}">
                <a16:creationId xmlns:a16="http://schemas.microsoft.com/office/drawing/2014/main" id="{5D1F0741-77D2-49CC-901C-DDC6E5D697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1" name="Picture 2">
            <a:extLst>
              <a:ext uri="{FF2B5EF4-FFF2-40B4-BE49-F238E27FC236}">
                <a16:creationId xmlns:a16="http://schemas.microsoft.com/office/drawing/2014/main" id="{597B47F9-2B96-4B3B-A642-6F930F198A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2" name="Group 2">
            <a:extLst>
              <a:ext uri="{FF2B5EF4-FFF2-40B4-BE49-F238E27FC236}">
                <a16:creationId xmlns:a16="http://schemas.microsoft.com/office/drawing/2014/main" id="{091A5145-C9DF-43E4-9A89-29D6ED406C15}"/>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3" name="Freeform 3">
              <a:extLst>
                <a:ext uri="{FF2B5EF4-FFF2-40B4-BE49-F238E27FC236}">
                  <a16:creationId xmlns:a16="http://schemas.microsoft.com/office/drawing/2014/main" id="{0B88A5AB-B901-45F7-97B2-3F11CCCCC64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4" name="Group 2">
            <a:extLst>
              <a:ext uri="{FF2B5EF4-FFF2-40B4-BE49-F238E27FC236}">
                <a16:creationId xmlns:a16="http://schemas.microsoft.com/office/drawing/2014/main" id="{F57614F1-3283-4D15-88DC-E517C1E30D98}"/>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5" name="Freeform 3">
              <a:extLst>
                <a:ext uri="{FF2B5EF4-FFF2-40B4-BE49-F238E27FC236}">
                  <a16:creationId xmlns:a16="http://schemas.microsoft.com/office/drawing/2014/main" id="{C4E9EB18-8EBD-438F-B81D-78764EC3680E}"/>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6" name="Picture 2">
            <a:extLst>
              <a:ext uri="{FF2B5EF4-FFF2-40B4-BE49-F238E27FC236}">
                <a16:creationId xmlns:a16="http://schemas.microsoft.com/office/drawing/2014/main" id="{BC06D2E3-5720-4757-90C4-91581E4C31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
        <p:nvSpPr>
          <p:cNvPr id="17" name="Espace réservé du numéro de diapositive 4">
            <a:extLst>
              <a:ext uri="{FF2B5EF4-FFF2-40B4-BE49-F238E27FC236}">
                <a16:creationId xmlns:a16="http://schemas.microsoft.com/office/drawing/2014/main" id="{5376A9A8-3D71-48C0-9DE4-A134C5D327A6}"/>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36</a:t>
            </a:r>
          </a:p>
        </p:txBody>
      </p:sp>
    </p:spTree>
    <p:extLst>
      <p:ext uri="{BB962C8B-B14F-4D97-AF65-F5344CB8AC3E}">
        <p14:creationId xmlns:p14="http://schemas.microsoft.com/office/powerpoint/2010/main" val="310854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0"/>
                                        </p:tgtEl>
                                        <p:attrNameLst>
                                          <p:attrName>style.visibility</p:attrName>
                                        </p:attrNameLst>
                                      </p:cBhvr>
                                      <p:to>
                                        <p:strVal val="visible"/>
                                      </p:to>
                                    </p:set>
                                    <p:anim calcmode="lin" valueType="num">
                                      <p:cBhvr>
                                        <p:cTn id="7" dur="1250" fill="hold"/>
                                        <p:tgtEl>
                                          <p:spTgt spid="10"/>
                                        </p:tgtEl>
                                        <p:attrNameLst>
                                          <p:attrName>ppt_w</p:attrName>
                                        </p:attrNameLst>
                                      </p:cBhvr>
                                      <p:tavLst>
                                        <p:tav tm="0">
                                          <p:val>
                                            <p:fltVal val="0"/>
                                          </p:val>
                                        </p:tav>
                                        <p:tav tm="100000">
                                          <p:val>
                                            <p:strVal val="#ppt_w"/>
                                          </p:val>
                                        </p:tav>
                                      </p:tavLst>
                                    </p:anim>
                                    <p:anim calcmode="lin" valueType="num">
                                      <p:cBhvr>
                                        <p:cTn id="8" dur="1250" fill="hold"/>
                                        <p:tgtEl>
                                          <p:spTgt spid="10"/>
                                        </p:tgtEl>
                                        <p:attrNameLst>
                                          <p:attrName>ppt_h</p:attrName>
                                        </p:attrNameLst>
                                      </p:cBhvr>
                                      <p:tavLst>
                                        <p:tav tm="0">
                                          <p:val>
                                            <p:fltVal val="0"/>
                                          </p:val>
                                        </p:tav>
                                        <p:tav tm="100000">
                                          <p:val>
                                            <p:strVal val="#ppt_h"/>
                                          </p:val>
                                        </p:tav>
                                      </p:tavLst>
                                    </p:anim>
                                    <p:anim calcmode="lin" valueType="num">
                                      <p:cBhvr>
                                        <p:cTn id="9" dur="1250" fill="hold"/>
                                        <p:tgtEl>
                                          <p:spTgt spid="10"/>
                                        </p:tgtEl>
                                        <p:attrNameLst>
                                          <p:attrName>style.rotation</p:attrName>
                                        </p:attrNameLst>
                                      </p:cBhvr>
                                      <p:tavLst>
                                        <p:tav tm="0">
                                          <p:val>
                                            <p:fltVal val="360"/>
                                          </p:val>
                                        </p:tav>
                                        <p:tav tm="100000">
                                          <p:val>
                                            <p:fltVal val="0"/>
                                          </p:val>
                                        </p:tav>
                                      </p:tavLst>
                                    </p:anim>
                                    <p:animEffect transition="in" filter="fade">
                                      <p:cBhvr>
                                        <p:cTn id="10" dur="1250"/>
                                        <p:tgtEl>
                                          <p:spTgt spid="10"/>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250" fill="hold"/>
                                        <p:tgtEl>
                                          <p:spTgt spid="16"/>
                                        </p:tgtEl>
                                        <p:attrNameLst>
                                          <p:attrName>ppt_w</p:attrName>
                                        </p:attrNameLst>
                                      </p:cBhvr>
                                      <p:tavLst>
                                        <p:tav tm="0">
                                          <p:val>
                                            <p:fltVal val="0"/>
                                          </p:val>
                                        </p:tav>
                                        <p:tav tm="100000">
                                          <p:val>
                                            <p:strVal val="#ppt_w"/>
                                          </p:val>
                                        </p:tav>
                                      </p:tavLst>
                                    </p:anim>
                                    <p:anim calcmode="lin" valueType="num">
                                      <p:cBhvr>
                                        <p:cTn id="14" dur="1250" fill="hold"/>
                                        <p:tgtEl>
                                          <p:spTgt spid="16"/>
                                        </p:tgtEl>
                                        <p:attrNameLst>
                                          <p:attrName>ppt_h</p:attrName>
                                        </p:attrNameLst>
                                      </p:cBhvr>
                                      <p:tavLst>
                                        <p:tav tm="0">
                                          <p:val>
                                            <p:fltVal val="0"/>
                                          </p:val>
                                        </p:tav>
                                        <p:tav tm="100000">
                                          <p:val>
                                            <p:strVal val="#ppt_h"/>
                                          </p:val>
                                        </p:tav>
                                      </p:tavLst>
                                    </p:anim>
                                    <p:anim calcmode="lin" valueType="num">
                                      <p:cBhvr>
                                        <p:cTn id="15" dur="1250" fill="hold"/>
                                        <p:tgtEl>
                                          <p:spTgt spid="16"/>
                                        </p:tgtEl>
                                        <p:attrNameLst>
                                          <p:attrName>style.rotation</p:attrName>
                                        </p:attrNameLst>
                                      </p:cBhvr>
                                      <p:tavLst>
                                        <p:tav tm="0">
                                          <p:val>
                                            <p:fltVal val="360"/>
                                          </p:val>
                                        </p:tav>
                                        <p:tav tm="100000">
                                          <p:val>
                                            <p:fltVal val="0"/>
                                          </p:val>
                                        </p:tav>
                                      </p:tavLst>
                                    </p:anim>
                                    <p:animEffect transition="in" filter="fade">
                                      <p:cBhvr>
                                        <p:cTn id="16" dur="1250"/>
                                        <p:tgtEl>
                                          <p:spTgt spid="16"/>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250" fill="hold"/>
                                        <p:tgtEl>
                                          <p:spTgt spid="11"/>
                                        </p:tgtEl>
                                        <p:attrNameLst>
                                          <p:attrName>ppt_w</p:attrName>
                                        </p:attrNameLst>
                                      </p:cBhvr>
                                      <p:tavLst>
                                        <p:tav tm="0">
                                          <p:val>
                                            <p:fltVal val="0"/>
                                          </p:val>
                                        </p:tav>
                                        <p:tav tm="100000">
                                          <p:val>
                                            <p:strVal val="#ppt_w"/>
                                          </p:val>
                                        </p:tav>
                                      </p:tavLst>
                                    </p:anim>
                                    <p:anim calcmode="lin" valueType="num">
                                      <p:cBhvr>
                                        <p:cTn id="20" dur="1250" fill="hold"/>
                                        <p:tgtEl>
                                          <p:spTgt spid="11"/>
                                        </p:tgtEl>
                                        <p:attrNameLst>
                                          <p:attrName>ppt_h</p:attrName>
                                        </p:attrNameLst>
                                      </p:cBhvr>
                                      <p:tavLst>
                                        <p:tav tm="0">
                                          <p:val>
                                            <p:fltVal val="0"/>
                                          </p:val>
                                        </p:tav>
                                        <p:tav tm="100000">
                                          <p:val>
                                            <p:strVal val="#ppt_h"/>
                                          </p:val>
                                        </p:tav>
                                      </p:tavLst>
                                    </p:anim>
                                    <p:anim calcmode="lin" valueType="num">
                                      <p:cBhvr>
                                        <p:cTn id="21" dur="1250" fill="hold"/>
                                        <p:tgtEl>
                                          <p:spTgt spid="11"/>
                                        </p:tgtEl>
                                        <p:attrNameLst>
                                          <p:attrName>style.rotation</p:attrName>
                                        </p:attrNameLst>
                                      </p:cBhvr>
                                      <p:tavLst>
                                        <p:tav tm="0">
                                          <p:val>
                                            <p:fltVal val="360"/>
                                          </p:val>
                                        </p:tav>
                                        <p:tav tm="100000">
                                          <p:val>
                                            <p:fltVal val="0"/>
                                          </p:val>
                                        </p:tav>
                                      </p:tavLst>
                                    </p:anim>
                                    <p:animEffect transition="in" filter="fade">
                                      <p:cBhvr>
                                        <p:cTn id="22" dur="1250"/>
                                        <p:tgtEl>
                                          <p:spTgt spid="11"/>
                                        </p:tgtEl>
                                      </p:cBhvr>
                                    </p:animEffect>
                                  </p:childTnLst>
                                </p:cTn>
                              </p:par>
                              <p:par>
                                <p:cTn id="23" presetID="47" presetClass="entr" presetSubtype="0" fill="hold"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417128" y="283051"/>
            <a:ext cx="969817" cy="991567"/>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1873" y="554173"/>
            <a:ext cx="519547" cy="537584"/>
          </a:xfrm>
          <a:prstGeom prst="rect">
            <a:avLst/>
          </a:prstGeom>
        </p:spPr>
      </p:pic>
      <p:pic>
        <p:nvPicPr>
          <p:cNvPr id="10" name="Image 9">
            <a:extLst>
              <a:ext uri="{FF2B5EF4-FFF2-40B4-BE49-F238E27FC236}">
                <a16:creationId xmlns:a16="http://schemas.microsoft.com/office/drawing/2014/main" id="{58545206-AF03-4B22-A4FE-F02252AF58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855" y="1545740"/>
            <a:ext cx="8950036" cy="4633387"/>
          </a:xfrm>
          <a:prstGeom prst="rect">
            <a:avLst/>
          </a:prstGeom>
        </p:spPr>
      </p:pic>
      <p:pic>
        <p:nvPicPr>
          <p:cNvPr id="9" name="Picture 2">
            <a:extLst>
              <a:ext uri="{FF2B5EF4-FFF2-40B4-BE49-F238E27FC236}">
                <a16:creationId xmlns:a16="http://schemas.microsoft.com/office/drawing/2014/main" id="{0C581217-58D6-4D6D-BF81-6C66104A3E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0526761">
            <a:off x="11619886" y="76347"/>
            <a:ext cx="426744" cy="426744"/>
          </a:xfrm>
          <a:prstGeom prst="rect">
            <a:avLst/>
          </a:prstGeom>
        </p:spPr>
      </p:pic>
      <p:pic>
        <p:nvPicPr>
          <p:cNvPr id="11" name="Picture 2">
            <a:extLst>
              <a:ext uri="{FF2B5EF4-FFF2-40B4-BE49-F238E27FC236}">
                <a16:creationId xmlns:a16="http://schemas.microsoft.com/office/drawing/2014/main" id="{D0664354-3713-4A56-99AC-9FA16FC246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482644">
            <a:off x="205379" y="37540"/>
            <a:ext cx="426744" cy="426744"/>
          </a:xfrm>
          <a:prstGeom prst="rect">
            <a:avLst/>
          </a:prstGeom>
        </p:spPr>
      </p:pic>
      <p:grpSp>
        <p:nvGrpSpPr>
          <p:cNvPr id="12" name="Group 2">
            <a:extLst>
              <a:ext uri="{FF2B5EF4-FFF2-40B4-BE49-F238E27FC236}">
                <a16:creationId xmlns:a16="http://schemas.microsoft.com/office/drawing/2014/main" id="{986F2310-5169-4FD0-BD6C-ED2BE4E0E4A2}"/>
              </a:ext>
            </a:extLst>
          </p:cNvPr>
          <p:cNvGrpSpPr>
            <a:grpSpLocks noChangeAspect="1"/>
          </p:cNvGrpSpPr>
          <p:nvPr/>
        </p:nvGrpSpPr>
        <p:grpSpPr>
          <a:xfrm rot="19426236">
            <a:off x="896441" y="179819"/>
            <a:ext cx="438150" cy="379834"/>
            <a:chOff x="0" y="0"/>
            <a:chExt cx="3196590" cy="2771140"/>
          </a:xfrm>
          <a:solidFill>
            <a:schemeClr val="tx1"/>
          </a:solidFill>
        </p:grpSpPr>
        <p:sp>
          <p:nvSpPr>
            <p:cNvPr id="13" name="Freeform 3">
              <a:extLst>
                <a:ext uri="{FF2B5EF4-FFF2-40B4-BE49-F238E27FC236}">
                  <a16:creationId xmlns:a16="http://schemas.microsoft.com/office/drawing/2014/main" id="{A09CFC5B-75FB-4A20-8779-A0810FFDB826}"/>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4" name="Group 2">
            <a:extLst>
              <a:ext uri="{FF2B5EF4-FFF2-40B4-BE49-F238E27FC236}">
                <a16:creationId xmlns:a16="http://schemas.microsoft.com/office/drawing/2014/main" id="{0600F919-8465-4DA5-B443-E0F1AEC0F49C}"/>
              </a:ext>
            </a:extLst>
          </p:cNvPr>
          <p:cNvGrpSpPr>
            <a:grpSpLocks noChangeAspect="1"/>
          </p:cNvGrpSpPr>
          <p:nvPr/>
        </p:nvGrpSpPr>
        <p:grpSpPr>
          <a:xfrm rot="19597915">
            <a:off x="11487283" y="6213722"/>
            <a:ext cx="492262" cy="426744"/>
            <a:chOff x="0" y="0"/>
            <a:chExt cx="3196590" cy="2771140"/>
          </a:xfrm>
          <a:solidFill>
            <a:schemeClr val="tx1"/>
          </a:solidFill>
        </p:grpSpPr>
        <p:sp>
          <p:nvSpPr>
            <p:cNvPr id="15" name="Freeform 3">
              <a:extLst>
                <a:ext uri="{FF2B5EF4-FFF2-40B4-BE49-F238E27FC236}">
                  <a16:creationId xmlns:a16="http://schemas.microsoft.com/office/drawing/2014/main" id="{A16AD660-9C61-4799-8A53-8024C8EDBB4E}"/>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6" name="Picture 2">
            <a:extLst>
              <a:ext uri="{FF2B5EF4-FFF2-40B4-BE49-F238E27FC236}">
                <a16:creationId xmlns:a16="http://schemas.microsoft.com/office/drawing/2014/main" id="{775CB14D-EA60-4DB1-8CF5-EC57185FFC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10824963" y="6213722"/>
            <a:ext cx="426744" cy="426744"/>
          </a:xfrm>
          <a:prstGeom prst="rect">
            <a:avLst/>
          </a:prstGeom>
        </p:spPr>
      </p:pic>
      <p:sp>
        <p:nvSpPr>
          <p:cNvPr id="17" name="Espace réservé du numéro de diapositive 4">
            <a:extLst>
              <a:ext uri="{FF2B5EF4-FFF2-40B4-BE49-F238E27FC236}">
                <a16:creationId xmlns:a16="http://schemas.microsoft.com/office/drawing/2014/main" id="{99C47E36-1C8C-48C0-AABB-934EF5A867F8}"/>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37</a:t>
            </a:r>
          </a:p>
        </p:txBody>
      </p:sp>
    </p:spTree>
    <p:extLst>
      <p:ext uri="{BB962C8B-B14F-4D97-AF65-F5344CB8AC3E}">
        <p14:creationId xmlns:p14="http://schemas.microsoft.com/office/powerpoint/2010/main" val="56951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250" fill="hold"/>
                                        <p:tgtEl>
                                          <p:spTgt spid="16"/>
                                        </p:tgtEl>
                                        <p:attrNameLst>
                                          <p:attrName>ppt_w</p:attrName>
                                        </p:attrNameLst>
                                      </p:cBhvr>
                                      <p:tavLst>
                                        <p:tav tm="0">
                                          <p:val>
                                            <p:fltVal val="0"/>
                                          </p:val>
                                        </p:tav>
                                        <p:tav tm="100000">
                                          <p:val>
                                            <p:strVal val="#ppt_w"/>
                                          </p:val>
                                        </p:tav>
                                      </p:tavLst>
                                    </p:anim>
                                    <p:anim calcmode="lin" valueType="num">
                                      <p:cBhvr>
                                        <p:cTn id="14" dur="1250" fill="hold"/>
                                        <p:tgtEl>
                                          <p:spTgt spid="16"/>
                                        </p:tgtEl>
                                        <p:attrNameLst>
                                          <p:attrName>ppt_h</p:attrName>
                                        </p:attrNameLst>
                                      </p:cBhvr>
                                      <p:tavLst>
                                        <p:tav tm="0">
                                          <p:val>
                                            <p:fltVal val="0"/>
                                          </p:val>
                                        </p:tav>
                                        <p:tav tm="100000">
                                          <p:val>
                                            <p:strVal val="#ppt_h"/>
                                          </p:val>
                                        </p:tav>
                                      </p:tavLst>
                                    </p:anim>
                                    <p:anim calcmode="lin" valueType="num">
                                      <p:cBhvr>
                                        <p:cTn id="15" dur="1250" fill="hold"/>
                                        <p:tgtEl>
                                          <p:spTgt spid="16"/>
                                        </p:tgtEl>
                                        <p:attrNameLst>
                                          <p:attrName>style.rotation</p:attrName>
                                        </p:attrNameLst>
                                      </p:cBhvr>
                                      <p:tavLst>
                                        <p:tav tm="0">
                                          <p:val>
                                            <p:fltVal val="360"/>
                                          </p:val>
                                        </p:tav>
                                        <p:tav tm="100000">
                                          <p:val>
                                            <p:fltVal val="0"/>
                                          </p:val>
                                        </p:tav>
                                      </p:tavLst>
                                    </p:anim>
                                    <p:animEffect transition="in" filter="fade">
                                      <p:cBhvr>
                                        <p:cTn id="16" dur="1250"/>
                                        <p:tgtEl>
                                          <p:spTgt spid="16"/>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250" fill="hold"/>
                                        <p:tgtEl>
                                          <p:spTgt spid="11"/>
                                        </p:tgtEl>
                                        <p:attrNameLst>
                                          <p:attrName>ppt_w</p:attrName>
                                        </p:attrNameLst>
                                      </p:cBhvr>
                                      <p:tavLst>
                                        <p:tav tm="0">
                                          <p:val>
                                            <p:fltVal val="0"/>
                                          </p:val>
                                        </p:tav>
                                        <p:tav tm="100000">
                                          <p:val>
                                            <p:strVal val="#ppt_w"/>
                                          </p:val>
                                        </p:tav>
                                      </p:tavLst>
                                    </p:anim>
                                    <p:anim calcmode="lin" valueType="num">
                                      <p:cBhvr>
                                        <p:cTn id="20" dur="1250" fill="hold"/>
                                        <p:tgtEl>
                                          <p:spTgt spid="11"/>
                                        </p:tgtEl>
                                        <p:attrNameLst>
                                          <p:attrName>ppt_h</p:attrName>
                                        </p:attrNameLst>
                                      </p:cBhvr>
                                      <p:tavLst>
                                        <p:tav tm="0">
                                          <p:val>
                                            <p:fltVal val="0"/>
                                          </p:val>
                                        </p:tav>
                                        <p:tav tm="100000">
                                          <p:val>
                                            <p:strVal val="#ppt_h"/>
                                          </p:val>
                                        </p:tav>
                                      </p:tavLst>
                                    </p:anim>
                                    <p:anim calcmode="lin" valueType="num">
                                      <p:cBhvr>
                                        <p:cTn id="21" dur="1250" fill="hold"/>
                                        <p:tgtEl>
                                          <p:spTgt spid="11"/>
                                        </p:tgtEl>
                                        <p:attrNameLst>
                                          <p:attrName>style.rotation</p:attrName>
                                        </p:attrNameLst>
                                      </p:cBhvr>
                                      <p:tavLst>
                                        <p:tav tm="0">
                                          <p:val>
                                            <p:fltVal val="360"/>
                                          </p:val>
                                        </p:tav>
                                        <p:tav tm="100000">
                                          <p:val>
                                            <p:fltVal val="0"/>
                                          </p:val>
                                        </p:tav>
                                      </p:tavLst>
                                    </p:anim>
                                    <p:animEffect transition="in" filter="fade">
                                      <p:cBhvr>
                                        <p:cTn id="22" dur="1250"/>
                                        <p:tgtEl>
                                          <p:spTgt spid="11"/>
                                        </p:tgtEl>
                                      </p:cBhvr>
                                    </p:animEffect>
                                  </p:childTnLst>
                                </p:cTn>
                              </p:par>
                              <p:par>
                                <p:cTn id="23" presetID="47" presetClass="entr" presetSubtype="0" fill="hold"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417128" y="283051"/>
            <a:ext cx="969817" cy="991567"/>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1873" y="554173"/>
            <a:ext cx="519547" cy="537584"/>
          </a:xfrm>
          <a:prstGeom prst="rect">
            <a:avLst/>
          </a:prstGeom>
        </p:spPr>
      </p:pic>
      <p:sp>
        <p:nvSpPr>
          <p:cNvPr id="9" name="ZoneTexte 8">
            <a:extLst>
              <a:ext uri="{FF2B5EF4-FFF2-40B4-BE49-F238E27FC236}">
                <a16:creationId xmlns:a16="http://schemas.microsoft.com/office/drawing/2014/main" id="{B379404C-EDCD-46D2-8FA9-1D387894CB9F}"/>
              </a:ext>
            </a:extLst>
          </p:cNvPr>
          <p:cNvSpPr txBox="1"/>
          <p:nvPr/>
        </p:nvSpPr>
        <p:spPr>
          <a:xfrm>
            <a:off x="720436" y="2263431"/>
            <a:ext cx="10751127" cy="2130583"/>
          </a:xfrm>
          <a:prstGeom prst="rect">
            <a:avLst/>
          </a:prstGeom>
          <a:noFill/>
        </p:spPr>
        <p:txBody>
          <a:bodyPr wrap="square" lIns="91440" tIns="45720" rIns="91440" bIns="45720" anchor="t">
            <a:spAutoFit/>
          </a:bodyPr>
          <a:lstStyle/>
          <a:p>
            <a:pPr algn="just">
              <a:lnSpc>
                <a:spcPct val="150000"/>
              </a:lnSpc>
            </a:pPr>
            <a:r>
              <a:rPr lang="fr-FR" b="0" i="0" dirty="0">
                <a:solidFill>
                  <a:srgbClr val="3C4858"/>
                </a:solidFill>
                <a:effectLst/>
                <a:latin typeface="Poppins"/>
                <a:cs typeface="Poppins"/>
              </a:rPr>
              <a:t>L’équipe qui dirige le projet </a:t>
            </a:r>
            <a:r>
              <a:rPr lang="fr-FR" dirty="0" err="1">
                <a:solidFill>
                  <a:srgbClr val="3C4858"/>
                </a:solidFill>
                <a:latin typeface="Poppins"/>
                <a:cs typeface="Poppins"/>
              </a:rPr>
              <a:t>Jupyter</a:t>
            </a:r>
            <a:r>
              <a:rPr lang="fr-FR" b="0" i="0" dirty="0">
                <a:solidFill>
                  <a:srgbClr val="3C4858"/>
                </a:solidFill>
                <a:effectLst/>
                <a:latin typeface="Poppins"/>
                <a:cs typeface="Poppins"/>
              </a:rPr>
              <a:t> s’est donné encore plus de temps pour la création d’un nouvel environnement de travail : </a:t>
            </a:r>
            <a:r>
              <a:rPr lang="fr-FR" i="0" dirty="0">
                <a:solidFill>
                  <a:srgbClr val="3C4858"/>
                </a:solidFill>
                <a:effectLst/>
                <a:latin typeface="Poppins"/>
                <a:cs typeface="Poppins"/>
              </a:rPr>
              <a:t>c’est le </a:t>
            </a:r>
            <a:r>
              <a:rPr lang="fr-FR" b="1" i="0" dirty="0" err="1">
                <a:solidFill>
                  <a:schemeClr val="accent2"/>
                </a:solidFill>
                <a:effectLst/>
                <a:latin typeface="Poppins"/>
                <a:cs typeface="Poppins"/>
              </a:rPr>
              <a:t>JupyterLab</a:t>
            </a:r>
            <a:r>
              <a:rPr lang="fr-FR" b="1" i="0" dirty="0">
                <a:solidFill>
                  <a:schemeClr val="accent2"/>
                </a:solidFill>
                <a:effectLst/>
                <a:latin typeface="Poppins"/>
                <a:cs typeface="Poppins"/>
              </a:rPr>
              <a:t>.</a:t>
            </a:r>
            <a:r>
              <a:rPr lang="fr-FR" b="0" i="0" dirty="0">
                <a:solidFill>
                  <a:srgbClr val="3C4858"/>
                </a:solidFill>
                <a:effectLst/>
                <a:latin typeface="Poppins"/>
                <a:cs typeface="Poppins"/>
              </a:rPr>
              <a:t>  Toute la puissance des notebooks est concentrée dans cet environnement et il donne la possibilité d’utiliser d’autres outils en même temps. Cette interface propose plusieurs </a:t>
            </a:r>
            <a:r>
              <a:rPr lang="fr-FR" b="1" i="0" dirty="0">
                <a:solidFill>
                  <a:schemeClr val="accent2"/>
                </a:solidFill>
                <a:effectLst/>
                <a:latin typeface="Poppins"/>
                <a:cs typeface="Poppins"/>
              </a:rPr>
              <a:t>bibliothèques et extensions </a:t>
            </a:r>
            <a:r>
              <a:rPr lang="fr-FR" b="0" i="0" dirty="0">
                <a:solidFill>
                  <a:srgbClr val="3C4858"/>
                </a:solidFill>
                <a:effectLst/>
                <a:latin typeface="Poppins"/>
                <a:cs typeface="Poppins"/>
              </a:rPr>
              <a:t>utiles dans le traitement des </a:t>
            </a:r>
            <a:r>
              <a:rPr lang="fr-FR" b="1" i="0" dirty="0">
                <a:solidFill>
                  <a:schemeClr val="accent2"/>
                </a:solidFill>
                <a:effectLst/>
                <a:latin typeface="Poppins"/>
                <a:cs typeface="Poppins"/>
              </a:rPr>
              <a:t>données volumineux</a:t>
            </a:r>
            <a:r>
              <a:rPr lang="fr-FR" b="0" i="0" dirty="0">
                <a:solidFill>
                  <a:srgbClr val="3C4858"/>
                </a:solidFill>
                <a:effectLst/>
                <a:latin typeface="Poppins"/>
                <a:cs typeface="Poppins"/>
              </a:rPr>
              <a:t>.</a:t>
            </a:r>
            <a:endParaRPr lang="fr-FR" dirty="0">
              <a:latin typeface="Poppins"/>
              <a:cs typeface="Poppins"/>
            </a:endParaRPr>
          </a:p>
        </p:txBody>
      </p:sp>
      <p:pic>
        <p:nvPicPr>
          <p:cNvPr id="10" name="Picture 2">
            <a:extLst>
              <a:ext uri="{FF2B5EF4-FFF2-40B4-BE49-F238E27FC236}">
                <a16:creationId xmlns:a16="http://schemas.microsoft.com/office/drawing/2014/main" id="{78065C04-CB45-4D94-800D-4EAEB5F476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1" name="Picture 2">
            <a:extLst>
              <a:ext uri="{FF2B5EF4-FFF2-40B4-BE49-F238E27FC236}">
                <a16:creationId xmlns:a16="http://schemas.microsoft.com/office/drawing/2014/main" id="{BBEC484D-0DDA-4ED3-8C9D-3BA75ECA1C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2" name="Group 2">
            <a:extLst>
              <a:ext uri="{FF2B5EF4-FFF2-40B4-BE49-F238E27FC236}">
                <a16:creationId xmlns:a16="http://schemas.microsoft.com/office/drawing/2014/main" id="{1561A4BF-2F58-42BA-A25D-E68DE7B9FC75}"/>
              </a:ext>
            </a:extLst>
          </p:cNvPr>
          <p:cNvGrpSpPr>
            <a:grpSpLocks noChangeAspect="1"/>
          </p:cNvGrpSpPr>
          <p:nvPr/>
        </p:nvGrpSpPr>
        <p:grpSpPr>
          <a:xfrm rot="19426236">
            <a:off x="896441" y="179819"/>
            <a:ext cx="438150" cy="379834"/>
            <a:chOff x="0" y="0"/>
            <a:chExt cx="3196590" cy="2771140"/>
          </a:xfrm>
          <a:solidFill>
            <a:schemeClr val="tx1"/>
          </a:solidFill>
        </p:grpSpPr>
        <p:sp>
          <p:nvSpPr>
            <p:cNvPr id="13" name="Freeform 3">
              <a:extLst>
                <a:ext uri="{FF2B5EF4-FFF2-40B4-BE49-F238E27FC236}">
                  <a16:creationId xmlns:a16="http://schemas.microsoft.com/office/drawing/2014/main" id="{0E004339-A544-4F8A-B2F7-BE5CF81037F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4" name="Group 2">
            <a:extLst>
              <a:ext uri="{FF2B5EF4-FFF2-40B4-BE49-F238E27FC236}">
                <a16:creationId xmlns:a16="http://schemas.microsoft.com/office/drawing/2014/main" id="{53B4E128-660B-4325-90D8-603C11DD89F9}"/>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5" name="Freeform 3">
              <a:extLst>
                <a:ext uri="{FF2B5EF4-FFF2-40B4-BE49-F238E27FC236}">
                  <a16:creationId xmlns:a16="http://schemas.microsoft.com/office/drawing/2014/main" id="{9FA30608-6250-4F11-938C-1484F90C168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6" name="Picture 2">
            <a:extLst>
              <a:ext uri="{FF2B5EF4-FFF2-40B4-BE49-F238E27FC236}">
                <a16:creationId xmlns:a16="http://schemas.microsoft.com/office/drawing/2014/main" id="{D81D20F7-2FCB-4368-BF14-4A8A3F2A2D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7" name="Espace réservé du numéro de diapositive 4">
            <a:extLst>
              <a:ext uri="{FF2B5EF4-FFF2-40B4-BE49-F238E27FC236}">
                <a16:creationId xmlns:a16="http://schemas.microsoft.com/office/drawing/2014/main" id="{3B67DFC4-4233-45E0-B99A-198AB965F07C}"/>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38</a:t>
            </a:r>
          </a:p>
        </p:txBody>
      </p:sp>
    </p:spTree>
    <p:extLst>
      <p:ext uri="{BB962C8B-B14F-4D97-AF65-F5344CB8AC3E}">
        <p14:creationId xmlns:p14="http://schemas.microsoft.com/office/powerpoint/2010/main" val="145417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0"/>
                                        </p:tgtEl>
                                        <p:attrNameLst>
                                          <p:attrName>style.visibility</p:attrName>
                                        </p:attrNameLst>
                                      </p:cBhvr>
                                      <p:to>
                                        <p:strVal val="visible"/>
                                      </p:to>
                                    </p:set>
                                    <p:anim calcmode="lin" valueType="num">
                                      <p:cBhvr>
                                        <p:cTn id="7" dur="1250" fill="hold"/>
                                        <p:tgtEl>
                                          <p:spTgt spid="10"/>
                                        </p:tgtEl>
                                        <p:attrNameLst>
                                          <p:attrName>ppt_w</p:attrName>
                                        </p:attrNameLst>
                                      </p:cBhvr>
                                      <p:tavLst>
                                        <p:tav tm="0">
                                          <p:val>
                                            <p:fltVal val="0"/>
                                          </p:val>
                                        </p:tav>
                                        <p:tav tm="100000">
                                          <p:val>
                                            <p:strVal val="#ppt_w"/>
                                          </p:val>
                                        </p:tav>
                                      </p:tavLst>
                                    </p:anim>
                                    <p:anim calcmode="lin" valueType="num">
                                      <p:cBhvr>
                                        <p:cTn id="8" dur="1250" fill="hold"/>
                                        <p:tgtEl>
                                          <p:spTgt spid="10"/>
                                        </p:tgtEl>
                                        <p:attrNameLst>
                                          <p:attrName>ppt_h</p:attrName>
                                        </p:attrNameLst>
                                      </p:cBhvr>
                                      <p:tavLst>
                                        <p:tav tm="0">
                                          <p:val>
                                            <p:fltVal val="0"/>
                                          </p:val>
                                        </p:tav>
                                        <p:tav tm="100000">
                                          <p:val>
                                            <p:strVal val="#ppt_h"/>
                                          </p:val>
                                        </p:tav>
                                      </p:tavLst>
                                    </p:anim>
                                    <p:anim calcmode="lin" valueType="num">
                                      <p:cBhvr>
                                        <p:cTn id="9" dur="1250" fill="hold"/>
                                        <p:tgtEl>
                                          <p:spTgt spid="10"/>
                                        </p:tgtEl>
                                        <p:attrNameLst>
                                          <p:attrName>style.rotation</p:attrName>
                                        </p:attrNameLst>
                                      </p:cBhvr>
                                      <p:tavLst>
                                        <p:tav tm="0">
                                          <p:val>
                                            <p:fltVal val="360"/>
                                          </p:val>
                                        </p:tav>
                                        <p:tav tm="100000">
                                          <p:val>
                                            <p:fltVal val="0"/>
                                          </p:val>
                                        </p:tav>
                                      </p:tavLst>
                                    </p:anim>
                                    <p:animEffect transition="in" filter="fade">
                                      <p:cBhvr>
                                        <p:cTn id="10" dur="1250"/>
                                        <p:tgtEl>
                                          <p:spTgt spid="10"/>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250" fill="hold"/>
                                        <p:tgtEl>
                                          <p:spTgt spid="16"/>
                                        </p:tgtEl>
                                        <p:attrNameLst>
                                          <p:attrName>ppt_w</p:attrName>
                                        </p:attrNameLst>
                                      </p:cBhvr>
                                      <p:tavLst>
                                        <p:tav tm="0">
                                          <p:val>
                                            <p:fltVal val="0"/>
                                          </p:val>
                                        </p:tav>
                                        <p:tav tm="100000">
                                          <p:val>
                                            <p:strVal val="#ppt_w"/>
                                          </p:val>
                                        </p:tav>
                                      </p:tavLst>
                                    </p:anim>
                                    <p:anim calcmode="lin" valueType="num">
                                      <p:cBhvr>
                                        <p:cTn id="14" dur="1250" fill="hold"/>
                                        <p:tgtEl>
                                          <p:spTgt spid="16"/>
                                        </p:tgtEl>
                                        <p:attrNameLst>
                                          <p:attrName>ppt_h</p:attrName>
                                        </p:attrNameLst>
                                      </p:cBhvr>
                                      <p:tavLst>
                                        <p:tav tm="0">
                                          <p:val>
                                            <p:fltVal val="0"/>
                                          </p:val>
                                        </p:tav>
                                        <p:tav tm="100000">
                                          <p:val>
                                            <p:strVal val="#ppt_h"/>
                                          </p:val>
                                        </p:tav>
                                      </p:tavLst>
                                    </p:anim>
                                    <p:anim calcmode="lin" valueType="num">
                                      <p:cBhvr>
                                        <p:cTn id="15" dur="1250" fill="hold"/>
                                        <p:tgtEl>
                                          <p:spTgt spid="16"/>
                                        </p:tgtEl>
                                        <p:attrNameLst>
                                          <p:attrName>style.rotation</p:attrName>
                                        </p:attrNameLst>
                                      </p:cBhvr>
                                      <p:tavLst>
                                        <p:tav tm="0">
                                          <p:val>
                                            <p:fltVal val="360"/>
                                          </p:val>
                                        </p:tav>
                                        <p:tav tm="100000">
                                          <p:val>
                                            <p:fltVal val="0"/>
                                          </p:val>
                                        </p:tav>
                                      </p:tavLst>
                                    </p:anim>
                                    <p:animEffect transition="in" filter="fade">
                                      <p:cBhvr>
                                        <p:cTn id="16" dur="1250"/>
                                        <p:tgtEl>
                                          <p:spTgt spid="16"/>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250" fill="hold"/>
                                        <p:tgtEl>
                                          <p:spTgt spid="11"/>
                                        </p:tgtEl>
                                        <p:attrNameLst>
                                          <p:attrName>ppt_w</p:attrName>
                                        </p:attrNameLst>
                                      </p:cBhvr>
                                      <p:tavLst>
                                        <p:tav tm="0">
                                          <p:val>
                                            <p:fltVal val="0"/>
                                          </p:val>
                                        </p:tav>
                                        <p:tav tm="100000">
                                          <p:val>
                                            <p:strVal val="#ppt_w"/>
                                          </p:val>
                                        </p:tav>
                                      </p:tavLst>
                                    </p:anim>
                                    <p:anim calcmode="lin" valueType="num">
                                      <p:cBhvr>
                                        <p:cTn id="20" dur="1250" fill="hold"/>
                                        <p:tgtEl>
                                          <p:spTgt spid="11"/>
                                        </p:tgtEl>
                                        <p:attrNameLst>
                                          <p:attrName>ppt_h</p:attrName>
                                        </p:attrNameLst>
                                      </p:cBhvr>
                                      <p:tavLst>
                                        <p:tav tm="0">
                                          <p:val>
                                            <p:fltVal val="0"/>
                                          </p:val>
                                        </p:tav>
                                        <p:tav tm="100000">
                                          <p:val>
                                            <p:strVal val="#ppt_h"/>
                                          </p:val>
                                        </p:tav>
                                      </p:tavLst>
                                    </p:anim>
                                    <p:anim calcmode="lin" valueType="num">
                                      <p:cBhvr>
                                        <p:cTn id="21" dur="1250" fill="hold"/>
                                        <p:tgtEl>
                                          <p:spTgt spid="11"/>
                                        </p:tgtEl>
                                        <p:attrNameLst>
                                          <p:attrName>style.rotation</p:attrName>
                                        </p:attrNameLst>
                                      </p:cBhvr>
                                      <p:tavLst>
                                        <p:tav tm="0">
                                          <p:val>
                                            <p:fltVal val="360"/>
                                          </p:val>
                                        </p:tav>
                                        <p:tav tm="100000">
                                          <p:val>
                                            <p:fltVal val="0"/>
                                          </p:val>
                                        </p:tav>
                                      </p:tavLst>
                                    </p:anim>
                                    <p:animEffect transition="in" filter="fade">
                                      <p:cBhvr>
                                        <p:cTn id="22" dur="1250"/>
                                        <p:tgtEl>
                                          <p:spTgt spid="11"/>
                                        </p:tgtEl>
                                      </p:cBhvr>
                                    </p:animEffect>
                                  </p:childTnLst>
                                </p:cTn>
                              </p:par>
                              <p:par>
                                <p:cTn id="23" presetID="47" presetClass="entr" presetSubtype="0" fill="hold"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05F237-1F5B-409E-8EF5-B1ED1DF65FA0}"/>
              </a:ext>
            </a:extLst>
          </p:cNvPr>
          <p:cNvSpPr txBox="1"/>
          <p:nvPr/>
        </p:nvSpPr>
        <p:spPr>
          <a:xfrm>
            <a:off x="4316505" y="3664782"/>
            <a:ext cx="8041342" cy="1851789"/>
          </a:xfrm>
          <a:prstGeom prst="rect">
            <a:avLst/>
          </a:prstGeom>
          <a:noFill/>
        </p:spPr>
        <p:txBody>
          <a:bodyPr wrap="square" rtlCol="0" anchor="ctr">
            <a:spAutoFit/>
          </a:bodyPr>
          <a:lstStyle/>
          <a:p>
            <a:pPr>
              <a:lnSpc>
                <a:spcPct val="150000"/>
              </a:lnSpc>
            </a:pPr>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Un langage de programmation ?</a:t>
            </a:r>
          </a:p>
        </p:txBody>
      </p:sp>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rPr>
              <a:t>1</a:t>
            </a: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grpSp>
        <p:nvGrpSpPr>
          <p:cNvPr id="8" name="Group 2">
            <a:extLst>
              <a:ext uri="{FF2B5EF4-FFF2-40B4-BE49-F238E27FC236}">
                <a16:creationId xmlns:a16="http://schemas.microsoft.com/office/drawing/2014/main" id="{7B0E21F4-BC5A-45F0-A4CC-7F368A995896}"/>
              </a:ext>
            </a:extLst>
          </p:cNvPr>
          <p:cNvGrpSpPr>
            <a:grpSpLocks noChangeAspect="1"/>
          </p:cNvGrpSpPr>
          <p:nvPr/>
        </p:nvGrpSpPr>
        <p:grpSpPr>
          <a:xfrm rot="19597915">
            <a:off x="11137211" y="6198973"/>
            <a:ext cx="492262" cy="426744"/>
            <a:chOff x="0" y="0"/>
            <a:chExt cx="3196590" cy="2771140"/>
          </a:xfrm>
          <a:solidFill>
            <a:schemeClr val="accent2"/>
          </a:solidFill>
        </p:grpSpPr>
        <p:sp>
          <p:nvSpPr>
            <p:cNvPr id="9" name="Freeform 3">
              <a:extLst>
                <a:ext uri="{FF2B5EF4-FFF2-40B4-BE49-F238E27FC236}">
                  <a16:creationId xmlns:a16="http://schemas.microsoft.com/office/drawing/2014/main" id="{1BEC849C-5C0C-47FB-BB46-7350DF15EAC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0" name="Picture 2">
            <a:extLst>
              <a:ext uri="{FF2B5EF4-FFF2-40B4-BE49-F238E27FC236}">
                <a16:creationId xmlns:a16="http://schemas.microsoft.com/office/drawing/2014/main" id="{B45DCA65-5F3B-4061-8755-182B23C53F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9849069">
            <a:off x="23717" y="6175725"/>
            <a:ext cx="426744" cy="426744"/>
          </a:xfrm>
          <a:prstGeom prst="rect">
            <a:avLst/>
          </a:prstGeom>
        </p:spPr>
      </p:pic>
      <p:pic>
        <p:nvPicPr>
          <p:cNvPr id="11" name="Picture 2">
            <a:extLst>
              <a:ext uri="{FF2B5EF4-FFF2-40B4-BE49-F238E27FC236}">
                <a16:creationId xmlns:a16="http://schemas.microsoft.com/office/drawing/2014/main" id="{BD032F65-28C1-4F2C-A0CC-1FBB317780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50135">
            <a:off x="6446428" y="289719"/>
            <a:ext cx="426744" cy="426744"/>
          </a:xfrm>
          <a:prstGeom prst="rect">
            <a:avLst/>
          </a:prstGeom>
        </p:spPr>
      </p:pic>
      <p:pic>
        <p:nvPicPr>
          <p:cNvPr id="12" name="Picture 2">
            <a:extLst>
              <a:ext uri="{FF2B5EF4-FFF2-40B4-BE49-F238E27FC236}">
                <a16:creationId xmlns:a16="http://schemas.microsoft.com/office/drawing/2014/main" id="{901379F4-9746-4FF6-B203-5AF5FEE5F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619886" y="76347"/>
            <a:ext cx="426744" cy="426744"/>
          </a:xfrm>
          <a:prstGeom prst="rect">
            <a:avLst/>
          </a:prstGeom>
        </p:spPr>
      </p:pic>
      <p:grpSp>
        <p:nvGrpSpPr>
          <p:cNvPr id="13" name="Group 2">
            <a:extLst>
              <a:ext uri="{FF2B5EF4-FFF2-40B4-BE49-F238E27FC236}">
                <a16:creationId xmlns:a16="http://schemas.microsoft.com/office/drawing/2014/main" id="{3E1DEBC9-6A4B-44B8-A070-EDF1AEA62DF3}"/>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E8BE52EB-ABC7-489F-97F6-5EF7759FA56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
        <p:nvSpPr>
          <p:cNvPr id="15" name="Espace réservé du numéro de diapositive 4">
            <a:extLst>
              <a:ext uri="{FF2B5EF4-FFF2-40B4-BE49-F238E27FC236}">
                <a16:creationId xmlns:a16="http://schemas.microsoft.com/office/drawing/2014/main" id="{603DFCA8-00EE-4ACB-BD7F-95DC2CE1A3D8}"/>
              </a:ext>
            </a:extLst>
          </p:cNvPr>
          <p:cNvSpPr>
            <a:spLocks noGrp="1"/>
          </p:cNvSpPr>
          <p:nvPr>
            <p:ph type="sldNum" sz="quarter" idx="12"/>
          </p:nvPr>
        </p:nvSpPr>
        <p:spPr>
          <a:xfrm>
            <a:off x="5729859" y="6248666"/>
            <a:ext cx="523788" cy="500106"/>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FR" sz="2000" b="1" dirty="0">
                <a:solidFill>
                  <a:srgbClr val="FF0000"/>
                </a:solidFill>
                <a:latin typeface="Nunito Sans Black" pitchFamily="2" charset="0"/>
              </a:rPr>
              <a:t>3</a:t>
            </a:r>
            <a:endParaRPr lang="fr-ML" sz="2000" b="1" dirty="0">
              <a:solidFill>
                <a:srgbClr val="FF0000"/>
              </a:solidFill>
              <a:latin typeface="Nunito Sans Black" pitchFamily="2" charset="0"/>
            </a:endParaRPr>
          </a:p>
        </p:txBody>
      </p:sp>
    </p:spTree>
    <p:extLst>
      <p:ext uri="{BB962C8B-B14F-4D97-AF65-F5344CB8AC3E}">
        <p14:creationId xmlns:p14="http://schemas.microsoft.com/office/powerpoint/2010/main" val="242796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250" fill="hold"/>
                                        <p:tgtEl>
                                          <p:spTgt spid="12"/>
                                        </p:tgtEl>
                                        <p:attrNameLst>
                                          <p:attrName>ppt_w</p:attrName>
                                        </p:attrNameLst>
                                      </p:cBhvr>
                                      <p:tavLst>
                                        <p:tav tm="0">
                                          <p:val>
                                            <p:fltVal val="0"/>
                                          </p:val>
                                        </p:tav>
                                        <p:tav tm="100000">
                                          <p:val>
                                            <p:strVal val="#ppt_w"/>
                                          </p:val>
                                        </p:tav>
                                      </p:tavLst>
                                    </p:anim>
                                    <p:anim calcmode="lin" valueType="num">
                                      <p:cBhvr>
                                        <p:cTn id="13" dur="1250" fill="hold"/>
                                        <p:tgtEl>
                                          <p:spTgt spid="12"/>
                                        </p:tgtEl>
                                        <p:attrNameLst>
                                          <p:attrName>ppt_h</p:attrName>
                                        </p:attrNameLst>
                                      </p:cBhvr>
                                      <p:tavLst>
                                        <p:tav tm="0">
                                          <p:val>
                                            <p:fltVal val="0"/>
                                          </p:val>
                                        </p:tav>
                                        <p:tav tm="100000">
                                          <p:val>
                                            <p:strVal val="#ppt_h"/>
                                          </p:val>
                                        </p:tav>
                                      </p:tavLst>
                                    </p:anim>
                                    <p:anim calcmode="lin" valueType="num">
                                      <p:cBhvr>
                                        <p:cTn id="14" dur="1250" fill="hold"/>
                                        <p:tgtEl>
                                          <p:spTgt spid="12"/>
                                        </p:tgtEl>
                                        <p:attrNameLst>
                                          <p:attrName>style.rotation</p:attrName>
                                        </p:attrNameLst>
                                      </p:cBhvr>
                                      <p:tavLst>
                                        <p:tav tm="0">
                                          <p:val>
                                            <p:fltVal val="360"/>
                                          </p:val>
                                        </p:tav>
                                        <p:tav tm="100000">
                                          <p:val>
                                            <p:fltVal val="0"/>
                                          </p:val>
                                        </p:tav>
                                      </p:tavLst>
                                    </p:anim>
                                    <p:animEffect transition="in" filter="fade">
                                      <p:cBhvr>
                                        <p:cTn id="15" dur="1250"/>
                                        <p:tgtEl>
                                          <p:spTgt spid="12"/>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250" fill="hold"/>
                                        <p:tgtEl>
                                          <p:spTgt spid="11"/>
                                        </p:tgtEl>
                                        <p:attrNameLst>
                                          <p:attrName>ppt_w</p:attrName>
                                        </p:attrNameLst>
                                      </p:cBhvr>
                                      <p:tavLst>
                                        <p:tav tm="0">
                                          <p:val>
                                            <p:fltVal val="0"/>
                                          </p:val>
                                        </p:tav>
                                        <p:tav tm="100000">
                                          <p:val>
                                            <p:strVal val="#ppt_w"/>
                                          </p:val>
                                        </p:tav>
                                      </p:tavLst>
                                    </p:anim>
                                    <p:anim calcmode="lin" valueType="num">
                                      <p:cBhvr>
                                        <p:cTn id="19" dur="1250" fill="hold"/>
                                        <p:tgtEl>
                                          <p:spTgt spid="11"/>
                                        </p:tgtEl>
                                        <p:attrNameLst>
                                          <p:attrName>ppt_h</p:attrName>
                                        </p:attrNameLst>
                                      </p:cBhvr>
                                      <p:tavLst>
                                        <p:tav tm="0">
                                          <p:val>
                                            <p:fltVal val="0"/>
                                          </p:val>
                                        </p:tav>
                                        <p:tav tm="100000">
                                          <p:val>
                                            <p:strVal val="#ppt_h"/>
                                          </p:val>
                                        </p:tav>
                                      </p:tavLst>
                                    </p:anim>
                                    <p:anim calcmode="lin" valueType="num">
                                      <p:cBhvr>
                                        <p:cTn id="20" dur="1250" fill="hold"/>
                                        <p:tgtEl>
                                          <p:spTgt spid="11"/>
                                        </p:tgtEl>
                                        <p:attrNameLst>
                                          <p:attrName>style.rotation</p:attrName>
                                        </p:attrNameLst>
                                      </p:cBhvr>
                                      <p:tavLst>
                                        <p:tav tm="0">
                                          <p:val>
                                            <p:fltVal val="360"/>
                                          </p:val>
                                        </p:tav>
                                        <p:tav tm="100000">
                                          <p:val>
                                            <p:fltVal val="0"/>
                                          </p:val>
                                        </p:tav>
                                      </p:tavLst>
                                    </p:anim>
                                    <p:animEffect transition="in" filter="fade">
                                      <p:cBhvr>
                                        <p:cTn id="21" dur="1250"/>
                                        <p:tgtEl>
                                          <p:spTgt spid="11"/>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250" fill="hold"/>
                                        <p:tgtEl>
                                          <p:spTgt spid="10"/>
                                        </p:tgtEl>
                                        <p:attrNameLst>
                                          <p:attrName>ppt_w</p:attrName>
                                        </p:attrNameLst>
                                      </p:cBhvr>
                                      <p:tavLst>
                                        <p:tav tm="0">
                                          <p:val>
                                            <p:fltVal val="0"/>
                                          </p:val>
                                        </p:tav>
                                        <p:tav tm="100000">
                                          <p:val>
                                            <p:strVal val="#ppt_w"/>
                                          </p:val>
                                        </p:tav>
                                      </p:tavLst>
                                    </p:anim>
                                    <p:anim calcmode="lin" valueType="num">
                                      <p:cBhvr>
                                        <p:cTn id="25" dur="1250" fill="hold"/>
                                        <p:tgtEl>
                                          <p:spTgt spid="10"/>
                                        </p:tgtEl>
                                        <p:attrNameLst>
                                          <p:attrName>ppt_h</p:attrName>
                                        </p:attrNameLst>
                                      </p:cBhvr>
                                      <p:tavLst>
                                        <p:tav tm="0">
                                          <p:val>
                                            <p:fltVal val="0"/>
                                          </p:val>
                                        </p:tav>
                                        <p:tav tm="100000">
                                          <p:val>
                                            <p:strVal val="#ppt_h"/>
                                          </p:val>
                                        </p:tav>
                                      </p:tavLst>
                                    </p:anim>
                                    <p:anim calcmode="lin" valueType="num">
                                      <p:cBhvr>
                                        <p:cTn id="26" dur="1250" fill="hold"/>
                                        <p:tgtEl>
                                          <p:spTgt spid="10"/>
                                        </p:tgtEl>
                                        <p:attrNameLst>
                                          <p:attrName>style.rotation</p:attrName>
                                        </p:attrNameLst>
                                      </p:cBhvr>
                                      <p:tavLst>
                                        <p:tav tm="0">
                                          <p:val>
                                            <p:fltVal val="360"/>
                                          </p:val>
                                        </p:tav>
                                        <p:tav tm="100000">
                                          <p:val>
                                            <p:fltVal val="0"/>
                                          </p:val>
                                        </p:tav>
                                      </p:tavLst>
                                    </p:anim>
                                    <p:animEffect transition="in" filter="fade">
                                      <p:cBhvr>
                                        <p:cTn id="27" dur="1250"/>
                                        <p:tgtEl>
                                          <p:spTgt spid="10"/>
                                        </p:tgtEl>
                                      </p:cBhvr>
                                    </p:animEffect>
                                  </p:childTnLst>
                                </p:cTn>
                              </p:par>
                              <p:par>
                                <p:cTn id="28" presetID="47" presetClass="entr" presetSubtype="0" fill="hold" nodeType="withEffect">
                                  <p:stCondLst>
                                    <p:cond delay="10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417128" y="283051"/>
            <a:ext cx="969817" cy="991567"/>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1873" y="554173"/>
            <a:ext cx="519547" cy="537584"/>
          </a:xfrm>
          <a:prstGeom prst="rect">
            <a:avLst/>
          </a:prstGeom>
        </p:spPr>
      </p:pic>
      <p:pic>
        <p:nvPicPr>
          <p:cNvPr id="5" name="Image 4">
            <a:extLst>
              <a:ext uri="{FF2B5EF4-FFF2-40B4-BE49-F238E27FC236}">
                <a16:creationId xmlns:a16="http://schemas.microsoft.com/office/drawing/2014/main" id="{3631861D-849C-409A-BCEF-D6FBED969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3289" y="1320641"/>
            <a:ext cx="8437418" cy="4902902"/>
          </a:xfrm>
          <a:prstGeom prst="rect">
            <a:avLst/>
          </a:prstGeom>
        </p:spPr>
      </p:pic>
      <p:pic>
        <p:nvPicPr>
          <p:cNvPr id="9" name="Picture 2">
            <a:extLst>
              <a:ext uri="{FF2B5EF4-FFF2-40B4-BE49-F238E27FC236}">
                <a16:creationId xmlns:a16="http://schemas.microsoft.com/office/drawing/2014/main" id="{9B3ED4F1-22D4-4A67-A02A-6F659214D7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28C5441D-3552-4DE8-8F44-2338814F6D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205379" y="37540"/>
            <a:ext cx="426744" cy="426744"/>
          </a:xfrm>
          <a:prstGeom prst="rect">
            <a:avLst/>
          </a:prstGeom>
        </p:spPr>
      </p:pic>
      <p:grpSp>
        <p:nvGrpSpPr>
          <p:cNvPr id="11" name="Group 2">
            <a:extLst>
              <a:ext uri="{FF2B5EF4-FFF2-40B4-BE49-F238E27FC236}">
                <a16:creationId xmlns:a16="http://schemas.microsoft.com/office/drawing/2014/main" id="{8EB86445-D9AE-43D5-B361-E079AF9E2297}"/>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2" name="Freeform 3">
              <a:extLst>
                <a:ext uri="{FF2B5EF4-FFF2-40B4-BE49-F238E27FC236}">
                  <a16:creationId xmlns:a16="http://schemas.microsoft.com/office/drawing/2014/main" id="{99C65165-A94F-4180-9005-1EAF14362660}"/>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3" name="Group 2">
            <a:extLst>
              <a:ext uri="{FF2B5EF4-FFF2-40B4-BE49-F238E27FC236}">
                <a16:creationId xmlns:a16="http://schemas.microsoft.com/office/drawing/2014/main" id="{AB0D5145-50C2-4219-B00F-231B3CE819E8}"/>
              </a:ext>
            </a:extLst>
          </p:cNvPr>
          <p:cNvGrpSpPr>
            <a:grpSpLocks noChangeAspect="1"/>
          </p:cNvGrpSpPr>
          <p:nvPr/>
        </p:nvGrpSpPr>
        <p:grpSpPr>
          <a:xfrm rot="19597915">
            <a:off x="11487283" y="6213722"/>
            <a:ext cx="492262" cy="426744"/>
            <a:chOff x="0" y="0"/>
            <a:chExt cx="3196590" cy="2771140"/>
          </a:xfrm>
          <a:solidFill>
            <a:schemeClr val="tx1"/>
          </a:solidFill>
        </p:grpSpPr>
        <p:sp>
          <p:nvSpPr>
            <p:cNvPr id="14" name="Freeform 3">
              <a:extLst>
                <a:ext uri="{FF2B5EF4-FFF2-40B4-BE49-F238E27FC236}">
                  <a16:creationId xmlns:a16="http://schemas.microsoft.com/office/drawing/2014/main" id="{E3E5B645-7E2B-48A1-8F32-F13D5BCE754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5" name="Picture 2">
            <a:extLst>
              <a:ext uri="{FF2B5EF4-FFF2-40B4-BE49-F238E27FC236}">
                <a16:creationId xmlns:a16="http://schemas.microsoft.com/office/drawing/2014/main" id="{F653748E-EAFC-4EA5-BBF0-5A6DB3A337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482644">
            <a:off x="10824963" y="6213722"/>
            <a:ext cx="426744" cy="426744"/>
          </a:xfrm>
          <a:prstGeom prst="rect">
            <a:avLst/>
          </a:prstGeom>
        </p:spPr>
      </p:pic>
      <p:sp>
        <p:nvSpPr>
          <p:cNvPr id="16" name="Espace réservé du numéro de diapositive 4">
            <a:extLst>
              <a:ext uri="{FF2B5EF4-FFF2-40B4-BE49-F238E27FC236}">
                <a16:creationId xmlns:a16="http://schemas.microsoft.com/office/drawing/2014/main" id="{5763D942-44A6-4ECE-A427-1B3C110BDDFF}"/>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39</a:t>
            </a:r>
          </a:p>
        </p:txBody>
      </p:sp>
    </p:spTree>
    <p:extLst>
      <p:ext uri="{BB962C8B-B14F-4D97-AF65-F5344CB8AC3E}">
        <p14:creationId xmlns:p14="http://schemas.microsoft.com/office/powerpoint/2010/main" val="26685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250" fill="hold"/>
                                        <p:tgtEl>
                                          <p:spTgt spid="15"/>
                                        </p:tgtEl>
                                        <p:attrNameLst>
                                          <p:attrName>ppt_w</p:attrName>
                                        </p:attrNameLst>
                                      </p:cBhvr>
                                      <p:tavLst>
                                        <p:tav tm="0">
                                          <p:val>
                                            <p:fltVal val="0"/>
                                          </p:val>
                                        </p:tav>
                                        <p:tav tm="100000">
                                          <p:val>
                                            <p:strVal val="#ppt_w"/>
                                          </p:val>
                                        </p:tav>
                                      </p:tavLst>
                                    </p:anim>
                                    <p:anim calcmode="lin" valueType="num">
                                      <p:cBhvr>
                                        <p:cTn id="14" dur="1250" fill="hold"/>
                                        <p:tgtEl>
                                          <p:spTgt spid="15"/>
                                        </p:tgtEl>
                                        <p:attrNameLst>
                                          <p:attrName>ppt_h</p:attrName>
                                        </p:attrNameLst>
                                      </p:cBhvr>
                                      <p:tavLst>
                                        <p:tav tm="0">
                                          <p:val>
                                            <p:fltVal val="0"/>
                                          </p:val>
                                        </p:tav>
                                        <p:tav tm="100000">
                                          <p:val>
                                            <p:strVal val="#ppt_h"/>
                                          </p:val>
                                        </p:tav>
                                      </p:tavLst>
                                    </p:anim>
                                    <p:anim calcmode="lin" valueType="num">
                                      <p:cBhvr>
                                        <p:cTn id="15" dur="1250" fill="hold"/>
                                        <p:tgtEl>
                                          <p:spTgt spid="15"/>
                                        </p:tgtEl>
                                        <p:attrNameLst>
                                          <p:attrName>style.rotation</p:attrName>
                                        </p:attrNameLst>
                                      </p:cBhvr>
                                      <p:tavLst>
                                        <p:tav tm="0">
                                          <p:val>
                                            <p:fltVal val="360"/>
                                          </p:val>
                                        </p:tav>
                                        <p:tav tm="100000">
                                          <p:val>
                                            <p:fltVal val="0"/>
                                          </p:val>
                                        </p:tav>
                                      </p:tavLst>
                                    </p:anim>
                                    <p:animEffect transition="in" filter="fade">
                                      <p:cBhvr>
                                        <p:cTn id="16" dur="1250"/>
                                        <p:tgtEl>
                                          <p:spTgt spid="15"/>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397672"/>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16</a:t>
            </a:r>
          </a:p>
        </p:txBody>
      </p:sp>
      <p:sp>
        <p:nvSpPr>
          <p:cNvPr id="7" name="TextBox 4">
            <a:extLst>
              <a:ext uri="{FF2B5EF4-FFF2-40B4-BE49-F238E27FC236}">
                <a16:creationId xmlns:a16="http://schemas.microsoft.com/office/drawing/2014/main" id="{DF4FFDD6-0511-42C9-93E1-90AA3460EC04}"/>
              </a:ext>
            </a:extLst>
          </p:cNvPr>
          <p:cNvSpPr txBox="1"/>
          <p:nvPr/>
        </p:nvSpPr>
        <p:spPr>
          <a:xfrm>
            <a:off x="3827929" y="1969482"/>
            <a:ext cx="8364071" cy="4888518"/>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bases du langages « PYTHON » :</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Installation des packages;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Gestion des modules;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variables;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opérateurs et expressions;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structures de données;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boucles;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conditions;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fonctions Usuelles;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Fonction déclaration et appel;</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Fonction Lambda;</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Gestions d’exceptions;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Gestions de fichiers;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POO : concepts;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POO : avec PYTHON;</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Module.</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3576918"/>
            <a:ext cx="3454400" cy="3012141"/>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Espace réservé du numéro de diapositive 4">
            <a:extLst>
              <a:ext uri="{FF2B5EF4-FFF2-40B4-BE49-F238E27FC236}">
                <a16:creationId xmlns:a16="http://schemas.microsoft.com/office/drawing/2014/main" id="{5590DD52-188B-4473-9E7D-587F2AEC5418}"/>
              </a:ext>
            </a:extLst>
          </p:cNvPr>
          <p:cNvSpPr>
            <a:spLocks noGrp="1"/>
          </p:cNvSpPr>
          <p:nvPr>
            <p:ph type="sldNum" sz="quarter" idx="12"/>
          </p:nvPr>
        </p:nvSpPr>
        <p:spPr>
          <a:xfrm>
            <a:off x="10193370"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40</a:t>
            </a:r>
          </a:p>
        </p:txBody>
      </p:sp>
    </p:spTree>
    <p:extLst>
      <p:ext uri="{BB962C8B-B14F-4D97-AF65-F5344CB8AC3E}">
        <p14:creationId xmlns:p14="http://schemas.microsoft.com/office/powerpoint/2010/main" val="303629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1404480" y="366206"/>
            <a:ext cx="10855010"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Installation des packages &amp; Gestion des modules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C91B5864-614A-4362-9138-6BFE9FB88C6B}"/>
              </a:ext>
            </a:extLst>
          </p:cNvPr>
          <p:cNvSpPr txBox="1"/>
          <p:nvPr/>
        </p:nvSpPr>
        <p:spPr>
          <a:xfrm>
            <a:off x="1655975" y="1385042"/>
            <a:ext cx="8880049" cy="2862322"/>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t>Un paquet est tout simplement un ensemble de plusieurs modules regroupés entre eux</a:t>
            </a:r>
          </a:p>
          <a:p>
            <a:pPr marL="342900" indent="-342900">
              <a:buFont typeface="Wingdings" panose="05000000000000000000" pitchFamily="2" charset="2"/>
              <a:buChar char="Ø"/>
            </a:pPr>
            <a:r>
              <a:rPr lang="fr-FR" sz="2000" dirty="0"/>
              <a:t>En Python, un module est équivalent à un fichier contenant du code Python. </a:t>
            </a:r>
          </a:p>
          <a:p>
            <a:endParaRPr lang="fr-FR" sz="2000" dirty="0"/>
          </a:p>
          <a:p>
            <a:r>
              <a:rPr lang="fr-FR" sz="2000" dirty="0"/>
              <a:t>Pour installer les packages ou modules sous Python, il est possible 	</a:t>
            </a:r>
          </a:p>
          <a:p>
            <a:r>
              <a:rPr lang="fr-FR" sz="2000" dirty="0"/>
              <a:t>D'utiliser un installer (.exe ou .</a:t>
            </a:r>
            <a:r>
              <a:rPr lang="fr-FR" sz="2000" dirty="0" err="1"/>
              <a:t>msi</a:t>
            </a:r>
            <a:r>
              <a:rPr lang="fr-FR" sz="2000" dirty="0"/>
              <a:t> sous Windows), de télécharger les</a:t>
            </a:r>
          </a:p>
          <a:p>
            <a:r>
              <a:rPr lang="fr-FR" sz="2000" dirty="0"/>
              <a:t>Sources puis de taper depuis une fenêtre de commande : </a:t>
            </a:r>
          </a:p>
          <a:p>
            <a:endParaRPr lang="fr-FR" sz="2000" dirty="0"/>
          </a:p>
          <a:p>
            <a:r>
              <a:rPr lang="fr-FR" sz="2000" b="1" dirty="0">
                <a:solidFill>
                  <a:schemeClr val="accent2"/>
                </a:solidFill>
              </a:rPr>
              <a:t>python setup.py </a:t>
            </a:r>
            <a:r>
              <a:rPr lang="fr-FR" sz="2000" b="1" dirty="0" err="1">
                <a:solidFill>
                  <a:schemeClr val="accent2"/>
                </a:solidFill>
              </a:rPr>
              <a:t>install</a:t>
            </a:r>
            <a:endParaRPr lang="fr-FR" sz="2000" b="1" dirty="0">
              <a:solidFill>
                <a:schemeClr val="accent2"/>
              </a:solidFill>
            </a:endParaRPr>
          </a:p>
        </p:txBody>
      </p:sp>
      <p:sp>
        <p:nvSpPr>
          <p:cNvPr id="15" name="Espace réservé du numéro de diapositive 4">
            <a:extLst>
              <a:ext uri="{FF2B5EF4-FFF2-40B4-BE49-F238E27FC236}">
                <a16:creationId xmlns:a16="http://schemas.microsoft.com/office/drawing/2014/main" id="{C5106591-DBCF-4573-B4CF-E24E8E2F1D3D}"/>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41</a:t>
            </a:r>
          </a:p>
        </p:txBody>
      </p:sp>
    </p:spTree>
    <p:extLst>
      <p:ext uri="{BB962C8B-B14F-4D97-AF65-F5344CB8AC3E}">
        <p14:creationId xmlns:p14="http://schemas.microsoft.com/office/powerpoint/2010/main" val="421276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1529250" y="533943"/>
            <a:ext cx="9451441"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Installation des packages &amp; Gestion des modules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51CC7533-E96D-4048-8A88-DD084FCC60DC}"/>
              </a:ext>
            </a:extLst>
          </p:cNvPr>
          <p:cNvSpPr txBox="1"/>
          <p:nvPr/>
        </p:nvSpPr>
        <p:spPr>
          <a:xfrm>
            <a:off x="1838227" y="1753386"/>
            <a:ext cx="1442301" cy="461665"/>
          </a:xfrm>
          <a:prstGeom prst="rect">
            <a:avLst/>
          </a:prstGeom>
          <a:noFill/>
        </p:spPr>
        <p:txBody>
          <a:bodyPr wrap="square" rtlCol="0">
            <a:spAutoFit/>
          </a:bodyPr>
          <a:lstStyle/>
          <a:p>
            <a:r>
              <a:rPr lang="fr-FR" sz="2400" dirty="0">
                <a:solidFill>
                  <a:schemeClr val="accent2"/>
                </a:solidFill>
              </a:rPr>
              <a:t>Avec </a:t>
            </a:r>
            <a:r>
              <a:rPr lang="fr-FR" sz="2400" dirty="0" err="1">
                <a:solidFill>
                  <a:schemeClr val="accent2"/>
                </a:solidFill>
              </a:rPr>
              <a:t>pip</a:t>
            </a:r>
            <a:endParaRPr lang="fr-FR" sz="2400" dirty="0">
              <a:solidFill>
                <a:schemeClr val="accent2"/>
              </a:solidFill>
            </a:endParaRPr>
          </a:p>
        </p:txBody>
      </p:sp>
      <p:sp>
        <p:nvSpPr>
          <p:cNvPr id="15" name="ZoneTexte 14">
            <a:extLst>
              <a:ext uri="{FF2B5EF4-FFF2-40B4-BE49-F238E27FC236}">
                <a16:creationId xmlns:a16="http://schemas.microsoft.com/office/drawing/2014/main" id="{B772F199-C7C3-4217-8BC7-248550410585}"/>
              </a:ext>
            </a:extLst>
          </p:cNvPr>
          <p:cNvSpPr txBox="1"/>
          <p:nvPr/>
        </p:nvSpPr>
        <p:spPr>
          <a:xfrm>
            <a:off x="1838227" y="3478015"/>
            <a:ext cx="3205114" cy="461665"/>
          </a:xfrm>
          <a:prstGeom prst="rect">
            <a:avLst/>
          </a:prstGeom>
          <a:noFill/>
        </p:spPr>
        <p:txBody>
          <a:bodyPr wrap="square" rtlCol="0">
            <a:spAutoFit/>
          </a:bodyPr>
          <a:lstStyle/>
          <a:p>
            <a:r>
              <a:rPr lang="fr-FR" sz="2400" dirty="0">
                <a:solidFill>
                  <a:schemeClr val="accent2"/>
                </a:solidFill>
              </a:rPr>
              <a:t>Avec anaconda (Démo)</a:t>
            </a:r>
          </a:p>
        </p:txBody>
      </p:sp>
      <p:sp>
        <p:nvSpPr>
          <p:cNvPr id="3" name="ZoneTexte 2">
            <a:extLst>
              <a:ext uri="{FF2B5EF4-FFF2-40B4-BE49-F238E27FC236}">
                <a16:creationId xmlns:a16="http://schemas.microsoft.com/office/drawing/2014/main" id="{27AB1A8D-C469-4E2B-81B5-0C12FE591467}"/>
              </a:ext>
            </a:extLst>
          </p:cNvPr>
          <p:cNvSpPr txBox="1"/>
          <p:nvPr/>
        </p:nvSpPr>
        <p:spPr>
          <a:xfrm>
            <a:off x="1913641" y="2392768"/>
            <a:ext cx="4788817" cy="461665"/>
          </a:xfrm>
          <a:prstGeom prst="rect">
            <a:avLst/>
          </a:prstGeom>
          <a:noFill/>
        </p:spPr>
        <p:txBody>
          <a:bodyPr wrap="square" rtlCol="0">
            <a:spAutoFit/>
          </a:bodyPr>
          <a:lstStyle/>
          <a:p>
            <a:r>
              <a:rPr lang="fr-FR" sz="2400" dirty="0"/>
              <a:t>Python –m </a:t>
            </a:r>
            <a:r>
              <a:rPr lang="fr-FR" sz="2400" dirty="0" err="1"/>
              <a:t>pip</a:t>
            </a:r>
            <a:r>
              <a:rPr lang="fr-FR" sz="2400" dirty="0"/>
              <a:t> </a:t>
            </a:r>
            <a:r>
              <a:rPr lang="fr-FR" sz="2400" dirty="0" err="1"/>
              <a:t>install</a:t>
            </a:r>
            <a:r>
              <a:rPr lang="fr-FR" sz="2400" dirty="0"/>
              <a:t> </a:t>
            </a:r>
            <a:r>
              <a:rPr lang="fr-FR" sz="2400" dirty="0" err="1"/>
              <a:t>nom_package</a:t>
            </a:r>
            <a:endParaRPr lang="fr-FR" sz="2400" dirty="0"/>
          </a:p>
        </p:txBody>
      </p:sp>
      <p:sp>
        <p:nvSpPr>
          <p:cNvPr id="16" name="Espace réservé du numéro de diapositive 4">
            <a:extLst>
              <a:ext uri="{FF2B5EF4-FFF2-40B4-BE49-F238E27FC236}">
                <a16:creationId xmlns:a16="http://schemas.microsoft.com/office/drawing/2014/main" id="{A6BD8C68-3BE6-41E8-9B04-EB31C908B34E}"/>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42</a:t>
            </a:r>
          </a:p>
        </p:txBody>
      </p:sp>
    </p:spTree>
    <p:extLst>
      <p:ext uri="{BB962C8B-B14F-4D97-AF65-F5344CB8AC3E}">
        <p14:creationId xmlns:p14="http://schemas.microsoft.com/office/powerpoint/2010/main" val="419954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1529250" y="533943"/>
            <a:ext cx="9451441"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Installation des packages &amp; Gestion des modules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51CC7533-E96D-4048-8A88-DD084FCC60DC}"/>
              </a:ext>
            </a:extLst>
          </p:cNvPr>
          <p:cNvSpPr txBox="1"/>
          <p:nvPr/>
        </p:nvSpPr>
        <p:spPr>
          <a:xfrm>
            <a:off x="1838227" y="1769186"/>
            <a:ext cx="2073897" cy="461665"/>
          </a:xfrm>
          <a:prstGeom prst="rect">
            <a:avLst/>
          </a:prstGeom>
          <a:noFill/>
        </p:spPr>
        <p:txBody>
          <a:bodyPr wrap="square" rtlCol="0">
            <a:spAutoFit/>
          </a:bodyPr>
          <a:lstStyle/>
          <a:p>
            <a:r>
              <a:rPr lang="fr-FR" sz="2400" dirty="0">
                <a:solidFill>
                  <a:schemeClr val="accent2"/>
                </a:solidFill>
              </a:rPr>
              <a:t>Importation</a:t>
            </a:r>
          </a:p>
        </p:txBody>
      </p:sp>
      <p:sp>
        <p:nvSpPr>
          <p:cNvPr id="16" name="ZoneTexte 15">
            <a:extLst>
              <a:ext uri="{FF2B5EF4-FFF2-40B4-BE49-F238E27FC236}">
                <a16:creationId xmlns:a16="http://schemas.microsoft.com/office/drawing/2014/main" id="{C554BD99-619B-4218-868A-E2D647F142C1}"/>
              </a:ext>
            </a:extLst>
          </p:cNvPr>
          <p:cNvSpPr txBox="1"/>
          <p:nvPr/>
        </p:nvSpPr>
        <p:spPr>
          <a:xfrm>
            <a:off x="4092443" y="2906501"/>
            <a:ext cx="6277041" cy="2554545"/>
          </a:xfrm>
          <a:prstGeom prst="rect">
            <a:avLst/>
          </a:prstGeom>
          <a:solidFill>
            <a:schemeClr val="accent2">
              <a:lumMod val="20000"/>
              <a:lumOff val="80000"/>
            </a:schemeClr>
          </a:solidFill>
        </p:spPr>
        <p:txBody>
          <a:bodyPr wrap="square" rtlCol="0">
            <a:spAutoFit/>
          </a:bodyPr>
          <a:lstStyle/>
          <a:p>
            <a:r>
              <a:rPr lang="en-US" sz="2000" i="1" dirty="0">
                <a:solidFill>
                  <a:schemeClr val="accent1"/>
                </a:solidFill>
              </a:rPr>
              <a:t>Import </a:t>
            </a:r>
            <a:r>
              <a:rPr lang="en-US" sz="2000" i="1" dirty="0" err="1">
                <a:solidFill>
                  <a:schemeClr val="accent1"/>
                </a:solidFill>
              </a:rPr>
              <a:t>nom_modul</a:t>
            </a:r>
            <a:endParaRPr lang="en-US" sz="2000" i="1" dirty="0">
              <a:solidFill>
                <a:schemeClr val="accent1"/>
              </a:solidFill>
            </a:endParaRPr>
          </a:p>
          <a:p>
            <a:r>
              <a:rPr lang="en-US" sz="2000" i="1" dirty="0" err="1">
                <a:solidFill>
                  <a:schemeClr val="accent1"/>
                </a:solidFill>
              </a:rPr>
              <a:t>Ou</a:t>
            </a:r>
            <a:r>
              <a:rPr lang="en-US" sz="2000" i="1" dirty="0">
                <a:solidFill>
                  <a:schemeClr val="accent1"/>
                </a:solidFill>
              </a:rPr>
              <a:t> </a:t>
            </a:r>
          </a:p>
          <a:p>
            <a:endParaRPr lang="en-US" sz="2000" i="1" dirty="0">
              <a:solidFill>
                <a:schemeClr val="accent1"/>
              </a:solidFill>
            </a:endParaRPr>
          </a:p>
          <a:p>
            <a:r>
              <a:rPr lang="en-US" sz="2000" i="1" dirty="0">
                <a:solidFill>
                  <a:schemeClr val="accent1"/>
                </a:solidFill>
              </a:rPr>
              <a:t>from module import *</a:t>
            </a:r>
          </a:p>
          <a:p>
            <a:endParaRPr lang="en-US" sz="2000" i="1" dirty="0">
              <a:solidFill>
                <a:schemeClr val="accent1"/>
              </a:solidFill>
            </a:endParaRPr>
          </a:p>
          <a:p>
            <a:r>
              <a:rPr lang="en-US" sz="2000" i="1" dirty="0" err="1">
                <a:solidFill>
                  <a:schemeClr val="accent1"/>
                </a:solidFill>
              </a:rPr>
              <a:t>Ou</a:t>
            </a:r>
            <a:r>
              <a:rPr lang="en-US" sz="2000" i="1" dirty="0">
                <a:solidFill>
                  <a:schemeClr val="accent1"/>
                </a:solidFill>
              </a:rPr>
              <a:t> </a:t>
            </a:r>
          </a:p>
          <a:p>
            <a:endParaRPr lang="en-US" sz="2000" i="1" dirty="0">
              <a:solidFill>
                <a:schemeClr val="accent1"/>
              </a:solidFill>
            </a:endParaRPr>
          </a:p>
          <a:p>
            <a:r>
              <a:rPr lang="en-US" sz="2000" i="1" dirty="0">
                <a:solidFill>
                  <a:schemeClr val="accent1"/>
                </a:solidFill>
              </a:rPr>
              <a:t>from  </a:t>
            </a:r>
            <a:r>
              <a:rPr lang="en-US" sz="2000" i="1" dirty="0" err="1">
                <a:solidFill>
                  <a:schemeClr val="accent1"/>
                </a:solidFill>
              </a:rPr>
              <a:t>nom_module</a:t>
            </a:r>
            <a:r>
              <a:rPr lang="en-US" sz="2000" i="1" dirty="0">
                <a:solidFill>
                  <a:schemeClr val="accent1"/>
                </a:solidFill>
              </a:rPr>
              <a:t>  import element1, ement2 . . .</a:t>
            </a:r>
            <a:endParaRPr lang="fr-FR" sz="2000" i="1" dirty="0">
              <a:solidFill>
                <a:schemeClr val="accent1"/>
              </a:solidFill>
            </a:endParaRPr>
          </a:p>
        </p:txBody>
      </p:sp>
      <p:sp>
        <p:nvSpPr>
          <p:cNvPr id="17" name="ZoneTexte 16">
            <a:extLst>
              <a:ext uri="{FF2B5EF4-FFF2-40B4-BE49-F238E27FC236}">
                <a16:creationId xmlns:a16="http://schemas.microsoft.com/office/drawing/2014/main" id="{65FF6DB3-B79D-42F7-8B32-F182D043C48F}"/>
              </a:ext>
            </a:extLst>
          </p:cNvPr>
          <p:cNvSpPr txBox="1"/>
          <p:nvPr/>
        </p:nvSpPr>
        <p:spPr>
          <a:xfrm>
            <a:off x="3139011" y="2422029"/>
            <a:ext cx="1262840" cy="400110"/>
          </a:xfrm>
          <a:prstGeom prst="rect">
            <a:avLst/>
          </a:prstGeom>
          <a:noFill/>
        </p:spPr>
        <p:txBody>
          <a:bodyPr wrap="square" rtlCol="0">
            <a:spAutoFit/>
          </a:bodyPr>
          <a:lstStyle/>
          <a:p>
            <a:r>
              <a:rPr lang="fr-FR" sz="20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Syntaxe</a:t>
            </a:r>
            <a:endParaRPr lang="fr-FR" b="1" dirty="0">
              <a:solidFill>
                <a:schemeClr val="accent2"/>
              </a:solidFill>
            </a:endParaRPr>
          </a:p>
        </p:txBody>
      </p:sp>
      <p:sp>
        <p:nvSpPr>
          <p:cNvPr id="15" name="Espace réservé du numéro de diapositive 4">
            <a:extLst>
              <a:ext uri="{FF2B5EF4-FFF2-40B4-BE49-F238E27FC236}">
                <a16:creationId xmlns:a16="http://schemas.microsoft.com/office/drawing/2014/main" id="{02A755EF-B8B8-45BE-9096-15B78E04E3ED}"/>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43</a:t>
            </a:r>
          </a:p>
        </p:txBody>
      </p:sp>
    </p:spTree>
    <p:extLst>
      <p:ext uri="{BB962C8B-B14F-4D97-AF65-F5344CB8AC3E}">
        <p14:creationId xmlns:p14="http://schemas.microsoft.com/office/powerpoint/2010/main" val="155557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394478" y="87060"/>
            <a:ext cx="3208288"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variables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0" y="5495827"/>
            <a:ext cx="1253746" cy="1093232"/>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6B3A1257-BBBF-4670-A109-4EF2DBFC678A}"/>
              </a:ext>
            </a:extLst>
          </p:cNvPr>
          <p:cNvSpPr txBox="1"/>
          <p:nvPr/>
        </p:nvSpPr>
        <p:spPr>
          <a:xfrm>
            <a:off x="2158059" y="1441111"/>
            <a:ext cx="8323868" cy="646331"/>
          </a:xfrm>
          <a:prstGeom prst="rect">
            <a:avLst/>
          </a:prstGeom>
          <a:noFill/>
        </p:spPr>
        <p:txBody>
          <a:bodyPr wrap="square" rtlCol="0">
            <a:spAutoFit/>
          </a:bodyPr>
          <a:lstStyle/>
          <a:p>
            <a:r>
              <a:rPr lang="fr-FR" dirty="0"/>
              <a:t>Les variables sont des zones de mémoire dans laquelle on stocke des données. Python utilise un typage dynamique, le contenue peut changer au cour de l'exécution du script</a:t>
            </a:r>
          </a:p>
        </p:txBody>
      </p:sp>
      <p:sp>
        <p:nvSpPr>
          <p:cNvPr id="15" name="TextBox 4">
            <a:extLst>
              <a:ext uri="{FF2B5EF4-FFF2-40B4-BE49-F238E27FC236}">
                <a16:creationId xmlns:a16="http://schemas.microsoft.com/office/drawing/2014/main" id="{3F4111DB-1BB0-4CE0-8F23-B11B86CFEF6F}"/>
              </a:ext>
            </a:extLst>
          </p:cNvPr>
          <p:cNvSpPr txBox="1"/>
          <p:nvPr/>
        </p:nvSpPr>
        <p:spPr>
          <a:xfrm>
            <a:off x="1261604" y="792482"/>
            <a:ext cx="2416805"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Variable ?</a:t>
            </a:r>
          </a:p>
        </p:txBody>
      </p:sp>
      <p:sp>
        <p:nvSpPr>
          <p:cNvPr id="16" name="ZoneTexte 15">
            <a:extLst>
              <a:ext uri="{FF2B5EF4-FFF2-40B4-BE49-F238E27FC236}">
                <a16:creationId xmlns:a16="http://schemas.microsoft.com/office/drawing/2014/main" id="{F5A6E70C-2B65-494A-B953-A5211258D6D4}"/>
              </a:ext>
            </a:extLst>
          </p:cNvPr>
          <p:cNvSpPr txBox="1"/>
          <p:nvPr/>
        </p:nvSpPr>
        <p:spPr>
          <a:xfrm>
            <a:off x="2158059" y="2620884"/>
            <a:ext cx="5444707" cy="369332"/>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le nom d’une variable doit respecter certaines règles :</a:t>
            </a:r>
            <a:endParaRPr lang="fr-FR" dirty="0"/>
          </a:p>
        </p:txBody>
      </p:sp>
      <p:sp>
        <p:nvSpPr>
          <p:cNvPr id="17" name="TextBox 4">
            <a:extLst>
              <a:ext uri="{FF2B5EF4-FFF2-40B4-BE49-F238E27FC236}">
                <a16:creationId xmlns:a16="http://schemas.microsoft.com/office/drawing/2014/main" id="{126F73C4-B120-462B-A6B6-EC53D6944181}"/>
              </a:ext>
            </a:extLst>
          </p:cNvPr>
          <p:cNvSpPr txBox="1"/>
          <p:nvPr/>
        </p:nvSpPr>
        <p:spPr>
          <a:xfrm>
            <a:off x="1261604" y="1897387"/>
            <a:ext cx="2518544"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Nommage </a:t>
            </a:r>
          </a:p>
        </p:txBody>
      </p:sp>
      <p:sp>
        <p:nvSpPr>
          <p:cNvPr id="3" name="ZoneTexte 2">
            <a:extLst>
              <a:ext uri="{FF2B5EF4-FFF2-40B4-BE49-F238E27FC236}">
                <a16:creationId xmlns:a16="http://schemas.microsoft.com/office/drawing/2014/main" id="{42CA0DE7-8C0F-4BDF-8688-CAFB9060A62E}"/>
              </a:ext>
            </a:extLst>
          </p:cNvPr>
          <p:cNvSpPr txBox="1"/>
          <p:nvPr/>
        </p:nvSpPr>
        <p:spPr>
          <a:xfrm>
            <a:off x="2224726" y="3023628"/>
            <a:ext cx="7070103" cy="1477328"/>
          </a:xfrm>
          <a:prstGeom prst="rect">
            <a:avLst/>
          </a:prstGeom>
          <a:noFill/>
        </p:spPr>
        <p:txBody>
          <a:bodyPr wrap="square" rtlCol="0">
            <a:spAutoFit/>
          </a:bodyPr>
          <a:lstStyle/>
          <a:p>
            <a:pPr marL="285750" indent="-285750">
              <a:buFont typeface="Wingdings" panose="05000000000000000000" pitchFamily="2" charset="2"/>
              <a:buChar char="ü"/>
            </a:pPr>
            <a:r>
              <a:rPr lang="fr-FR" dirty="0"/>
              <a:t>Ne pas être un mot clé du langage Python (ex : if, for…)</a:t>
            </a:r>
          </a:p>
          <a:p>
            <a:pPr marL="285750" indent="-285750">
              <a:buFont typeface="Wingdings" panose="05000000000000000000" pitchFamily="2" charset="2"/>
              <a:buChar char="ü"/>
            </a:pPr>
            <a:r>
              <a:rPr lang="fr-FR" dirty="0"/>
              <a:t>Ne pas contenir un caractère spécial (ex : -, / …) à l’exception du « _ »</a:t>
            </a:r>
          </a:p>
          <a:p>
            <a:pPr marL="285750" indent="-285750">
              <a:buFont typeface="Wingdings" panose="05000000000000000000" pitchFamily="2" charset="2"/>
              <a:buChar char="ü"/>
            </a:pPr>
            <a:r>
              <a:rPr lang="fr-FR" dirty="0"/>
              <a:t>Ne pas contenir d’espace</a:t>
            </a:r>
          </a:p>
          <a:p>
            <a:pPr marL="285750" indent="-285750">
              <a:buFont typeface="Wingdings" panose="05000000000000000000" pitchFamily="2" charset="2"/>
              <a:buChar char="ü"/>
            </a:pPr>
            <a:r>
              <a:rPr lang="fr-FR" dirty="0"/>
              <a:t>Ne pas commencer par un chiffre.</a:t>
            </a:r>
          </a:p>
          <a:p>
            <a:endParaRPr lang="fr-FR" dirty="0"/>
          </a:p>
        </p:txBody>
      </p:sp>
      <p:sp>
        <p:nvSpPr>
          <p:cNvPr id="18" name="ZoneTexte 17">
            <a:extLst>
              <a:ext uri="{FF2B5EF4-FFF2-40B4-BE49-F238E27FC236}">
                <a16:creationId xmlns:a16="http://schemas.microsoft.com/office/drawing/2014/main" id="{F8747A84-D734-4998-A8AA-A6C0CE6D426A}"/>
              </a:ext>
            </a:extLst>
          </p:cNvPr>
          <p:cNvSpPr txBox="1"/>
          <p:nvPr/>
        </p:nvSpPr>
        <p:spPr>
          <a:xfrm>
            <a:off x="2135594" y="4635160"/>
            <a:ext cx="7070103" cy="369332"/>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En Python on a plusieurs types de variables : (</a:t>
            </a:r>
            <a:r>
              <a:rPr lang="fr-FR" sz="1800" b="1" dirty="0">
                <a:effectLst/>
                <a:latin typeface="Cambria" panose="02040503050406030204" pitchFamily="18" charset="0"/>
                <a:ea typeface="Cambria" panose="02040503050406030204" pitchFamily="18" charset="0"/>
                <a:cs typeface="Cambria" panose="02040503050406030204" pitchFamily="18" charset="0"/>
              </a:rPr>
              <a:t>les</a:t>
            </a:r>
            <a:r>
              <a:rPr lang="fr-FR" sz="1800" dirty="0">
                <a:effectLst/>
                <a:latin typeface="Cambria" panose="02040503050406030204" pitchFamily="18" charset="0"/>
                <a:ea typeface="Cambria" panose="02040503050406030204" pitchFamily="18" charset="0"/>
                <a:cs typeface="Cambria" panose="02040503050406030204" pitchFamily="18" charset="0"/>
              </a:rPr>
              <a:t> </a:t>
            </a:r>
            <a:r>
              <a:rPr lang="fr-FR" sz="1800" b="1" dirty="0">
                <a:effectLst/>
                <a:latin typeface="Cambria" panose="02040503050406030204" pitchFamily="18" charset="0"/>
                <a:ea typeface="Cambria" panose="02040503050406030204" pitchFamily="18" charset="0"/>
                <a:cs typeface="Cambria" panose="02040503050406030204" pitchFamily="18" charset="0"/>
              </a:rPr>
              <a:t>types standards)</a:t>
            </a:r>
            <a:endParaRPr lang="fr-FR" dirty="0"/>
          </a:p>
        </p:txBody>
      </p:sp>
      <p:sp>
        <p:nvSpPr>
          <p:cNvPr id="19" name="TextBox 4">
            <a:extLst>
              <a:ext uri="{FF2B5EF4-FFF2-40B4-BE49-F238E27FC236}">
                <a16:creationId xmlns:a16="http://schemas.microsoft.com/office/drawing/2014/main" id="{CDD4160B-D4F1-4FA0-B6A1-917148D4CAFE}"/>
              </a:ext>
            </a:extLst>
          </p:cNvPr>
          <p:cNvSpPr txBox="1"/>
          <p:nvPr/>
        </p:nvSpPr>
        <p:spPr>
          <a:xfrm>
            <a:off x="1239139" y="3911663"/>
            <a:ext cx="2518544"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Types  </a:t>
            </a:r>
          </a:p>
        </p:txBody>
      </p:sp>
      <p:sp>
        <p:nvSpPr>
          <p:cNvPr id="20" name="ZoneTexte 19">
            <a:extLst>
              <a:ext uri="{FF2B5EF4-FFF2-40B4-BE49-F238E27FC236}">
                <a16:creationId xmlns:a16="http://schemas.microsoft.com/office/drawing/2014/main" id="{9B2CBE8B-DA10-4BB5-BB1B-CA081DCDDC0D}"/>
              </a:ext>
            </a:extLst>
          </p:cNvPr>
          <p:cNvSpPr txBox="1"/>
          <p:nvPr/>
        </p:nvSpPr>
        <p:spPr>
          <a:xfrm>
            <a:off x="2202261" y="5037904"/>
            <a:ext cx="9034490" cy="1200329"/>
          </a:xfrm>
          <a:prstGeom prst="rect">
            <a:avLst/>
          </a:prstGeom>
          <a:noFill/>
        </p:spPr>
        <p:txBody>
          <a:bodyPr wrap="square" rtlCol="0">
            <a:spAutoFit/>
          </a:bodyPr>
          <a:lstStyle/>
          <a:p>
            <a:pPr marL="285750" indent="-285750">
              <a:buFont typeface="Wingdings" panose="05000000000000000000" pitchFamily="2" charset="2"/>
              <a:buChar char="ü"/>
            </a:pPr>
            <a:r>
              <a:rPr lang="fr-FR" b="1" dirty="0" err="1">
                <a:solidFill>
                  <a:schemeClr val="accent2"/>
                </a:solidFill>
              </a:rPr>
              <a:t>int</a:t>
            </a:r>
            <a:r>
              <a:rPr lang="fr-FR" b="1" dirty="0">
                <a:solidFill>
                  <a:schemeClr val="accent2"/>
                </a:solidFill>
              </a:rPr>
              <a:t> </a:t>
            </a:r>
            <a:r>
              <a:rPr lang="fr-FR" dirty="0"/>
              <a:t>:</a:t>
            </a:r>
            <a:r>
              <a:rPr lang="fr-FR" b="1" dirty="0">
                <a:solidFill>
                  <a:schemeClr val="accent2"/>
                </a:solidFill>
              </a:rPr>
              <a:t> </a:t>
            </a:r>
            <a:r>
              <a:rPr lang="fr-FR" dirty="0"/>
              <a:t>entier (positif ou négatif ) ensemble Z. </a:t>
            </a:r>
            <a:r>
              <a:rPr lang="fr-FR" i="1" dirty="0"/>
              <a:t>Exemple : 4 ou -9</a:t>
            </a:r>
            <a:endParaRPr lang="fr-FR" dirty="0"/>
          </a:p>
          <a:p>
            <a:pPr marL="285750" indent="-285750">
              <a:buFont typeface="Wingdings" panose="05000000000000000000" pitchFamily="2" charset="2"/>
              <a:buChar char="ü"/>
            </a:pPr>
            <a:r>
              <a:rPr lang="fr-FR" sz="1800" b="1"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float</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 représente les réels. </a:t>
            </a:r>
            <a:r>
              <a:rPr lang="fr-FR" sz="1800" i="1" dirty="0">
                <a:effectLst/>
                <a:latin typeface="Cambria" panose="02040503050406030204" pitchFamily="18" charset="0"/>
                <a:ea typeface="Cambria" panose="02040503050406030204" pitchFamily="18" charset="0"/>
                <a:cs typeface="Cambria" panose="02040503050406030204" pitchFamily="18" charset="0"/>
              </a:rPr>
              <a:t>Exemple :</a:t>
            </a:r>
            <a:r>
              <a:rPr lang="fr-FR" sz="1800" dirty="0">
                <a:effectLst/>
                <a:latin typeface="Cambria" panose="02040503050406030204" pitchFamily="18" charset="0"/>
                <a:ea typeface="Cambria" panose="02040503050406030204" pitchFamily="18" charset="0"/>
                <a:cs typeface="Cambria" panose="02040503050406030204" pitchFamily="18" charset="0"/>
              </a:rPr>
              <a:t>  4 ou 26.5</a:t>
            </a:r>
          </a:p>
          <a:p>
            <a:pPr marL="285750" indent="-285750">
              <a:buFont typeface="Wingdings" panose="05000000000000000000" pitchFamily="2" charset="2"/>
              <a:buChar char="ü"/>
            </a:pPr>
            <a:r>
              <a:rPr lang="fr-FR" sz="1800" b="1"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str</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les chaines de caractère. </a:t>
            </a:r>
            <a:r>
              <a:rPr lang="fr-FR" sz="1800" i="1" dirty="0">
                <a:effectLst/>
                <a:latin typeface="Cambria" panose="02040503050406030204" pitchFamily="18" charset="0"/>
                <a:ea typeface="Cambria" panose="02040503050406030204" pitchFamily="18" charset="0"/>
                <a:cs typeface="Cambria" panose="02040503050406030204" pitchFamily="18" charset="0"/>
              </a:rPr>
              <a:t>Exemple : "Bonjour"</a:t>
            </a:r>
            <a:endParaRPr lang="fr-FR" i="1" dirty="0">
              <a:latin typeface="Arial" panose="020B0604020202020204" pitchFamily="34" charset="0"/>
              <a:ea typeface="Cambria" panose="02040503050406030204" pitchFamily="18" charset="0"/>
            </a:endParaRPr>
          </a:p>
          <a:p>
            <a:pPr marL="285750" indent="-285750">
              <a:buFont typeface="Wingdings" panose="05000000000000000000" pitchFamily="2" charset="2"/>
              <a:buChar char="ü"/>
            </a:pPr>
            <a:r>
              <a:rPr lang="fr-FR" sz="1800" b="1"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bool</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représente les booléen (</a:t>
            </a:r>
            <a:r>
              <a:rPr lang="fr-FR" sz="1800" dirty="0" err="1">
                <a:effectLst/>
                <a:latin typeface="Cambria" panose="02040503050406030204" pitchFamily="18" charset="0"/>
                <a:ea typeface="Cambria" panose="02040503050406030204" pitchFamily="18" charset="0"/>
                <a:cs typeface="Cambria" panose="02040503050406030204" pitchFamily="18" charset="0"/>
              </a:rPr>
              <a:t>True</a:t>
            </a:r>
            <a:r>
              <a:rPr lang="fr-FR" sz="1800" dirty="0">
                <a:effectLst/>
                <a:latin typeface="Cambria" panose="02040503050406030204" pitchFamily="18" charset="0"/>
                <a:ea typeface="Cambria" panose="02040503050406030204" pitchFamily="18" charset="0"/>
                <a:cs typeface="Cambria" panose="02040503050406030204" pitchFamily="18" charset="0"/>
              </a:rPr>
              <a:t> ou False) </a:t>
            </a:r>
            <a:endParaRPr lang="fr-FR" sz="1800" dirty="0">
              <a:effectLst/>
              <a:latin typeface="Arial" panose="020B0604020202020204" pitchFamily="34" charset="0"/>
              <a:ea typeface="Arial" panose="020B0604020202020204" pitchFamily="34" charset="0"/>
            </a:endParaRPr>
          </a:p>
        </p:txBody>
      </p:sp>
      <p:sp>
        <p:nvSpPr>
          <p:cNvPr id="21" name="Espace réservé du numéro de diapositive 4">
            <a:extLst>
              <a:ext uri="{FF2B5EF4-FFF2-40B4-BE49-F238E27FC236}">
                <a16:creationId xmlns:a16="http://schemas.microsoft.com/office/drawing/2014/main" id="{FF7187C4-A00F-4D8B-A628-B251D49B6685}"/>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45</a:t>
            </a:r>
          </a:p>
        </p:txBody>
      </p:sp>
    </p:spTree>
    <p:extLst>
      <p:ext uri="{BB962C8B-B14F-4D97-AF65-F5344CB8AC3E}">
        <p14:creationId xmlns:p14="http://schemas.microsoft.com/office/powerpoint/2010/main" val="194898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394478" y="87060"/>
            <a:ext cx="3208288"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variables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0" y="5495827"/>
            <a:ext cx="1253746" cy="1093232"/>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TextBox 4">
            <a:extLst>
              <a:ext uri="{FF2B5EF4-FFF2-40B4-BE49-F238E27FC236}">
                <a16:creationId xmlns:a16="http://schemas.microsoft.com/office/drawing/2014/main" id="{3F4111DB-1BB0-4CE0-8F23-B11B86CFEF6F}"/>
              </a:ext>
            </a:extLst>
          </p:cNvPr>
          <p:cNvSpPr txBox="1"/>
          <p:nvPr/>
        </p:nvSpPr>
        <p:spPr>
          <a:xfrm>
            <a:off x="1261605" y="792482"/>
            <a:ext cx="1038536"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NB: </a:t>
            </a:r>
          </a:p>
        </p:txBody>
      </p:sp>
      <p:sp>
        <p:nvSpPr>
          <p:cNvPr id="21" name="ZoneTexte 20">
            <a:extLst>
              <a:ext uri="{FF2B5EF4-FFF2-40B4-BE49-F238E27FC236}">
                <a16:creationId xmlns:a16="http://schemas.microsoft.com/office/drawing/2014/main" id="{C15516D4-A41D-46E8-9C76-0CC511259BB9}"/>
              </a:ext>
            </a:extLst>
          </p:cNvPr>
          <p:cNvSpPr txBox="1"/>
          <p:nvPr/>
        </p:nvSpPr>
        <p:spPr>
          <a:xfrm>
            <a:off x="1672124" y="1487576"/>
            <a:ext cx="9649242" cy="646331"/>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Python ne possède pas de type de données </a:t>
            </a: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caractère</a:t>
            </a:r>
            <a:r>
              <a:rPr lang="fr-FR" sz="1800" dirty="0">
                <a:effectLst/>
                <a:latin typeface="Cambria" panose="02040503050406030204" pitchFamily="18" charset="0"/>
                <a:ea typeface="Cambria" panose="02040503050406030204" pitchFamily="18" charset="0"/>
                <a:cs typeface="Cambria" panose="02040503050406030204" pitchFamily="18" charset="0"/>
              </a:rPr>
              <a:t> (char)comme char type en </a:t>
            </a: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C</a:t>
            </a:r>
            <a:r>
              <a:rPr lang="fr-FR" sz="1800" dirty="0">
                <a:effectLst/>
                <a:latin typeface="Cambria" panose="02040503050406030204" pitchFamily="18" charset="0"/>
                <a:ea typeface="Cambria" panose="02040503050406030204" pitchFamily="18" charset="0"/>
                <a:cs typeface="Cambria" panose="02040503050406030204" pitchFamily="18" charset="0"/>
              </a:rPr>
              <a:t>, un seul caractère est simplement une chaîne de longueur 1. Exemple : "a"</a:t>
            </a:r>
            <a:endParaRPr lang="fr-FR" dirty="0"/>
          </a:p>
        </p:txBody>
      </p:sp>
      <p:sp>
        <p:nvSpPr>
          <p:cNvPr id="22" name="TextBox 4">
            <a:extLst>
              <a:ext uri="{FF2B5EF4-FFF2-40B4-BE49-F238E27FC236}">
                <a16:creationId xmlns:a16="http://schemas.microsoft.com/office/drawing/2014/main" id="{C534757C-BF0E-4844-A67A-BB2FBF35D3BF}"/>
              </a:ext>
            </a:extLst>
          </p:cNvPr>
          <p:cNvSpPr txBox="1"/>
          <p:nvPr/>
        </p:nvSpPr>
        <p:spPr>
          <a:xfrm>
            <a:off x="1261606" y="2133907"/>
            <a:ext cx="4912952"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Déclaration, Affectation : </a:t>
            </a:r>
          </a:p>
        </p:txBody>
      </p:sp>
      <p:sp>
        <p:nvSpPr>
          <p:cNvPr id="23" name="ZoneTexte 22">
            <a:extLst>
              <a:ext uri="{FF2B5EF4-FFF2-40B4-BE49-F238E27FC236}">
                <a16:creationId xmlns:a16="http://schemas.microsoft.com/office/drawing/2014/main" id="{28EDDFB6-D086-45C7-99AF-FFF7D5C2C6D7}"/>
              </a:ext>
            </a:extLst>
          </p:cNvPr>
          <p:cNvSpPr txBox="1"/>
          <p:nvPr/>
        </p:nvSpPr>
        <p:spPr>
          <a:xfrm>
            <a:off x="1672124" y="2829001"/>
            <a:ext cx="9649242" cy="646331"/>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 En Python la </a:t>
            </a: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déclaration</a:t>
            </a:r>
            <a:r>
              <a:rPr lang="fr-FR" sz="1800" dirty="0">
                <a:effectLst/>
                <a:latin typeface="Cambria" panose="02040503050406030204" pitchFamily="18" charset="0"/>
                <a:ea typeface="Cambria" panose="02040503050406030204" pitchFamily="18" charset="0"/>
                <a:cs typeface="Cambria" panose="02040503050406030204" pitchFamily="18" charset="0"/>
              </a:rPr>
              <a:t> et la première </a:t>
            </a: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affectation</a:t>
            </a:r>
            <a:r>
              <a:rPr lang="fr-FR" sz="1800" dirty="0">
                <a:effectLst/>
                <a:latin typeface="Cambria" panose="02040503050406030204" pitchFamily="18" charset="0"/>
                <a:ea typeface="Cambria" panose="02040503050406030204" pitchFamily="18" charset="0"/>
                <a:cs typeface="Cambria" panose="02040503050406030204" pitchFamily="18" charset="0"/>
              </a:rPr>
              <a:t> se fait en même temps (à la différence de certain langage)</a:t>
            </a:r>
            <a:endParaRPr lang="fr-FR" dirty="0"/>
          </a:p>
        </p:txBody>
      </p:sp>
      <p:sp>
        <p:nvSpPr>
          <p:cNvPr id="4" name="ZoneTexte 3">
            <a:extLst>
              <a:ext uri="{FF2B5EF4-FFF2-40B4-BE49-F238E27FC236}">
                <a16:creationId xmlns:a16="http://schemas.microsoft.com/office/drawing/2014/main" id="{24CECA77-D817-4BE6-928B-602E1A8867BA}"/>
              </a:ext>
            </a:extLst>
          </p:cNvPr>
          <p:cNvSpPr txBox="1"/>
          <p:nvPr/>
        </p:nvSpPr>
        <p:spPr>
          <a:xfrm>
            <a:off x="3037108" y="3970371"/>
            <a:ext cx="4268666" cy="400110"/>
          </a:xfrm>
          <a:prstGeom prst="rect">
            <a:avLst/>
          </a:prstGeom>
          <a:solidFill>
            <a:schemeClr val="accent2">
              <a:lumMod val="20000"/>
              <a:lumOff val="80000"/>
            </a:schemeClr>
          </a:solidFill>
        </p:spPr>
        <p:txBody>
          <a:bodyPr wrap="square" rtlCol="0">
            <a:spAutoFit/>
          </a:bodyPr>
          <a:lstStyle/>
          <a:p>
            <a:r>
              <a:rPr lang="fr-FR" sz="2000" i="1" dirty="0" err="1">
                <a:solidFill>
                  <a:schemeClr val="accent1"/>
                </a:solidFill>
              </a:rPr>
              <a:t>nom_variable</a:t>
            </a:r>
            <a:r>
              <a:rPr lang="fr-FR" sz="2000" i="1" dirty="0">
                <a:solidFill>
                  <a:schemeClr val="accent1"/>
                </a:solidFill>
              </a:rPr>
              <a:t> = </a:t>
            </a:r>
            <a:r>
              <a:rPr lang="fr-FR" sz="2000" i="1" dirty="0" err="1">
                <a:solidFill>
                  <a:schemeClr val="accent1"/>
                </a:solidFill>
              </a:rPr>
              <a:t>valeur_de_la_variable</a:t>
            </a:r>
            <a:endParaRPr lang="fr-FR" sz="2000" i="1" dirty="0">
              <a:solidFill>
                <a:schemeClr val="accent1"/>
              </a:solidFill>
            </a:endParaRPr>
          </a:p>
        </p:txBody>
      </p:sp>
      <p:sp>
        <p:nvSpPr>
          <p:cNvPr id="24" name="ZoneTexte 23">
            <a:extLst>
              <a:ext uri="{FF2B5EF4-FFF2-40B4-BE49-F238E27FC236}">
                <a16:creationId xmlns:a16="http://schemas.microsoft.com/office/drawing/2014/main" id="{F1B47F44-D161-4EAC-A615-CF476EF33E99}"/>
              </a:ext>
            </a:extLst>
          </p:cNvPr>
          <p:cNvSpPr txBox="1"/>
          <p:nvPr/>
        </p:nvSpPr>
        <p:spPr>
          <a:xfrm>
            <a:off x="2083675" y="3485899"/>
            <a:ext cx="1262840" cy="400110"/>
          </a:xfrm>
          <a:prstGeom prst="rect">
            <a:avLst/>
          </a:prstGeom>
          <a:noFill/>
        </p:spPr>
        <p:txBody>
          <a:bodyPr wrap="square" rtlCol="0">
            <a:spAutoFit/>
          </a:bodyPr>
          <a:lstStyle/>
          <a:p>
            <a:r>
              <a:rPr lang="fr-FR" sz="20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Syntaxe</a:t>
            </a:r>
            <a:endParaRPr lang="fr-FR" b="1" dirty="0">
              <a:solidFill>
                <a:schemeClr val="accent2"/>
              </a:solidFill>
            </a:endParaRPr>
          </a:p>
        </p:txBody>
      </p:sp>
      <p:sp>
        <p:nvSpPr>
          <p:cNvPr id="17" name="Espace réservé du numéro de diapositive 4">
            <a:extLst>
              <a:ext uri="{FF2B5EF4-FFF2-40B4-BE49-F238E27FC236}">
                <a16:creationId xmlns:a16="http://schemas.microsoft.com/office/drawing/2014/main" id="{7FB8E2E3-FF2F-4EB5-BABD-169A888B3CE0}"/>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46</a:t>
            </a:r>
          </a:p>
        </p:txBody>
      </p:sp>
    </p:spTree>
    <p:extLst>
      <p:ext uri="{BB962C8B-B14F-4D97-AF65-F5344CB8AC3E}">
        <p14:creationId xmlns:p14="http://schemas.microsoft.com/office/powerpoint/2010/main" val="26881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394478" y="87060"/>
            <a:ext cx="3208288"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variables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213781"/>
            <a:ext cx="2724029" cy="2375278"/>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TextBox 4">
            <a:extLst>
              <a:ext uri="{FF2B5EF4-FFF2-40B4-BE49-F238E27FC236}">
                <a16:creationId xmlns:a16="http://schemas.microsoft.com/office/drawing/2014/main" id="{3F4111DB-1BB0-4CE0-8F23-B11B86CFEF6F}"/>
              </a:ext>
            </a:extLst>
          </p:cNvPr>
          <p:cNvSpPr txBox="1"/>
          <p:nvPr/>
        </p:nvSpPr>
        <p:spPr>
          <a:xfrm>
            <a:off x="1261604" y="792482"/>
            <a:ext cx="1557009"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Portée: </a:t>
            </a:r>
          </a:p>
        </p:txBody>
      </p:sp>
      <p:sp>
        <p:nvSpPr>
          <p:cNvPr id="21" name="ZoneTexte 20">
            <a:extLst>
              <a:ext uri="{FF2B5EF4-FFF2-40B4-BE49-F238E27FC236}">
                <a16:creationId xmlns:a16="http://schemas.microsoft.com/office/drawing/2014/main" id="{C15516D4-A41D-46E8-9C76-0CC511259BB9}"/>
              </a:ext>
            </a:extLst>
          </p:cNvPr>
          <p:cNvSpPr txBox="1"/>
          <p:nvPr/>
        </p:nvSpPr>
        <p:spPr>
          <a:xfrm>
            <a:off x="1672124" y="1487576"/>
            <a:ext cx="9649242" cy="646331"/>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On appelle portée d'une variable l'ensemble des endroits du programme où elle existe. Les variables en python peuvent avoir une portée locale ou globale : </a:t>
            </a:r>
            <a:endParaRPr lang="fr-FR" dirty="0"/>
          </a:p>
        </p:txBody>
      </p:sp>
      <p:sp>
        <p:nvSpPr>
          <p:cNvPr id="17" name="ZoneTexte 16">
            <a:extLst>
              <a:ext uri="{FF2B5EF4-FFF2-40B4-BE49-F238E27FC236}">
                <a16:creationId xmlns:a16="http://schemas.microsoft.com/office/drawing/2014/main" id="{3C42AF94-9279-4124-9CAC-BF19D2B7E22E}"/>
              </a:ext>
            </a:extLst>
          </p:cNvPr>
          <p:cNvSpPr txBox="1"/>
          <p:nvPr/>
        </p:nvSpPr>
        <p:spPr>
          <a:xfrm>
            <a:off x="1672124" y="2390648"/>
            <a:ext cx="9649242" cy="1287532"/>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Locale</a:t>
            </a:r>
            <a:r>
              <a:rPr lang="fr-FR" sz="1800" dirty="0">
                <a:effectLst/>
                <a:latin typeface="Cambria" panose="02040503050406030204" pitchFamily="18" charset="0"/>
                <a:ea typeface="Cambria" panose="02040503050406030204" pitchFamily="18" charset="0"/>
                <a:cs typeface="Cambria" panose="02040503050406030204" pitchFamily="18" charset="0"/>
              </a:rPr>
              <a:t> : visible seulement dans le bloc de code où elle a été déclarée (Dans une fonction par exemple)</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Globale</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 visible dans tout le script.</a:t>
            </a:r>
            <a:endParaRPr lang="fr-FR" sz="1800" dirty="0">
              <a:effectLst/>
              <a:latin typeface="Arial" panose="020B0604020202020204" pitchFamily="34" charset="0"/>
              <a:ea typeface="Arial" panose="020B0604020202020204" pitchFamily="34" charset="0"/>
            </a:endParaRPr>
          </a:p>
        </p:txBody>
      </p:sp>
      <p:sp>
        <p:nvSpPr>
          <p:cNvPr id="16" name="Espace réservé du numéro de diapositive 4">
            <a:extLst>
              <a:ext uri="{FF2B5EF4-FFF2-40B4-BE49-F238E27FC236}">
                <a16:creationId xmlns:a16="http://schemas.microsoft.com/office/drawing/2014/main" id="{6D7CB293-2EB6-47B9-B1DC-43F9F41859A8}"/>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47</a:t>
            </a:r>
          </a:p>
        </p:txBody>
      </p:sp>
    </p:spTree>
    <p:extLst>
      <p:ext uri="{BB962C8B-B14F-4D97-AF65-F5344CB8AC3E}">
        <p14:creationId xmlns:p14="http://schemas.microsoft.com/office/powerpoint/2010/main" val="138193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622222" y="242107"/>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377643"/>
            <a:ext cx="1389283" cy="1211416"/>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A5266511-3BC9-4395-ACB6-E0EDBCBD5FAD}"/>
              </a:ext>
            </a:extLst>
          </p:cNvPr>
          <p:cNvSpPr txBox="1"/>
          <p:nvPr/>
        </p:nvSpPr>
        <p:spPr>
          <a:xfrm>
            <a:off x="980273" y="1154643"/>
            <a:ext cx="6372633" cy="584775"/>
          </a:xfrm>
          <a:prstGeom prst="rect">
            <a:avLst/>
          </a:prstGeom>
          <a:noFill/>
        </p:spPr>
        <p:txBody>
          <a:bodyPr wrap="square" rtlCol="0">
            <a:spAutoFit/>
          </a:bodyPr>
          <a:lstStyle/>
          <a:p>
            <a:r>
              <a:rPr lang="fr-FR" sz="3200" dirty="0">
                <a:solidFill>
                  <a:schemeClr val="accent2"/>
                </a:solidFill>
              </a:rPr>
              <a:t>Opérateur arithmétique &amp; logique</a:t>
            </a:r>
          </a:p>
        </p:txBody>
      </p:sp>
      <p:sp>
        <p:nvSpPr>
          <p:cNvPr id="3" name="ZoneTexte 2">
            <a:extLst>
              <a:ext uri="{FF2B5EF4-FFF2-40B4-BE49-F238E27FC236}">
                <a16:creationId xmlns:a16="http://schemas.microsoft.com/office/drawing/2014/main" id="{A12524E2-D34B-4108-A36C-DE99F77D955B}"/>
              </a:ext>
            </a:extLst>
          </p:cNvPr>
          <p:cNvSpPr txBox="1"/>
          <p:nvPr/>
        </p:nvSpPr>
        <p:spPr>
          <a:xfrm>
            <a:off x="1635095" y="1845010"/>
            <a:ext cx="9929568" cy="2949525"/>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 *, /</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correspond respectivement à l’addition, soustraction, multiplication et la division.</a:t>
            </a: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modulo (reste de la division euclidienne)</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élévation à la puissance </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division entière </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and</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 et logique</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or</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 ou logique </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 non logique</a:t>
            </a:r>
            <a:endParaRPr lang="fr-FR" sz="1800" dirty="0">
              <a:effectLst/>
              <a:latin typeface="Arial" panose="020B0604020202020204" pitchFamily="34" charset="0"/>
              <a:ea typeface="Arial" panose="020B0604020202020204" pitchFamily="34" charset="0"/>
            </a:endParaRPr>
          </a:p>
        </p:txBody>
      </p:sp>
      <p:pic>
        <p:nvPicPr>
          <p:cNvPr id="6" name="Graphique 5" descr="Mathématiques avec un remplissage uni">
            <a:extLst>
              <a:ext uri="{FF2B5EF4-FFF2-40B4-BE49-F238E27FC236}">
                <a16:creationId xmlns:a16="http://schemas.microsoft.com/office/drawing/2014/main" id="{DE5EFB2B-3DFC-4BD0-8911-06BFCFE5D0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0904" y="868554"/>
            <a:ext cx="914400" cy="914400"/>
          </a:xfrm>
          <a:prstGeom prst="rect">
            <a:avLst/>
          </a:prstGeom>
        </p:spPr>
      </p:pic>
      <p:sp>
        <p:nvSpPr>
          <p:cNvPr id="15" name="ZoneTexte 14">
            <a:extLst>
              <a:ext uri="{FF2B5EF4-FFF2-40B4-BE49-F238E27FC236}">
                <a16:creationId xmlns:a16="http://schemas.microsoft.com/office/drawing/2014/main" id="{0CE0639D-26BF-4F71-897A-7341B5E40C35}"/>
              </a:ext>
            </a:extLst>
          </p:cNvPr>
          <p:cNvSpPr txBox="1"/>
          <p:nvPr/>
        </p:nvSpPr>
        <p:spPr>
          <a:xfrm>
            <a:off x="1635095" y="4939645"/>
            <a:ext cx="8338464" cy="1287532"/>
          </a:xfrm>
          <a:prstGeom prst="rect">
            <a:avLst/>
          </a:prstGeom>
          <a:noFill/>
        </p:spPr>
        <p:txBody>
          <a:bodyPr wrap="square" rtlCol="0">
            <a:spAutoFit/>
          </a:bodyPr>
          <a:lstStyle/>
          <a:p>
            <a:pPr lvl="0" algn="just">
              <a:lnSpc>
                <a:spcPct val="150000"/>
              </a:lnSpc>
            </a:pPr>
            <a:r>
              <a:rPr lang="fr-FR" b="1" dirty="0">
                <a:solidFill>
                  <a:schemeClr val="accent2"/>
                </a:solidFill>
              </a:rPr>
              <a:t>NB</a:t>
            </a:r>
            <a:r>
              <a:rPr lang="fr-FR" b="1" dirty="0"/>
              <a:t>  </a:t>
            </a:r>
            <a:r>
              <a:rPr lang="fr-FR" dirty="0">
                <a:solidFill>
                  <a:schemeClr val="accent2"/>
                </a:solidFill>
              </a:rPr>
              <a:t>Pour les chaines de caractères </a:t>
            </a:r>
          </a:p>
          <a:p>
            <a:pPr marL="285750" lvl="0" indent="-285750" algn="just">
              <a:lnSpc>
                <a:spcPct val="150000"/>
              </a:lnSpc>
              <a:buFont typeface="Wingdings" panose="05000000000000000000" pitchFamily="2" charset="2"/>
              <a:buChar char="Ø"/>
            </a:pPr>
            <a:r>
              <a:rPr lang="fr-FR" sz="1800" dirty="0">
                <a:effectLst/>
                <a:latin typeface="Cambria" panose="02040503050406030204" pitchFamily="18" charset="0"/>
                <a:ea typeface="Cambria" panose="02040503050406030204" pitchFamily="18" charset="0"/>
                <a:cs typeface="Cambria" panose="02040503050406030204" pitchFamily="18" charset="0"/>
              </a:rPr>
              <a:t>+ : concaténation de deux chaines </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dirty="0">
                <a:effectLst/>
                <a:latin typeface="Cambria" panose="02040503050406030204" pitchFamily="18" charset="0"/>
                <a:ea typeface="Cambria" panose="02040503050406030204" pitchFamily="18" charset="0"/>
                <a:cs typeface="Cambria" panose="02040503050406030204" pitchFamily="18" charset="0"/>
              </a:rPr>
              <a:t>* : multiplication d’une chaine un nombre de fois, Exemple "a"</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 5 = "</a:t>
            </a:r>
            <a:r>
              <a:rPr lang="fr-FR" sz="1800" dirty="0" err="1">
                <a:effectLst/>
                <a:latin typeface="Cambria" panose="02040503050406030204" pitchFamily="18" charset="0"/>
                <a:ea typeface="Cambria" panose="02040503050406030204" pitchFamily="18" charset="0"/>
                <a:cs typeface="Cambria" panose="02040503050406030204" pitchFamily="18" charset="0"/>
              </a:rPr>
              <a:t>aaaaa</a:t>
            </a:r>
            <a:r>
              <a:rPr lang="fr-FR" dirty="0">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a:t>
            </a:r>
            <a:endParaRPr lang="fr-FR" sz="1800" dirty="0">
              <a:effectLst/>
              <a:latin typeface="Arial" panose="020B0604020202020204" pitchFamily="34" charset="0"/>
              <a:ea typeface="Arial" panose="020B0604020202020204" pitchFamily="34" charset="0"/>
            </a:endParaRPr>
          </a:p>
        </p:txBody>
      </p:sp>
      <p:sp>
        <p:nvSpPr>
          <p:cNvPr id="16" name="Espace réservé du numéro de diapositive 4">
            <a:extLst>
              <a:ext uri="{FF2B5EF4-FFF2-40B4-BE49-F238E27FC236}">
                <a16:creationId xmlns:a16="http://schemas.microsoft.com/office/drawing/2014/main" id="{36012FDD-04B9-4D74-9F99-1DFF8626926D}"/>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48</a:t>
            </a:r>
          </a:p>
        </p:txBody>
      </p:sp>
    </p:spTree>
    <p:extLst>
      <p:ext uri="{BB962C8B-B14F-4D97-AF65-F5344CB8AC3E}">
        <p14:creationId xmlns:p14="http://schemas.microsoft.com/office/powerpoint/2010/main" val="357166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622222" y="242107"/>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377643"/>
            <a:ext cx="1389283" cy="1211416"/>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A5266511-3BC9-4395-ACB6-E0EDBCBD5FAD}"/>
              </a:ext>
            </a:extLst>
          </p:cNvPr>
          <p:cNvSpPr txBox="1"/>
          <p:nvPr/>
        </p:nvSpPr>
        <p:spPr>
          <a:xfrm>
            <a:off x="980273" y="1154643"/>
            <a:ext cx="7786655" cy="584775"/>
          </a:xfrm>
          <a:prstGeom prst="rect">
            <a:avLst/>
          </a:prstGeom>
          <a:noFill/>
        </p:spPr>
        <p:txBody>
          <a:bodyPr wrap="square" rtlCol="0">
            <a:spAutoFit/>
          </a:bodyPr>
          <a:lstStyle/>
          <a:p>
            <a:r>
              <a:rPr lang="fr-FR" sz="3200" dirty="0">
                <a:solidFill>
                  <a:schemeClr val="accent2"/>
                </a:solidFill>
              </a:rPr>
              <a:t>Operateur de comparaison &amp; d'affectation </a:t>
            </a:r>
          </a:p>
        </p:txBody>
      </p:sp>
      <p:sp>
        <p:nvSpPr>
          <p:cNvPr id="3" name="ZoneTexte 2">
            <a:extLst>
              <a:ext uri="{FF2B5EF4-FFF2-40B4-BE49-F238E27FC236}">
                <a16:creationId xmlns:a16="http://schemas.microsoft.com/office/drawing/2014/main" id="{A12524E2-D34B-4108-A36C-DE99F77D955B}"/>
              </a:ext>
            </a:extLst>
          </p:cNvPr>
          <p:cNvSpPr txBox="1"/>
          <p:nvPr/>
        </p:nvSpPr>
        <p:spPr>
          <a:xfrm>
            <a:off x="1635095" y="1845010"/>
            <a:ext cx="9929568" cy="2949462"/>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&lt;, &gt;</a:t>
            </a:r>
            <a:r>
              <a:rPr lang="fr-FR" sz="1800" dirty="0">
                <a:effectLst/>
                <a:latin typeface="Cambria" panose="02040503050406030204" pitchFamily="18" charset="0"/>
                <a:ea typeface="Cambria" panose="02040503050406030204" pitchFamily="18" charset="0"/>
                <a:cs typeface="Cambria" panose="02040503050406030204" pitchFamily="18" charset="0"/>
              </a:rPr>
              <a:t> :  inferieur à, supérieur à</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 égale à</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&lt;=, &gt;=</a:t>
            </a:r>
            <a:r>
              <a:rPr lang="fr-FR" sz="1800" dirty="0">
                <a:effectLst/>
                <a:latin typeface="Cambria" panose="02040503050406030204" pitchFamily="18" charset="0"/>
                <a:ea typeface="Cambria" panose="02040503050406030204" pitchFamily="18" charset="0"/>
                <a:cs typeface="Cambria" panose="02040503050406030204" pitchFamily="18" charset="0"/>
              </a:rPr>
              <a:t> ; inferieur ou égale à, supérieur ou égale à</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 non égale à (diffèrent de )</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 affectation. Exemple a = 5</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  Exemple en admettant que a = 5 alors a += 1 corresponde à : a = a + 1 </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 /= </a:t>
            </a:r>
            <a:r>
              <a:rPr lang="fr-FR" sz="1800" dirty="0">
                <a:effectLst/>
                <a:latin typeface="Cambria" panose="02040503050406030204" pitchFamily="18" charset="0"/>
                <a:ea typeface="Cambria" panose="02040503050406030204" pitchFamily="18" charset="0"/>
                <a:cs typeface="Cambria" panose="02040503050406030204" pitchFamily="18" charset="0"/>
              </a:rPr>
              <a:t>: même fonctionnement comme </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p>
        </p:txBody>
      </p:sp>
      <p:sp>
        <p:nvSpPr>
          <p:cNvPr id="4" name="ZoneTexte 3">
            <a:extLst>
              <a:ext uri="{FF2B5EF4-FFF2-40B4-BE49-F238E27FC236}">
                <a16:creationId xmlns:a16="http://schemas.microsoft.com/office/drawing/2014/main" id="{C7EE80B1-C134-4A33-B3E6-61380E3A7A90}"/>
              </a:ext>
            </a:extLst>
          </p:cNvPr>
          <p:cNvSpPr txBox="1"/>
          <p:nvPr/>
        </p:nvSpPr>
        <p:spPr>
          <a:xfrm>
            <a:off x="2622222" y="4996589"/>
            <a:ext cx="7070103" cy="738664"/>
          </a:xfrm>
          <a:prstGeom prst="rect">
            <a:avLst/>
          </a:prstGeom>
          <a:noFill/>
        </p:spPr>
        <p:txBody>
          <a:bodyPr wrap="square" rtlCol="0">
            <a:spAutoFit/>
          </a:bodyPr>
          <a:lstStyle/>
          <a:p>
            <a:r>
              <a:rPr lang="fr-FR" sz="24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Attention</a:t>
            </a:r>
            <a:r>
              <a:rPr lang="fr-FR" sz="1800" dirty="0">
                <a:effectLst/>
                <a:latin typeface="Cambria" panose="02040503050406030204" pitchFamily="18" charset="0"/>
                <a:ea typeface="Cambria" panose="02040503050406030204" pitchFamily="18" charset="0"/>
                <a:cs typeface="Cambria" panose="02040503050406030204" pitchFamily="18" charset="0"/>
              </a:rPr>
              <a:t> avec les opérateurs </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 *=, /=</a:t>
            </a:r>
            <a:r>
              <a:rPr lang="fr-FR" sz="1800" dirty="0">
                <a:effectLst/>
                <a:latin typeface="Cambria" panose="02040503050406030204" pitchFamily="18" charset="0"/>
                <a:ea typeface="Cambria" panose="02040503050406030204" pitchFamily="18" charset="0"/>
                <a:cs typeface="Cambria" panose="02040503050406030204" pitchFamily="18" charset="0"/>
              </a:rPr>
              <a:t> la variable doit avoir été déclarée. De plus avec </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la variable doit être non nul. </a:t>
            </a:r>
          </a:p>
        </p:txBody>
      </p:sp>
      <p:sp>
        <p:nvSpPr>
          <p:cNvPr id="15" name="Espace réservé du numéro de diapositive 4">
            <a:extLst>
              <a:ext uri="{FF2B5EF4-FFF2-40B4-BE49-F238E27FC236}">
                <a16:creationId xmlns:a16="http://schemas.microsoft.com/office/drawing/2014/main" id="{BE250E6D-9CD8-47F2-86F7-A14F78CE2EC6}"/>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49</a:t>
            </a:r>
          </a:p>
        </p:txBody>
      </p:sp>
    </p:spTree>
    <p:extLst>
      <p:ext uri="{BB962C8B-B14F-4D97-AF65-F5344CB8AC3E}">
        <p14:creationId xmlns:p14="http://schemas.microsoft.com/office/powerpoint/2010/main" val="34397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05F237-1F5B-409E-8EF5-B1ED1DF65FA0}"/>
              </a:ext>
            </a:extLst>
          </p:cNvPr>
          <p:cNvSpPr txBox="1"/>
          <p:nvPr/>
        </p:nvSpPr>
        <p:spPr>
          <a:xfrm>
            <a:off x="678873" y="2825493"/>
            <a:ext cx="11042072" cy="1433726"/>
          </a:xfrm>
          <a:prstGeom prst="rect">
            <a:avLst/>
          </a:prstGeom>
          <a:noFill/>
        </p:spPr>
        <p:txBody>
          <a:bodyPr wrap="square" rtlCol="0" anchor="ctr">
            <a:spAutoFit/>
          </a:bodyPr>
          <a:lstStyle/>
          <a:p>
            <a:pPr algn="just">
              <a:lnSpc>
                <a:spcPct val="150000"/>
              </a:lnSpc>
            </a:pPr>
            <a:r>
              <a:rPr lang="fr-FR" sz="2000" b="0" i="0">
                <a:solidFill>
                  <a:srgbClr val="000000"/>
                </a:solidFill>
                <a:effectLst/>
                <a:latin typeface="Poppins" panose="00000500000000000000" pitchFamily="2" charset="0"/>
                <a:cs typeface="Poppins" panose="00000500000000000000" pitchFamily="2" charset="0"/>
              </a:rPr>
              <a:t>Un langage de programmation est un langage </a:t>
            </a:r>
            <a:r>
              <a:rPr lang="fr-FR" sz="2000" b="1" i="0">
                <a:solidFill>
                  <a:schemeClr val="accent2"/>
                </a:solidFill>
                <a:effectLst/>
                <a:latin typeface="Poppins" panose="00000500000000000000" pitchFamily="2" charset="0"/>
                <a:cs typeface="Poppins" panose="00000500000000000000" pitchFamily="2" charset="0"/>
              </a:rPr>
              <a:t>formel</a:t>
            </a:r>
            <a:r>
              <a:rPr lang="fr-FR" sz="2000" b="0" i="0">
                <a:solidFill>
                  <a:srgbClr val="000000"/>
                </a:solidFill>
                <a:effectLst/>
                <a:latin typeface="Poppins" panose="00000500000000000000" pitchFamily="2" charset="0"/>
                <a:cs typeface="Poppins" panose="00000500000000000000" pitchFamily="2" charset="0"/>
              </a:rPr>
              <a:t>, permettant à un être humain d'écrire un code source (programme) qui sera analysé par une machine, généralement un ordinateur.</a:t>
            </a:r>
            <a:endParaRPr lang="fr-FR" sz="2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934222"/>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1191490"/>
            <a:ext cx="845128" cy="734291"/>
          </a:xfrm>
          <a:prstGeom prst="rect">
            <a:avLst/>
          </a:prstGeom>
        </p:spPr>
      </p:pic>
      <p:grpSp>
        <p:nvGrpSpPr>
          <p:cNvPr id="9" name="Group 2">
            <a:extLst>
              <a:ext uri="{FF2B5EF4-FFF2-40B4-BE49-F238E27FC236}">
                <a16:creationId xmlns:a16="http://schemas.microsoft.com/office/drawing/2014/main" id="{58DB8F46-F33B-499C-8E9C-B7429BCB73C5}"/>
              </a:ext>
            </a:extLst>
          </p:cNvPr>
          <p:cNvGrpSpPr>
            <a:grpSpLocks noChangeAspect="1"/>
          </p:cNvGrpSpPr>
          <p:nvPr/>
        </p:nvGrpSpPr>
        <p:grpSpPr>
          <a:xfrm rot="19597915">
            <a:off x="11137211" y="6198973"/>
            <a:ext cx="492262" cy="426744"/>
            <a:chOff x="0" y="0"/>
            <a:chExt cx="3196590" cy="2771140"/>
          </a:xfrm>
          <a:solidFill>
            <a:schemeClr val="tx1"/>
          </a:solidFill>
        </p:grpSpPr>
        <p:sp>
          <p:nvSpPr>
            <p:cNvPr id="10" name="Freeform 3">
              <a:extLst>
                <a:ext uri="{FF2B5EF4-FFF2-40B4-BE49-F238E27FC236}">
                  <a16:creationId xmlns:a16="http://schemas.microsoft.com/office/drawing/2014/main" id="{4318F5D7-FB23-4873-BF30-4445AA92EAB6}"/>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1" name="Picture 2">
            <a:extLst>
              <a:ext uri="{FF2B5EF4-FFF2-40B4-BE49-F238E27FC236}">
                <a16:creationId xmlns:a16="http://schemas.microsoft.com/office/drawing/2014/main" id="{88F6E26C-1ABC-413D-BFD1-D9F27EEC4B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9849069">
            <a:off x="23717" y="6175725"/>
            <a:ext cx="426744" cy="426744"/>
          </a:xfrm>
          <a:prstGeom prst="rect">
            <a:avLst/>
          </a:prstGeom>
        </p:spPr>
      </p:pic>
      <p:pic>
        <p:nvPicPr>
          <p:cNvPr id="12" name="Picture 2">
            <a:extLst>
              <a:ext uri="{FF2B5EF4-FFF2-40B4-BE49-F238E27FC236}">
                <a16:creationId xmlns:a16="http://schemas.microsoft.com/office/drawing/2014/main" id="{A213C1A6-E417-47EE-9C3F-C8E5D8C561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150135">
            <a:off x="4396893" y="289718"/>
            <a:ext cx="426744" cy="426744"/>
          </a:xfrm>
          <a:prstGeom prst="rect">
            <a:avLst/>
          </a:prstGeom>
        </p:spPr>
      </p:pic>
      <p:pic>
        <p:nvPicPr>
          <p:cNvPr id="13" name="Picture 2">
            <a:extLst>
              <a:ext uri="{FF2B5EF4-FFF2-40B4-BE49-F238E27FC236}">
                <a16:creationId xmlns:a16="http://schemas.microsoft.com/office/drawing/2014/main" id="{22A770DE-2283-4376-8EB8-174E316D44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1619886" y="76347"/>
            <a:ext cx="426744" cy="426744"/>
          </a:xfrm>
          <a:prstGeom prst="rect">
            <a:avLst/>
          </a:prstGeom>
        </p:spPr>
      </p:pic>
      <p:grpSp>
        <p:nvGrpSpPr>
          <p:cNvPr id="14" name="Group 2">
            <a:extLst>
              <a:ext uri="{FF2B5EF4-FFF2-40B4-BE49-F238E27FC236}">
                <a16:creationId xmlns:a16="http://schemas.microsoft.com/office/drawing/2014/main" id="{1A94FFE5-702B-43E8-B728-AE5BF39C9BFA}"/>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15" name="Freeform 3">
              <a:extLst>
                <a:ext uri="{FF2B5EF4-FFF2-40B4-BE49-F238E27FC236}">
                  <a16:creationId xmlns:a16="http://schemas.microsoft.com/office/drawing/2014/main" id="{B4896964-5A84-428E-8839-A75C1B068D4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
        <p:nvSpPr>
          <p:cNvPr id="16" name="Espace réservé du numéro de diapositive 4">
            <a:extLst>
              <a:ext uri="{FF2B5EF4-FFF2-40B4-BE49-F238E27FC236}">
                <a16:creationId xmlns:a16="http://schemas.microsoft.com/office/drawing/2014/main" id="{F587903E-FC17-4B69-BD4C-988E53FD871F}"/>
              </a:ext>
            </a:extLst>
          </p:cNvPr>
          <p:cNvSpPr>
            <a:spLocks noGrp="1"/>
          </p:cNvSpPr>
          <p:nvPr>
            <p:ph type="sldNum" sz="quarter" idx="12"/>
          </p:nvPr>
        </p:nvSpPr>
        <p:spPr>
          <a:xfrm>
            <a:off x="5729859" y="6248666"/>
            <a:ext cx="523788" cy="500106"/>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FR" sz="2000" b="1" dirty="0">
                <a:solidFill>
                  <a:srgbClr val="FF0000"/>
                </a:solidFill>
                <a:latin typeface="Nunito Sans Black" pitchFamily="2" charset="0"/>
              </a:rPr>
              <a:t>4</a:t>
            </a:r>
            <a:endParaRPr lang="fr-ML" sz="2000" b="1" dirty="0">
              <a:solidFill>
                <a:srgbClr val="FF0000"/>
              </a:solidFill>
              <a:latin typeface="Nunito Sans Black" pitchFamily="2" charset="0"/>
            </a:endParaRPr>
          </a:p>
        </p:txBody>
      </p:sp>
    </p:spTree>
    <p:extLst>
      <p:ext uri="{BB962C8B-B14F-4D97-AF65-F5344CB8AC3E}">
        <p14:creationId xmlns:p14="http://schemas.microsoft.com/office/powerpoint/2010/main" val="235281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250" fill="hold"/>
                                        <p:tgtEl>
                                          <p:spTgt spid="13"/>
                                        </p:tgtEl>
                                        <p:attrNameLst>
                                          <p:attrName>ppt_w</p:attrName>
                                        </p:attrNameLst>
                                      </p:cBhvr>
                                      <p:tavLst>
                                        <p:tav tm="0">
                                          <p:val>
                                            <p:fltVal val="0"/>
                                          </p:val>
                                        </p:tav>
                                        <p:tav tm="100000">
                                          <p:val>
                                            <p:strVal val="#ppt_w"/>
                                          </p:val>
                                        </p:tav>
                                      </p:tavLst>
                                    </p:anim>
                                    <p:anim calcmode="lin" valueType="num">
                                      <p:cBhvr>
                                        <p:cTn id="13" dur="1250" fill="hold"/>
                                        <p:tgtEl>
                                          <p:spTgt spid="13"/>
                                        </p:tgtEl>
                                        <p:attrNameLst>
                                          <p:attrName>ppt_h</p:attrName>
                                        </p:attrNameLst>
                                      </p:cBhvr>
                                      <p:tavLst>
                                        <p:tav tm="0">
                                          <p:val>
                                            <p:fltVal val="0"/>
                                          </p:val>
                                        </p:tav>
                                        <p:tav tm="100000">
                                          <p:val>
                                            <p:strVal val="#ppt_h"/>
                                          </p:val>
                                        </p:tav>
                                      </p:tavLst>
                                    </p:anim>
                                    <p:anim calcmode="lin" valueType="num">
                                      <p:cBhvr>
                                        <p:cTn id="14" dur="1250" fill="hold"/>
                                        <p:tgtEl>
                                          <p:spTgt spid="13"/>
                                        </p:tgtEl>
                                        <p:attrNameLst>
                                          <p:attrName>style.rotation</p:attrName>
                                        </p:attrNameLst>
                                      </p:cBhvr>
                                      <p:tavLst>
                                        <p:tav tm="0">
                                          <p:val>
                                            <p:fltVal val="360"/>
                                          </p:val>
                                        </p:tav>
                                        <p:tav tm="100000">
                                          <p:val>
                                            <p:fltVal val="0"/>
                                          </p:val>
                                        </p:tav>
                                      </p:tavLst>
                                    </p:anim>
                                    <p:animEffect transition="in" filter="fade">
                                      <p:cBhvr>
                                        <p:cTn id="15" dur="1250"/>
                                        <p:tgtEl>
                                          <p:spTgt spid="13"/>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250" fill="hold"/>
                                        <p:tgtEl>
                                          <p:spTgt spid="12"/>
                                        </p:tgtEl>
                                        <p:attrNameLst>
                                          <p:attrName>ppt_w</p:attrName>
                                        </p:attrNameLst>
                                      </p:cBhvr>
                                      <p:tavLst>
                                        <p:tav tm="0">
                                          <p:val>
                                            <p:fltVal val="0"/>
                                          </p:val>
                                        </p:tav>
                                        <p:tav tm="100000">
                                          <p:val>
                                            <p:strVal val="#ppt_w"/>
                                          </p:val>
                                        </p:tav>
                                      </p:tavLst>
                                    </p:anim>
                                    <p:anim calcmode="lin" valueType="num">
                                      <p:cBhvr>
                                        <p:cTn id="19" dur="1250" fill="hold"/>
                                        <p:tgtEl>
                                          <p:spTgt spid="12"/>
                                        </p:tgtEl>
                                        <p:attrNameLst>
                                          <p:attrName>ppt_h</p:attrName>
                                        </p:attrNameLst>
                                      </p:cBhvr>
                                      <p:tavLst>
                                        <p:tav tm="0">
                                          <p:val>
                                            <p:fltVal val="0"/>
                                          </p:val>
                                        </p:tav>
                                        <p:tav tm="100000">
                                          <p:val>
                                            <p:strVal val="#ppt_h"/>
                                          </p:val>
                                        </p:tav>
                                      </p:tavLst>
                                    </p:anim>
                                    <p:anim calcmode="lin" valueType="num">
                                      <p:cBhvr>
                                        <p:cTn id="20" dur="1250" fill="hold"/>
                                        <p:tgtEl>
                                          <p:spTgt spid="12"/>
                                        </p:tgtEl>
                                        <p:attrNameLst>
                                          <p:attrName>style.rotation</p:attrName>
                                        </p:attrNameLst>
                                      </p:cBhvr>
                                      <p:tavLst>
                                        <p:tav tm="0">
                                          <p:val>
                                            <p:fltVal val="360"/>
                                          </p:val>
                                        </p:tav>
                                        <p:tav tm="100000">
                                          <p:val>
                                            <p:fltVal val="0"/>
                                          </p:val>
                                        </p:tav>
                                      </p:tavLst>
                                    </p:anim>
                                    <p:animEffect transition="in" filter="fade">
                                      <p:cBhvr>
                                        <p:cTn id="21" dur="1250"/>
                                        <p:tgtEl>
                                          <p:spTgt spid="12"/>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250" fill="hold"/>
                                        <p:tgtEl>
                                          <p:spTgt spid="11"/>
                                        </p:tgtEl>
                                        <p:attrNameLst>
                                          <p:attrName>ppt_w</p:attrName>
                                        </p:attrNameLst>
                                      </p:cBhvr>
                                      <p:tavLst>
                                        <p:tav tm="0">
                                          <p:val>
                                            <p:fltVal val="0"/>
                                          </p:val>
                                        </p:tav>
                                        <p:tav tm="100000">
                                          <p:val>
                                            <p:strVal val="#ppt_w"/>
                                          </p:val>
                                        </p:tav>
                                      </p:tavLst>
                                    </p:anim>
                                    <p:anim calcmode="lin" valueType="num">
                                      <p:cBhvr>
                                        <p:cTn id="25" dur="1250" fill="hold"/>
                                        <p:tgtEl>
                                          <p:spTgt spid="11"/>
                                        </p:tgtEl>
                                        <p:attrNameLst>
                                          <p:attrName>ppt_h</p:attrName>
                                        </p:attrNameLst>
                                      </p:cBhvr>
                                      <p:tavLst>
                                        <p:tav tm="0">
                                          <p:val>
                                            <p:fltVal val="0"/>
                                          </p:val>
                                        </p:tav>
                                        <p:tav tm="100000">
                                          <p:val>
                                            <p:strVal val="#ppt_h"/>
                                          </p:val>
                                        </p:tav>
                                      </p:tavLst>
                                    </p:anim>
                                    <p:anim calcmode="lin" valueType="num">
                                      <p:cBhvr>
                                        <p:cTn id="26" dur="1250" fill="hold"/>
                                        <p:tgtEl>
                                          <p:spTgt spid="11"/>
                                        </p:tgtEl>
                                        <p:attrNameLst>
                                          <p:attrName>style.rotation</p:attrName>
                                        </p:attrNameLst>
                                      </p:cBhvr>
                                      <p:tavLst>
                                        <p:tav tm="0">
                                          <p:val>
                                            <p:fltVal val="360"/>
                                          </p:val>
                                        </p:tav>
                                        <p:tav tm="100000">
                                          <p:val>
                                            <p:fltVal val="0"/>
                                          </p:val>
                                        </p:tav>
                                      </p:tavLst>
                                    </p:anim>
                                    <p:animEffect transition="in" filter="fade">
                                      <p:cBhvr>
                                        <p:cTn id="27" dur="1250"/>
                                        <p:tgtEl>
                                          <p:spTgt spid="11"/>
                                        </p:tgtEl>
                                      </p:cBhvr>
                                    </p:animEffect>
                                  </p:childTnLst>
                                </p:cTn>
                              </p:par>
                              <p:par>
                                <p:cTn id="28" presetID="47" presetClass="entr" presetSubtype="0" fill="hold" nodeType="withEffect">
                                  <p:stCondLst>
                                    <p:cond delay="10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622222" y="242107"/>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377643"/>
            <a:ext cx="1389283" cy="1211416"/>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A5266511-3BC9-4395-ACB6-E0EDBCBD5FAD}"/>
              </a:ext>
            </a:extLst>
          </p:cNvPr>
          <p:cNvSpPr txBox="1"/>
          <p:nvPr/>
        </p:nvSpPr>
        <p:spPr>
          <a:xfrm>
            <a:off x="980273" y="1154643"/>
            <a:ext cx="7786655" cy="584775"/>
          </a:xfrm>
          <a:prstGeom prst="rect">
            <a:avLst/>
          </a:prstGeom>
          <a:noFill/>
        </p:spPr>
        <p:txBody>
          <a:bodyPr wrap="square" rtlCol="0">
            <a:spAutoFit/>
          </a:bodyPr>
          <a:lstStyle/>
          <a:p>
            <a:r>
              <a:rPr lang="fr-FR" sz="3200" dirty="0">
                <a:solidFill>
                  <a:schemeClr val="accent2"/>
                </a:solidFill>
              </a:rPr>
              <a:t>Operateur binaires  &amp; spéciaux  </a:t>
            </a:r>
          </a:p>
        </p:txBody>
      </p:sp>
      <p:sp>
        <p:nvSpPr>
          <p:cNvPr id="3" name="ZoneTexte 2">
            <a:extLst>
              <a:ext uri="{FF2B5EF4-FFF2-40B4-BE49-F238E27FC236}">
                <a16:creationId xmlns:a16="http://schemas.microsoft.com/office/drawing/2014/main" id="{A12524E2-D34B-4108-A36C-DE99F77D955B}"/>
              </a:ext>
            </a:extLst>
          </p:cNvPr>
          <p:cNvSpPr txBox="1"/>
          <p:nvPr/>
        </p:nvSpPr>
        <p:spPr>
          <a:xfrm>
            <a:off x="1635095" y="1861411"/>
            <a:ext cx="9929568" cy="2534027"/>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&amp;, |, ~, ^,</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 correspond à et, ou, non, ou exclusif binaire</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&gt;&gt; et &lt;&lt; </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correspond aux opérateurs de décalage binaire à droite et à gauche</a:t>
            </a:r>
          </a:p>
          <a:p>
            <a:pPr marL="285750" lvl="0" indent="-285750" algn="just">
              <a:lnSpc>
                <a:spcPct val="150000"/>
              </a:lnSpc>
              <a:buFont typeface="Wingdings" panose="05000000000000000000" pitchFamily="2" charset="2"/>
              <a:buChar char="Ø"/>
            </a:pPr>
            <a:r>
              <a:rPr lang="fr-FR" sz="1800"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is</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 </a:t>
            </a:r>
            <a:r>
              <a:rPr lang="fr-FR" sz="1800"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is</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not</a:t>
            </a:r>
            <a:r>
              <a:rPr lang="fr-FR" sz="1800" dirty="0">
                <a:effectLst/>
                <a:latin typeface="Cambria" panose="02040503050406030204" pitchFamily="18" charset="0"/>
                <a:ea typeface="Cambria" panose="02040503050406030204" pitchFamily="18" charset="0"/>
                <a:cs typeface="Cambria" panose="02040503050406030204" pitchFamily="18" charset="0"/>
              </a:rPr>
              <a:t> : opérandes sont identiques , opérandes ne sont pas identiques (instance of  en Java par exemple )</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in, not in</a:t>
            </a:r>
            <a:r>
              <a:rPr lang="fr-FR" sz="1800" dirty="0">
                <a:effectLst/>
                <a:latin typeface="Cambria" panose="02040503050406030204" pitchFamily="18" charset="0"/>
                <a:ea typeface="Cambria" panose="02040503050406030204" pitchFamily="18" charset="0"/>
                <a:cs typeface="Cambria" panose="02040503050406030204" pitchFamily="18" charset="0"/>
              </a:rPr>
              <a:t> : dans la séquence , n’est pas dans la séquence </a:t>
            </a:r>
          </a:p>
          <a:p>
            <a:pPr lvl="0" algn="just">
              <a:lnSpc>
                <a:spcPct val="150000"/>
              </a:lnSpc>
            </a:pPr>
            <a:endParaRPr lang="fr-FR" sz="1800" dirty="0">
              <a:effectLst/>
              <a:latin typeface="Arial" panose="020B0604020202020204" pitchFamily="34" charset="0"/>
              <a:ea typeface="Arial" panose="020B0604020202020204" pitchFamily="34" charset="0"/>
            </a:endParaRPr>
          </a:p>
        </p:txBody>
      </p:sp>
      <p:sp>
        <p:nvSpPr>
          <p:cNvPr id="15" name="Espace réservé du numéro de diapositive 4">
            <a:extLst>
              <a:ext uri="{FF2B5EF4-FFF2-40B4-BE49-F238E27FC236}">
                <a16:creationId xmlns:a16="http://schemas.microsoft.com/office/drawing/2014/main" id="{552ADBF9-A483-4C82-B6B5-8F8FBFD51774}"/>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50</a:t>
            </a:r>
          </a:p>
        </p:txBody>
      </p:sp>
    </p:spTree>
    <p:extLst>
      <p:ext uri="{BB962C8B-B14F-4D97-AF65-F5344CB8AC3E}">
        <p14:creationId xmlns:p14="http://schemas.microsoft.com/office/powerpoint/2010/main" val="384625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791905" y="123638"/>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0" y="4854804"/>
            <a:ext cx="1988888" cy="1734255"/>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34131AFF-82D6-4AB5-930D-193937CA0BD6}"/>
              </a:ext>
            </a:extLst>
          </p:cNvPr>
          <p:cNvSpPr txBox="1"/>
          <p:nvPr/>
        </p:nvSpPr>
        <p:spPr>
          <a:xfrm>
            <a:off x="2111490" y="1048545"/>
            <a:ext cx="5609062" cy="369332"/>
          </a:xfrm>
          <a:prstGeom prst="rect">
            <a:avLst/>
          </a:prstGeom>
          <a:noFill/>
        </p:spPr>
        <p:txBody>
          <a:bodyPr wrap="square" rtlCol="0">
            <a:spAutoFit/>
          </a:bodyPr>
          <a:lstStyle/>
          <a:p>
            <a:r>
              <a:rPr lang="fr-FR" dirty="0"/>
              <a:t>Le langage Python permet la </a:t>
            </a:r>
            <a:r>
              <a:rPr lang="fr-FR" b="1" dirty="0">
                <a:solidFill>
                  <a:schemeClr val="accent2"/>
                </a:solidFill>
              </a:rPr>
              <a:t>surcharge</a:t>
            </a:r>
            <a:r>
              <a:rPr lang="fr-FR" b="1" dirty="0"/>
              <a:t> </a:t>
            </a:r>
            <a:r>
              <a:rPr lang="fr-FR" dirty="0"/>
              <a:t>des operateurs</a:t>
            </a:r>
          </a:p>
        </p:txBody>
      </p:sp>
      <p:pic>
        <p:nvPicPr>
          <p:cNvPr id="4" name="Graphique 3" descr="Marketing avec un remplissage uni">
            <a:extLst>
              <a:ext uri="{FF2B5EF4-FFF2-40B4-BE49-F238E27FC236}">
                <a16:creationId xmlns:a16="http://schemas.microsoft.com/office/drawing/2014/main" id="{EDF70EEE-BE59-40C5-91AD-9657604DA9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51988" y="944247"/>
            <a:ext cx="577928" cy="577928"/>
          </a:xfrm>
          <a:prstGeom prst="rect">
            <a:avLst/>
          </a:prstGeom>
        </p:spPr>
      </p:pic>
      <p:sp>
        <p:nvSpPr>
          <p:cNvPr id="15" name="ZoneTexte 14">
            <a:extLst>
              <a:ext uri="{FF2B5EF4-FFF2-40B4-BE49-F238E27FC236}">
                <a16:creationId xmlns:a16="http://schemas.microsoft.com/office/drawing/2014/main" id="{ADA21952-A782-4782-8DB5-874294B00F89}"/>
              </a:ext>
            </a:extLst>
          </p:cNvPr>
          <p:cNvSpPr txBox="1"/>
          <p:nvPr/>
        </p:nvSpPr>
        <p:spPr>
          <a:xfrm>
            <a:off x="826552" y="1417877"/>
            <a:ext cx="8845349" cy="646331"/>
          </a:xfrm>
          <a:prstGeom prst="rect">
            <a:avLst/>
          </a:prstGeom>
          <a:noFill/>
        </p:spPr>
        <p:txBody>
          <a:bodyPr wrap="square" rtlCol="0">
            <a:spAutoFit/>
          </a:bodyPr>
          <a:lstStyle/>
          <a:p>
            <a:r>
              <a:rPr lang="fr-FR" i="1" dirty="0"/>
              <a:t>Ici nous allons Just parler du comment, les définitions et les concepts du mécanisme seront explique dans la partie </a:t>
            </a:r>
            <a:r>
              <a:rPr lang="fr-FR" b="1" i="1" dirty="0">
                <a:solidFill>
                  <a:schemeClr val="accent2"/>
                </a:solidFill>
              </a:rPr>
              <a:t>POO</a:t>
            </a:r>
            <a:endParaRPr lang="fr-FR" i="1" dirty="0">
              <a:solidFill>
                <a:schemeClr val="accent2"/>
              </a:solidFill>
            </a:endParaRPr>
          </a:p>
        </p:txBody>
      </p:sp>
      <p:sp>
        <p:nvSpPr>
          <p:cNvPr id="6" name="ZoneTexte 5">
            <a:extLst>
              <a:ext uri="{FF2B5EF4-FFF2-40B4-BE49-F238E27FC236}">
                <a16:creationId xmlns:a16="http://schemas.microsoft.com/office/drawing/2014/main" id="{9F7322A9-D587-446E-A977-D88D14400788}"/>
              </a:ext>
            </a:extLst>
          </p:cNvPr>
          <p:cNvSpPr txBox="1"/>
          <p:nvPr/>
        </p:nvSpPr>
        <p:spPr>
          <a:xfrm>
            <a:off x="826552" y="2102974"/>
            <a:ext cx="2227733" cy="369332"/>
          </a:xfrm>
          <a:prstGeom prst="rect">
            <a:avLst/>
          </a:prstGeom>
          <a:noFill/>
        </p:spPr>
        <p:txBody>
          <a:bodyPr wrap="square" rtlCol="0">
            <a:spAutoFit/>
          </a:bodyPr>
          <a:lstStyle/>
          <a:p>
            <a:r>
              <a:rPr lang="fr-FR" dirty="0">
                <a:solidFill>
                  <a:schemeClr val="accent2"/>
                </a:solidFill>
              </a:rPr>
              <a:t>Comment ça se fait ?</a:t>
            </a:r>
          </a:p>
        </p:txBody>
      </p:sp>
      <p:sp>
        <p:nvSpPr>
          <p:cNvPr id="16" name="ZoneTexte 15">
            <a:extLst>
              <a:ext uri="{FF2B5EF4-FFF2-40B4-BE49-F238E27FC236}">
                <a16:creationId xmlns:a16="http://schemas.microsoft.com/office/drawing/2014/main" id="{BD60DEF2-E8B5-4D23-B131-002C4806C354}"/>
              </a:ext>
            </a:extLst>
          </p:cNvPr>
          <p:cNvSpPr txBox="1"/>
          <p:nvPr/>
        </p:nvSpPr>
        <p:spPr>
          <a:xfrm>
            <a:off x="913533" y="2506507"/>
            <a:ext cx="8004975" cy="646331"/>
          </a:xfrm>
          <a:prstGeom prst="rect">
            <a:avLst/>
          </a:prstGeom>
          <a:noFill/>
        </p:spPr>
        <p:txBody>
          <a:bodyPr wrap="square" rtlCol="0">
            <a:spAutoFit/>
          </a:bodyPr>
          <a:lstStyle/>
          <a:p>
            <a:r>
              <a:rPr lang="fr-FR" dirty="0">
                <a:solidFill>
                  <a:srgbClr val="1E1E1E"/>
                </a:solidFill>
              </a:rPr>
              <a:t>Pour surcharger un operateur il suffit de redéfinir la méthode correspondant dans la </a:t>
            </a:r>
            <a:r>
              <a:rPr lang="fr-FR" b="1" dirty="0">
                <a:solidFill>
                  <a:schemeClr val="accent2"/>
                </a:solidFill>
              </a:rPr>
              <a:t>classe</a:t>
            </a:r>
            <a:r>
              <a:rPr lang="fr-FR" dirty="0">
                <a:solidFill>
                  <a:srgbClr val="1E1E1E"/>
                </a:solidFill>
              </a:rPr>
              <a:t> en question  Exemple pour l'operateur </a:t>
            </a:r>
            <a:r>
              <a:rPr lang="fr-FR" b="1" dirty="0">
                <a:solidFill>
                  <a:srgbClr val="1E1E1E"/>
                </a:solidFill>
              </a:rPr>
              <a:t>+ </a:t>
            </a:r>
            <a:r>
              <a:rPr lang="fr-FR" dirty="0">
                <a:solidFill>
                  <a:srgbClr val="1E1E1E"/>
                </a:solidFill>
              </a:rPr>
              <a:t>entre deux objet de la classe </a:t>
            </a:r>
            <a:r>
              <a:rPr lang="fr-FR" b="1" dirty="0">
                <a:solidFill>
                  <a:srgbClr val="1E1E1E"/>
                </a:solidFill>
              </a:rPr>
              <a:t>Point</a:t>
            </a:r>
            <a:endParaRPr lang="fr-FR" dirty="0">
              <a:solidFill>
                <a:srgbClr val="1E1E1E"/>
              </a:solidFill>
            </a:endParaRPr>
          </a:p>
        </p:txBody>
      </p:sp>
      <p:sp>
        <p:nvSpPr>
          <p:cNvPr id="17" name="ZoneTexte 16">
            <a:extLst>
              <a:ext uri="{FF2B5EF4-FFF2-40B4-BE49-F238E27FC236}">
                <a16:creationId xmlns:a16="http://schemas.microsoft.com/office/drawing/2014/main" id="{D58CB2A9-A31F-4959-880C-7BC1B5420519}"/>
              </a:ext>
            </a:extLst>
          </p:cNvPr>
          <p:cNvSpPr txBox="1"/>
          <p:nvPr/>
        </p:nvSpPr>
        <p:spPr>
          <a:xfrm>
            <a:off x="3064923" y="3679499"/>
            <a:ext cx="4268666" cy="1938992"/>
          </a:xfrm>
          <a:prstGeom prst="rect">
            <a:avLst/>
          </a:prstGeom>
          <a:solidFill>
            <a:schemeClr val="accent2">
              <a:lumMod val="20000"/>
              <a:lumOff val="80000"/>
            </a:schemeClr>
          </a:solidFill>
        </p:spPr>
        <p:txBody>
          <a:bodyPr wrap="square" rtlCol="0">
            <a:spAutoFit/>
          </a:bodyPr>
          <a:lstStyle/>
          <a:p>
            <a:r>
              <a:rPr lang="en-US" sz="2000" i="1" dirty="0">
                <a:solidFill>
                  <a:schemeClr val="accent1"/>
                </a:solidFill>
              </a:rPr>
              <a:t>….</a:t>
            </a:r>
          </a:p>
          <a:p>
            <a:r>
              <a:rPr lang="en-US" sz="2000" i="1" dirty="0">
                <a:solidFill>
                  <a:schemeClr val="accent1"/>
                </a:solidFill>
              </a:rPr>
              <a:t>def __add__(self, p):</a:t>
            </a:r>
          </a:p>
          <a:p>
            <a:r>
              <a:rPr lang="en-US" sz="2000" i="1" dirty="0">
                <a:solidFill>
                  <a:schemeClr val="accent1"/>
                </a:solidFill>
              </a:rPr>
              <a:t>        a = </a:t>
            </a:r>
            <a:r>
              <a:rPr lang="en-US" sz="2000" i="1" dirty="0" err="1">
                <a:solidFill>
                  <a:schemeClr val="accent1"/>
                </a:solidFill>
              </a:rPr>
              <a:t>self.x</a:t>
            </a:r>
            <a:r>
              <a:rPr lang="en-US" sz="2000" i="1" dirty="0">
                <a:solidFill>
                  <a:schemeClr val="accent1"/>
                </a:solidFill>
              </a:rPr>
              <a:t> + </a:t>
            </a:r>
            <a:r>
              <a:rPr lang="en-US" sz="2000" i="1" dirty="0" err="1">
                <a:solidFill>
                  <a:schemeClr val="accent1"/>
                </a:solidFill>
              </a:rPr>
              <a:t>p.x</a:t>
            </a:r>
            <a:endParaRPr lang="en-US" sz="2000" i="1" dirty="0">
              <a:solidFill>
                <a:schemeClr val="accent1"/>
              </a:solidFill>
            </a:endParaRPr>
          </a:p>
          <a:p>
            <a:r>
              <a:rPr lang="en-US" sz="2000" i="1" dirty="0">
                <a:solidFill>
                  <a:schemeClr val="accent1"/>
                </a:solidFill>
              </a:rPr>
              <a:t>        b = </a:t>
            </a:r>
            <a:r>
              <a:rPr lang="en-US" sz="2000" i="1" dirty="0" err="1">
                <a:solidFill>
                  <a:schemeClr val="accent1"/>
                </a:solidFill>
              </a:rPr>
              <a:t>self.y</a:t>
            </a:r>
            <a:r>
              <a:rPr lang="en-US" sz="2000" i="1" dirty="0">
                <a:solidFill>
                  <a:schemeClr val="accent1"/>
                </a:solidFill>
              </a:rPr>
              <a:t> + </a:t>
            </a:r>
            <a:r>
              <a:rPr lang="en-US" sz="2000" i="1" dirty="0" err="1">
                <a:solidFill>
                  <a:schemeClr val="accent1"/>
                </a:solidFill>
              </a:rPr>
              <a:t>p.y</a:t>
            </a:r>
            <a:endParaRPr lang="en-US" sz="2000" i="1" dirty="0">
              <a:solidFill>
                <a:schemeClr val="accent1"/>
              </a:solidFill>
            </a:endParaRPr>
          </a:p>
          <a:p>
            <a:r>
              <a:rPr lang="en-US" sz="2000" i="1" dirty="0">
                <a:solidFill>
                  <a:schemeClr val="accent1"/>
                </a:solidFill>
              </a:rPr>
              <a:t>        return Point(a, b)</a:t>
            </a:r>
          </a:p>
          <a:p>
            <a:r>
              <a:rPr lang="en-US" sz="2000" i="1" dirty="0">
                <a:solidFill>
                  <a:schemeClr val="accent1"/>
                </a:solidFill>
              </a:rPr>
              <a:t>….</a:t>
            </a:r>
            <a:endParaRPr lang="fr-FR" sz="2000" i="1" dirty="0">
              <a:solidFill>
                <a:schemeClr val="accent1"/>
              </a:solidFill>
            </a:endParaRPr>
          </a:p>
        </p:txBody>
      </p:sp>
      <p:sp>
        <p:nvSpPr>
          <p:cNvPr id="18" name="ZoneTexte 17">
            <a:extLst>
              <a:ext uri="{FF2B5EF4-FFF2-40B4-BE49-F238E27FC236}">
                <a16:creationId xmlns:a16="http://schemas.microsoft.com/office/drawing/2014/main" id="{3661942E-7081-44B0-9930-41C9487C6963}"/>
              </a:ext>
            </a:extLst>
          </p:cNvPr>
          <p:cNvSpPr txBox="1"/>
          <p:nvPr/>
        </p:nvSpPr>
        <p:spPr>
          <a:xfrm>
            <a:off x="2111490" y="3195027"/>
            <a:ext cx="1262840" cy="400110"/>
          </a:xfrm>
          <a:prstGeom prst="rect">
            <a:avLst/>
          </a:prstGeom>
          <a:noFill/>
        </p:spPr>
        <p:txBody>
          <a:bodyPr wrap="square" rtlCol="0">
            <a:spAutoFit/>
          </a:bodyPr>
          <a:lstStyle/>
          <a:p>
            <a:r>
              <a:rPr lang="fr-FR" sz="20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Syntaxe</a:t>
            </a:r>
            <a:endParaRPr lang="fr-FR" b="1" dirty="0">
              <a:solidFill>
                <a:schemeClr val="accent2"/>
              </a:solidFill>
            </a:endParaRPr>
          </a:p>
        </p:txBody>
      </p:sp>
      <p:sp>
        <p:nvSpPr>
          <p:cNvPr id="19" name="Espace réservé du numéro de diapositive 4">
            <a:extLst>
              <a:ext uri="{FF2B5EF4-FFF2-40B4-BE49-F238E27FC236}">
                <a16:creationId xmlns:a16="http://schemas.microsoft.com/office/drawing/2014/main" id="{FBB168B9-43A2-4688-ACEC-F368D16939B6}"/>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51</a:t>
            </a:r>
          </a:p>
        </p:txBody>
      </p:sp>
    </p:spTree>
    <p:extLst>
      <p:ext uri="{BB962C8B-B14F-4D97-AF65-F5344CB8AC3E}">
        <p14:creationId xmlns:p14="http://schemas.microsoft.com/office/powerpoint/2010/main" val="40580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678784" y="234191"/>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99D05193-FCCA-4653-9388-BDE0DC1025D5}"/>
              </a:ext>
            </a:extLst>
          </p:cNvPr>
          <p:cNvSpPr txBox="1"/>
          <p:nvPr/>
        </p:nvSpPr>
        <p:spPr>
          <a:xfrm>
            <a:off x="2948819" y="1206631"/>
            <a:ext cx="5563586" cy="369332"/>
          </a:xfrm>
          <a:prstGeom prst="rect">
            <a:avLst/>
          </a:prstGeom>
          <a:noFill/>
        </p:spPr>
        <p:txBody>
          <a:bodyPr wrap="square" rtlCol="0">
            <a:spAutoFit/>
          </a:bodyPr>
          <a:lstStyle/>
          <a:p>
            <a:r>
              <a:rPr lang="fr-FR" dirty="0"/>
              <a:t>Voici quelles méthodes et leurs opérateurs correspondant </a:t>
            </a:r>
          </a:p>
        </p:txBody>
      </p:sp>
      <p:sp>
        <p:nvSpPr>
          <p:cNvPr id="3" name="ZoneTexte 2">
            <a:extLst>
              <a:ext uri="{FF2B5EF4-FFF2-40B4-BE49-F238E27FC236}">
                <a16:creationId xmlns:a16="http://schemas.microsoft.com/office/drawing/2014/main" id="{B7FC718E-C999-4C8D-8EAC-BEDEC52BAEE4}"/>
              </a:ext>
            </a:extLst>
          </p:cNvPr>
          <p:cNvSpPr txBox="1"/>
          <p:nvPr/>
        </p:nvSpPr>
        <p:spPr>
          <a:xfrm>
            <a:off x="1764384" y="1866508"/>
            <a:ext cx="1828800" cy="369332"/>
          </a:xfrm>
          <a:prstGeom prst="rect">
            <a:avLst/>
          </a:prstGeom>
          <a:noFill/>
        </p:spPr>
        <p:txBody>
          <a:bodyPr wrap="square" rtlCol="0">
            <a:spAutoFit/>
          </a:bodyPr>
          <a:lstStyle/>
          <a:p>
            <a:r>
              <a:rPr lang="fr-FR" dirty="0"/>
              <a:t>Pour surcharger  </a:t>
            </a:r>
          </a:p>
        </p:txBody>
      </p:sp>
      <p:sp>
        <p:nvSpPr>
          <p:cNvPr id="15" name="ZoneTexte 14">
            <a:extLst>
              <a:ext uri="{FF2B5EF4-FFF2-40B4-BE49-F238E27FC236}">
                <a16:creationId xmlns:a16="http://schemas.microsoft.com/office/drawing/2014/main" id="{DDE6CC64-A757-416B-B134-F15CD316818C}"/>
              </a:ext>
            </a:extLst>
          </p:cNvPr>
          <p:cNvSpPr txBox="1"/>
          <p:nvPr/>
        </p:nvSpPr>
        <p:spPr>
          <a:xfrm>
            <a:off x="6581480" y="1847654"/>
            <a:ext cx="2705493" cy="369332"/>
          </a:xfrm>
          <a:prstGeom prst="rect">
            <a:avLst/>
          </a:prstGeom>
          <a:noFill/>
        </p:spPr>
        <p:txBody>
          <a:bodyPr wrap="square" rtlCol="0">
            <a:spAutoFit/>
          </a:bodyPr>
          <a:lstStyle/>
          <a:p>
            <a:r>
              <a:rPr lang="fr-FR" dirty="0"/>
              <a:t>Redéfinir la méthode</a:t>
            </a:r>
          </a:p>
        </p:txBody>
      </p:sp>
      <p:sp>
        <p:nvSpPr>
          <p:cNvPr id="16" name="ZoneTexte 15">
            <a:extLst>
              <a:ext uri="{FF2B5EF4-FFF2-40B4-BE49-F238E27FC236}">
                <a16:creationId xmlns:a16="http://schemas.microsoft.com/office/drawing/2014/main" id="{B9FF398D-FFFC-4445-8DAB-15A6A7A9DA49}"/>
              </a:ext>
            </a:extLst>
          </p:cNvPr>
          <p:cNvSpPr txBox="1"/>
          <p:nvPr/>
        </p:nvSpPr>
        <p:spPr>
          <a:xfrm>
            <a:off x="1764384" y="2526534"/>
            <a:ext cx="1828800" cy="461665"/>
          </a:xfrm>
          <a:prstGeom prst="rect">
            <a:avLst/>
          </a:prstGeom>
          <a:noFill/>
        </p:spPr>
        <p:txBody>
          <a:bodyPr wrap="square" rtlCol="0">
            <a:spAutoFit/>
          </a:bodyPr>
          <a:lstStyle/>
          <a:p>
            <a:pPr algn="ctr"/>
            <a:r>
              <a:rPr lang="fr-FR" sz="2400" b="1" dirty="0">
                <a:solidFill>
                  <a:schemeClr val="accent2"/>
                </a:solidFill>
              </a:rPr>
              <a:t>-</a:t>
            </a:r>
            <a:endParaRPr lang="fr-FR" b="1" dirty="0">
              <a:solidFill>
                <a:schemeClr val="accent2"/>
              </a:solidFill>
            </a:endParaRPr>
          </a:p>
        </p:txBody>
      </p:sp>
      <p:sp>
        <p:nvSpPr>
          <p:cNvPr id="17" name="ZoneTexte 16">
            <a:extLst>
              <a:ext uri="{FF2B5EF4-FFF2-40B4-BE49-F238E27FC236}">
                <a16:creationId xmlns:a16="http://schemas.microsoft.com/office/drawing/2014/main" id="{6FDDAC34-1072-4202-A721-C10E38BAB8C5}"/>
              </a:ext>
            </a:extLst>
          </p:cNvPr>
          <p:cNvSpPr txBox="1"/>
          <p:nvPr/>
        </p:nvSpPr>
        <p:spPr>
          <a:xfrm>
            <a:off x="6581479" y="2526534"/>
            <a:ext cx="2705493" cy="369332"/>
          </a:xfrm>
          <a:prstGeom prst="rect">
            <a:avLst/>
          </a:prstGeom>
          <a:noFill/>
        </p:spPr>
        <p:txBody>
          <a:bodyPr wrap="square" rtlCol="0">
            <a:spAutoFit/>
          </a:bodyPr>
          <a:lstStyle/>
          <a:p>
            <a:pPr algn="ctr"/>
            <a:r>
              <a:rPr lang="fr-FR" b="1" dirty="0">
                <a:solidFill>
                  <a:schemeClr val="accent2"/>
                </a:solidFill>
              </a:rPr>
              <a:t>__</a:t>
            </a:r>
            <a:r>
              <a:rPr lang="fr-FR" b="1" dirty="0" err="1">
                <a:solidFill>
                  <a:schemeClr val="accent2"/>
                </a:solidFill>
              </a:rPr>
              <a:t>sub</a:t>
            </a:r>
            <a:r>
              <a:rPr lang="fr-FR" b="1" dirty="0">
                <a:solidFill>
                  <a:schemeClr val="accent2"/>
                </a:solidFill>
              </a:rPr>
              <a:t>__</a:t>
            </a:r>
          </a:p>
        </p:txBody>
      </p:sp>
      <p:sp>
        <p:nvSpPr>
          <p:cNvPr id="20" name="ZoneTexte 19">
            <a:extLst>
              <a:ext uri="{FF2B5EF4-FFF2-40B4-BE49-F238E27FC236}">
                <a16:creationId xmlns:a16="http://schemas.microsoft.com/office/drawing/2014/main" id="{1A56E085-56DC-4140-AD79-569ED8E7FEAA}"/>
              </a:ext>
            </a:extLst>
          </p:cNvPr>
          <p:cNvSpPr txBox="1"/>
          <p:nvPr/>
        </p:nvSpPr>
        <p:spPr>
          <a:xfrm>
            <a:off x="1764384" y="3251208"/>
            <a:ext cx="1828800" cy="461665"/>
          </a:xfrm>
          <a:prstGeom prst="rect">
            <a:avLst/>
          </a:prstGeom>
          <a:noFill/>
        </p:spPr>
        <p:txBody>
          <a:bodyPr wrap="square" rtlCol="0">
            <a:spAutoFit/>
          </a:bodyPr>
          <a:lstStyle/>
          <a:p>
            <a:pPr algn="ctr"/>
            <a:r>
              <a:rPr lang="fr-FR" sz="2400" b="1" dirty="0">
                <a:solidFill>
                  <a:schemeClr val="accent2"/>
                </a:solidFill>
              </a:rPr>
              <a:t>+</a:t>
            </a:r>
            <a:endParaRPr lang="fr-FR" b="1" dirty="0">
              <a:solidFill>
                <a:schemeClr val="accent2"/>
              </a:solidFill>
            </a:endParaRPr>
          </a:p>
        </p:txBody>
      </p:sp>
      <p:sp>
        <p:nvSpPr>
          <p:cNvPr id="21" name="ZoneTexte 20">
            <a:extLst>
              <a:ext uri="{FF2B5EF4-FFF2-40B4-BE49-F238E27FC236}">
                <a16:creationId xmlns:a16="http://schemas.microsoft.com/office/drawing/2014/main" id="{A579C5B0-1690-47D5-AE46-12BB16E5BB41}"/>
              </a:ext>
            </a:extLst>
          </p:cNvPr>
          <p:cNvSpPr txBox="1"/>
          <p:nvPr/>
        </p:nvSpPr>
        <p:spPr>
          <a:xfrm>
            <a:off x="6581479" y="3297374"/>
            <a:ext cx="2705493" cy="369332"/>
          </a:xfrm>
          <a:prstGeom prst="rect">
            <a:avLst/>
          </a:prstGeom>
          <a:noFill/>
        </p:spPr>
        <p:txBody>
          <a:bodyPr wrap="square" rtlCol="0">
            <a:spAutoFit/>
          </a:bodyPr>
          <a:lstStyle/>
          <a:p>
            <a:pPr algn="ctr"/>
            <a:r>
              <a:rPr lang="fr-FR" b="1" dirty="0">
                <a:solidFill>
                  <a:schemeClr val="accent2"/>
                </a:solidFill>
              </a:rPr>
              <a:t>__</a:t>
            </a:r>
            <a:r>
              <a:rPr lang="fr-FR" b="1" dirty="0" err="1">
                <a:solidFill>
                  <a:schemeClr val="accent2"/>
                </a:solidFill>
              </a:rPr>
              <a:t>add</a:t>
            </a:r>
            <a:r>
              <a:rPr lang="fr-FR" b="1" dirty="0">
                <a:solidFill>
                  <a:schemeClr val="accent2"/>
                </a:solidFill>
              </a:rPr>
              <a:t>__</a:t>
            </a:r>
          </a:p>
        </p:txBody>
      </p:sp>
      <p:sp>
        <p:nvSpPr>
          <p:cNvPr id="22" name="ZoneTexte 21">
            <a:extLst>
              <a:ext uri="{FF2B5EF4-FFF2-40B4-BE49-F238E27FC236}">
                <a16:creationId xmlns:a16="http://schemas.microsoft.com/office/drawing/2014/main" id="{50E53AE4-8F2D-4111-9058-B4AA17D27013}"/>
              </a:ext>
            </a:extLst>
          </p:cNvPr>
          <p:cNvSpPr txBox="1"/>
          <p:nvPr/>
        </p:nvSpPr>
        <p:spPr>
          <a:xfrm>
            <a:off x="1764384" y="3946585"/>
            <a:ext cx="1828800" cy="461665"/>
          </a:xfrm>
          <a:prstGeom prst="rect">
            <a:avLst/>
          </a:prstGeom>
          <a:noFill/>
        </p:spPr>
        <p:txBody>
          <a:bodyPr wrap="square" rtlCol="0">
            <a:spAutoFit/>
          </a:bodyPr>
          <a:lstStyle/>
          <a:p>
            <a:pPr algn="ctr"/>
            <a:r>
              <a:rPr lang="fr-FR" sz="2400" b="1" dirty="0">
                <a:solidFill>
                  <a:schemeClr val="accent2"/>
                </a:solidFill>
              </a:rPr>
              <a:t>**</a:t>
            </a:r>
            <a:endParaRPr lang="fr-FR" b="1" dirty="0">
              <a:solidFill>
                <a:schemeClr val="accent2"/>
              </a:solidFill>
            </a:endParaRPr>
          </a:p>
        </p:txBody>
      </p:sp>
      <p:sp>
        <p:nvSpPr>
          <p:cNvPr id="23" name="ZoneTexte 22">
            <a:extLst>
              <a:ext uri="{FF2B5EF4-FFF2-40B4-BE49-F238E27FC236}">
                <a16:creationId xmlns:a16="http://schemas.microsoft.com/office/drawing/2014/main" id="{D5D30133-626E-4896-AD66-2C6FE7293303}"/>
              </a:ext>
            </a:extLst>
          </p:cNvPr>
          <p:cNvSpPr txBox="1"/>
          <p:nvPr/>
        </p:nvSpPr>
        <p:spPr>
          <a:xfrm>
            <a:off x="6581479" y="3992751"/>
            <a:ext cx="2705493" cy="369332"/>
          </a:xfrm>
          <a:prstGeom prst="rect">
            <a:avLst/>
          </a:prstGeom>
          <a:noFill/>
        </p:spPr>
        <p:txBody>
          <a:bodyPr wrap="square" rtlCol="0">
            <a:spAutoFit/>
          </a:bodyPr>
          <a:lstStyle/>
          <a:p>
            <a:pPr algn="ctr"/>
            <a:r>
              <a:rPr lang="fr-FR" b="1" dirty="0">
                <a:solidFill>
                  <a:schemeClr val="accent2"/>
                </a:solidFill>
              </a:rPr>
              <a:t>__</a:t>
            </a:r>
            <a:r>
              <a:rPr lang="fr-FR" b="1" dirty="0" err="1">
                <a:solidFill>
                  <a:schemeClr val="accent2"/>
                </a:solidFill>
              </a:rPr>
              <a:t>pow</a:t>
            </a:r>
            <a:r>
              <a:rPr lang="fr-FR" b="1" dirty="0">
                <a:solidFill>
                  <a:schemeClr val="accent2"/>
                </a:solidFill>
              </a:rPr>
              <a:t>__</a:t>
            </a:r>
          </a:p>
        </p:txBody>
      </p:sp>
      <p:sp>
        <p:nvSpPr>
          <p:cNvPr id="24" name="ZoneTexte 23">
            <a:extLst>
              <a:ext uri="{FF2B5EF4-FFF2-40B4-BE49-F238E27FC236}">
                <a16:creationId xmlns:a16="http://schemas.microsoft.com/office/drawing/2014/main" id="{F501F65B-459A-42F5-ABCE-C36738063343}"/>
              </a:ext>
            </a:extLst>
          </p:cNvPr>
          <p:cNvSpPr txBox="1"/>
          <p:nvPr/>
        </p:nvSpPr>
        <p:spPr>
          <a:xfrm>
            <a:off x="4023475" y="4986779"/>
            <a:ext cx="2858092" cy="369332"/>
          </a:xfrm>
          <a:prstGeom prst="rect">
            <a:avLst/>
          </a:prstGeom>
          <a:noFill/>
        </p:spPr>
        <p:txBody>
          <a:bodyPr wrap="square" rtlCol="0">
            <a:spAutoFit/>
          </a:bodyPr>
          <a:lstStyle/>
          <a:p>
            <a:r>
              <a:rPr lang="fr-FR" dirty="0"/>
              <a:t>Il en existe plein d'autre </a:t>
            </a:r>
          </a:p>
        </p:txBody>
      </p:sp>
      <p:sp>
        <p:nvSpPr>
          <p:cNvPr id="25" name="Espace réservé du numéro de diapositive 4">
            <a:extLst>
              <a:ext uri="{FF2B5EF4-FFF2-40B4-BE49-F238E27FC236}">
                <a16:creationId xmlns:a16="http://schemas.microsoft.com/office/drawing/2014/main" id="{C9659F18-41EF-41E1-8FB6-6490C4B9697F}"/>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52</a:t>
            </a:r>
          </a:p>
        </p:txBody>
      </p:sp>
    </p:spTree>
    <p:extLst>
      <p:ext uri="{BB962C8B-B14F-4D97-AF65-F5344CB8AC3E}">
        <p14:creationId xmlns:p14="http://schemas.microsoft.com/office/powerpoint/2010/main" val="35349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791905" y="148009"/>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6A8DB98C-0F1C-41C2-8CC9-CE4F6E790D98}"/>
              </a:ext>
            </a:extLst>
          </p:cNvPr>
          <p:cNvSpPr txBox="1"/>
          <p:nvPr/>
        </p:nvSpPr>
        <p:spPr>
          <a:xfrm>
            <a:off x="1231769" y="1286666"/>
            <a:ext cx="3120272" cy="584775"/>
          </a:xfrm>
          <a:prstGeom prst="rect">
            <a:avLst/>
          </a:prstGeom>
          <a:noFill/>
        </p:spPr>
        <p:txBody>
          <a:bodyPr wrap="square" rtlCol="0">
            <a:spAutoFit/>
          </a:bodyPr>
          <a:lstStyle/>
          <a:p>
            <a:r>
              <a:rPr lang="fr-FR" sz="3200" dirty="0">
                <a:solidFill>
                  <a:schemeClr val="accent2"/>
                </a:solidFill>
              </a:rPr>
              <a:t>Les expressions </a:t>
            </a:r>
          </a:p>
        </p:txBody>
      </p:sp>
      <p:sp>
        <p:nvSpPr>
          <p:cNvPr id="15" name="ZoneTexte 14">
            <a:extLst>
              <a:ext uri="{FF2B5EF4-FFF2-40B4-BE49-F238E27FC236}">
                <a16:creationId xmlns:a16="http://schemas.microsoft.com/office/drawing/2014/main" id="{A096F0DA-69C2-4C46-B433-077374222826}"/>
              </a:ext>
            </a:extLst>
          </p:cNvPr>
          <p:cNvSpPr txBox="1"/>
          <p:nvPr/>
        </p:nvSpPr>
        <p:spPr>
          <a:xfrm>
            <a:off x="1951348" y="1950605"/>
            <a:ext cx="6099143" cy="646331"/>
          </a:xfrm>
          <a:prstGeom prst="rect">
            <a:avLst/>
          </a:prstGeom>
          <a:noFill/>
        </p:spPr>
        <p:txBody>
          <a:bodyPr wrap="square" rtlCol="0">
            <a:spAutoFit/>
          </a:bodyPr>
          <a:lstStyle/>
          <a:p>
            <a:r>
              <a:rPr lang="fr-FR" dirty="0"/>
              <a:t>Une expression est un ensemble de variables, de littéraux, d’appels de fonctions et d’opérateurs.</a:t>
            </a:r>
          </a:p>
        </p:txBody>
      </p:sp>
      <p:sp>
        <p:nvSpPr>
          <p:cNvPr id="16" name="ZoneTexte 15">
            <a:extLst>
              <a:ext uri="{FF2B5EF4-FFF2-40B4-BE49-F238E27FC236}">
                <a16:creationId xmlns:a16="http://schemas.microsoft.com/office/drawing/2014/main" id="{39ECA742-98D2-4C30-A4F4-3277A7D79ED0}"/>
              </a:ext>
            </a:extLst>
          </p:cNvPr>
          <p:cNvSpPr txBox="1"/>
          <p:nvPr/>
        </p:nvSpPr>
        <p:spPr>
          <a:xfrm>
            <a:off x="3668238" y="2783953"/>
            <a:ext cx="4268666" cy="1015663"/>
          </a:xfrm>
          <a:prstGeom prst="rect">
            <a:avLst/>
          </a:prstGeom>
          <a:solidFill>
            <a:schemeClr val="accent2">
              <a:lumMod val="20000"/>
              <a:lumOff val="80000"/>
            </a:schemeClr>
          </a:solidFill>
        </p:spPr>
        <p:txBody>
          <a:bodyPr wrap="square" rtlCol="0">
            <a:spAutoFit/>
          </a:bodyPr>
          <a:lstStyle/>
          <a:p>
            <a:r>
              <a:rPr lang="en-US" sz="2000" i="1" dirty="0">
                <a:solidFill>
                  <a:schemeClr val="accent1"/>
                </a:solidFill>
              </a:rPr>
              <a:t>….</a:t>
            </a:r>
          </a:p>
          <a:p>
            <a:r>
              <a:rPr lang="fr-FR" sz="2000" i="1" dirty="0">
                <a:solidFill>
                  <a:schemeClr val="accent1"/>
                </a:solidFill>
              </a:rPr>
              <a:t>A =  (1+math.sqrt(5)) /2</a:t>
            </a:r>
          </a:p>
          <a:p>
            <a:r>
              <a:rPr lang="en-US" sz="2000" i="1" dirty="0">
                <a:solidFill>
                  <a:schemeClr val="accent1"/>
                </a:solidFill>
              </a:rPr>
              <a:t>….</a:t>
            </a:r>
            <a:endParaRPr lang="fr-FR" sz="2000" i="1" dirty="0">
              <a:solidFill>
                <a:schemeClr val="accent1"/>
              </a:solidFill>
            </a:endParaRPr>
          </a:p>
        </p:txBody>
      </p:sp>
      <p:sp>
        <p:nvSpPr>
          <p:cNvPr id="17" name="Espace réservé du numéro de diapositive 4">
            <a:extLst>
              <a:ext uri="{FF2B5EF4-FFF2-40B4-BE49-F238E27FC236}">
                <a16:creationId xmlns:a16="http://schemas.microsoft.com/office/drawing/2014/main" id="{4757066A-E2E8-4681-A074-F733B33798AE}"/>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53</a:t>
            </a:r>
          </a:p>
        </p:txBody>
      </p:sp>
    </p:spTree>
    <p:extLst>
      <p:ext uri="{BB962C8B-B14F-4D97-AF65-F5344CB8AC3E}">
        <p14:creationId xmlns:p14="http://schemas.microsoft.com/office/powerpoint/2010/main" val="258620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084437" y="242107"/>
            <a:ext cx="6097571"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structures de données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358067"/>
            <a:ext cx="1411733" cy="1230992"/>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8E08E84C-F581-4A53-AE7A-CB4626F5B859}"/>
              </a:ext>
            </a:extLst>
          </p:cNvPr>
          <p:cNvSpPr txBox="1"/>
          <p:nvPr/>
        </p:nvSpPr>
        <p:spPr>
          <a:xfrm>
            <a:off x="2158737" y="954307"/>
            <a:ext cx="7400042" cy="646331"/>
          </a:xfrm>
          <a:prstGeom prst="rect">
            <a:avLst/>
          </a:prstGeom>
          <a:noFill/>
        </p:spPr>
        <p:txBody>
          <a:bodyPr wrap="square" rtlCol="0">
            <a:spAutoFit/>
          </a:bodyPr>
          <a:lstStyle/>
          <a:p>
            <a:r>
              <a:rPr lang="fr-FR" dirty="0"/>
              <a:t>Ceux sont des types de variable spéciaux qui permettent de représenter (stocker) des données plus complexes. En Python nous avons : </a:t>
            </a:r>
          </a:p>
        </p:txBody>
      </p:sp>
      <p:sp>
        <p:nvSpPr>
          <p:cNvPr id="15" name="ZoneTexte 14">
            <a:extLst>
              <a:ext uri="{FF2B5EF4-FFF2-40B4-BE49-F238E27FC236}">
                <a16:creationId xmlns:a16="http://schemas.microsoft.com/office/drawing/2014/main" id="{483C3E07-3B66-423C-AB95-9BE5A206415D}"/>
              </a:ext>
            </a:extLst>
          </p:cNvPr>
          <p:cNvSpPr txBox="1"/>
          <p:nvPr/>
        </p:nvSpPr>
        <p:spPr>
          <a:xfrm>
            <a:off x="1115516" y="1499933"/>
            <a:ext cx="2042463"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La liste</a:t>
            </a:r>
          </a:p>
        </p:txBody>
      </p:sp>
      <p:sp>
        <p:nvSpPr>
          <p:cNvPr id="16" name="ZoneTexte 15">
            <a:extLst>
              <a:ext uri="{FF2B5EF4-FFF2-40B4-BE49-F238E27FC236}">
                <a16:creationId xmlns:a16="http://schemas.microsoft.com/office/drawing/2014/main" id="{6067A42C-96E1-4AE3-B443-013123250853}"/>
              </a:ext>
            </a:extLst>
          </p:cNvPr>
          <p:cNvSpPr txBox="1"/>
          <p:nvPr/>
        </p:nvSpPr>
        <p:spPr>
          <a:xfrm>
            <a:off x="2394408" y="2023436"/>
            <a:ext cx="5797485" cy="369332"/>
          </a:xfrm>
          <a:prstGeom prst="rect">
            <a:avLst/>
          </a:prstGeom>
          <a:noFill/>
        </p:spPr>
        <p:txBody>
          <a:bodyPr wrap="square" rtlCol="0">
            <a:spAutoFit/>
          </a:bodyPr>
          <a:lstStyle/>
          <a:p>
            <a:r>
              <a:rPr lang="fr-FR" dirty="0"/>
              <a:t>la liste est composée d’une suite de valeurs ou d’éléments.</a:t>
            </a:r>
          </a:p>
        </p:txBody>
      </p:sp>
      <p:sp>
        <p:nvSpPr>
          <p:cNvPr id="17" name="ZoneTexte 16">
            <a:extLst>
              <a:ext uri="{FF2B5EF4-FFF2-40B4-BE49-F238E27FC236}">
                <a16:creationId xmlns:a16="http://schemas.microsoft.com/office/drawing/2014/main" id="{5347EE37-76EB-404E-A1EF-26F1676D2AB4}"/>
              </a:ext>
            </a:extLst>
          </p:cNvPr>
          <p:cNvSpPr txBox="1"/>
          <p:nvPr/>
        </p:nvSpPr>
        <p:spPr>
          <a:xfrm>
            <a:off x="2394408" y="2297255"/>
            <a:ext cx="1602545" cy="584775"/>
          </a:xfrm>
          <a:prstGeom prst="rect">
            <a:avLst/>
          </a:prstGeom>
          <a:noFill/>
        </p:spPr>
        <p:txBody>
          <a:bodyPr wrap="square" rtlCol="0">
            <a:spAutoFit/>
          </a:bodyPr>
          <a:lstStyle/>
          <a:p>
            <a:r>
              <a:rPr lang="fr-FR" sz="3200" dirty="0">
                <a:solidFill>
                  <a:schemeClr val="accent2"/>
                </a:solidFill>
              </a:rPr>
              <a:t>Syntaxe</a:t>
            </a:r>
          </a:p>
        </p:txBody>
      </p:sp>
      <p:sp>
        <p:nvSpPr>
          <p:cNvPr id="18" name="ZoneTexte 17">
            <a:extLst>
              <a:ext uri="{FF2B5EF4-FFF2-40B4-BE49-F238E27FC236}">
                <a16:creationId xmlns:a16="http://schemas.microsoft.com/office/drawing/2014/main" id="{934BFF51-CDED-430C-9312-D0D29620048E}"/>
              </a:ext>
            </a:extLst>
          </p:cNvPr>
          <p:cNvSpPr txBox="1"/>
          <p:nvPr/>
        </p:nvSpPr>
        <p:spPr>
          <a:xfrm>
            <a:off x="3996953" y="2636176"/>
            <a:ext cx="4268666" cy="400110"/>
          </a:xfrm>
          <a:prstGeom prst="rect">
            <a:avLst/>
          </a:prstGeom>
          <a:solidFill>
            <a:schemeClr val="accent2">
              <a:lumMod val="20000"/>
              <a:lumOff val="80000"/>
            </a:schemeClr>
          </a:solidFill>
        </p:spPr>
        <p:txBody>
          <a:bodyPr wrap="square" rtlCol="0">
            <a:spAutoFit/>
          </a:bodyPr>
          <a:lstStyle/>
          <a:p>
            <a:r>
              <a:rPr lang="nn-NO" sz="2000" i="1" dirty="0">
                <a:solidFill>
                  <a:schemeClr val="accent1"/>
                </a:solidFill>
              </a:rPr>
              <a:t>nom_liste = [val1,val2,val3,…, valn]</a:t>
            </a:r>
          </a:p>
        </p:txBody>
      </p:sp>
      <p:sp>
        <p:nvSpPr>
          <p:cNvPr id="19" name="ZoneTexte 18">
            <a:extLst>
              <a:ext uri="{FF2B5EF4-FFF2-40B4-BE49-F238E27FC236}">
                <a16:creationId xmlns:a16="http://schemas.microsoft.com/office/drawing/2014/main" id="{7CD4B4FB-DF3D-4393-8C69-E917325CB866}"/>
              </a:ext>
            </a:extLst>
          </p:cNvPr>
          <p:cNvSpPr txBox="1"/>
          <p:nvPr/>
        </p:nvSpPr>
        <p:spPr>
          <a:xfrm>
            <a:off x="2394408" y="3166225"/>
            <a:ext cx="1602545" cy="584775"/>
          </a:xfrm>
          <a:prstGeom prst="rect">
            <a:avLst/>
          </a:prstGeom>
          <a:noFill/>
        </p:spPr>
        <p:txBody>
          <a:bodyPr wrap="square" rtlCol="0">
            <a:spAutoFit/>
          </a:bodyPr>
          <a:lstStyle/>
          <a:p>
            <a:r>
              <a:rPr lang="fr-FR" sz="3200" dirty="0">
                <a:solidFill>
                  <a:schemeClr val="accent2"/>
                </a:solidFill>
              </a:rPr>
              <a:t>Accès </a:t>
            </a:r>
          </a:p>
        </p:txBody>
      </p:sp>
      <p:sp>
        <p:nvSpPr>
          <p:cNvPr id="20" name="ZoneTexte 19">
            <a:extLst>
              <a:ext uri="{FF2B5EF4-FFF2-40B4-BE49-F238E27FC236}">
                <a16:creationId xmlns:a16="http://schemas.microsoft.com/office/drawing/2014/main" id="{D0EFEB83-6F6A-46D6-921A-7236154E4379}"/>
              </a:ext>
            </a:extLst>
          </p:cNvPr>
          <p:cNvSpPr txBox="1"/>
          <p:nvPr/>
        </p:nvSpPr>
        <p:spPr>
          <a:xfrm>
            <a:off x="3996953" y="3505146"/>
            <a:ext cx="4268666" cy="400110"/>
          </a:xfrm>
          <a:prstGeom prst="rect">
            <a:avLst/>
          </a:prstGeom>
          <a:solidFill>
            <a:schemeClr val="accent2">
              <a:lumMod val="20000"/>
              <a:lumOff val="80000"/>
            </a:schemeClr>
          </a:solidFill>
        </p:spPr>
        <p:txBody>
          <a:bodyPr wrap="square" rtlCol="0">
            <a:spAutoFit/>
          </a:bodyPr>
          <a:lstStyle/>
          <a:p>
            <a:r>
              <a:rPr lang="nn-NO" sz="2000" i="1" dirty="0">
                <a:solidFill>
                  <a:schemeClr val="accent1"/>
                </a:solidFill>
              </a:rPr>
              <a:t>var = nom_liste[position]</a:t>
            </a:r>
          </a:p>
        </p:txBody>
      </p:sp>
      <p:sp>
        <p:nvSpPr>
          <p:cNvPr id="21" name="ZoneTexte 20">
            <a:extLst>
              <a:ext uri="{FF2B5EF4-FFF2-40B4-BE49-F238E27FC236}">
                <a16:creationId xmlns:a16="http://schemas.microsoft.com/office/drawing/2014/main" id="{167C2EED-ACE0-4017-ACC9-E64ED4E3D64C}"/>
              </a:ext>
            </a:extLst>
          </p:cNvPr>
          <p:cNvSpPr txBox="1"/>
          <p:nvPr/>
        </p:nvSpPr>
        <p:spPr>
          <a:xfrm>
            <a:off x="2394408" y="3951789"/>
            <a:ext cx="2941163" cy="584775"/>
          </a:xfrm>
          <a:prstGeom prst="rect">
            <a:avLst/>
          </a:prstGeom>
          <a:noFill/>
        </p:spPr>
        <p:txBody>
          <a:bodyPr wrap="square" rtlCol="0">
            <a:spAutoFit/>
          </a:bodyPr>
          <a:lstStyle/>
          <a:p>
            <a:r>
              <a:rPr lang="fr-FR" sz="3200" dirty="0">
                <a:solidFill>
                  <a:schemeClr val="accent2"/>
                </a:solidFill>
              </a:rPr>
              <a:t>Modification  </a:t>
            </a:r>
          </a:p>
        </p:txBody>
      </p:sp>
      <p:sp>
        <p:nvSpPr>
          <p:cNvPr id="22" name="ZoneTexte 21">
            <a:extLst>
              <a:ext uri="{FF2B5EF4-FFF2-40B4-BE49-F238E27FC236}">
                <a16:creationId xmlns:a16="http://schemas.microsoft.com/office/drawing/2014/main" id="{5BD2EE83-E933-48E8-9D60-322B52528DB3}"/>
              </a:ext>
            </a:extLst>
          </p:cNvPr>
          <p:cNvSpPr txBox="1"/>
          <p:nvPr/>
        </p:nvSpPr>
        <p:spPr>
          <a:xfrm>
            <a:off x="3996953" y="4519225"/>
            <a:ext cx="4268666" cy="400110"/>
          </a:xfrm>
          <a:prstGeom prst="rect">
            <a:avLst/>
          </a:prstGeom>
          <a:solidFill>
            <a:schemeClr val="accent2">
              <a:lumMod val="20000"/>
              <a:lumOff val="80000"/>
            </a:schemeClr>
          </a:solidFill>
        </p:spPr>
        <p:txBody>
          <a:bodyPr wrap="square" rtlCol="0">
            <a:spAutoFit/>
          </a:bodyPr>
          <a:lstStyle/>
          <a:p>
            <a:r>
              <a:rPr lang="fr-FR" sz="2000" i="1" dirty="0" err="1">
                <a:solidFill>
                  <a:schemeClr val="accent1"/>
                </a:solidFill>
              </a:rPr>
              <a:t>nom_liste</a:t>
            </a:r>
            <a:r>
              <a:rPr lang="fr-FR" sz="2000" i="1" dirty="0">
                <a:solidFill>
                  <a:schemeClr val="accent1"/>
                </a:solidFill>
              </a:rPr>
              <a:t>[position] = </a:t>
            </a:r>
            <a:r>
              <a:rPr lang="fr-FR" sz="2000" i="1" dirty="0" err="1">
                <a:solidFill>
                  <a:schemeClr val="accent1"/>
                </a:solidFill>
              </a:rPr>
              <a:t>new_val</a:t>
            </a:r>
            <a:endParaRPr lang="nn-NO" sz="2000" i="1" dirty="0">
              <a:solidFill>
                <a:schemeClr val="accent1"/>
              </a:solidFill>
            </a:endParaRPr>
          </a:p>
        </p:txBody>
      </p:sp>
      <p:sp>
        <p:nvSpPr>
          <p:cNvPr id="23" name="ZoneTexte 22">
            <a:extLst>
              <a:ext uri="{FF2B5EF4-FFF2-40B4-BE49-F238E27FC236}">
                <a16:creationId xmlns:a16="http://schemas.microsoft.com/office/drawing/2014/main" id="{4FFA2DAE-56ED-4594-BF47-C0EB6B2B6937}"/>
              </a:ext>
            </a:extLst>
          </p:cNvPr>
          <p:cNvSpPr txBox="1"/>
          <p:nvPr/>
        </p:nvSpPr>
        <p:spPr>
          <a:xfrm>
            <a:off x="1404480" y="4919335"/>
            <a:ext cx="1753499"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Tuple</a:t>
            </a:r>
          </a:p>
        </p:txBody>
      </p:sp>
      <p:sp>
        <p:nvSpPr>
          <p:cNvPr id="24" name="ZoneTexte 23">
            <a:extLst>
              <a:ext uri="{FF2B5EF4-FFF2-40B4-BE49-F238E27FC236}">
                <a16:creationId xmlns:a16="http://schemas.microsoft.com/office/drawing/2014/main" id="{4C553610-8F56-4369-873C-2FF39C25AD8E}"/>
              </a:ext>
            </a:extLst>
          </p:cNvPr>
          <p:cNvSpPr txBox="1"/>
          <p:nvPr/>
        </p:nvSpPr>
        <p:spPr>
          <a:xfrm>
            <a:off x="2816213" y="5448638"/>
            <a:ext cx="7400042" cy="646331"/>
          </a:xfrm>
          <a:prstGeom prst="rect">
            <a:avLst/>
          </a:prstGeom>
          <a:noFill/>
        </p:spPr>
        <p:txBody>
          <a:bodyPr wrap="square" rtlCol="0">
            <a:spAutoFit/>
          </a:bodyPr>
          <a:lstStyle/>
          <a:p>
            <a:r>
              <a:rPr lang="fr-FR" dirty="0"/>
              <a:t>c’est comme la liste mais il peut contenir diffèrent type de donnée et une fois créer il ne peut plus être modifier.</a:t>
            </a:r>
          </a:p>
        </p:txBody>
      </p:sp>
      <p:sp>
        <p:nvSpPr>
          <p:cNvPr id="25" name="Espace réservé du numéro de diapositive 4">
            <a:extLst>
              <a:ext uri="{FF2B5EF4-FFF2-40B4-BE49-F238E27FC236}">
                <a16:creationId xmlns:a16="http://schemas.microsoft.com/office/drawing/2014/main" id="{E541C7BD-9714-4805-B148-587E0DF36BA9}"/>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54</a:t>
            </a:r>
          </a:p>
        </p:txBody>
      </p:sp>
    </p:spTree>
    <p:extLst>
      <p:ext uri="{BB962C8B-B14F-4D97-AF65-F5344CB8AC3E}">
        <p14:creationId xmlns:p14="http://schemas.microsoft.com/office/powerpoint/2010/main" val="9302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047214" y="250912"/>
            <a:ext cx="6097571"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structures de données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37FC2BF1-F879-4F11-910A-44DE24DEF0C8}"/>
              </a:ext>
            </a:extLst>
          </p:cNvPr>
          <p:cNvSpPr txBox="1"/>
          <p:nvPr/>
        </p:nvSpPr>
        <p:spPr>
          <a:xfrm>
            <a:off x="1293715" y="1071521"/>
            <a:ext cx="3457394"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Dictionnaires </a:t>
            </a:r>
          </a:p>
        </p:txBody>
      </p:sp>
      <p:sp>
        <p:nvSpPr>
          <p:cNvPr id="16" name="ZoneTexte 15">
            <a:extLst>
              <a:ext uri="{FF2B5EF4-FFF2-40B4-BE49-F238E27FC236}">
                <a16:creationId xmlns:a16="http://schemas.microsoft.com/office/drawing/2014/main" id="{57512591-F240-4484-B384-913FC975BA31}"/>
              </a:ext>
            </a:extLst>
          </p:cNvPr>
          <p:cNvSpPr txBox="1"/>
          <p:nvPr/>
        </p:nvSpPr>
        <p:spPr>
          <a:xfrm>
            <a:off x="2705448" y="1600824"/>
            <a:ext cx="7400042" cy="369332"/>
          </a:xfrm>
          <a:prstGeom prst="rect">
            <a:avLst/>
          </a:prstGeom>
          <a:noFill/>
        </p:spPr>
        <p:txBody>
          <a:bodyPr wrap="square" rtlCol="0">
            <a:spAutoFit/>
          </a:bodyPr>
          <a:lstStyle/>
          <a:p>
            <a:r>
              <a:rPr lang="fr-FR" dirty="0"/>
              <a:t>c’est l’équivalent des tableaux associatif du langage PHP</a:t>
            </a:r>
          </a:p>
        </p:txBody>
      </p:sp>
      <p:sp>
        <p:nvSpPr>
          <p:cNvPr id="17" name="ZoneTexte 16">
            <a:extLst>
              <a:ext uri="{FF2B5EF4-FFF2-40B4-BE49-F238E27FC236}">
                <a16:creationId xmlns:a16="http://schemas.microsoft.com/office/drawing/2014/main" id="{1FB3EAE4-0EF1-42D5-9521-8988F13DDD9A}"/>
              </a:ext>
            </a:extLst>
          </p:cNvPr>
          <p:cNvSpPr txBox="1"/>
          <p:nvPr/>
        </p:nvSpPr>
        <p:spPr>
          <a:xfrm>
            <a:off x="2328420" y="2075405"/>
            <a:ext cx="1602545" cy="584775"/>
          </a:xfrm>
          <a:prstGeom prst="rect">
            <a:avLst/>
          </a:prstGeom>
          <a:noFill/>
        </p:spPr>
        <p:txBody>
          <a:bodyPr wrap="square" rtlCol="0">
            <a:spAutoFit/>
          </a:bodyPr>
          <a:lstStyle/>
          <a:p>
            <a:r>
              <a:rPr lang="fr-FR" sz="3200" dirty="0">
                <a:solidFill>
                  <a:schemeClr val="accent2"/>
                </a:solidFill>
              </a:rPr>
              <a:t>Syntaxe</a:t>
            </a:r>
          </a:p>
        </p:txBody>
      </p:sp>
      <p:sp>
        <p:nvSpPr>
          <p:cNvPr id="18" name="ZoneTexte 17">
            <a:extLst>
              <a:ext uri="{FF2B5EF4-FFF2-40B4-BE49-F238E27FC236}">
                <a16:creationId xmlns:a16="http://schemas.microsoft.com/office/drawing/2014/main" id="{8518B67B-2533-4DC3-9A6A-94ADDE0C01FD}"/>
              </a:ext>
            </a:extLst>
          </p:cNvPr>
          <p:cNvSpPr txBox="1"/>
          <p:nvPr/>
        </p:nvSpPr>
        <p:spPr>
          <a:xfrm>
            <a:off x="3930964" y="2414326"/>
            <a:ext cx="4996219" cy="400110"/>
          </a:xfrm>
          <a:prstGeom prst="rect">
            <a:avLst/>
          </a:prstGeom>
          <a:solidFill>
            <a:schemeClr val="accent2">
              <a:lumMod val="20000"/>
              <a:lumOff val="80000"/>
            </a:schemeClr>
          </a:solidFill>
        </p:spPr>
        <p:txBody>
          <a:bodyPr wrap="square" rtlCol="0">
            <a:spAutoFit/>
          </a:bodyPr>
          <a:lstStyle/>
          <a:p>
            <a:pPr algn="ctr"/>
            <a:r>
              <a:rPr lang="nn-NO" sz="2000" i="1" dirty="0">
                <a:solidFill>
                  <a:schemeClr val="accent1"/>
                </a:solidFill>
              </a:rPr>
              <a:t>nom_dic = {"cle_1": "val1",….,"cle_n":"valn"}</a:t>
            </a:r>
          </a:p>
        </p:txBody>
      </p:sp>
      <p:sp>
        <p:nvSpPr>
          <p:cNvPr id="19" name="ZoneTexte 18">
            <a:extLst>
              <a:ext uri="{FF2B5EF4-FFF2-40B4-BE49-F238E27FC236}">
                <a16:creationId xmlns:a16="http://schemas.microsoft.com/office/drawing/2014/main" id="{8A215A65-9110-45AB-B109-18B2F385DF41}"/>
              </a:ext>
            </a:extLst>
          </p:cNvPr>
          <p:cNvSpPr txBox="1"/>
          <p:nvPr/>
        </p:nvSpPr>
        <p:spPr>
          <a:xfrm>
            <a:off x="2328420" y="3104350"/>
            <a:ext cx="1602545" cy="584775"/>
          </a:xfrm>
          <a:prstGeom prst="rect">
            <a:avLst/>
          </a:prstGeom>
          <a:noFill/>
        </p:spPr>
        <p:txBody>
          <a:bodyPr wrap="square" rtlCol="0">
            <a:spAutoFit/>
          </a:bodyPr>
          <a:lstStyle/>
          <a:p>
            <a:r>
              <a:rPr lang="fr-FR" sz="3200" dirty="0">
                <a:solidFill>
                  <a:schemeClr val="accent2"/>
                </a:solidFill>
              </a:rPr>
              <a:t>Accès </a:t>
            </a:r>
          </a:p>
        </p:txBody>
      </p:sp>
      <p:sp>
        <p:nvSpPr>
          <p:cNvPr id="20" name="ZoneTexte 19">
            <a:extLst>
              <a:ext uri="{FF2B5EF4-FFF2-40B4-BE49-F238E27FC236}">
                <a16:creationId xmlns:a16="http://schemas.microsoft.com/office/drawing/2014/main" id="{FFB1825D-F332-4437-837C-74FAF138FC01}"/>
              </a:ext>
            </a:extLst>
          </p:cNvPr>
          <p:cNvSpPr txBox="1"/>
          <p:nvPr/>
        </p:nvSpPr>
        <p:spPr>
          <a:xfrm>
            <a:off x="3930965" y="3443271"/>
            <a:ext cx="4854816" cy="400110"/>
          </a:xfrm>
          <a:prstGeom prst="rect">
            <a:avLst/>
          </a:prstGeom>
          <a:solidFill>
            <a:schemeClr val="accent2">
              <a:lumMod val="20000"/>
              <a:lumOff val="80000"/>
            </a:schemeClr>
          </a:solidFill>
        </p:spPr>
        <p:txBody>
          <a:bodyPr wrap="square" rtlCol="0">
            <a:spAutoFit/>
          </a:bodyPr>
          <a:lstStyle/>
          <a:p>
            <a:pPr algn="ctr"/>
            <a:r>
              <a:rPr lang="fr-FR" sz="2000" i="1" dirty="0">
                <a:solidFill>
                  <a:schemeClr val="accent1"/>
                </a:solidFill>
              </a:rPr>
              <a:t>var =  </a:t>
            </a:r>
            <a:r>
              <a:rPr lang="fr-FR" sz="2000" i="1" dirty="0" err="1">
                <a:solidFill>
                  <a:schemeClr val="accent1"/>
                </a:solidFill>
              </a:rPr>
              <a:t>nom_dic</a:t>
            </a:r>
            <a:r>
              <a:rPr lang="fr-FR" sz="2000" i="1" dirty="0">
                <a:solidFill>
                  <a:schemeClr val="accent1"/>
                </a:solidFill>
              </a:rPr>
              <a:t>["</a:t>
            </a:r>
            <a:r>
              <a:rPr lang="fr-FR" sz="2000" i="1" dirty="0" err="1">
                <a:solidFill>
                  <a:schemeClr val="accent1"/>
                </a:solidFill>
              </a:rPr>
              <a:t>nom_cle</a:t>
            </a:r>
            <a:r>
              <a:rPr lang="fr-FR" sz="2000" i="1" dirty="0">
                <a:solidFill>
                  <a:schemeClr val="accent1"/>
                </a:solidFill>
              </a:rPr>
              <a:t>"]</a:t>
            </a:r>
            <a:endParaRPr lang="nn-NO" sz="2000" i="1" dirty="0">
              <a:solidFill>
                <a:schemeClr val="accent1"/>
              </a:solidFill>
            </a:endParaRPr>
          </a:p>
        </p:txBody>
      </p:sp>
      <p:sp>
        <p:nvSpPr>
          <p:cNvPr id="21" name="ZoneTexte 20">
            <a:extLst>
              <a:ext uri="{FF2B5EF4-FFF2-40B4-BE49-F238E27FC236}">
                <a16:creationId xmlns:a16="http://schemas.microsoft.com/office/drawing/2014/main" id="{2E8D79F1-6148-4393-9F77-FBEF4D73F8FD}"/>
              </a:ext>
            </a:extLst>
          </p:cNvPr>
          <p:cNvSpPr txBox="1"/>
          <p:nvPr/>
        </p:nvSpPr>
        <p:spPr>
          <a:xfrm>
            <a:off x="2394408" y="3951789"/>
            <a:ext cx="2941163" cy="584775"/>
          </a:xfrm>
          <a:prstGeom prst="rect">
            <a:avLst/>
          </a:prstGeom>
          <a:noFill/>
        </p:spPr>
        <p:txBody>
          <a:bodyPr wrap="square" rtlCol="0">
            <a:spAutoFit/>
          </a:bodyPr>
          <a:lstStyle/>
          <a:p>
            <a:r>
              <a:rPr lang="fr-FR" sz="3200" dirty="0">
                <a:solidFill>
                  <a:schemeClr val="accent2"/>
                </a:solidFill>
              </a:rPr>
              <a:t>Suppression  </a:t>
            </a:r>
          </a:p>
        </p:txBody>
      </p:sp>
      <p:sp>
        <p:nvSpPr>
          <p:cNvPr id="22" name="ZoneTexte 21">
            <a:extLst>
              <a:ext uri="{FF2B5EF4-FFF2-40B4-BE49-F238E27FC236}">
                <a16:creationId xmlns:a16="http://schemas.microsoft.com/office/drawing/2014/main" id="{1311EA56-6341-4023-95D7-4096DA0CF6C5}"/>
              </a:ext>
            </a:extLst>
          </p:cNvPr>
          <p:cNvSpPr txBox="1"/>
          <p:nvPr/>
        </p:nvSpPr>
        <p:spPr>
          <a:xfrm>
            <a:off x="3996953" y="4519225"/>
            <a:ext cx="4268666" cy="400110"/>
          </a:xfrm>
          <a:prstGeom prst="rect">
            <a:avLst/>
          </a:prstGeom>
          <a:solidFill>
            <a:schemeClr val="accent2">
              <a:lumMod val="20000"/>
              <a:lumOff val="80000"/>
            </a:schemeClr>
          </a:solidFill>
        </p:spPr>
        <p:txBody>
          <a:bodyPr wrap="square" rtlCol="0">
            <a:spAutoFit/>
          </a:bodyPr>
          <a:lstStyle/>
          <a:p>
            <a:pPr algn="ctr"/>
            <a:r>
              <a:rPr lang="fr-FR" sz="2000" i="1" dirty="0" err="1">
                <a:solidFill>
                  <a:schemeClr val="accent2"/>
                </a:solidFill>
              </a:rPr>
              <a:t>del</a:t>
            </a:r>
            <a:r>
              <a:rPr lang="fr-FR" sz="2000" i="1" dirty="0">
                <a:solidFill>
                  <a:schemeClr val="accent1"/>
                </a:solidFill>
              </a:rPr>
              <a:t> </a:t>
            </a:r>
            <a:r>
              <a:rPr lang="fr-FR" sz="2000" i="1" dirty="0" err="1">
                <a:solidFill>
                  <a:schemeClr val="accent1"/>
                </a:solidFill>
              </a:rPr>
              <a:t>mon_dic</a:t>
            </a:r>
            <a:r>
              <a:rPr lang="fr-FR" sz="2000" i="1" dirty="0">
                <a:solidFill>
                  <a:schemeClr val="accent1"/>
                </a:solidFill>
              </a:rPr>
              <a:t>["</a:t>
            </a:r>
            <a:r>
              <a:rPr lang="fr-FR" sz="2000" i="1" dirty="0" err="1">
                <a:solidFill>
                  <a:schemeClr val="accent1"/>
                </a:solidFill>
              </a:rPr>
              <a:t>nom_cle</a:t>
            </a:r>
            <a:r>
              <a:rPr lang="fr-FR" sz="2000" i="1" dirty="0">
                <a:solidFill>
                  <a:schemeClr val="accent1"/>
                </a:solidFill>
              </a:rPr>
              <a:t>"]</a:t>
            </a:r>
            <a:endParaRPr lang="nn-NO" sz="2000" i="1" dirty="0">
              <a:solidFill>
                <a:schemeClr val="accent1"/>
              </a:solidFill>
            </a:endParaRPr>
          </a:p>
        </p:txBody>
      </p:sp>
      <p:sp>
        <p:nvSpPr>
          <p:cNvPr id="23" name="Espace réservé du numéro de diapositive 4">
            <a:extLst>
              <a:ext uri="{FF2B5EF4-FFF2-40B4-BE49-F238E27FC236}">
                <a16:creationId xmlns:a16="http://schemas.microsoft.com/office/drawing/2014/main" id="{12555F91-E5B8-4EA5-B674-FDE6A4FCFC75}"/>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55</a:t>
            </a:r>
          </a:p>
        </p:txBody>
      </p:sp>
    </p:spTree>
    <p:extLst>
      <p:ext uri="{BB962C8B-B14F-4D97-AF65-F5344CB8AC3E}">
        <p14:creationId xmlns:p14="http://schemas.microsoft.com/office/powerpoint/2010/main" val="63215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915239" y="105259"/>
            <a:ext cx="6097571"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structures de données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CBCB40B3-47E0-4FB3-AC59-4BE3E19956C6}"/>
              </a:ext>
            </a:extLst>
          </p:cNvPr>
          <p:cNvSpPr txBox="1"/>
          <p:nvPr/>
        </p:nvSpPr>
        <p:spPr>
          <a:xfrm>
            <a:off x="1256008" y="925868"/>
            <a:ext cx="5125938"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Les ensemble ou sets : </a:t>
            </a:r>
          </a:p>
        </p:txBody>
      </p:sp>
      <p:sp>
        <p:nvSpPr>
          <p:cNvPr id="16" name="ZoneTexte 15">
            <a:extLst>
              <a:ext uri="{FF2B5EF4-FFF2-40B4-BE49-F238E27FC236}">
                <a16:creationId xmlns:a16="http://schemas.microsoft.com/office/drawing/2014/main" id="{F6B91BE0-0EA3-4F0C-8D03-692E6F8C63FB}"/>
              </a:ext>
            </a:extLst>
          </p:cNvPr>
          <p:cNvSpPr txBox="1"/>
          <p:nvPr/>
        </p:nvSpPr>
        <p:spPr>
          <a:xfrm>
            <a:off x="2667741" y="1455171"/>
            <a:ext cx="7400042" cy="646331"/>
          </a:xfrm>
          <a:prstGeom prst="rect">
            <a:avLst/>
          </a:prstGeom>
          <a:noFill/>
        </p:spPr>
        <p:txBody>
          <a:bodyPr wrap="square" rtlCol="0">
            <a:spAutoFit/>
          </a:bodyPr>
          <a:lstStyle/>
          <a:p>
            <a:r>
              <a:rPr lang="fr-FR" dirty="0"/>
              <a:t>c'est aussi comme la liste mais ne peut pas contenir de doublons et n'a pas d'index.</a:t>
            </a:r>
          </a:p>
        </p:txBody>
      </p:sp>
      <p:sp>
        <p:nvSpPr>
          <p:cNvPr id="17" name="ZoneTexte 16">
            <a:extLst>
              <a:ext uri="{FF2B5EF4-FFF2-40B4-BE49-F238E27FC236}">
                <a16:creationId xmlns:a16="http://schemas.microsoft.com/office/drawing/2014/main" id="{A7DB9A0F-87A5-433A-8C40-0907DFE042EB}"/>
              </a:ext>
            </a:extLst>
          </p:cNvPr>
          <p:cNvSpPr txBox="1"/>
          <p:nvPr/>
        </p:nvSpPr>
        <p:spPr>
          <a:xfrm>
            <a:off x="2328420" y="2075405"/>
            <a:ext cx="1602545" cy="584775"/>
          </a:xfrm>
          <a:prstGeom prst="rect">
            <a:avLst/>
          </a:prstGeom>
          <a:noFill/>
        </p:spPr>
        <p:txBody>
          <a:bodyPr wrap="square" rtlCol="0">
            <a:spAutoFit/>
          </a:bodyPr>
          <a:lstStyle/>
          <a:p>
            <a:r>
              <a:rPr lang="fr-FR" sz="3200" dirty="0">
                <a:solidFill>
                  <a:schemeClr val="accent2"/>
                </a:solidFill>
              </a:rPr>
              <a:t>Syntaxe</a:t>
            </a:r>
          </a:p>
        </p:txBody>
      </p:sp>
      <p:sp>
        <p:nvSpPr>
          <p:cNvPr id="18" name="ZoneTexte 17">
            <a:extLst>
              <a:ext uri="{FF2B5EF4-FFF2-40B4-BE49-F238E27FC236}">
                <a16:creationId xmlns:a16="http://schemas.microsoft.com/office/drawing/2014/main" id="{5D692386-0E2F-4AEF-A935-6DF2657B4A27}"/>
              </a:ext>
            </a:extLst>
          </p:cNvPr>
          <p:cNvSpPr txBox="1"/>
          <p:nvPr/>
        </p:nvSpPr>
        <p:spPr>
          <a:xfrm>
            <a:off x="3930964" y="2414326"/>
            <a:ext cx="4996219" cy="400110"/>
          </a:xfrm>
          <a:prstGeom prst="rect">
            <a:avLst/>
          </a:prstGeom>
          <a:solidFill>
            <a:schemeClr val="accent2">
              <a:lumMod val="20000"/>
              <a:lumOff val="80000"/>
            </a:schemeClr>
          </a:solidFill>
        </p:spPr>
        <p:txBody>
          <a:bodyPr wrap="square" rtlCol="0">
            <a:spAutoFit/>
          </a:bodyPr>
          <a:lstStyle/>
          <a:p>
            <a:pPr algn="ctr"/>
            <a:r>
              <a:rPr lang="nn-NO" sz="2000" i="1" dirty="0">
                <a:solidFill>
                  <a:schemeClr val="accent1"/>
                </a:solidFill>
              </a:rPr>
              <a:t>nom_dic = { "val1",val1,…,"valn"}</a:t>
            </a:r>
          </a:p>
        </p:txBody>
      </p:sp>
      <p:sp>
        <p:nvSpPr>
          <p:cNvPr id="19" name="Espace réservé du numéro de diapositive 4">
            <a:extLst>
              <a:ext uri="{FF2B5EF4-FFF2-40B4-BE49-F238E27FC236}">
                <a16:creationId xmlns:a16="http://schemas.microsoft.com/office/drawing/2014/main" id="{E2A9E594-0361-47F1-8A12-A38029FBEB29}"/>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56</a:t>
            </a:r>
          </a:p>
        </p:txBody>
      </p:sp>
    </p:spTree>
    <p:extLst>
      <p:ext uri="{BB962C8B-B14F-4D97-AF65-F5344CB8AC3E}">
        <p14:creationId xmlns:p14="http://schemas.microsoft.com/office/powerpoint/2010/main" val="99671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687871" y="250912"/>
            <a:ext cx="2816258"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boucles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30" y="4720049"/>
            <a:ext cx="2143428" cy="1869010"/>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A94ABDDD-07C7-4D3B-8FE8-EDD12987A1C5}"/>
              </a:ext>
            </a:extLst>
          </p:cNvPr>
          <p:cNvSpPr txBox="1"/>
          <p:nvPr/>
        </p:nvSpPr>
        <p:spPr>
          <a:xfrm>
            <a:off x="1489435" y="1071521"/>
            <a:ext cx="8587775" cy="923330"/>
          </a:xfrm>
          <a:prstGeom prst="rect">
            <a:avLst/>
          </a:prstGeom>
          <a:noFill/>
        </p:spPr>
        <p:txBody>
          <a:bodyPr wrap="square" rtlCol="0">
            <a:spAutoFit/>
          </a:bodyPr>
          <a:lstStyle/>
          <a:p>
            <a:r>
              <a:rPr lang="fr-FR" dirty="0"/>
              <a:t>Les boucles permettent de répéter un bloc de code un certain nombre de fois. Le nombre de fois peut être connue ou pas à l’avance.</a:t>
            </a:r>
          </a:p>
          <a:p>
            <a:r>
              <a:rPr lang="fr-FR" dirty="0"/>
              <a:t>Python nous avons:</a:t>
            </a:r>
          </a:p>
        </p:txBody>
      </p:sp>
      <p:sp>
        <p:nvSpPr>
          <p:cNvPr id="16" name="ZoneTexte 15">
            <a:extLst>
              <a:ext uri="{FF2B5EF4-FFF2-40B4-BE49-F238E27FC236}">
                <a16:creationId xmlns:a16="http://schemas.microsoft.com/office/drawing/2014/main" id="{159111B7-93D7-4D38-85B2-3CAF2CA6AEBF}"/>
              </a:ext>
            </a:extLst>
          </p:cNvPr>
          <p:cNvSpPr txBox="1"/>
          <p:nvPr/>
        </p:nvSpPr>
        <p:spPr>
          <a:xfrm>
            <a:off x="1115515" y="1974046"/>
            <a:ext cx="6520195"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La boucle </a:t>
            </a:r>
            <a:r>
              <a:rPr lang="fr-FR" sz="3200" dirty="0" err="1">
                <a:solidFill>
                  <a:schemeClr val="accent2"/>
                </a:solidFill>
              </a:rPr>
              <a:t>while</a:t>
            </a:r>
            <a:r>
              <a:rPr lang="fr-FR" sz="3200" dirty="0">
                <a:solidFill>
                  <a:schemeClr val="accent2"/>
                </a:solidFill>
              </a:rPr>
              <a:t> (“tant que…”)</a:t>
            </a:r>
          </a:p>
        </p:txBody>
      </p:sp>
      <p:sp>
        <p:nvSpPr>
          <p:cNvPr id="17" name="ZoneTexte 16">
            <a:extLst>
              <a:ext uri="{FF2B5EF4-FFF2-40B4-BE49-F238E27FC236}">
                <a16:creationId xmlns:a16="http://schemas.microsoft.com/office/drawing/2014/main" id="{4B26FC60-DE0E-4766-A62C-C51A34CD2E9A}"/>
              </a:ext>
            </a:extLst>
          </p:cNvPr>
          <p:cNvSpPr txBox="1"/>
          <p:nvPr/>
        </p:nvSpPr>
        <p:spPr>
          <a:xfrm>
            <a:off x="2318993" y="2523072"/>
            <a:ext cx="1602545" cy="584775"/>
          </a:xfrm>
          <a:prstGeom prst="rect">
            <a:avLst/>
          </a:prstGeom>
          <a:noFill/>
        </p:spPr>
        <p:txBody>
          <a:bodyPr wrap="square" rtlCol="0">
            <a:spAutoFit/>
          </a:bodyPr>
          <a:lstStyle/>
          <a:p>
            <a:r>
              <a:rPr lang="fr-FR" sz="3200" dirty="0">
                <a:solidFill>
                  <a:schemeClr val="accent2"/>
                </a:solidFill>
              </a:rPr>
              <a:t>Syntaxe</a:t>
            </a:r>
          </a:p>
        </p:txBody>
      </p:sp>
      <p:sp>
        <p:nvSpPr>
          <p:cNvPr id="18" name="ZoneTexte 17">
            <a:extLst>
              <a:ext uri="{FF2B5EF4-FFF2-40B4-BE49-F238E27FC236}">
                <a16:creationId xmlns:a16="http://schemas.microsoft.com/office/drawing/2014/main" id="{BADA10E9-22F8-4466-AD90-4E7826CF750B}"/>
              </a:ext>
            </a:extLst>
          </p:cNvPr>
          <p:cNvSpPr txBox="1"/>
          <p:nvPr/>
        </p:nvSpPr>
        <p:spPr>
          <a:xfrm>
            <a:off x="3921537" y="2861993"/>
            <a:ext cx="2243593" cy="707886"/>
          </a:xfrm>
          <a:prstGeom prst="rect">
            <a:avLst/>
          </a:prstGeom>
          <a:solidFill>
            <a:schemeClr val="accent2">
              <a:lumMod val="20000"/>
              <a:lumOff val="80000"/>
            </a:schemeClr>
          </a:solidFill>
        </p:spPr>
        <p:txBody>
          <a:bodyPr wrap="square" rtlCol="0">
            <a:spAutoFit/>
          </a:bodyPr>
          <a:lstStyle/>
          <a:p>
            <a:r>
              <a:rPr lang="nn-NO" sz="2000" i="1" dirty="0">
                <a:solidFill>
                  <a:schemeClr val="accent1"/>
                </a:solidFill>
              </a:rPr>
              <a:t>while(Condition):</a:t>
            </a:r>
          </a:p>
          <a:p>
            <a:r>
              <a:rPr lang="nn-NO" sz="2000" i="1" dirty="0">
                <a:solidFill>
                  <a:schemeClr val="accent1"/>
                </a:solidFill>
              </a:rPr>
              <a:t>    #instruction</a:t>
            </a:r>
          </a:p>
        </p:txBody>
      </p:sp>
      <p:sp>
        <p:nvSpPr>
          <p:cNvPr id="19" name="ZoneTexte 18">
            <a:extLst>
              <a:ext uri="{FF2B5EF4-FFF2-40B4-BE49-F238E27FC236}">
                <a16:creationId xmlns:a16="http://schemas.microsoft.com/office/drawing/2014/main" id="{6755AE37-CFC1-4F21-BD6C-E11BE76421A1}"/>
              </a:ext>
            </a:extLst>
          </p:cNvPr>
          <p:cNvSpPr txBox="1"/>
          <p:nvPr/>
        </p:nvSpPr>
        <p:spPr>
          <a:xfrm>
            <a:off x="1115515" y="3621260"/>
            <a:ext cx="6520195"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La boucle for (“pour…”)</a:t>
            </a:r>
          </a:p>
        </p:txBody>
      </p:sp>
      <p:sp>
        <p:nvSpPr>
          <p:cNvPr id="20" name="ZoneTexte 19">
            <a:extLst>
              <a:ext uri="{FF2B5EF4-FFF2-40B4-BE49-F238E27FC236}">
                <a16:creationId xmlns:a16="http://schemas.microsoft.com/office/drawing/2014/main" id="{D9268CDB-C2B9-4A76-B163-8DCF8CE05D93}"/>
              </a:ext>
            </a:extLst>
          </p:cNvPr>
          <p:cNvSpPr txBox="1"/>
          <p:nvPr/>
        </p:nvSpPr>
        <p:spPr>
          <a:xfrm>
            <a:off x="2318993" y="4170286"/>
            <a:ext cx="1602545" cy="584775"/>
          </a:xfrm>
          <a:prstGeom prst="rect">
            <a:avLst/>
          </a:prstGeom>
          <a:noFill/>
        </p:spPr>
        <p:txBody>
          <a:bodyPr wrap="square" rtlCol="0">
            <a:spAutoFit/>
          </a:bodyPr>
          <a:lstStyle/>
          <a:p>
            <a:r>
              <a:rPr lang="fr-FR" sz="3200" dirty="0">
                <a:solidFill>
                  <a:schemeClr val="accent2"/>
                </a:solidFill>
              </a:rPr>
              <a:t>Syntaxe</a:t>
            </a:r>
          </a:p>
        </p:txBody>
      </p:sp>
      <p:sp>
        <p:nvSpPr>
          <p:cNvPr id="21" name="ZoneTexte 20">
            <a:extLst>
              <a:ext uri="{FF2B5EF4-FFF2-40B4-BE49-F238E27FC236}">
                <a16:creationId xmlns:a16="http://schemas.microsoft.com/office/drawing/2014/main" id="{B39E1097-D86C-490C-B806-D750435DBF5D}"/>
              </a:ext>
            </a:extLst>
          </p:cNvPr>
          <p:cNvSpPr txBox="1"/>
          <p:nvPr/>
        </p:nvSpPr>
        <p:spPr>
          <a:xfrm>
            <a:off x="3799002" y="4509207"/>
            <a:ext cx="5674935" cy="707886"/>
          </a:xfrm>
          <a:prstGeom prst="rect">
            <a:avLst/>
          </a:prstGeom>
          <a:solidFill>
            <a:schemeClr val="accent2">
              <a:lumMod val="20000"/>
              <a:lumOff val="80000"/>
            </a:schemeClr>
          </a:solidFill>
        </p:spPr>
        <p:txBody>
          <a:bodyPr wrap="square" rtlCol="0">
            <a:spAutoFit/>
          </a:bodyPr>
          <a:lstStyle/>
          <a:p>
            <a:r>
              <a:rPr lang="fr-FR" sz="2000" i="1" dirty="0">
                <a:solidFill>
                  <a:schemeClr val="accent1"/>
                </a:solidFill>
              </a:rPr>
              <a:t>for compteur in range(</a:t>
            </a:r>
            <a:r>
              <a:rPr lang="fr-FR" sz="2000" i="1" dirty="0" err="1">
                <a:solidFill>
                  <a:schemeClr val="accent1"/>
                </a:solidFill>
              </a:rPr>
              <a:t>min_valeur,max_valeur</a:t>
            </a:r>
            <a:r>
              <a:rPr lang="fr-FR" sz="2000" i="1" dirty="0">
                <a:solidFill>
                  <a:schemeClr val="accent1"/>
                </a:solidFill>
              </a:rPr>
              <a:t>):</a:t>
            </a:r>
          </a:p>
          <a:p>
            <a:r>
              <a:rPr lang="fr-FR" sz="2000" i="1" dirty="0">
                <a:solidFill>
                  <a:schemeClr val="accent1"/>
                </a:solidFill>
              </a:rPr>
              <a:t>    #instruction</a:t>
            </a:r>
          </a:p>
        </p:txBody>
      </p:sp>
      <p:sp>
        <p:nvSpPr>
          <p:cNvPr id="2" name="ZoneTexte 1">
            <a:extLst>
              <a:ext uri="{FF2B5EF4-FFF2-40B4-BE49-F238E27FC236}">
                <a16:creationId xmlns:a16="http://schemas.microsoft.com/office/drawing/2014/main" id="{D673E7EE-6127-4E8B-9142-2CA059C4E50D}"/>
              </a:ext>
            </a:extLst>
          </p:cNvPr>
          <p:cNvSpPr txBox="1"/>
          <p:nvPr/>
        </p:nvSpPr>
        <p:spPr>
          <a:xfrm>
            <a:off x="4687154" y="5520265"/>
            <a:ext cx="1517716" cy="461665"/>
          </a:xfrm>
          <a:prstGeom prst="rect">
            <a:avLst/>
          </a:prstGeom>
          <a:noFill/>
        </p:spPr>
        <p:txBody>
          <a:bodyPr wrap="square" rtlCol="0">
            <a:spAutoFit/>
          </a:bodyPr>
          <a:lstStyle/>
          <a:p>
            <a:r>
              <a:rPr lang="fr-FR" sz="2400" dirty="0"/>
              <a:t>Ou bien</a:t>
            </a:r>
          </a:p>
        </p:txBody>
      </p:sp>
      <p:sp>
        <p:nvSpPr>
          <p:cNvPr id="22" name="Espace réservé du numéro de diapositive 4">
            <a:extLst>
              <a:ext uri="{FF2B5EF4-FFF2-40B4-BE49-F238E27FC236}">
                <a16:creationId xmlns:a16="http://schemas.microsoft.com/office/drawing/2014/main" id="{3081CDC3-BD72-49C3-9D4A-C81F581BC569}"/>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57</a:t>
            </a:r>
          </a:p>
        </p:txBody>
      </p:sp>
    </p:spTree>
    <p:extLst>
      <p:ext uri="{BB962C8B-B14F-4D97-AF65-F5344CB8AC3E}">
        <p14:creationId xmlns:p14="http://schemas.microsoft.com/office/powerpoint/2010/main" val="93633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687871" y="0"/>
            <a:ext cx="2816258"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boucles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30" y="5237453"/>
            <a:ext cx="1550056" cy="1351606"/>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10824963" y="6213722"/>
            <a:ext cx="426744" cy="426744"/>
          </a:xfrm>
          <a:prstGeom prst="rect">
            <a:avLst/>
          </a:prstGeom>
        </p:spPr>
      </p:pic>
      <p:sp>
        <p:nvSpPr>
          <p:cNvPr id="19" name="ZoneTexte 18">
            <a:extLst>
              <a:ext uri="{FF2B5EF4-FFF2-40B4-BE49-F238E27FC236}">
                <a16:creationId xmlns:a16="http://schemas.microsoft.com/office/drawing/2014/main" id="{6755AE37-CFC1-4F21-BD6C-E11BE76421A1}"/>
              </a:ext>
            </a:extLst>
          </p:cNvPr>
          <p:cNvSpPr txBox="1"/>
          <p:nvPr/>
        </p:nvSpPr>
        <p:spPr>
          <a:xfrm>
            <a:off x="701782" y="1071521"/>
            <a:ext cx="6520195"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La boucle for (“pour…”)</a:t>
            </a:r>
          </a:p>
        </p:txBody>
      </p:sp>
      <p:sp>
        <p:nvSpPr>
          <p:cNvPr id="20" name="ZoneTexte 19">
            <a:extLst>
              <a:ext uri="{FF2B5EF4-FFF2-40B4-BE49-F238E27FC236}">
                <a16:creationId xmlns:a16="http://schemas.microsoft.com/office/drawing/2014/main" id="{D9268CDB-C2B9-4A76-B163-8DCF8CE05D93}"/>
              </a:ext>
            </a:extLst>
          </p:cNvPr>
          <p:cNvSpPr txBox="1"/>
          <p:nvPr/>
        </p:nvSpPr>
        <p:spPr>
          <a:xfrm>
            <a:off x="1905260" y="1620547"/>
            <a:ext cx="1602545" cy="584775"/>
          </a:xfrm>
          <a:prstGeom prst="rect">
            <a:avLst/>
          </a:prstGeom>
          <a:noFill/>
        </p:spPr>
        <p:txBody>
          <a:bodyPr wrap="square" rtlCol="0">
            <a:spAutoFit/>
          </a:bodyPr>
          <a:lstStyle/>
          <a:p>
            <a:r>
              <a:rPr lang="fr-FR" sz="3200" dirty="0">
                <a:solidFill>
                  <a:schemeClr val="accent2"/>
                </a:solidFill>
              </a:rPr>
              <a:t>Syntaxe</a:t>
            </a:r>
          </a:p>
        </p:txBody>
      </p:sp>
      <p:sp>
        <p:nvSpPr>
          <p:cNvPr id="21" name="ZoneTexte 20">
            <a:extLst>
              <a:ext uri="{FF2B5EF4-FFF2-40B4-BE49-F238E27FC236}">
                <a16:creationId xmlns:a16="http://schemas.microsoft.com/office/drawing/2014/main" id="{B39E1097-D86C-490C-B806-D750435DBF5D}"/>
              </a:ext>
            </a:extLst>
          </p:cNvPr>
          <p:cNvSpPr txBox="1"/>
          <p:nvPr/>
        </p:nvSpPr>
        <p:spPr>
          <a:xfrm>
            <a:off x="3385269" y="1959468"/>
            <a:ext cx="5674935" cy="707886"/>
          </a:xfrm>
          <a:prstGeom prst="rect">
            <a:avLst/>
          </a:prstGeom>
          <a:solidFill>
            <a:schemeClr val="accent2">
              <a:lumMod val="20000"/>
              <a:lumOff val="80000"/>
            </a:schemeClr>
          </a:solidFill>
        </p:spPr>
        <p:txBody>
          <a:bodyPr wrap="square" rtlCol="0">
            <a:spAutoFit/>
          </a:bodyPr>
          <a:lstStyle/>
          <a:p>
            <a:r>
              <a:rPr lang="fr-FR" sz="2000" i="1" dirty="0">
                <a:solidFill>
                  <a:schemeClr val="accent1"/>
                </a:solidFill>
              </a:rPr>
              <a:t>for </a:t>
            </a:r>
            <a:r>
              <a:rPr lang="fr-FR" sz="2000" i="1" dirty="0" err="1">
                <a:solidFill>
                  <a:schemeClr val="accent1"/>
                </a:solidFill>
              </a:rPr>
              <a:t>element</a:t>
            </a:r>
            <a:r>
              <a:rPr lang="fr-FR" sz="2000" i="1" dirty="0">
                <a:solidFill>
                  <a:schemeClr val="accent1"/>
                </a:solidFill>
              </a:rPr>
              <a:t> in </a:t>
            </a:r>
            <a:r>
              <a:rPr lang="fr-FR" sz="2000" i="1" dirty="0" err="1">
                <a:solidFill>
                  <a:schemeClr val="accent1"/>
                </a:solidFill>
              </a:rPr>
              <a:t>sequence_ou_liste</a:t>
            </a:r>
            <a:r>
              <a:rPr lang="fr-FR" sz="2000" i="1" dirty="0">
                <a:solidFill>
                  <a:schemeClr val="accent1"/>
                </a:solidFill>
              </a:rPr>
              <a:t>:</a:t>
            </a:r>
          </a:p>
          <a:p>
            <a:r>
              <a:rPr lang="fr-FR" sz="2000" i="1" dirty="0">
                <a:solidFill>
                  <a:schemeClr val="accent1"/>
                </a:solidFill>
              </a:rPr>
              <a:t>    #instruction</a:t>
            </a:r>
          </a:p>
        </p:txBody>
      </p:sp>
      <p:sp>
        <p:nvSpPr>
          <p:cNvPr id="22" name="ZoneTexte 21">
            <a:extLst>
              <a:ext uri="{FF2B5EF4-FFF2-40B4-BE49-F238E27FC236}">
                <a16:creationId xmlns:a16="http://schemas.microsoft.com/office/drawing/2014/main" id="{88B5E8D0-51D2-459D-B508-8DED3230E637}"/>
              </a:ext>
            </a:extLst>
          </p:cNvPr>
          <p:cNvSpPr txBox="1"/>
          <p:nvPr/>
        </p:nvSpPr>
        <p:spPr>
          <a:xfrm>
            <a:off x="1715679" y="3299385"/>
            <a:ext cx="8587775" cy="646331"/>
          </a:xfrm>
          <a:prstGeom prst="rect">
            <a:avLst/>
          </a:prstGeom>
          <a:noFill/>
        </p:spPr>
        <p:txBody>
          <a:bodyPr wrap="square" rtlCol="0">
            <a:spAutoFit/>
          </a:bodyPr>
          <a:lstStyle/>
          <a:p>
            <a:r>
              <a:rPr lang="fr-FR" dirty="0"/>
              <a:t>En générale lorsque le nombre d'itération est connue à l'avance (ou pour parcourir un ensemble) on utilise </a:t>
            </a:r>
            <a:r>
              <a:rPr lang="fr-FR" b="1" dirty="0">
                <a:solidFill>
                  <a:schemeClr val="accent2"/>
                </a:solidFill>
              </a:rPr>
              <a:t>for</a:t>
            </a:r>
            <a:r>
              <a:rPr lang="fr-FR" b="1" dirty="0"/>
              <a:t> ,  </a:t>
            </a:r>
            <a:r>
              <a:rPr lang="fr-FR" dirty="0"/>
              <a:t>sinon on utilise </a:t>
            </a:r>
            <a:r>
              <a:rPr lang="fr-FR" b="1" dirty="0" err="1">
                <a:solidFill>
                  <a:schemeClr val="accent2"/>
                </a:solidFill>
              </a:rPr>
              <a:t>while</a:t>
            </a:r>
            <a:endParaRPr lang="fr-FR" dirty="0">
              <a:solidFill>
                <a:schemeClr val="accent2"/>
              </a:solidFill>
            </a:endParaRPr>
          </a:p>
        </p:txBody>
      </p:sp>
      <p:sp>
        <p:nvSpPr>
          <p:cNvPr id="23" name="ZoneTexte 22">
            <a:extLst>
              <a:ext uri="{FF2B5EF4-FFF2-40B4-BE49-F238E27FC236}">
                <a16:creationId xmlns:a16="http://schemas.microsoft.com/office/drawing/2014/main" id="{3D49B09E-F18A-40C1-B37D-D1A690C7E20C}"/>
              </a:ext>
            </a:extLst>
          </p:cNvPr>
          <p:cNvSpPr txBox="1"/>
          <p:nvPr/>
        </p:nvSpPr>
        <p:spPr>
          <a:xfrm>
            <a:off x="1404480" y="2708967"/>
            <a:ext cx="5599635" cy="584775"/>
          </a:xfrm>
          <a:prstGeom prst="rect">
            <a:avLst/>
          </a:prstGeom>
          <a:noFill/>
        </p:spPr>
        <p:txBody>
          <a:bodyPr wrap="square" rtlCol="0">
            <a:spAutoFit/>
          </a:bodyPr>
          <a:lstStyle/>
          <a:p>
            <a:r>
              <a:rPr lang="fr-FR" sz="3200" dirty="0">
                <a:solidFill>
                  <a:schemeClr val="accent2"/>
                </a:solidFill>
              </a:rPr>
              <a:t>Quant utiliser l'une ou l'autre</a:t>
            </a:r>
          </a:p>
        </p:txBody>
      </p:sp>
      <p:sp>
        <p:nvSpPr>
          <p:cNvPr id="24" name="ZoneTexte 23">
            <a:extLst>
              <a:ext uri="{FF2B5EF4-FFF2-40B4-BE49-F238E27FC236}">
                <a16:creationId xmlns:a16="http://schemas.microsoft.com/office/drawing/2014/main" id="{5FCE4414-4230-4AA0-9205-63EB6A9370B5}"/>
              </a:ext>
            </a:extLst>
          </p:cNvPr>
          <p:cNvSpPr txBox="1"/>
          <p:nvPr/>
        </p:nvSpPr>
        <p:spPr>
          <a:xfrm>
            <a:off x="1802112" y="4877788"/>
            <a:ext cx="5202003"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a:solidFill>
                  <a:schemeClr val="accent2"/>
                </a:solidFill>
              </a:rPr>
              <a:t>break</a:t>
            </a:r>
            <a:r>
              <a:rPr lang="fr-FR" dirty="0"/>
              <a:t> permet de quitter une boucle</a:t>
            </a:r>
          </a:p>
          <a:p>
            <a:pPr marL="285750" indent="-285750">
              <a:buFont typeface="Wingdings" panose="05000000000000000000" pitchFamily="2" charset="2"/>
              <a:buChar char="Ø"/>
            </a:pPr>
            <a:r>
              <a:rPr lang="fr-FR" dirty="0">
                <a:solidFill>
                  <a:schemeClr val="accent2"/>
                </a:solidFill>
              </a:rPr>
              <a:t>continue</a:t>
            </a:r>
            <a:r>
              <a:rPr lang="fr-FR" dirty="0"/>
              <a:t> permet d’aller à la première instruction</a:t>
            </a:r>
          </a:p>
        </p:txBody>
      </p:sp>
      <p:sp>
        <p:nvSpPr>
          <p:cNvPr id="25" name="ZoneTexte 24">
            <a:extLst>
              <a:ext uri="{FF2B5EF4-FFF2-40B4-BE49-F238E27FC236}">
                <a16:creationId xmlns:a16="http://schemas.microsoft.com/office/drawing/2014/main" id="{672FAFAB-C4B3-426E-8DF8-B8A25E11EDA3}"/>
              </a:ext>
            </a:extLst>
          </p:cNvPr>
          <p:cNvSpPr txBox="1"/>
          <p:nvPr/>
        </p:nvSpPr>
        <p:spPr>
          <a:xfrm>
            <a:off x="1404479" y="4054025"/>
            <a:ext cx="1008783" cy="584775"/>
          </a:xfrm>
          <a:prstGeom prst="rect">
            <a:avLst/>
          </a:prstGeom>
          <a:noFill/>
        </p:spPr>
        <p:txBody>
          <a:bodyPr wrap="square" rtlCol="0">
            <a:spAutoFit/>
          </a:bodyPr>
          <a:lstStyle/>
          <a:p>
            <a:r>
              <a:rPr lang="fr-FR" sz="3200" dirty="0">
                <a:solidFill>
                  <a:schemeClr val="accent2"/>
                </a:solidFill>
              </a:rPr>
              <a:t>NB :</a:t>
            </a:r>
          </a:p>
        </p:txBody>
      </p:sp>
      <p:sp>
        <p:nvSpPr>
          <p:cNvPr id="18" name="Espace réservé du numéro de diapositive 4">
            <a:extLst>
              <a:ext uri="{FF2B5EF4-FFF2-40B4-BE49-F238E27FC236}">
                <a16:creationId xmlns:a16="http://schemas.microsoft.com/office/drawing/2014/main" id="{8E687970-D337-46C0-9D07-274B7E70D165}"/>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58</a:t>
            </a:r>
          </a:p>
        </p:txBody>
      </p:sp>
    </p:spTree>
    <p:extLst>
      <p:ext uri="{BB962C8B-B14F-4D97-AF65-F5344CB8AC3E}">
        <p14:creationId xmlns:p14="http://schemas.microsoft.com/office/powerpoint/2010/main" val="293138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690139" y="112190"/>
            <a:ext cx="3588864"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conditions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108057"/>
            <a:ext cx="1698451" cy="1481002"/>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A47155FE-FCD8-4AF9-BC9C-596E3765153D}"/>
              </a:ext>
            </a:extLst>
          </p:cNvPr>
          <p:cNvSpPr txBox="1"/>
          <p:nvPr/>
        </p:nvSpPr>
        <p:spPr>
          <a:xfrm>
            <a:off x="701782" y="1833167"/>
            <a:ext cx="6520195"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La condition if (“si”) :</a:t>
            </a:r>
          </a:p>
        </p:txBody>
      </p:sp>
      <p:sp>
        <p:nvSpPr>
          <p:cNvPr id="16" name="ZoneTexte 15">
            <a:extLst>
              <a:ext uri="{FF2B5EF4-FFF2-40B4-BE49-F238E27FC236}">
                <a16:creationId xmlns:a16="http://schemas.microsoft.com/office/drawing/2014/main" id="{A95A3C89-E187-4550-B992-E76A5F8A0CF8}"/>
              </a:ext>
            </a:extLst>
          </p:cNvPr>
          <p:cNvSpPr txBox="1"/>
          <p:nvPr/>
        </p:nvSpPr>
        <p:spPr>
          <a:xfrm>
            <a:off x="1905260" y="2382193"/>
            <a:ext cx="1602545" cy="584775"/>
          </a:xfrm>
          <a:prstGeom prst="rect">
            <a:avLst/>
          </a:prstGeom>
          <a:noFill/>
        </p:spPr>
        <p:txBody>
          <a:bodyPr wrap="square" rtlCol="0">
            <a:spAutoFit/>
          </a:bodyPr>
          <a:lstStyle/>
          <a:p>
            <a:r>
              <a:rPr lang="fr-FR" sz="3200" dirty="0">
                <a:solidFill>
                  <a:schemeClr val="accent2"/>
                </a:solidFill>
              </a:rPr>
              <a:t>Syntaxe</a:t>
            </a:r>
          </a:p>
        </p:txBody>
      </p:sp>
      <p:sp>
        <p:nvSpPr>
          <p:cNvPr id="17" name="ZoneTexte 16">
            <a:extLst>
              <a:ext uri="{FF2B5EF4-FFF2-40B4-BE49-F238E27FC236}">
                <a16:creationId xmlns:a16="http://schemas.microsoft.com/office/drawing/2014/main" id="{6A3ED30A-BB31-44F3-B293-20C164C02A5A}"/>
              </a:ext>
            </a:extLst>
          </p:cNvPr>
          <p:cNvSpPr txBox="1"/>
          <p:nvPr/>
        </p:nvSpPr>
        <p:spPr>
          <a:xfrm>
            <a:off x="3385269" y="2721114"/>
            <a:ext cx="2082277" cy="707886"/>
          </a:xfrm>
          <a:prstGeom prst="rect">
            <a:avLst/>
          </a:prstGeom>
          <a:solidFill>
            <a:schemeClr val="accent2">
              <a:lumMod val="20000"/>
              <a:lumOff val="80000"/>
            </a:schemeClr>
          </a:solidFill>
        </p:spPr>
        <p:txBody>
          <a:bodyPr wrap="square" rtlCol="0">
            <a:spAutoFit/>
          </a:bodyPr>
          <a:lstStyle/>
          <a:p>
            <a:r>
              <a:rPr lang="fr-FR" sz="2000" i="1" dirty="0">
                <a:solidFill>
                  <a:schemeClr val="accent1"/>
                </a:solidFill>
              </a:rPr>
              <a:t>if(Condition):</a:t>
            </a:r>
          </a:p>
          <a:p>
            <a:r>
              <a:rPr lang="fr-FR" sz="2000" i="1" dirty="0">
                <a:solidFill>
                  <a:schemeClr val="accent1"/>
                </a:solidFill>
              </a:rPr>
              <a:t>    #instruction</a:t>
            </a:r>
          </a:p>
        </p:txBody>
      </p:sp>
      <p:sp>
        <p:nvSpPr>
          <p:cNvPr id="18" name="ZoneTexte 17">
            <a:extLst>
              <a:ext uri="{FF2B5EF4-FFF2-40B4-BE49-F238E27FC236}">
                <a16:creationId xmlns:a16="http://schemas.microsoft.com/office/drawing/2014/main" id="{4C4993C4-4DAE-4021-81D4-CBC890416A81}"/>
              </a:ext>
            </a:extLst>
          </p:cNvPr>
          <p:cNvSpPr txBox="1"/>
          <p:nvPr/>
        </p:nvSpPr>
        <p:spPr>
          <a:xfrm>
            <a:off x="1452648" y="968660"/>
            <a:ext cx="8587775" cy="923330"/>
          </a:xfrm>
          <a:prstGeom prst="rect">
            <a:avLst/>
          </a:prstGeom>
          <a:noFill/>
        </p:spPr>
        <p:txBody>
          <a:bodyPr wrap="square" rtlCol="0">
            <a:spAutoFit/>
          </a:bodyPr>
          <a:lstStyle/>
          <a:p>
            <a:r>
              <a:rPr lang="fr-FR" dirty="0"/>
              <a:t>Les conditions permettent d’exécuter certaine partie du code et non d’autre en fonction de certaines conditions.</a:t>
            </a:r>
          </a:p>
          <a:p>
            <a:r>
              <a:rPr lang="fr-FR" dirty="0"/>
              <a:t>Python nous fournit les structures conditionnelles suivantes :</a:t>
            </a:r>
          </a:p>
        </p:txBody>
      </p:sp>
      <p:sp>
        <p:nvSpPr>
          <p:cNvPr id="19" name="ZoneTexte 18">
            <a:extLst>
              <a:ext uri="{FF2B5EF4-FFF2-40B4-BE49-F238E27FC236}">
                <a16:creationId xmlns:a16="http://schemas.microsoft.com/office/drawing/2014/main" id="{B94609D9-938A-4A12-9AA6-5046E9BBBB8B}"/>
              </a:ext>
            </a:extLst>
          </p:cNvPr>
          <p:cNvSpPr txBox="1"/>
          <p:nvPr/>
        </p:nvSpPr>
        <p:spPr>
          <a:xfrm>
            <a:off x="3753901" y="3598697"/>
            <a:ext cx="1517716" cy="461665"/>
          </a:xfrm>
          <a:prstGeom prst="rect">
            <a:avLst/>
          </a:prstGeom>
          <a:noFill/>
        </p:spPr>
        <p:txBody>
          <a:bodyPr wrap="square" rtlCol="0">
            <a:spAutoFit/>
          </a:bodyPr>
          <a:lstStyle/>
          <a:p>
            <a:r>
              <a:rPr lang="fr-FR" sz="2400" dirty="0"/>
              <a:t>Ou bien</a:t>
            </a:r>
          </a:p>
        </p:txBody>
      </p:sp>
      <p:sp>
        <p:nvSpPr>
          <p:cNvPr id="20" name="ZoneTexte 19">
            <a:extLst>
              <a:ext uri="{FF2B5EF4-FFF2-40B4-BE49-F238E27FC236}">
                <a16:creationId xmlns:a16="http://schemas.microsoft.com/office/drawing/2014/main" id="{9A5432D2-0CC2-419D-B696-31FFB4D9281D}"/>
              </a:ext>
            </a:extLst>
          </p:cNvPr>
          <p:cNvSpPr txBox="1"/>
          <p:nvPr/>
        </p:nvSpPr>
        <p:spPr>
          <a:xfrm>
            <a:off x="965513" y="3976141"/>
            <a:ext cx="6520195" cy="584775"/>
          </a:xfrm>
          <a:prstGeom prst="rect">
            <a:avLst/>
          </a:prstGeom>
          <a:noFill/>
        </p:spPr>
        <p:txBody>
          <a:bodyPr wrap="square" rtlCol="0">
            <a:spAutoFit/>
          </a:bodyPr>
          <a:lstStyle/>
          <a:p>
            <a:pPr marL="457200" indent="-457200">
              <a:buFont typeface="Wingdings" panose="05000000000000000000" pitchFamily="2" charset="2"/>
              <a:buChar char="Ø"/>
            </a:pPr>
            <a:r>
              <a:rPr lang="it-IT" sz="3200" dirty="0">
                <a:solidFill>
                  <a:schemeClr val="accent2"/>
                </a:solidFill>
              </a:rPr>
              <a:t>La condition if…else (“si…sinon”) :</a:t>
            </a:r>
            <a:endParaRPr lang="fr-FR" sz="3200" dirty="0">
              <a:solidFill>
                <a:schemeClr val="accent2"/>
              </a:solidFill>
            </a:endParaRPr>
          </a:p>
        </p:txBody>
      </p:sp>
      <p:sp>
        <p:nvSpPr>
          <p:cNvPr id="21" name="ZoneTexte 20">
            <a:extLst>
              <a:ext uri="{FF2B5EF4-FFF2-40B4-BE49-F238E27FC236}">
                <a16:creationId xmlns:a16="http://schemas.microsoft.com/office/drawing/2014/main" id="{A948E525-F580-457F-A52D-0778BE4340C5}"/>
              </a:ext>
            </a:extLst>
          </p:cNvPr>
          <p:cNvSpPr txBox="1"/>
          <p:nvPr/>
        </p:nvSpPr>
        <p:spPr>
          <a:xfrm>
            <a:off x="2168991" y="4525167"/>
            <a:ext cx="1602545" cy="584775"/>
          </a:xfrm>
          <a:prstGeom prst="rect">
            <a:avLst/>
          </a:prstGeom>
          <a:noFill/>
        </p:spPr>
        <p:txBody>
          <a:bodyPr wrap="square" rtlCol="0">
            <a:spAutoFit/>
          </a:bodyPr>
          <a:lstStyle/>
          <a:p>
            <a:r>
              <a:rPr lang="fr-FR" sz="3200" dirty="0">
                <a:solidFill>
                  <a:schemeClr val="accent2"/>
                </a:solidFill>
              </a:rPr>
              <a:t>Syntaxe</a:t>
            </a:r>
          </a:p>
        </p:txBody>
      </p:sp>
      <p:sp>
        <p:nvSpPr>
          <p:cNvPr id="22" name="ZoneTexte 21">
            <a:extLst>
              <a:ext uri="{FF2B5EF4-FFF2-40B4-BE49-F238E27FC236}">
                <a16:creationId xmlns:a16="http://schemas.microsoft.com/office/drawing/2014/main" id="{3826B572-A012-4472-9706-AED8D356BAB2}"/>
              </a:ext>
            </a:extLst>
          </p:cNvPr>
          <p:cNvSpPr txBox="1"/>
          <p:nvPr/>
        </p:nvSpPr>
        <p:spPr>
          <a:xfrm>
            <a:off x="3810876" y="4707709"/>
            <a:ext cx="2921482" cy="1323439"/>
          </a:xfrm>
          <a:prstGeom prst="rect">
            <a:avLst/>
          </a:prstGeom>
          <a:solidFill>
            <a:schemeClr val="accent2">
              <a:lumMod val="20000"/>
              <a:lumOff val="80000"/>
            </a:schemeClr>
          </a:solidFill>
        </p:spPr>
        <p:txBody>
          <a:bodyPr wrap="square" rtlCol="0">
            <a:spAutoFit/>
          </a:bodyPr>
          <a:lstStyle/>
          <a:p>
            <a:r>
              <a:rPr lang="fr-FR" sz="2000" i="1" dirty="0">
                <a:solidFill>
                  <a:schemeClr val="accent1"/>
                </a:solidFill>
              </a:rPr>
              <a:t> if(Condition):</a:t>
            </a:r>
          </a:p>
          <a:p>
            <a:r>
              <a:rPr lang="fr-FR" sz="2000" i="1" dirty="0">
                <a:solidFill>
                  <a:schemeClr val="accent1"/>
                </a:solidFill>
              </a:rPr>
              <a:t>        #instruction</a:t>
            </a:r>
          </a:p>
          <a:p>
            <a:r>
              <a:rPr lang="fr-FR" sz="2000" i="1" dirty="0">
                <a:solidFill>
                  <a:schemeClr val="accent1"/>
                </a:solidFill>
              </a:rPr>
              <a:t>    </a:t>
            </a:r>
            <a:r>
              <a:rPr lang="fr-FR" sz="2000" i="1" dirty="0" err="1">
                <a:solidFill>
                  <a:schemeClr val="accent1"/>
                </a:solidFill>
              </a:rPr>
              <a:t>else</a:t>
            </a:r>
            <a:endParaRPr lang="fr-FR" sz="2000" i="1" dirty="0">
              <a:solidFill>
                <a:schemeClr val="accent1"/>
              </a:solidFill>
            </a:endParaRPr>
          </a:p>
          <a:p>
            <a:r>
              <a:rPr lang="fr-FR" sz="2000" i="1" dirty="0">
                <a:solidFill>
                  <a:schemeClr val="accent1"/>
                </a:solidFill>
              </a:rPr>
              <a:t>        #instruction_sinon</a:t>
            </a:r>
          </a:p>
        </p:txBody>
      </p:sp>
      <p:sp>
        <p:nvSpPr>
          <p:cNvPr id="23" name="ZoneTexte 22">
            <a:extLst>
              <a:ext uri="{FF2B5EF4-FFF2-40B4-BE49-F238E27FC236}">
                <a16:creationId xmlns:a16="http://schemas.microsoft.com/office/drawing/2014/main" id="{5FB24A8B-20F7-4C22-94C9-A2A811D94D67}"/>
              </a:ext>
            </a:extLst>
          </p:cNvPr>
          <p:cNvSpPr txBox="1"/>
          <p:nvPr/>
        </p:nvSpPr>
        <p:spPr>
          <a:xfrm>
            <a:off x="7806436" y="5889340"/>
            <a:ext cx="1517716" cy="461665"/>
          </a:xfrm>
          <a:prstGeom prst="rect">
            <a:avLst/>
          </a:prstGeom>
          <a:noFill/>
        </p:spPr>
        <p:txBody>
          <a:bodyPr wrap="square" rtlCol="0">
            <a:spAutoFit/>
          </a:bodyPr>
          <a:lstStyle/>
          <a:p>
            <a:r>
              <a:rPr lang="fr-FR" sz="2400" dirty="0"/>
              <a:t>Ou encore</a:t>
            </a:r>
          </a:p>
        </p:txBody>
      </p:sp>
      <p:sp>
        <p:nvSpPr>
          <p:cNvPr id="24" name="Espace réservé du numéro de diapositive 4">
            <a:extLst>
              <a:ext uri="{FF2B5EF4-FFF2-40B4-BE49-F238E27FC236}">
                <a16:creationId xmlns:a16="http://schemas.microsoft.com/office/drawing/2014/main" id="{CECE9B0B-FEB4-48AD-A498-1F8A421642D3}"/>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59</a:t>
            </a:r>
          </a:p>
        </p:txBody>
      </p:sp>
    </p:spTree>
    <p:extLst>
      <p:ext uri="{BB962C8B-B14F-4D97-AF65-F5344CB8AC3E}">
        <p14:creationId xmlns:p14="http://schemas.microsoft.com/office/powerpoint/2010/main" val="65073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600D2B-6A59-4EAC-9F6B-E1BF346549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rPr>
              <a:t>2</a:t>
            </a:r>
          </a:p>
        </p:txBody>
      </p:sp>
      <p:sp>
        <p:nvSpPr>
          <p:cNvPr id="7" name="TextBox 4">
            <a:extLst>
              <a:ext uri="{FF2B5EF4-FFF2-40B4-BE49-F238E27FC236}">
                <a16:creationId xmlns:a16="http://schemas.microsoft.com/office/drawing/2014/main" id="{A7436A3B-9DD9-4E6B-B699-A8BBF3342DB1}"/>
              </a:ext>
            </a:extLst>
          </p:cNvPr>
          <p:cNvSpPr txBox="1"/>
          <p:nvPr/>
        </p:nvSpPr>
        <p:spPr>
          <a:xfrm>
            <a:off x="3859306" y="3309141"/>
            <a:ext cx="8547847" cy="2506840"/>
          </a:xfrm>
          <a:prstGeom prst="rect">
            <a:avLst/>
          </a:prstGeom>
          <a:noFill/>
        </p:spPr>
        <p:txBody>
          <a:bodyPr wrap="square" rtlCol="0" anchor="ctr">
            <a:spAutoFit/>
          </a:bodyPr>
          <a:lstStyle/>
          <a:p>
            <a:pPr>
              <a:lnSpc>
                <a:spcPct val="150000"/>
              </a:lnSpc>
            </a:pPr>
            <a:r>
              <a:rPr lang="fr-FR" sz="3600" dirty="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Les principaux élément qui constituent un langage de programmation</a:t>
            </a:r>
          </a:p>
        </p:txBody>
      </p:sp>
      <p:pic>
        <p:nvPicPr>
          <p:cNvPr id="8" name="Image 7">
            <a:extLst>
              <a:ext uri="{FF2B5EF4-FFF2-40B4-BE49-F238E27FC236}">
                <a16:creationId xmlns:a16="http://schemas.microsoft.com/office/drawing/2014/main" id="{F3CFAE68-C559-42B2-A7BB-58CB894FC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35" y="3576918"/>
            <a:ext cx="3454400" cy="3012141"/>
          </a:xfrm>
          <a:prstGeom prst="rect">
            <a:avLst/>
          </a:prstGeom>
        </p:spPr>
      </p:pic>
      <p:grpSp>
        <p:nvGrpSpPr>
          <p:cNvPr id="5" name="Group 2">
            <a:extLst>
              <a:ext uri="{FF2B5EF4-FFF2-40B4-BE49-F238E27FC236}">
                <a16:creationId xmlns:a16="http://schemas.microsoft.com/office/drawing/2014/main" id="{AFA8AAD0-1208-4360-B369-352F82434FCA}"/>
              </a:ext>
            </a:extLst>
          </p:cNvPr>
          <p:cNvGrpSpPr>
            <a:grpSpLocks noChangeAspect="1"/>
          </p:cNvGrpSpPr>
          <p:nvPr/>
        </p:nvGrpSpPr>
        <p:grpSpPr>
          <a:xfrm rot="19597915">
            <a:off x="11137211" y="6198973"/>
            <a:ext cx="492262" cy="426744"/>
            <a:chOff x="0" y="0"/>
            <a:chExt cx="3196590" cy="2771140"/>
          </a:xfrm>
          <a:solidFill>
            <a:schemeClr val="accent2"/>
          </a:solidFill>
        </p:grpSpPr>
        <p:sp>
          <p:nvSpPr>
            <p:cNvPr id="9" name="Freeform 3">
              <a:extLst>
                <a:ext uri="{FF2B5EF4-FFF2-40B4-BE49-F238E27FC236}">
                  <a16:creationId xmlns:a16="http://schemas.microsoft.com/office/drawing/2014/main" id="{436AE795-D949-40CD-B42A-106A6FB0F56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0" name="Picture 2">
            <a:extLst>
              <a:ext uri="{FF2B5EF4-FFF2-40B4-BE49-F238E27FC236}">
                <a16:creationId xmlns:a16="http://schemas.microsoft.com/office/drawing/2014/main" id="{65018D70-F402-4804-9C9F-C6523FB27C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9849069">
            <a:off x="23717" y="6175725"/>
            <a:ext cx="426744" cy="426744"/>
          </a:xfrm>
          <a:prstGeom prst="rect">
            <a:avLst/>
          </a:prstGeom>
        </p:spPr>
      </p:pic>
      <p:pic>
        <p:nvPicPr>
          <p:cNvPr id="11" name="Picture 2">
            <a:extLst>
              <a:ext uri="{FF2B5EF4-FFF2-40B4-BE49-F238E27FC236}">
                <a16:creationId xmlns:a16="http://schemas.microsoft.com/office/drawing/2014/main" id="{2BB4C92E-8D77-4CE1-853C-EF7FFA0513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50135">
            <a:off x="6638593" y="289718"/>
            <a:ext cx="426744" cy="426744"/>
          </a:xfrm>
          <a:prstGeom prst="rect">
            <a:avLst/>
          </a:prstGeom>
        </p:spPr>
      </p:pic>
      <p:pic>
        <p:nvPicPr>
          <p:cNvPr id="12" name="Picture 2">
            <a:extLst>
              <a:ext uri="{FF2B5EF4-FFF2-40B4-BE49-F238E27FC236}">
                <a16:creationId xmlns:a16="http://schemas.microsoft.com/office/drawing/2014/main" id="{6563D9B9-1EE5-47C7-9BF6-F1A15BDF04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619886" y="76347"/>
            <a:ext cx="426744" cy="426744"/>
          </a:xfrm>
          <a:prstGeom prst="rect">
            <a:avLst/>
          </a:prstGeom>
        </p:spPr>
      </p:pic>
      <p:grpSp>
        <p:nvGrpSpPr>
          <p:cNvPr id="13" name="Group 2">
            <a:extLst>
              <a:ext uri="{FF2B5EF4-FFF2-40B4-BE49-F238E27FC236}">
                <a16:creationId xmlns:a16="http://schemas.microsoft.com/office/drawing/2014/main" id="{797C15A9-978D-4283-9105-AFAECE747465}"/>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9BD6DD9C-9D68-4DF3-8295-E8F621B0C31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
        <p:nvSpPr>
          <p:cNvPr id="15" name="Espace réservé du numéro de diapositive 4">
            <a:extLst>
              <a:ext uri="{FF2B5EF4-FFF2-40B4-BE49-F238E27FC236}">
                <a16:creationId xmlns:a16="http://schemas.microsoft.com/office/drawing/2014/main" id="{241330DE-650C-4C71-8041-8F69891E3894}"/>
              </a:ext>
            </a:extLst>
          </p:cNvPr>
          <p:cNvSpPr>
            <a:spLocks noGrp="1"/>
          </p:cNvSpPr>
          <p:nvPr>
            <p:ph type="sldNum" sz="quarter" idx="12"/>
          </p:nvPr>
        </p:nvSpPr>
        <p:spPr>
          <a:xfrm>
            <a:off x="5729859" y="6248666"/>
            <a:ext cx="523788" cy="500106"/>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FR" sz="2000" b="1" dirty="0">
                <a:solidFill>
                  <a:srgbClr val="FF0000"/>
                </a:solidFill>
                <a:latin typeface="Nunito Sans Black" pitchFamily="2" charset="0"/>
              </a:rPr>
              <a:t>5</a:t>
            </a:r>
            <a:endParaRPr lang="fr-ML" sz="2000" b="1" dirty="0">
              <a:solidFill>
                <a:srgbClr val="FF0000"/>
              </a:solidFill>
              <a:latin typeface="Nunito Sans Black" pitchFamily="2" charset="0"/>
            </a:endParaRPr>
          </a:p>
        </p:txBody>
      </p:sp>
    </p:spTree>
    <p:extLst>
      <p:ext uri="{BB962C8B-B14F-4D97-AF65-F5344CB8AC3E}">
        <p14:creationId xmlns:p14="http://schemas.microsoft.com/office/powerpoint/2010/main" val="316143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250" fill="hold"/>
                                        <p:tgtEl>
                                          <p:spTgt spid="12"/>
                                        </p:tgtEl>
                                        <p:attrNameLst>
                                          <p:attrName>ppt_w</p:attrName>
                                        </p:attrNameLst>
                                      </p:cBhvr>
                                      <p:tavLst>
                                        <p:tav tm="0">
                                          <p:val>
                                            <p:fltVal val="0"/>
                                          </p:val>
                                        </p:tav>
                                        <p:tav tm="100000">
                                          <p:val>
                                            <p:strVal val="#ppt_w"/>
                                          </p:val>
                                        </p:tav>
                                      </p:tavLst>
                                    </p:anim>
                                    <p:anim calcmode="lin" valueType="num">
                                      <p:cBhvr>
                                        <p:cTn id="13" dur="1250" fill="hold"/>
                                        <p:tgtEl>
                                          <p:spTgt spid="12"/>
                                        </p:tgtEl>
                                        <p:attrNameLst>
                                          <p:attrName>ppt_h</p:attrName>
                                        </p:attrNameLst>
                                      </p:cBhvr>
                                      <p:tavLst>
                                        <p:tav tm="0">
                                          <p:val>
                                            <p:fltVal val="0"/>
                                          </p:val>
                                        </p:tav>
                                        <p:tav tm="100000">
                                          <p:val>
                                            <p:strVal val="#ppt_h"/>
                                          </p:val>
                                        </p:tav>
                                      </p:tavLst>
                                    </p:anim>
                                    <p:anim calcmode="lin" valueType="num">
                                      <p:cBhvr>
                                        <p:cTn id="14" dur="1250" fill="hold"/>
                                        <p:tgtEl>
                                          <p:spTgt spid="12"/>
                                        </p:tgtEl>
                                        <p:attrNameLst>
                                          <p:attrName>style.rotation</p:attrName>
                                        </p:attrNameLst>
                                      </p:cBhvr>
                                      <p:tavLst>
                                        <p:tav tm="0">
                                          <p:val>
                                            <p:fltVal val="360"/>
                                          </p:val>
                                        </p:tav>
                                        <p:tav tm="100000">
                                          <p:val>
                                            <p:fltVal val="0"/>
                                          </p:val>
                                        </p:tav>
                                      </p:tavLst>
                                    </p:anim>
                                    <p:animEffect transition="in" filter="fade">
                                      <p:cBhvr>
                                        <p:cTn id="15" dur="1250"/>
                                        <p:tgtEl>
                                          <p:spTgt spid="12"/>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250" fill="hold"/>
                                        <p:tgtEl>
                                          <p:spTgt spid="11"/>
                                        </p:tgtEl>
                                        <p:attrNameLst>
                                          <p:attrName>ppt_w</p:attrName>
                                        </p:attrNameLst>
                                      </p:cBhvr>
                                      <p:tavLst>
                                        <p:tav tm="0">
                                          <p:val>
                                            <p:fltVal val="0"/>
                                          </p:val>
                                        </p:tav>
                                        <p:tav tm="100000">
                                          <p:val>
                                            <p:strVal val="#ppt_w"/>
                                          </p:val>
                                        </p:tav>
                                      </p:tavLst>
                                    </p:anim>
                                    <p:anim calcmode="lin" valueType="num">
                                      <p:cBhvr>
                                        <p:cTn id="19" dur="1250" fill="hold"/>
                                        <p:tgtEl>
                                          <p:spTgt spid="11"/>
                                        </p:tgtEl>
                                        <p:attrNameLst>
                                          <p:attrName>ppt_h</p:attrName>
                                        </p:attrNameLst>
                                      </p:cBhvr>
                                      <p:tavLst>
                                        <p:tav tm="0">
                                          <p:val>
                                            <p:fltVal val="0"/>
                                          </p:val>
                                        </p:tav>
                                        <p:tav tm="100000">
                                          <p:val>
                                            <p:strVal val="#ppt_h"/>
                                          </p:val>
                                        </p:tav>
                                      </p:tavLst>
                                    </p:anim>
                                    <p:anim calcmode="lin" valueType="num">
                                      <p:cBhvr>
                                        <p:cTn id="20" dur="1250" fill="hold"/>
                                        <p:tgtEl>
                                          <p:spTgt spid="11"/>
                                        </p:tgtEl>
                                        <p:attrNameLst>
                                          <p:attrName>style.rotation</p:attrName>
                                        </p:attrNameLst>
                                      </p:cBhvr>
                                      <p:tavLst>
                                        <p:tav tm="0">
                                          <p:val>
                                            <p:fltVal val="360"/>
                                          </p:val>
                                        </p:tav>
                                        <p:tav tm="100000">
                                          <p:val>
                                            <p:fltVal val="0"/>
                                          </p:val>
                                        </p:tav>
                                      </p:tavLst>
                                    </p:anim>
                                    <p:animEffect transition="in" filter="fade">
                                      <p:cBhvr>
                                        <p:cTn id="21" dur="1250"/>
                                        <p:tgtEl>
                                          <p:spTgt spid="11"/>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250" fill="hold"/>
                                        <p:tgtEl>
                                          <p:spTgt spid="10"/>
                                        </p:tgtEl>
                                        <p:attrNameLst>
                                          <p:attrName>ppt_w</p:attrName>
                                        </p:attrNameLst>
                                      </p:cBhvr>
                                      <p:tavLst>
                                        <p:tav tm="0">
                                          <p:val>
                                            <p:fltVal val="0"/>
                                          </p:val>
                                        </p:tav>
                                        <p:tav tm="100000">
                                          <p:val>
                                            <p:strVal val="#ppt_w"/>
                                          </p:val>
                                        </p:tav>
                                      </p:tavLst>
                                    </p:anim>
                                    <p:anim calcmode="lin" valueType="num">
                                      <p:cBhvr>
                                        <p:cTn id="25" dur="1250" fill="hold"/>
                                        <p:tgtEl>
                                          <p:spTgt spid="10"/>
                                        </p:tgtEl>
                                        <p:attrNameLst>
                                          <p:attrName>ppt_h</p:attrName>
                                        </p:attrNameLst>
                                      </p:cBhvr>
                                      <p:tavLst>
                                        <p:tav tm="0">
                                          <p:val>
                                            <p:fltVal val="0"/>
                                          </p:val>
                                        </p:tav>
                                        <p:tav tm="100000">
                                          <p:val>
                                            <p:strVal val="#ppt_h"/>
                                          </p:val>
                                        </p:tav>
                                      </p:tavLst>
                                    </p:anim>
                                    <p:anim calcmode="lin" valueType="num">
                                      <p:cBhvr>
                                        <p:cTn id="26" dur="1250" fill="hold"/>
                                        <p:tgtEl>
                                          <p:spTgt spid="10"/>
                                        </p:tgtEl>
                                        <p:attrNameLst>
                                          <p:attrName>style.rotation</p:attrName>
                                        </p:attrNameLst>
                                      </p:cBhvr>
                                      <p:tavLst>
                                        <p:tav tm="0">
                                          <p:val>
                                            <p:fltVal val="360"/>
                                          </p:val>
                                        </p:tav>
                                        <p:tav tm="100000">
                                          <p:val>
                                            <p:fltVal val="0"/>
                                          </p:val>
                                        </p:tav>
                                      </p:tavLst>
                                    </p:anim>
                                    <p:animEffect transition="in" filter="fade">
                                      <p:cBhvr>
                                        <p:cTn id="27" dur="1250"/>
                                        <p:tgtEl>
                                          <p:spTgt spid="10"/>
                                        </p:tgtEl>
                                      </p:cBhvr>
                                    </p:animEffect>
                                  </p:childTnLst>
                                </p:cTn>
                              </p:par>
                              <p:par>
                                <p:cTn id="28" presetID="47" presetClass="entr" presetSubtype="0" fill="hold" nodeType="withEffect">
                                  <p:stCondLst>
                                    <p:cond delay="10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690139" y="112190"/>
            <a:ext cx="3588864"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conditions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108057"/>
            <a:ext cx="1698451" cy="1481002"/>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3" name="ZoneTexte 22">
            <a:extLst>
              <a:ext uri="{FF2B5EF4-FFF2-40B4-BE49-F238E27FC236}">
                <a16:creationId xmlns:a16="http://schemas.microsoft.com/office/drawing/2014/main" id="{5FB24A8B-20F7-4C22-94C9-A2A811D94D67}"/>
              </a:ext>
            </a:extLst>
          </p:cNvPr>
          <p:cNvSpPr txBox="1"/>
          <p:nvPr/>
        </p:nvSpPr>
        <p:spPr>
          <a:xfrm>
            <a:off x="2697107" y="5108057"/>
            <a:ext cx="7050207" cy="830997"/>
          </a:xfrm>
          <a:prstGeom prst="rect">
            <a:avLst/>
          </a:prstGeom>
          <a:noFill/>
        </p:spPr>
        <p:txBody>
          <a:bodyPr wrap="square" rtlCol="0">
            <a:spAutoFit/>
          </a:bodyPr>
          <a:lstStyle/>
          <a:p>
            <a:r>
              <a:rPr lang="fr-FR" sz="2400" b="1" i="1" dirty="0">
                <a:solidFill>
                  <a:schemeClr val="accent2"/>
                </a:solidFill>
              </a:rPr>
              <a:t>Condition</a:t>
            </a:r>
            <a:r>
              <a:rPr lang="fr-FR" sz="2400" dirty="0"/>
              <a:t> : doit être une expression qui peut-être soit </a:t>
            </a:r>
            <a:r>
              <a:rPr lang="fr-FR" sz="2400" dirty="0" err="1"/>
              <a:t>True</a:t>
            </a:r>
            <a:r>
              <a:rPr lang="fr-FR" sz="2400" dirty="0"/>
              <a:t> ou soit False </a:t>
            </a:r>
          </a:p>
        </p:txBody>
      </p:sp>
      <p:sp>
        <p:nvSpPr>
          <p:cNvPr id="24" name="ZoneTexte 23">
            <a:extLst>
              <a:ext uri="{FF2B5EF4-FFF2-40B4-BE49-F238E27FC236}">
                <a16:creationId xmlns:a16="http://schemas.microsoft.com/office/drawing/2014/main" id="{359DFDB1-4845-4913-98B8-4A88345ECF32}"/>
              </a:ext>
            </a:extLst>
          </p:cNvPr>
          <p:cNvSpPr txBox="1"/>
          <p:nvPr/>
        </p:nvSpPr>
        <p:spPr>
          <a:xfrm>
            <a:off x="826552" y="1017320"/>
            <a:ext cx="9552359" cy="584775"/>
          </a:xfrm>
          <a:prstGeom prst="rect">
            <a:avLst/>
          </a:prstGeom>
          <a:noFill/>
        </p:spPr>
        <p:txBody>
          <a:bodyPr wrap="square" rtlCol="0">
            <a:spAutoFit/>
          </a:bodyPr>
          <a:lstStyle/>
          <a:p>
            <a:pPr marL="457200" indent="-457200">
              <a:buFont typeface="Wingdings" panose="05000000000000000000" pitchFamily="2" charset="2"/>
              <a:buChar char="Ø"/>
            </a:pPr>
            <a:r>
              <a:rPr lang="it-IT" sz="3200" dirty="0">
                <a:solidFill>
                  <a:schemeClr val="accent2"/>
                </a:solidFill>
              </a:rPr>
              <a:t>La condition if…elif…else (“si…sinon si… sinon”) :</a:t>
            </a:r>
            <a:endParaRPr lang="fr-FR" sz="3200" dirty="0">
              <a:solidFill>
                <a:schemeClr val="accent2"/>
              </a:solidFill>
            </a:endParaRPr>
          </a:p>
        </p:txBody>
      </p:sp>
      <p:sp>
        <p:nvSpPr>
          <p:cNvPr id="25" name="ZoneTexte 24">
            <a:extLst>
              <a:ext uri="{FF2B5EF4-FFF2-40B4-BE49-F238E27FC236}">
                <a16:creationId xmlns:a16="http://schemas.microsoft.com/office/drawing/2014/main" id="{0FDFB96B-EFBB-4FEF-9321-81C515299725}"/>
              </a:ext>
            </a:extLst>
          </p:cNvPr>
          <p:cNvSpPr txBox="1"/>
          <p:nvPr/>
        </p:nvSpPr>
        <p:spPr>
          <a:xfrm>
            <a:off x="2030030" y="1566346"/>
            <a:ext cx="1602545" cy="584775"/>
          </a:xfrm>
          <a:prstGeom prst="rect">
            <a:avLst/>
          </a:prstGeom>
          <a:noFill/>
        </p:spPr>
        <p:txBody>
          <a:bodyPr wrap="square" rtlCol="0">
            <a:spAutoFit/>
          </a:bodyPr>
          <a:lstStyle/>
          <a:p>
            <a:r>
              <a:rPr lang="fr-FR" sz="3200" dirty="0">
                <a:solidFill>
                  <a:schemeClr val="accent2"/>
                </a:solidFill>
              </a:rPr>
              <a:t>Syntaxe</a:t>
            </a:r>
          </a:p>
        </p:txBody>
      </p:sp>
      <p:sp>
        <p:nvSpPr>
          <p:cNvPr id="26" name="ZoneTexte 25">
            <a:extLst>
              <a:ext uri="{FF2B5EF4-FFF2-40B4-BE49-F238E27FC236}">
                <a16:creationId xmlns:a16="http://schemas.microsoft.com/office/drawing/2014/main" id="{8635FCEF-7C6A-47ED-9903-4E332B855E82}"/>
              </a:ext>
            </a:extLst>
          </p:cNvPr>
          <p:cNvSpPr txBox="1"/>
          <p:nvPr/>
        </p:nvSpPr>
        <p:spPr>
          <a:xfrm>
            <a:off x="3510039" y="1905267"/>
            <a:ext cx="3117004" cy="2246769"/>
          </a:xfrm>
          <a:prstGeom prst="rect">
            <a:avLst/>
          </a:prstGeom>
          <a:solidFill>
            <a:schemeClr val="accent2">
              <a:lumMod val="20000"/>
              <a:lumOff val="80000"/>
            </a:schemeClr>
          </a:solidFill>
        </p:spPr>
        <p:txBody>
          <a:bodyPr wrap="square" rtlCol="0">
            <a:spAutoFit/>
          </a:bodyPr>
          <a:lstStyle/>
          <a:p>
            <a:r>
              <a:rPr lang="fr-FR" sz="2000" i="1" dirty="0">
                <a:solidFill>
                  <a:schemeClr val="accent1"/>
                </a:solidFill>
              </a:rPr>
              <a:t>if(Condition):</a:t>
            </a:r>
          </a:p>
          <a:p>
            <a:r>
              <a:rPr lang="fr-FR" sz="2000" i="1" dirty="0">
                <a:solidFill>
                  <a:schemeClr val="accent1"/>
                </a:solidFill>
              </a:rPr>
              <a:t>        #instruction</a:t>
            </a:r>
          </a:p>
          <a:p>
            <a:r>
              <a:rPr lang="fr-FR" sz="2000" i="1" dirty="0">
                <a:solidFill>
                  <a:schemeClr val="accent1"/>
                </a:solidFill>
              </a:rPr>
              <a:t>    </a:t>
            </a:r>
            <a:r>
              <a:rPr lang="fr-FR" sz="2000" i="1" dirty="0" err="1">
                <a:solidFill>
                  <a:schemeClr val="accent1"/>
                </a:solidFill>
              </a:rPr>
              <a:t>elif</a:t>
            </a:r>
            <a:endParaRPr lang="fr-FR" sz="2000" i="1" dirty="0">
              <a:solidFill>
                <a:schemeClr val="accent1"/>
              </a:solidFill>
            </a:endParaRPr>
          </a:p>
          <a:p>
            <a:r>
              <a:rPr lang="fr-FR" sz="2000" i="1" dirty="0">
                <a:solidFill>
                  <a:schemeClr val="accent1"/>
                </a:solidFill>
              </a:rPr>
              <a:t>        #instruction sinon si</a:t>
            </a:r>
          </a:p>
          <a:p>
            <a:r>
              <a:rPr lang="fr-FR" sz="2000" i="1" dirty="0">
                <a:solidFill>
                  <a:schemeClr val="accent1"/>
                </a:solidFill>
              </a:rPr>
              <a:t>        </a:t>
            </a:r>
          </a:p>
          <a:p>
            <a:r>
              <a:rPr lang="fr-FR" sz="2000" i="1" dirty="0">
                <a:solidFill>
                  <a:schemeClr val="accent1"/>
                </a:solidFill>
              </a:rPr>
              <a:t>    </a:t>
            </a:r>
            <a:r>
              <a:rPr lang="fr-FR" sz="2000" i="1" dirty="0" err="1">
                <a:solidFill>
                  <a:schemeClr val="accent1"/>
                </a:solidFill>
              </a:rPr>
              <a:t>else</a:t>
            </a:r>
            <a:endParaRPr lang="fr-FR" sz="2000" i="1" dirty="0">
              <a:solidFill>
                <a:schemeClr val="accent1"/>
              </a:solidFill>
            </a:endParaRPr>
          </a:p>
          <a:p>
            <a:r>
              <a:rPr lang="fr-FR" sz="2000" i="1" dirty="0">
                <a:solidFill>
                  <a:schemeClr val="accent1"/>
                </a:solidFill>
              </a:rPr>
              <a:t>        #instruction sinon</a:t>
            </a:r>
          </a:p>
        </p:txBody>
      </p:sp>
      <p:sp>
        <p:nvSpPr>
          <p:cNvPr id="27" name="ZoneTexte 26">
            <a:extLst>
              <a:ext uri="{FF2B5EF4-FFF2-40B4-BE49-F238E27FC236}">
                <a16:creationId xmlns:a16="http://schemas.microsoft.com/office/drawing/2014/main" id="{5CB5312B-643F-4389-8FFE-AD513236B47C}"/>
              </a:ext>
            </a:extLst>
          </p:cNvPr>
          <p:cNvSpPr txBox="1"/>
          <p:nvPr/>
        </p:nvSpPr>
        <p:spPr>
          <a:xfrm>
            <a:off x="1965096" y="4706879"/>
            <a:ext cx="1145749" cy="584775"/>
          </a:xfrm>
          <a:prstGeom prst="rect">
            <a:avLst/>
          </a:prstGeom>
          <a:noFill/>
        </p:spPr>
        <p:txBody>
          <a:bodyPr wrap="square" rtlCol="0">
            <a:spAutoFit/>
          </a:bodyPr>
          <a:lstStyle/>
          <a:p>
            <a:r>
              <a:rPr lang="fr-FR" sz="3200" dirty="0">
                <a:solidFill>
                  <a:schemeClr val="accent2"/>
                </a:solidFill>
              </a:rPr>
              <a:t>NB :</a:t>
            </a:r>
          </a:p>
        </p:txBody>
      </p:sp>
      <p:sp>
        <p:nvSpPr>
          <p:cNvPr id="16" name="Espace réservé du numéro de diapositive 4">
            <a:extLst>
              <a:ext uri="{FF2B5EF4-FFF2-40B4-BE49-F238E27FC236}">
                <a16:creationId xmlns:a16="http://schemas.microsoft.com/office/drawing/2014/main" id="{FB889BEF-A4E5-466C-96C5-DBEDD14D5AEC}"/>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60</a:t>
            </a:r>
          </a:p>
        </p:txBody>
      </p:sp>
    </p:spTree>
    <p:extLst>
      <p:ext uri="{BB962C8B-B14F-4D97-AF65-F5344CB8AC3E}">
        <p14:creationId xmlns:p14="http://schemas.microsoft.com/office/powerpoint/2010/main" val="11390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607323" y="123638"/>
            <a:ext cx="4977354"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fonctions Usuelles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4EF79F86-142E-4663-87B6-85ECA99927D9}"/>
              </a:ext>
            </a:extLst>
          </p:cNvPr>
          <p:cNvSpPr txBox="1"/>
          <p:nvPr/>
        </p:nvSpPr>
        <p:spPr>
          <a:xfrm>
            <a:off x="1404480" y="1078452"/>
            <a:ext cx="8587775" cy="646331"/>
          </a:xfrm>
          <a:prstGeom prst="rect">
            <a:avLst/>
          </a:prstGeom>
          <a:noFill/>
        </p:spPr>
        <p:txBody>
          <a:bodyPr wrap="square" rtlCol="0">
            <a:spAutoFit/>
          </a:bodyPr>
          <a:lstStyle/>
          <a:p>
            <a:r>
              <a:rPr lang="fr-FR" dirty="0"/>
              <a:t>Une fonction est un bloc de code organisé et réutilisable contenant une tâche spécifique ou un groupe de tâches associées qui ne fonctionne que lors de son appel.</a:t>
            </a:r>
          </a:p>
        </p:txBody>
      </p:sp>
      <p:sp>
        <p:nvSpPr>
          <p:cNvPr id="16" name="ZoneTexte 15">
            <a:extLst>
              <a:ext uri="{FF2B5EF4-FFF2-40B4-BE49-F238E27FC236}">
                <a16:creationId xmlns:a16="http://schemas.microsoft.com/office/drawing/2014/main" id="{2CE9BD79-2136-441A-873A-6D94F7B5DB34}"/>
              </a:ext>
            </a:extLst>
          </p:cNvPr>
          <p:cNvSpPr txBox="1"/>
          <p:nvPr/>
        </p:nvSpPr>
        <p:spPr>
          <a:xfrm>
            <a:off x="1404480" y="1746437"/>
            <a:ext cx="3825826" cy="369332"/>
          </a:xfrm>
          <a:prstGeom prst="rect">
            <a:avLst/>
          </a:prstGeom>
          <a:noFill/>
        </p:spPr>
        <p:txBody>
          <a:bodyPr wrap="square" rtlCol="0">
            <a:spAutoFit/>
          </a:bodyPr>
          <a:lstStyle/>
          <a:p>
            <a:r>
              <a:rPr lang="fr-FR" dirty="0">
                <a:solidFill>
                  <a:schemeClr val="accent2"/>
                </a:solidFill>
              </a:rPr>
              <a:t>Quelque fonction usuelles de Python</a:t>
            </a:r>
          </a:p>
        </p:txBody>
      </p:sp>
      <p:sp>
        <p:nvSpPr>
          <p:cNvPr id="17" name="ZoneTexte 16">
            <a:extLst>
              <a:ext uri="{FF2B5EF4-FFF2-40B4-BE49-F238E27FC236}">
                <a16:creationId xmlns:a16="http://schemas.microsoft.com/office/drawing/2014/main" id="{8FFB3A7C-0D7D-43AF-A39E-17C9192A45DD}"/>
              </a:ext>
            </a:extLst>
          </p:cNvPr>
          <p:cNvSpPr txBox="1"/>
          <p:nvPr/>
        </p:nvSpPr>
        <p:spPr>
          <a:xfrm>
            <a:off x="4865688" y="2208102"/>
            <a:ext cx="950650" cy="369332"/>
          </a:xfrm>
          <a:prstGeom prst="rect">
            <a:avLst/>
          </a:prstGeom>
          <a:noFill/>
        </p:spPr>
        <p:txBody>
          <a:bodyPr wrap="square" rtlCol="0">
            <a:spAutoFit/>
          </a:bodyPr>
          <a:lstStyle/>
          <a:p>
            <a:r>
              <a:rPr lang="fr-FR" dirty="0" err="1">
                <a:solidFill>
                  <a:schemeClr val="accent2"/>
                </a:solidFill>
              </a:rPr>
              <a:t>print</a:t>
            </a:r>
            <a:r>
              <a:rPr lang="fr-FR" dirty="0">
                <a:solidFill>
                  <a:schemeClr val="accent2"/>
                </a:solidFill>
              </a:rPr>
              <a:t>()</a:t>
            </a:r>
          </a:p>
        </p:txBody>
      </p:sp>
      <p:sp>
        <p:nvSpPr>
          <p:cNvPr id="18" name="ZoneTexte 17">
            <a:extLst>
              <a:ext uri="{FF2B5EF4-FFF2-40B4-BE49-F238E27FC236}">
                <a16:creationId xmlns:a16="http://schemas.microsoft.com/office/drawing/2014/main" id="{6D344366-C848-40AE-B02E-8A821F624AAB}"/>
              </a:ext>
            </a:extLst>
          </p:cNvPr>
          <p:cNvSpPr txBox="1"/>
          <p:nvPr/>
        </p:nvSpPr>
        <p:spPr>
          <a:xfrm>
            <a:off x="4865688" y="2921168"/>
            <a:ext cx="950650" cy="369332"/>
          </a:xfrm>
          <a:prstGeom prst="rect">
            <a:avLst/>
          </a:prstGeom>
          <a:noFill/>
        </p:spPr>
        <p:txBody>
          <a:bodyPr wrap="square" rtlCol="0">
            <a:spAutoFit/>
          </a:bodyPr>
          <a:lstStyle/>
          <a:p>
            <a:r>
              <a:rPr lang="fr-FR" dirty="0">
                <a:solidFill>
                  <a:schemeClr val="accent2"/>
                </a:solidFill>
              </a:rPr>
              <a:t>input()</a:t>
            </a:r>
          </a:p>
        </p:txBody>
      </p:sp>
      <p:sp>
        <p:nvSpPr>
          <p:cNvPr id="19" name="ZoneTexte 18">
            <a:extLst>
              <a:ext uri="{FF2B5EF4-FFF2-40B4-BE49-F238E27FC236}">
                <a16:creationId xmlns:a16="http://schemas.microsoft.com/office/drawing/2014/main" id="{DBBB4047-7113-4E0D-B4F9-3D44CA760F3C}"/>
              </a:ext>
            </a:extLst>
          </p:cNvPr>
          <p:cNvSpPr txBox="1"/>
          <p:nvPr/>
        </p:nvSpPr>
        <p:spPr>
          <a:xfrm>
            <a:off x="4865688" y="3567501"/>
            <a:ext cx="950650" cy="369332"/>
          </a:xfrm>
          <a:prstGeom prst="rect">
            <a:avLst/>
          </a:prstGeom>
          <a:noFill/>
        </p:spPr>
        <p:txBody>
          <a:bodyPr wrap="square" rtlCol="0">
            <a:spAutoFit/>
          </a:bodyPr>
          <a:lstStyle/>
          <a:p>
            <a:r>
              <a:rPr lang="fr-FR" dirty="0" err="1">
                <a:solidFill>
                  <a:schemeClr val="accent2"/>
                </a:solidFill>
              </a:rPr>
              <a:t>sqrt</a:t>
            </a:r>
            <a:r>
              <a:rPr lang="fr-FR" dirty="0">
                <a:solidFill>
                  <a:schemeClr val="accent2"/>
                </a:solidFill>
              </a:rPr>
              <a:t>()</a:t>
            </a:r>
          </a:p>
        </p:txBody>
      </p:sp>
      <p:sp>
        <p:nvSpPr>
          <p:cNvPr id="20" name="ZoneTexte 19">
            <a:extLst>
              <a:ext uri="{FF2B5EF4-FFF2-40B4-BE49-F238E27FC236}">
                <a16:creationId xmlns:a16="http://schemas.microsoft.com/office/drawing/2014/main" id="{C4FC007C-ECFD-48C1-B72C-F9430E7F38BC}"/>
              </a:ext>
            </a:extLst>
          </p:cNvPr>
          <p:cNvSpPr txBox="1"/>
          <p:nvPr/>
        </p:nvSpPr>
        <p:spPr>
          <a:xfrm>
            <a:off x="4931676" y="4284736"/>
            <a:ext cx="950650" cy="369332"/>
          </a:xfrm>
          <a:prstGeom prst="rect">
            <a:avLst/>
          </a:prstGeom>
          <a:noFill/>
        </p:spPr>
        <p:txBody>
          <a:bodyPr wrap="square" rtlCol="0">
            <a:spAutoFit/>
          </a:bodyPr>
          <a:lstStyle/>
          <a:p>
            <a:r>
              <a:rPr lang="fr-FR" dirty="0">
                <a:solidFill>
                  <a:schemeClr val="accent2"/>
                </a:solidFill>
              </a:rPr>
              <a:t>cos()</a:t>
            </a:r>
          </a:p>
        </p:txBody>
      </p:sp>
      <p:sp>
        <p:nvSpPr>
          <p:cNvPr id="21" name="ZoneTexte 20">
            <a:extLst>
              <a:ext uri="{FF2B5EF4-FFF2-40B4-BE49-F238E27FC236}">
                <a16:creationId xmlns:a16="http://schemas.microsoft.com/office/drawing/2014/main" id="{6811518E-489B-4B75-A651-D9D4CAC0CD8B}"/>
              </a:ext>
            </a:extLst>
          </p:cNvPr>
          <p:cNvSpPr txBox="1"/>
          <p:nvPr/>
        </p:nvSpPr>
        <p:spPr>
          <a:xfrm>
            <a:off x="4931676" y="4778280"/>
            <a:ext cx="950650" cy="369332"/>
          </a:xfrm>
          <a:prstGeom prst="rect">
            <a:avLst/>
          </a:prstGeom>
          <a:noFill/>
        </p:spPr>
        <p:txBody>
          <a:bodyPr wrap="square" rtlCol="0">
            <a:spAutoFit/>
          </a:bodyPr>
          <a:lstStyle/>
          <a:p>
            <a:r>
              <a:rPr lang="fr-FR" dirty="0">
                <a:solidFill>
                  <a:schemeClr val="accent2"/>
                </a:solidFill>
              </a:rPr>
              <a:t>….</a:t>
            </a:r>
          </a:p>
        </p:txBody>
      </p:sp>
      <p:sp>
        <p:nvSpPr>
          <p:cNvPr id="22" name="Espace réservé du numéro de diapositive 4">
            <a:extLst>
              <a:ext uri="{FF2B5EF4-FFF2-40B4-BE49-F238E27FC236}">
                <a16:creationId xmlns:a16="http://schemas.microsoft.com/office/drawing/2014/main" id="{3474027E-7F44-4E6D-81B7-B991DD803C1A}"/>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61</a:t>
            </a:r>
          </a:p>
        </p:txBody>
      </p:sp>
    </p:spTree>
    <p:extLst>
      <p:ext uri="{BB962C8B-B14F-4D97-AF65-F5344CB8AC3E}">
        <p14:creationId xmlns:p14="http://schemas.microsoft.com/office/powerpoint/2010/main" val="38716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809188" y="87060"/>
            <a:ext cx="6539061"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Fonction déclaration et appel</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E32CC1F1-015D-4A73-AA0D-28D01C017C96}"/>
              </a:ext>
            </a:extLst>
          </p:cNvPr>
          <p:cNvSpPr txBox="1"/>
          <p:nvPr/>
        </p:nvSpPr>
        <p:spPr>
          <a:xfrm>
            <a:off x="1690665" y="907669"/>
            <a:ext cx="1602545" cy="584775"/>
          </a:xfrm>
          <a:prstGeom prst="rect">
            <a:avLst/>
          </a:prstGeom>
          <a:noFill/>
        </p:spPr>
        <p:txBody>
          <a:bodyPr wrap="square" rtlCol="0">
            <a:spAutoFit/>
          </a:bodyPr>
          <a:lstStyle/>
          <a:p>
            <a:r>
              <a:rPr lang="fr-FR" sz="3200" dirty="0">
                <a:solidFill>
                  <a:schemeClr val="accent2"/>
                </a:solidFill>
              </a:rPr>
              <a:t>Syntaxe</a:t>
            </a:r>
          </a:p>
        </p:txBody>
      </p:sp>
      <p:sp>
        <p:nvSpPr>
          <p:cNvPr id="16" name="ZoneTexte 15">
            <a:extLst>
              <a:ext uri="{FF2B5EF4-FFF2-40B4-BE49-F238E27FC236}">
                <a16:creationId xmlns:a16="http://schemas.microsoft.com/office/drawing/2014/main" id="{95215F6D-628F-4865-8723-AEDF23C686E5}"/>
              </a:ext>
            </a:extLst>
          </p:cNvPr>
          <p:cNvSpPr txBox="1"/>
          <p:nvPr/>
        </p:nvSpPr>
        <p:spPr>
          <a:xfrm>
            <a:off x="3170673" y="1246590"/>
            <a:ext cx="4436757" cy="1015663"/>
          </a:xfrm>
          <a:prstGeom prst="rect">
            <a:avLst/>
          </a:prstGeom>
          <a:solidFill>
            <a:schemeClr val="accent2">
              <a:lumMod val="20000"/>
              <a:lumOff val="80000"/>
            </a:schemeClr>
          </a:solidFill>
        </p:spPr>
        <p:txBody>
          <a:bodyPr wrap="square" rtlCol="0">
            <a:spAutoFit/>
          </a:bodyPr>
          <a:lstStyle/>
          <a:p>
            <a:r>
              <a:rPr lang="fr-FR" sz="2000" i="1" dirty="0" err="1">
                <a:solidFill>
                  <a:schemeClr val="accent1"/>
                </a:solidFill>
              </a:rPr>
              <a:t>def</a:t>
            </a:r>
            <a:r>
              <a:rPr lang="fr-FR" sz="2000" i="1" dirty="0">
                <a:solidFill>
                  <a:schemeClr val="accent1"/>
                </a:solidFill>
              </a:rPr>
              <a:t> </a:t>
            </a:r>
            <a:r>
              <a:rPr lang="fr-FR" sz="2000" i="1" dirty="0" err="1">
                <a:solidFill>
                  <a:schemeClr val="accent1"/>
                </a:solidFill>
              </a:rPr>
              <a:t>nom_fonction</a:t>
            </a:r>
            <a:r>
              <a:rPr lang="fr-FR" sz="2000" i="1" dirty="0">
                <a:solidFill>
                  <a:schemeClr val="accent1"/>
                </a:solidFill>
              </a:rPr>
              <a:t>(</a:t>
            </a:r>
            <a:r>
              <a:rPr lang="fr-FR" sz="2000" i="1" dirty="0" err="1">
                <a:solidFill>
                  <a:schemeClr val="accent1"/>
                </a:solidFill>
              </a:rPr>
              <a:t>liste_parametre</a:t>
            </a:r>
            <a:r>
              <a:rPr lang="fr-FR" sz="2000" i="1" dirty="0">
                <a:solidFill>
                  <a:schemeClr val="accent1"/>
                </a:solidFill>
              </a:rPr>
              <a:t>) :</a:t>
            </a:r>
          </a:p>
          <a:p>
            <a:r>
              <a:rPr lang="fr-FR" sz="2000" i="1" dirty="0">
                <a:solidFill>
                  <a:schemeClr val="accent1"/>
                </a:solidFill>
              </a:rPr>
              <a:t>        Instructions . .. </a:t>
            </a:r>
          </a:p>
          <a:p>
            <a:r>
              <a:rPr lang="fr-FR" sz="2000" i="1" dirty="0">
                <a:solidFill>
                  <a:schemeClr val="accent1"/>
                </a:solidFill>
              </a:rPr>
              <a:t>        #[return valeur] optionnel</a:t>
            </a:r>
          </a:p>
        </p:txBody>
      </p:sp>
      <p:sp>
        <p:nvSpPr>
          <p:cNvPr id="17" name="ZoneTexte 16">
            <a:extLst>
              <a:ext uri="{FF2B5EF4-FFF2-40B4-BE49-F238E27FC236}">
                <a16:creationId xmlns:a16="http://schemas.microsoft.com/office/drawing/2014/main" id="{4E975A8C-A204-47DC-BF34-2B97F85F4D79}"/>
              </a:ext>
            </a:extLst>
          </p:cNvPr>
          <p:cNvSpPr txBox="1"/>
          <p:nvPr/>
        </p:nvSpPr>
        <p:spPr>
          <a:xfrm>
            <a:off x="1690665" y="2525873"/>
            <a:ext cx="1602545" cy="584775"/>
          </a:xfrm>
          <a:prstGeom prst="rect">
            <a:avLst/>
          </a:prstGeom>
          <a:noFill/>
        </p:spPr>
        <p:txBody>
          <a:bodyPr wrap="square" rtlCol="0">
            <a:spAutoFit/>
          </a:bodyPr>
          <a:lstStyle/>
          <a:p>
            <a:r>
              <a:rPr lang="fr-FR" sz="3200" dirty="0">
                <a:solidFill>
                  <a:schemeClr val="accent2"/>
                </a:solidFill>
              </a:rPr>
              <a:t>Appel</a:t>
            </a:r>
          </a:p>
        </p:txBody>
      </p:sp>
      <p:sp>
        <p:nvSpPr>
          <p:cNvPr id="18" name="ZoneTexte 17">
            <a:extLst>
              <a:ext uri="{FF2B5EF4-FFF2-40B4-BE49-F238E27FC236}">
                <a16:creationId xmlns:a16="http://schemas.microsoft.com/office/drawing/2014/main" id="{310F60BE-36FA-435F-B63C-10D3750D7B1D}"/>
              </a:ext>
            </a:extLst>
          </p:cNvPr>
          <p:cNvSpPr txBox="1"/>
          <p:nvPr/>
        </p:nvSpPr>
        <p:spPr>
          <a:xfrm>
            <a:off x="3170674" y="2864794"/>
            <a:ext cx="3682614" cy="400110"/>
          </a:xfrm>
          <a:prstGeom prst="rect">
            <a:avLst/>
          </a:prstGeom>
          <a:solidFill>
            <a:schemeClr val="accent2">
              <a:lumMod val="20000"/>
              <a:lumOff val="80000"/>
            </a:schemeClr>
          </a:solidFill>
        </p:spPr>
        <p:txBody>
          <a:bodyPr wrap="square" rtlCol="0">
            <a:spAutoFit/>
          </a:bodyPr>
          <a:lstStyle/>
          <a:p>
            <a:r>
              <a:rPr lang="fr-FR" sz="2000" i="1" dirty="0" err="1">
                <a:solidFill>
                  <a:schemeClr val="accent1"/>
                </a:solidFill>
              </a:rPr>
              <a:t>nom_fonction</a:t>
            </a:r>
            <a:r>
              <a:rPr lang="fr-FR" sz="2000" i="1" dirty="0">
                <a:solidFill>
                  <a:schemeClr val="accent1"/>
                </a:solidFill>
              </a:rPr>
              <a:t>(</a:t>
            </a:r>
            <a:r>
              <a:rPr lang="fr-FR" sz="2000" i="1" dirty="0" err="1">
                <a:solidFill>
                  <a:schemeClr val="accent1"/>
                </a:solidFill>
              </a:rPr>
              <a:t>liste_parametre</a:t>
            </a:r>
            <a:r>
              <a:rPr lang="fr-FR" sz="2000" i="1" dirty="0">
                <a:solidFill>
                  <a:schemeClr val="accent1"/>
                </a:solidFill>
              </a:rPr>
              <a:t>) </a:t>
            </a:r>
          </a:p>
        </p:txBody>
      </p:sp>
      <p:sp>
        <p:nvSpPr>
          <p:cNvPr id="19" name="ZoneTexte 18">
            <a:extLst>
              <a:ext uri="{FF2B5EF4-FFF2-40B4-BE49-F238E27FC236}">
                <a16:creationId xmlns:a16="http://schemas.microsoft.com/office/drawing/2014/main" id="{2F2AB052-FA47-4A77-8CDA-11A1C903EAE3}"/>
              </a:ext>
            </a:extLst>
          </p:cNvPr>
          <p:cNvSpPr txBox="1"/>
          <p:nvPr/>
        </p:nvSpPr>
        <p:spPr>
          <a:xfrm>
            <a:off x="3170673" y="4217285"/>
            <a:ext cx="6001606" cy="400110"/>
          </a:xfrm>
          <a:prstGeom prst="rect">
            <a:avLst/>
          </a:prstGeom>
          <a:solidFill>
            <a:schemeClr val="accent2">
              <a:lumMod val="20000"/>
              <a:lumOff val="80000"/>
            </a:schemeClr>
          </a:solidFill>
        </p:spPr>
        <p:txBody>
          <a:bodyPr wrap="square" rtlCol="0">
            <a:spAutoFit/>
          </a:bodyPr>
          <a:lstStyle/>
          <a:p>
            <a:r>
              <a:rPr lang="fr-FR" sz="2000" i="1" dirty="0" err="1">
                <a:solidFill>
                  <a:schemeClr val="accent1"/>
                </a:solidFill>
              </a:rPr>
              <a:t>ma_variable</a:t>
            </a:r>
            <a:r>
              <a:rPr lang="fr-FR" sz="2000" i="1" dirty="0">
                <a:solidFill>
                  <a:schemeClr val="accent1"/>
                </a:solidFill>
              </a:rPr>
              <a:t> = </a:t>
            </a:r>
            <a:r>
              <a:rPr lang="fr-FR" sz="2000" i="1" dirty="0" err="1">
                <a:solidFill>
                  <a:schemeClr val="accent1"/>
                </a:solidFill>
              </a:rPr>
              <a:t>nom_fonction</a:t>
            </a:r>
            <a:r>
              <a:rPr lang="fr-FR" sz="2000" i="1" dirty="0">
                <a:solidFill>
                  <a:schemeClr val="accent1"/>
                </a:solidFill>
              </a:rPr>
              <a:t>(</a:t>
            </a:r>
            <a:r>
              <a:rPr lang="fr-FR" sz="2000" i="1" dirty="0" err="1">
                <a:solidFill>
                  <a:schemeClr val="accent1"/>
                </a:solidFill>
              </a:rPr>
              <a:t>liste_parametre</a:t>
            </a:r>
            <a:r>
              <a:rPr lang="fr-FR" sz="2000" i="1" dirty="0">
                <a:solidFill>
                  <a:schemeClr val="accent1"/>
                </a:solidFill>
              </a:rPr>
              <a:t>) </a:t>
            </a:r>
          </a:p>
        </p:txBody>
      </p:sp>
      <p:sp>
        <p:nvSpPr>
          <p:cNvPr id="20" name="ZoneTexte 19">
            <a:extLst>
              <a:ext uri="{FF2B5EF4-FFF2-40B4-BE49-F238E27FC236}">
                <a16:creationId xmlns:a16="http://schemas.microsoft.com/office/drawing/2014/main" id="{A5526C09-12E1-4B6A-A66D-2B8F19F6035C}"/>
              </a:ext>
            </a:extLst>
          </p:cNvPr>
          <p:cNvSpPr txBox="1"/>
          <p:nvPr/>
        </p:nvSpPr>
        <p:spPr>
          <a:xfrm>
            <a:off x="3018149" y="3510262"/>
            <a:ext cx="7191080" cy="461665"/>
          </a:xfrm>
          <a:prstGeom prst="rect">
            <a:avLst/>
          </a:prstGeom>
          <a:noFill/>
        </p:spPr>
        <p:txBody>
          <a:bodyPr wrap="square" rtlCol="0">
            <a:spAutoFit/>
          </a:bodyPr>
          <a:lstStyle/>
          <a:p>
            <a:r>
              <a:rPr lang="fr-FR" sz="2400" dirty="0"/>
              <a:t>Ou bien dans le cas ou la fonction retourne une valeur</a:t>
            </a:r>
          </a:p>
        </p:txBody>
      </p:sp>
      <p:sp>
        <p:nvSpPr>
          <p:cNvPr id="21" name="Espace réservé du numéro de diapositive 4">
            <a:extLst>
              <a:ext uri="{FF2B5EF4-FFF2-40B4-BE49-F238E27FC236}">
                <a16:creationId xmlns:a16="http://schemas.microsoft.com/office/drawing/2014/main" id="{5F99536E-1B1A-4FD2-8B97-C59735A2F290}"/>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62</a:t>
            </a:r>
          </a:p>
        </p:txBody>
      </p:sp>
    </p:spTree>
    <p:extLst>
      <p:ext uri="{BB962C8B-B14F-4D97-AF65-F5344CB8AC3E}">
        <p14:creationId xmlns:p14="http://schemas.microsoft.com/office/powerpoint/2010/main" val="345708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106944" y="289719"/>
            <a:ext cx="3978111"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Fonction Lambda</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0" y="4666268"/>
            <a:ext cx="2205106" cy="1922791"/>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F2E66C73-C447-4D69-92E2-9B79B3EA421D}"/>
              </a:ext>
            </a:extLst>
          </p:cNvPr>
          <p:cNvSpPr txBox="1"/>
          <p:nvPr/>
        </p:nvSpPr>
        <p:spPr>
          <a:xfrm>
            <a:off x="1915213" y="1110328"/>
            <a:ext cx="7191080" cy="1200329"/>
          </a:xfrm>
          <a:prstGeom prst="rect">
            <a:avLst/>
          </a:prstGeom>
          <a:noFill/>
        </p:spPr>
        <p:txBody>
          <a:bodyPr wrap="square" lIns="91440" tIns="45720" rIns="91440" bIns="45720" rtlCol="0" anchor="t">
            <a:spAutoFit/>
          </a:bodyPr>
          <a:lstStyle/>
          <a:p>
            <a:r>
              <a:rPr lang="fr-FR" sz="2400" dirty="0"/>
              <a:t>Dans le cas </a:t>
            </a:r>
            <a:r>
              <a:rPr lang="fr-FR" sz="2400"/>
              <a:t>où</a:t>
            </a:r>
            <a:r>
              <a:rPr lang="fr-FR" sz="2400" dirty="0"/>
              <a:t> on a qu'une seule instruction à mettre dans une fonction on peut utiliser la fonction lambda</a:t>
            </a:r>
          </a:p>
          <a:p>
            <a:r>
              <a:rPr lang="fr-FR" sz="2400" i="1" dirty="0"/>
              <a:t>Exemple pour la somme de deux nombre</a:t>
            </a:r>
            <a:endParaRPr lang="fr-FR" sz="2400" i="1">
              <a:cs typeface="Calibri"/>
            </a:endParaRPr>
          </a:p>
        </p:txBody>
      </p:sp>
      <p:sp>
        <p:nvSpPr>
          <p:cNvPr id="16" name="ZoneTexte 15">
            <a:extLst>
              <a:ext uri="{FF2B5EF4-FFF2-40B4-BE49-F238E27FC236}">
                <a16:creationId xmlns:a16="http://schemas.microsoft.com/office/drawing/2014/main" id="{579E36EF-6F85-492A-AA31-9FD4449D78AE}"/>
              </a:ext>
            </a:extLst>
          </p:cNvPr>
          <p:cNvSpPr txBox="1"/>
          <p:nvPr/>
        </p:nvSpPr>
        <p:spPr>
          <a:xfrm>
            <a:off x="1803787" y="2227422"/>
            <a:ext cx="4917524" cy="584775"/>
          </a:xfrm>
          <a:prstGeom prst="rect">
            <a:avLst/>
          </a:prstGeom>
          <a:noFill/>
        </p:spPr>
        <p:txBody>
          <a:bodyPr wrap="square" rtlCol="0">
            <a:spAutoFit/>
          </a:bodyPr>
          <a:lstStyle/>
          <a:p>
            <a:r>
              <a:rPr lang="fr-FR" sz="3200" dirty="0">
                <a:solidFill>
                  <a:schemeClr val="accent2"/>
                </a:solidFill>
              </a:rPr>
              <a:t>Syntaxe fonction "normale" </a:t>
            </a:r>
          </a:p>
        </p:txBody>
      </p:sp>
      <p:sp>
        <p:nvSpPr>
          <p:cNvPr id="17" name="ZoneTexte 16">
            <a:extLst>
              <a:ext uri="{FF2B5EF4-FFF2-40B4-BE49-F238E27FC236}">
                <a16:creationId xmlns:a16="http://schemas.microsoft.com/office/drawing/2014/main" id="{581A64D0-D437-4BC8-A7CD-36B5A6B91E74}"/>
              </a:ext>
            </a:extLst>
          </p:cNvPr>
          <p:cNvSpPr txBox="1"/>
          <p:nvPr/>
        </p:nvSpPr>
        <p:spPr>
          <a:xfrm>
            <a:off x="4106944" y="2824633"/>
            <a:ext cx="2062051" cy="707886"/>
          </a:xfrm>
          <a:prstGeom prst="rect">
            <a:avLst/>
          </a:prstGeom>
          <a:solidFill>
            <a:schemeClr val="accent2">
              <a:lumMod val="20000"/>
              <a:lumOff val="80000"/>
            </a:schemeClr>
          </a:solidFill>
        </p:spPr>
        <p:txBody>
          <a:bodyPr wrap="square" rtlCol="0">
            <a:spAutoFit/>
          </a:bodyPr>
          <a:lstStyle/>
          <a:p>
            <a:r>
              <a:rPr lang="en-US" sz="2000" i="1" dirty="0">
                <a:solidFill>
                  <a:schemeClr val="accent1"/>
                </a:solidFill>
              </a:rPr>
              <a:t>def </a:t>
            </a:r>
            <a:r>
              <a:rPr lang="en-US" sz="2000" i="1" dirty="0" err="1">
                <a:solidFill>
                  <a:schemeClr val="accent1"/>
                </a:solidFill>
              </a:rPr>
              <a:t>somme</a:t>
            </a:r>
            <a:r>
              <a:rPr lang="en-US" sz="2000" i="1" dirty="0">
                <a:solidFill>
                  <a:schemeClr val="accent1"/>
                </a:solidFill>
              </a:rPr>
              <a:t>(</a:t>
            </a:r>
            <a:r>
              <a:rPr lang="en-US" sz="2000" i="1" dirty="0" err="1">
                <a:solidFill>
                  <a:schemeClr val="accent1"/>
                </a:solidFill>
              </a:rPr>
              <a:t>a,b</a:t>
            </a:r>
            <a:r>
              <a:rPr lang="en-US" sz="2000" i="1" dirty="0">
                <a:solidFill>
                  <a:schemeClr val="accent1"/>
                </a:solidFill>
              </a:rPr>
              <a:t>):</a:t>
            </a:r>
          </a:p>
          <a:p>
            <a:r>
              <a:rPr lang="en-US" sz="2000" i="1" dirty="0">
                <a:solidFill>
                  <a:schemeClr val="accent1"/>
                </a:solidFill>
              </a:rPr>
              <a:t>    return </a:t>
            </a:r>
            <a:r>
              <a:rPr lang="en-US" sz="2000" i="1" dirty="0" err="1">
                <a:solidFill>
                  <a:schemeClr val="accent1"/>
                </a:solidFill>
              </a:rPr>
              <a:t>a+b</a:t>
            </a:r>
            <a:endParaRPr lang="en-US" sz="2000" i="1" dirty="0">
              <a:solidFill>
                <a:schemeClr val="accent1"/>
              </a:solidFill>
            </a:endParaRPr>
          </a:p>
        </p:txBody>
      </p:sp>
      <p:sp>
        <p:nvSpPr>
          <p:cNvPr id="18" name="ZoneTexte 17">
            <a:extLst>
              <a:ext uri="{FF2B5EF4-FFF2-40B4-BE49-F238E27FC236}">
                <a16:creationId xmlns:a16="http://schemas.microsoft.com/office/drawing/2014/main" id="{3F8D13DD-B680-4B0C-94D4-7CF124E3EE0F}"/>
              </a:ext>
            </a:extLst>
          </p:cNvPr>
          <p:cNvSpPr txBox="1"/>
          <p:nvPr/>
        </p:nvSpPr>
        <p:spPr>
          <a:xfrm>
            <a:off x="1803787" y="3736520"/>
            <a:ext cx="4917524" cy="584775"/>
          </a:xfrm>
          <a:prstGeom prst="rect">
            <a:avLst/>
          </a:prstGeom>
          <a:noFill/>
        </p:spPr>
        <p:txBody>
          <a:bodyPr wrap="square" rtlCol="0">
            <a:spAutoFit/>
          </a:bodyPr>
          <a:lstStyle/>
          <a:p>
            <a:r>
              <a:rPr lang="fr-FR" sz="3200" dirty="0">
                <a:solidFill>
                  <a:schemeClr val="accent2"/>
                </a:solidFill>
              </a:rPr>
              <a:t>Syntaxe fonction lambda </a:t>
            </a:r>
          </a:p>
        </p:txBody>
      </p:sp>
      <p:sp>
        <p:nvSpPr>
          <p:cNvPr id="19" name="ZoneTexte 18">
            <a:extLst>
              <a:ext uri="{FF2B5EF4-FFF2-40B4-BE49-F238E27FC236}">
                <a16:creationId xmlns:a16="http://schemas.microsoft.com/office/drawing/2014/main" id="{40FD15E0-3624-4D84-AB3B-B43973C3B079}"/>
              </a:ext>
            </a:extLst>
          </p:cNvPr>
          <p:cNvSpPr txBox="1"/>
          <p:nvPr/>
        </p:nvSpPr>
        <p:spPr>
          <a:xfrm>
            <a:off x="4106944" y="4333731"/>
            <a:ext cx="3491060" cy="400110"/>
          </a:xfrm>
          <a:prstGeom prst="rect">
            <a:avLst/>
          </a:prstGeom>
          <a:solidFill>
            <a:schemeClr val="accent2">
              <a:lumMod val="20000"/>
              <a:lumOff val="80000"/>
            </a:schemeClr>
          </a:solidFill>
        </p:spPr>
        <p:txBody>
          <a:bodyPr wrap="square" rtlCol="0">
            <a:spAutoFit/>
          </a:bodyPr>
          <a:lstStyle/>
          <a:p>
            <a:r>
              <a:rPr lang="pt-BR" sz="2000" i="1" dirty="0">
                <a:solidFill>
                  <a:schemeClr val="accent1"/>
                </a:solidFill>
              </a:rPr>
              <a:t>somme = lambda a,b : a+b</a:t>
            </a:r>
            <a:endParaRPr lang="en-US" sz="2000" i="1" dirty="0">
              <a:solidFill>
                <a:schemeClr val="accent1"/>
              </a:solidFill>
            </a:endParaRPr>
          </a:p>
        </p:txBody>
      </p:sp>
      <p:sp>
        <p:nvSpPr>
          <p:cNvPr id="20" name="ZoneTexte 19">
            <a:extLst>
              <a:ext uri="{FF2B5EF4-FFF2-40B4-BE49-F238E27FC236}">
                <a16:creationId xmlns:a16="http://schemas.microsoft.com/office/drawing/2014/main" id="{2805D6F4-C1C8-4037-B3AA-E239256B2248}"/>
              </a:ext>
            </a:extLst>
          </p:cNvPr>
          <p:cNvSpPr txBox="1"/>
          <p:nvPr/>
        </p:nvSpPr>
        <p:spPr>
          <a:xfrm>
            <a:off x="2573455" y="5041617"/>
            <a:ext cx="7191080" cy="461665"/>
          </a:xfrm>
          <a:prstGeom prst="rect">
            <a:avLst/>
          </a:prstGeom>
          <a:noFill/>
        </p:spPr>
        <p:txBody>
          <a:bodyPr wrap="square" rtlCol="0">
            <a:spAutoFit/>
          </a:bodyPr>
          <a:lstStyle/>
          <a:p>
            <a:r>
              <a:rPr lang="fr-FR" sz="2400" dirty="0"/>
              <a:t>L'appel n'est pas diffèrent d'une fonction "normale"</a:t>
            </a:r>
            <a:endParaRPr lang="fr-FR" sz="2400" i="1" dirty="0"/>
          </a:p>
        </p:txBody>
      </p:sp>
      <p:sp>
        <p:nvSpPr>
          <p:cNvPr id="21" name="ZoneTexte 20">
            <a:extLst>
              <a:ext uri="{FF2B5EF4-FFF2-40B4-BE49-F238E27FC236}">
                <a16:creationId xmlns:a16="http://schemas.microsoft.com/office/drawing/2014/main" id="{1DC0AF18-3DEC-4B84-ADB7-01E07AD937EF}"/>
              </a:ext>
            </a:extLst>
          </p:cNvPr>
          <p:cNvSpPr txBox="1"/>
          <p:nvPr/>
        </p:nvSpPr>
        <p:spPr>
          <a:xfrm>
            <a:off x="4106944" y="5642774"/>
            <a:ext cx="2614367" cy="400110"/>
          </a:xfrm>
          <a:prstGeom prst="rect">
            <a:avLst/>
          </a:prstGeom>
          <a:solidFill>
            <a:schemeClr val="accent2">
              <a:lumMod val="20000"/>
              <a:lumOff val="80000"/>
            </a:schemeClr>
          </a:solidFill>
        </p:spPr>
        <p:txBody>
          <a:bodyPr wrap="square" rtlCol="0">
            <a:spAutoFit/>
          </a:bodyPr>
          <a:lstStyle/>
          <a:p>
            <a:r>
              <a:rPr lang="pt-BR" sz="2000" i="1" dirty="0">
                <a:solidFill>
                  <a:schemeClr val="accent1"/>
                </a:solidFill>
              </a:rPr>
              <a:t>ma_var  = somme(a,b)</a:t>
            </a:r>
            <a:endParaRPr lang="en-US" sz="2000" i="1" dirty="0">
              <a:solidFill>
                <a:schemeClr val="accent1"/>
              </a:solidFill>
            </a:endParaRPr>
          </a:p>
        </p:txBody>
      </p:sp>
      <p:sp>
        <p:nvSpPr>
          <p:cNvPr id="22" name="Espace réservé du numéro de diapositive 4">
            <a:extLst>
              <a:ext uri="{FF2B5EF4-FFF2-40B4-BE49-F238E27FC236}">
                <a16:creationId xmlns:a16="http://schemas.microsoft.com/office/drawing/2014/main" id="{0FAAAFEE-D5A2-4174-BEE9-598C5720A5DD}"/>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63</a:t>
            </a:r>
          </a:p>
        </p:txBody>
      </p:sp>
    </p:spTree>
    <p:extLst>
      <p:ext uri="{BB962C8B-B14F-4D97-AF65-F5344CB8AC3E}">
        <p14:creationId xmlns:p14="http://schemas.microsoft.com/office/powerpoint/2010/main" val="199207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563332" y="289719"/>
            <a:ext cx="5065336"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Gestions d’exceptions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0" y="4807670"/>
            <a:ext cx="2042942" cy="1781389"/>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9A40802D-5A6D-4B08-A7AC-89159503312C}"/>
              </a:ext>
            </a:extLst>
          </p:cNvPr>
          <p:cNvSpPr txBox="1"/>
          <p:nvPr/>
        </p:nvSpPr>
        <p:spPr>
          <a:xfrm>
            <a:off x="1915212" y="1110328"/>
            <a:ext cx="8840091" cy="1938992"/>
          </a:xfrm>
          <a:prstGeom prst="rect">
            <a:avLst/>
          </a:prstGeom>
          <a:noFill/>
        </p:spPr>
        <p:txBody>
          <a:bodyPr wrap="square" rtlCol="0">
            <a:spAutoFit/>
          </a:bodyPr>
          <a:lstStyle/>
          <a:p>
            <a:r>
              <a:rPr lang="fr-FR" sz="2400" dirty="0"/>
              <a:t>Les exceptions sont les opérations qu’effectue un interpréteur ou un compilateur lorsqu’une erreur est détectée au cours de l’exécution d’un programme. En règle générale, l’exécution du programme est alors interrompue, et un message d’erreur plus ou moins explicite est affiché. Exemple :</a:t>
            </a:r>
            <a:endParaRPr lang="fr-FR" sz="2400" i="1" dirty="0"/>
          </a:p>
        </p:txBody>
      </p:sp>
      <p:sp>
        <p:nvSpPr>
          <p:cNvPr id="16" name="ZoneTexte 15">
            <a:extLst>
              <a:ext uri="{FF2B5EF4-FFF2-40B4-BE49-F238E27FC236}">
                <a16:creationId xmlns:a16="http://schemas.microsoft.com/office/drawing/2014/main" id="{9AA2392B-F9AD-456B-94DB-B525D6DBDF3E}"/>
              </a:ext>
            </a:extLst>
          </p:cNvPr>
          <p:cNvSpPr txBox="1"/>
          <p:nvPr/>
        </p:nvSpPr>
        <p:spPr>
          <a:xfrm>
            <a:off x="1915212" y="2966227"/>
            <a:ext cx="4917524" cy="584775"/>
          </a:xfrm>
          <a:prstGeom prst="rect">
            <a:avLst/>
          </a:prstGeom>
          <a:noFill/>
        </p:spPr>
        <p:txBody>
          <a:bodyPr wrap="square" rtlCol="0">
            <a:spAutoFit/>
          </a:bodyPr>
          <a:lstStyle/>
          <a:p>
            <a:r>
              <a:rPr lang="fr-FR" sz="3200" dirty="0">
                <a:solidFill>
                  <a:schemeClr val="accent2"/>
                </a:solidFill>
              </a:rPr>
              <a:t>&gt;&gt;&gt; </a:t>
            </a:r>
            <a:r>
              <a:rPr lang="fr-FR" sz="3200" dirty="0" err="1">
                <a:solidFill>
                  <a:schemeClr val="accent2"/>
                </a:solidFill>
              </a:rPr>
              <a:t>print</a:t>
            </a:r>
            <a:r>
              <a:rPr lang="fr-FR" sz="3200" dirty="0">
                <a:solidFill>
                  <a:schemeClr val="accent2"/>
                </a:solidFill>
              </a:rPr>
              <a:t>(55/0)</a:t>
            </a:r>
          </a:p>
        </p:txBody>
      </p:sp>
      <p:sp>
        <p:nvSpPr>
          <p:cNvPr id="17" name="ZoneTexte 16">
            <a:extLst>
              <a:ext uri="{FF2B5EF4-FFF2-40B4-BE49-F238E27FC236}">
                <a16:creationId xmlns:a16="http://schemas.microsoft.com/office/drawing/2014/main" id="{F9B869DE-0A52-4F1B-85B2-27CB88F515CA}"/>
              </a:ext>
            </a:extLst>
          </p:cNvPr>
          <p:cNvSpPr txBox="1"/>
          <p:nvPr/>
        </p:nvSpPr>
        <p:spPr>
          <a:xfrm>
            <a:off x="3110847" y="3551002"/>
            <a:ext cx="4364610" cy="1015663"/>
          </a:xfrm>
          <a:prstGeom prst="rect">
            <a:avLst/>
          </a:prstGeom>
          <a:solidFill>
            <a:schemeClr val="accent2">
              <a:lumMod val="20000"/>
              <a:lumOff val="80000"/>
            </a:schemeClr>
          </a:solidFill>
        </p:spPr>
        <p:txBody>
          <a:bodyPr wrap="square" rtlCol="0">
            <a:spAutoFit/>
          </a:bodyPr>
          <a:lstStyle/>
          <a:p>
            <a:r>
              <a:rPr lang="en-US" sz="2000" i="1" dirty="0">
                <a:solidFill>
                  <a:schemeClr val="accent1"/>
                </a:solidFill>
              </a:rPr>
              <a:t>Traceback (most recent call last):</a:t>
            </a:r>
          </a:p>
          <a:p>
            <a:r>
              <a:rPr lang="en-US" sz="2000" i="1" dirty="0">
                <a:solidFill>
                  <a:schemeClr val="accent1"/>
                </a:solidFill>
              </a:rPr>
              <a:t>File "&lt;stdin&gt;", line 1, in &lt;module&gt;</a:t>
            </a:r>
          </a:p>
          <a:p>
            <a:r>
              <a:rPr lang="en-US" sz="2000" i="1" dirty="0" err="1">
                <a:solidFill>
                  <a:schemeClr val="accent1"/>
                </a:solidFill>
              </a:rPr>
              <a:t>ZeroDivisionError</a:t>
            </a:r>
            <a:r>
              <a:rPr lang="en-US" sz="2000" i="1" dirty="0">
                <a:solidFill>
                  <a:schemeClr val="accent1"/>
                </a:solidFill>
              </a:rPr>
              <a:t>: division by zero</a:t>
            </a:r>
          </a:p>
        </p:txBody>
      </p:sp>
      <p:sp>
        <p:nvSpPr>
          <p:cNvPr id="18" name="Espace réservé du numéro de diapositive 4">
            <a:extLst>
              <a:ext uri="{FF2B5EF4-FFF2-40B4-BE49-F238E27FC236}">
                <a16:creationId xmlns:a16="http://schemas.microsoft.com/office/drawing/2014/main" id="{28800123-6F93-43E0-86B7-BA69E241F0CB}"/>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64</a:t>
            </a:r>
          </a:p>
        </p:txBody>
      </p:sp>
    </p:spTree>
    <p:extLst>
      <p:ext uri="{BB962C8B-B14F-4D97-AF65-F5344CB8AC3E}">
        <p14:creationId xmlns:p14="http://schemas.microsoft.com/office/powerpoint/2010/main" val="11859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563332" y="21124"/>
            <a:ext cx="5065336"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Gestions d’exceptions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0" y="4807670"/>
            <a:ext cx="2042942" cy="1781389"/>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6" name="ZoneTexte 15">
            <a:extLst>
              <a:ext uri="{FF2B5EF4-FFF2-40B4-BE49-F238E27FC236}">
                <a16:creationId xmlns:a16="http://schemas.microsoft.com/office/drawing/2014/main" id="{9AA2392B-F9AD-456B-94DB-B525D6DBDF3E}"/>
              </a:ext>
            </a:extLst>
          </p:cNvPr>
          <p:cNvSpPr txBox="1"/>
          <p:nvPr/>
        </p:nvSpPr>
        <p:spPr>
          <a:xfrm>
            <a:off x="829762" y="921007"/>
            <a:ext cx="4917524" cy="584775"/>
          </a:xfrm>
          <a:prstGeom prst="rect">
            <a:avLst/>
          </a:prstGeom>
          <a:noFill/>
        </p:spPr>
        <p:txBody>
          <a:bodyPr wrap="square" rtlCol="0">
            <a:spAutoFit/>
          </a:bodyPr>
          <a:lstStyle/>
          <a:p>
            <a:r>
              <a:rPr lang="fr-FR" sz="3200" dirty="0">
                <a:solidFill>
                  <a:schemeClr val="accent2"/>
                </a:solidFill>
              </a:rPr>
              <a:t>Syntaxe </a:t>
            </a:r>
          </a:p>
        </p:txBody>
      </p:sp>
      <p:sp>
        <p:nvSpPr>
          <p:cNvPr id="17" name="ZoneTexte 16">
            <a:extLst>
              <a:ext uri="{FF2B5EF4-FFF2-40B4-BE49-F238E27FC236}">
                <a16:creationId xmlns:a16="http://schemas.microsoft.com/office/drawing/2014/main" id="{F9B869DE-0A52-4F1B-85B2-27CB88F515CA}"/>
              </a:ext>
            </a:extLst>
          </p:cNvPr>
          <p:cNvSpPr txBox="1"/>
          <p:nvPr/>
        </p:nvSpPr>
        <p:spPr>
          <a:xfrm>
            <a:off x="2714922" y="1096761"/>
            <a:ext cx="5913746" cy="5016758"/>
          </a:xfrm>
          <a:prstGeom prst="rect">
            <a:avLst/>
          </a:prstGeom>
          <a:solidFill>
            <a:schemeClr val="accent2">
              <a:lumMod val="20000"/>
              <a:lumOff val="80000"/>
            </a:schemeClr>
          </a:solidFill>
        </p:spPr>
        <p:txBody>
          <a:bodyPr wrap="square" rtlCol="0">
            <a:spAutoFit/>
          </a:bodyPr>
          <a:lstStyle/>
          <a:p>
            <a:r>
              <a:rPr lang="en-US" sz="2000" i="1" dirty="0">
                <a:solidFill>
                  <a:schemeClr val="accent1"/>
                </a:solidFill>
              </a:rPr>
              <a:t>Try :</a:t>
            </a:r>
          </a:p>
          <a:p>
            <a:r>
              <a:rPr lang="en-US" sz="2000" i="1" dirty="0">
                <a:solidFill>
                  <a:schemeClr val="accent1"/>
                </a:solidFill>
              </a:rPr>
              <a:t>       #  code risqué (critique)</a:t>
            </a:r>
          </a:p>
          <a:p>
            <a:r>
              <a:rPr lang="en-US" sz="2000" i="1" dirty="0">
                <a:solidFill>
                  <a:schemeClr val="accent1"/>
                </a:solidFill>
              </a:rPr>
              <a:t>        [on </a:t>
            </a:r>
            <a:r>
              <a:rPr lang="en-US" sz="2000" i="1" dirty="0" err="1">
                <a:solidFill>
                  <a:schemeClr val="accent1"/>
                </a:solidFill>
              </a:rPr>
              <a:t>peut</a:t>
            </a:r>
            <a:r>
              <a:rPr lang="en-US" sz="2000" i="1" dirty="0">
                <a:solidFill>
                  <a:schemeClr val="accent1"/>
                </a:solidFill>
              </a:rPr>
              <a:t> fair </a:t>
            </a:r>
            <a:r>
              <a:rPr lang="en-US" sz="2000" i="1" dirty="0" err="1">
                <a:solidFill>
                  <a:schemeClr val="accent1"/>
                </a:solidFill>
              </a:rPr>
              <a:t>ici</a:t>
            </a:r>
            <a:r>
              <a:rPr lang="en-US" sz="2000" i="1" dirty="0">
                <a:solidFill>
                  <a:schemeClr val="accent1"/>
                </a:solidFill>
              </a:rPr>
              <a:t>  </a:t>
            </a:r>
            <a:r>
              <a:rPr lang="en-US" sz="2000" b="1" i="1" dirty="0">
                <a:solidFill>
                  <a:srgbClr val="FF0000"/>
                </a:solidFill>
              </a:rPr>
              <a:t>raise</a:t>
            </a:r>
            <a:r>
              <a:rPr lang="en-US" sz="2000" i="1" dirty="0">
                <a:solidFill>
                  <a:schemeClr val="accent1"/>
                </a:solidFill>
              </a:rPr>
              <a:t> </a:t>
            </a:r>
            <a:r>
              <a:rPr lang="en-US" sz="2000" i="1" dirty="0" err="1">
                <a:solidFill>
                  <a:schemeClr val="accent1"/>
                </a:solidFill>
              </a:rPr>
              <a:t>nom_exception</a:t>
            </a:r>
            <a:r>
              <a:rPr lang="en-US" sz="2000" i="1" dirty="0">
                <a:solidFill>
                  <a:schemeClr val="accent1"/>
                </a:solidFill>
              </a:rPr>
              <a:t>]</a:t>
            </a:r>
          </a:p>
          <a:p>
            <a:endParaRPr lang="en-US" sz="2000" i="1" dirty="0">
              <a:solidFill>
                <a:schemeClr val="accent1"/>
              </a:solidFill>
            </a:endParaRPr>
          </a:p>
          <a:p>
            <a:r>
              <a:rPr lang="en-US" sz="2000" i="1" dirty="0">
                <a:solidFill>
                  <a:schemeClr val="accent1"/>
                </a:solidFill>
              </a:rPr>
              <a:t>except nom_exception_1 :</a:t>
            </a:r>
          </a:p>
          <a:p>
            <a:r>
              <a:rPr lang="en-US" sz="2000" i="1" dirty="0">
                <a:solidFill>
                  <a:schemeClr val="accent1"/>
                </a:solidFill>
              </a:rPr>
              <a:t>        # gestion 2</a:t>
            </a:r>
          </a:p>
          <a:p>
            <a:endParaRPr lang="en-US" sz="2000" i="1" dirty="0">
              <a:solidFill>
                <a:schemeClr val="accent1"/>
              </a:solidFill>
            </a:endParaRPr>
          </a:p>
          <a:p>
            <a:r>
              <a:rPr lang="en-US" sz="2000" i="1" dirty="0">
                <a:solidFill>
                  <a:schemeClr val="accent1"/>
                </a:solidFill>
              </a:rPr>
              <a:t>except nom_exception_2 :</a:t>
            </a:r>
          </a:p>
          <a:p>
            <a:r>
              <a:rPr lang="en-US" sz="2000" i="1" dirty="0">
                <a:solidFill>
                  <a:schemeClr val="accent1"/>
                </a:solidFill>
              </a:rPr>
              <a:t>        # gestion 2</a:t>
            </a:r>
          </a:p>
          <a:p>
            <a:r>
              <a:rPr lang="en-US" sz="2000" i="1" dirty="0">
                <a:solidFill>
                  <a:schemeClr val="accent1"/>
                </a:solidFill>
              </a:rPr>
              <a:t>….</a:t>
            </a:r>
          </a:p>
          <a:p>
            <a:endParaRPr lang="en-US" sz="2000" i="1" dirty="0">
              <a:solidFill>
                <a:schemeClr val="accent1"/>
              </a:solidFill>
            </a:endParaRPr>
          </a:p>
          <a:p>
            <a:r>
              <a:rPr lang="en-US" sz="2000" i="1" dirty="0">
                <a:solidFill>
                  <a:schemeClr val="accent1"/>
                </a:solidFill>
              </a:rPr>
              <a:t>else:</a:t>
            </a:r>
          </a:p>
          <a:p>
            <a:r>
              <a:rPr lang="en-US" sz="2000" i="1" dirty="0">
                <a:solidFill>
                  <a:schemeClr val="accent1"/>
                </a:solidFill>
              </a:rPr>
              <a:t>     #code </a:t>
            </a:r>
            <a:r>
              <a:rPr lang="en-US" sz="2000" i="1" dirty="0" err="1">
                <a:solidFill>
                  <a:schemeClr val="accent1"/>
                </a:solidFill>
              </a:rPr>
              <a:t>si</a:t>
            </a:r>
            <a:r>
              <a:rPr lang="en-US" sz="2000" i="1" dirty="0">
                <a:solidFill>
                  <a:schemeClr val="accent1"/>
                </a:solidFill>
              </a:rPr>
              <a:t> </a:t>
            </a:r>
            <a:r>
              <a:rPr lang="en-US" sz="2000" i="1" dirty="0" err="1">
                <a:solidFill>
                  <a:schemeClr val="accent1"/>
                </a:solidFill>
              </a:rPr>
              <a:t>auccune</a:t>
            </a:r>
            <a:r>
              <a:rPr lang="en-US" sz="2000" i="1" dirty="0">
                <a:solidFill>
                  <a:schemeClr val="accent1"/>
                </a:solidFill>
              </a:rPr>
              <a:t> cite </a:t>
            </a:r>
            <a:r>
              <a:rPr lang="en-US" sz="2000" i="1" dirty="0" err="1">
                <a:solidFill>
                  <a:schemeClr val="accent1"/>
                </a:solidFill>
              </a:rPr>
              <a:t>n'est</a:t>
            </a:r>
            <a:r>
              <a:rPr lang="en-US" sz="2000" i="1" dirty="0">
                <a:solidFill>
                  <a:schemeClr val="accent1"/>
                </a:solidFill>
              </a:rPr>
              <a:t> </a:t>
            </a:r>
            <a:r>
              <a:rPr lang="en-US" sz="2000" i="1" dirty="0" err="1">
                <a:solidFill>
                  <a:schemeClr val="accent1"/>
                </a:solidFill>
              </a:rPr>
              <a:t>lévée</a:t>
            </a:r>
            <a:endParaRPr lang="en-US" sz="2000" i="1" dirty="0">
              <a:solidFill>
                <a:schemeClr val="accent1"/>
              </a:solidFill>
            </a:endParaRPr>
          </a:p>
          <a:p>
            <a:r>
              <a:rPr lang="en-US" sz="2000" i="1" dirty="0">
                <a:solidFill>
                  <a:schemeClr val="accent1"/>
                </a:solidFill>
              </a:rPr>
              <a:t>finally :</a:t>
            </a:r>
          </a:p>
          <a:p>
            <a:r>
              <a:rPr lang="en-US" sz="2000" i="1" dirty="0">
                <a:solidFill>
                  <a:schemeClr val="accent1"/>
                </a:solidFill>
              </a:rPr>
              <a:t>     # code dans </a:t>
            </a:r>
            <a:r>
              <a:rPr lang="en-US" sz="2000" i="1" dirty="0" err="1">
                <a:solidFill>
                  <a:schemeClr val="accent1"/>
                </a:solidFill>
              </a:rPr>
              <a:t>tous</a:t>
            </a:r>
            <a:r>
              <a:rPr lang="en-US" sz="2000" i="1" dirty="0">
                <a:solidFill>
                  <a:schemeClr val="accent1"/>
                </a:solidFill>
              </a:rPr>
              <a:t> les </a:t>
            </a:r>
            <a:r>
              <a:rPr lang="en-US" sz="2000" i="1" dirty="0" err="1">
                <a:solidFill>
                  <a:schemeClr val="accent1"/>
                </a:solidFill>
              </a:rPr>
              <a:t>cas</a:t>
            </a:r>
            <a:r>
              <a:rPr lang="en-US" sz="2000" i="1" dirty="0">
                <a:solidFill>
                  <a:schemeClr val="accent1"/>
                </a:solidFill>
              </a:rPr>
              <a:t>      </a:t>
            </a:r>
          </a:p>
          <a:p>
            <a:endParaRPr lang="en-US" sz="2000" i="1" dirty="0">
              <a:solidFill>
                <a:schemeClr val="accent1"/>
              </a:solidFill>
            </a:endParaRPr>
          </a:p>
        </p:txBody>
      </p:sp>
      <p:sp>
        <p:nvSpPr>
          <p:cNvPr id="15" name="Espace réservé du numéro de diapositive 4">
            <a:extLst>
              <a:ext uri="{FF2B5EF4-FFF2-40B4-BE49-F238E27FC236}">
                <a16:creationId xmlns:a16="http://schemas.microsoft.com/office/drawing/2014/main" id="{C106F36E-44FB-4558-AB89-7A368547C795}"/>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65</a:t>
            </a:r>
          </a:p>
        </p:txBody>
      </p:sp>
    </p:spTree>
    <p:extLst>
      <p:ext uri="{BB962C8B-B14F-4D97-AF65-F5344CB8AC3E}">
        <p14:creationId xmlns:p14="http://schemas.microsoft.com/office/powerpoint/2010/main" val="121767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563332" y="289719"/>
            <a:ext cx="4411744"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Gestions de fichiers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322667"/>
            <a:ext cx="1452331" cy="1266392"/>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9E4D231B-B476-4453-B1E5-063D5735EB28}"/>
              </a:ext>
            </a:extLst>
          </p:cNvPr>
          <p:cNvSpPr txBox="1"/>
          <p:nvPr/>
        </p:nvSpPr>
        <p:spPr>
          <a:xfrm>
            <a:off x="1915212" y="1110328"/>
            <a:ext cx="8840091" cy="830997"/>
          </a:xfrm>
          <a:prstGeom prst="rect">
            <a:avLst/>
          </a:prstGeom>
          <a:noFill/>
        </p:spPr>
        <p:txBody>
          <a:bodyPr wrap="square" rtlCol="0">
            <a:spAutoFit/>
          </a:bodyPr>
          <a:lstStyle/>
          <a:p>
            <a:r>
              <a:rPr lang="fr-FR" sz="2400" dirty="0"/>
              <a:t>Les fichier sont des collection d'information numérique enregistré sur un support de stockage.</a:t>
            </a:r>
            <a:endParaRPr lang="fr-FR" sz="2400" i="1" dirty="0"/>
          </a:p>
        </p:txBody>
      </p:sp>
      <p:sp>
        <p:nvSpPr>
          <p:cNvPr id="16" name="ZoneTexte 15">
            <a:extLst>
              <a:ext uri="{FF2B5EF4-FFF2-40B4-BE49-F238E27FC236}">
                <a16:creationId xmlns:a16="http://schemas.microsoft.com/office/drawing/2014/main" id="{B5BEF0D6-151D-411C-89DB-D31B2CFE7D4B}"/>
              </a:ext>
            </a:extLst>
          </p:cNvPr>
          <p:cNvSpPr txBox="1"/>
          <p:nvPr/>
        </p:nvSpPr>
        <p:spPr>
          <a:xfrm>
            <a:off x="1264763" y="2100380"/>
            <a:ext cx="1648120" cy="584775"/>
          </a:xfrm>
          <a:prstGeom prst="rect">
            <a:avLst/>
          </a:prstGeom>
          <a:noFill/>
        </p:spPr>
        <p:txBody>
          <a:bodyPr wrap="square" rtlCol="0">
            <a:spAutoFit/>
          </a:bodyPr>
          <a:lstStyle/>
          <a:p>
            <a:r>
              <a:rPr lang="fr-FR" sz="3200" dirty="0">
                <a:solidFill>
                  <a:schemeClr val="accent2"/>
                </a:solidFill>
              </a:rPr>
              <a:t>Syntaxe </a:t>
            </a:r>
          </a:p>
        </p:txBody>
      </p:sp>
      <p:sp>
        <p:nvSpPr>
          <p:cNvPr id="2" name="ZoneTexte 1">
            <a:extLst>
              <a:ext uri="{FF2B5EF4-FFF2-40B4-BE49-F238E27FC236}">
                <a16:creationId xmlns:a16="http://schemas.microsoft.com/office/drawing/2014/main" id="{EC7ED239-CEA9-4E18-98B8-39942DB3F4C6}"/>
              </a:ext>
            </a:extLst>
          </p:cNvPr>
          <p:cNvSpPr txBox="1"/>
          <p:nvPr/>
        </p:nvSpPr>
        <p:spPr>
          <a:xfrm>
            <a:off x="1264763" y="2685155"/>
            <a:ext cx="10299900" cy="923330"/>
          </a:xfrm>
          <a:prstGeom prst="rect">
            <a:avLst/>
          </a:prstGeom>
          <a:noFill/>
        </p:spPr>
        <p:txBody>
          <a:bodyPr wrap="square" rtlCol="0">
            <a:spAutoFit/>
          </a:bodyPr>
          <a:lstStyle/>
          <a:p>
            <a:pPr marL="285750" indent="-285750">
              <a:buFont typeface="Wingdings" panose="05000000000000000000" pitchFamily="2" charset="2"/>
              <a:buChar char="Ø"/>
            </a:pPr>
            <a:r>
              <a:rPr lang="fr-FR" dirty="0"/>
              <a:t>Ouverture : </a:t>
            </a:r>
            <a:r>
              <a:rPr lang="fr-FR" b="1" dirty="0">
                <a:solidFill>
                  <a:schemeClr val="accent2"/>
                </a:solidFill>
              </a:rPr>
              <a:t>open</a:t>
            </a:r>
            <a:r>
              <a:rPr lang="fr-FR" dirty="0"/>
              <a:t>(</a:t>
            </a:r>
            <a:r>
              <a:rPr lang="fr-FR" dirty="0" err="1"/>
              <a:t>nom_fichier</a:t>
            </a:r>
            <a:r>
              <a:rPr lang="fr-FR" dirty="0"/>
              <a:t>, mode)</a:t>
            </a:r>
          </a:p>
          <a:p>
            <a:pPr marL="285750" indent="-285750">
              <a:buFont typeface="Wingdings" panose="05000000000000000000" pitchFamily="2" charset="2"/>
              <a:buChar char="Ø"/>
            </a:pPr>
            <a:r>
              <a:rPr lang="fr-FR" dirty="0"/>
              <a:t>Fermeture : </a:t>
            </a:r>
            <a:r>
              <a:rPr lang="fr-FR" dirty="0" err="1"/>
              <a:t>fichier.</a:t>
            </a:r>
            <a:r>
              <a:rPr lang="fr-FR" dirty="0" err="1">
                <a:solidFill>
                  <a:schemeClr val="accent2"/>
                </a:solidFill>
              </a:rPr>
              <a:t>close</a:t>
            </a:r>
            <a:r>
              <a:rPr lang="fr-FR" dirty="0"/>
              <a:t>()</a:t>
            </a:r>
          </a:p>
          <a:p>
            <a:pPr marL="285750" indent="-285750">
              <a:buFont typeface="Wingdings" panose="05000000000000000000" pitchFamily="2" charset="2"/>
              <a:buChar char="Ø"/>
            </a:pPr>
            <a:r>
              <a:rPr lang="fr-FR" dirty="0"/>
              <a:t>Lecture : </a:t>
            </a:r>
            <a:r>
              <a:rPr lang="fr-FR" dirty="0" err="1"/>
              <a:t>fichier.read</a:t>
            </a:r>
            <a:r>
              <a:rPr lang="fr-FR" dirty="0"/>
              <a:t>() , </a:t>
            </a:r>
            <a:r>
              <a:rPr lang="fr-FR" dirty="0" err="1"/>
              <a:t>fichier.</a:t>
            </a:r>
            <a:r>
              <a:rPr lang="fr-FR" dirty="0" err="1">
                <a:solidFill>
                  <a:schemeClr val="accent2"/>
                </a:solidFill>
              </a:rPr>
              <a:t>readline</a:t>
            </a:r>
            <a:r>
              <a:rPr lang="fr-FR" dirty="0"/>
              <a:t>() ou </a:t>
            </a:r>
            <a:r>
              <a:rPr lang="fr-FR" dirty="0" err="1"/>
              <a:t>fichier.</a:t>
            </a:r>
            <a:r>
              <a:rPr lang="fr-FR" dirty="0" err="1">
                <a:solidFill>
                  <a:schemeClr val="accent2"/>
                </a:solidFill>
              </a:rPr>
              <a:t>readlines</a:t>
            </a:r>
            <a:r>
              <a:rPr lang="fr-FR" dirty="0"/>
              <a:t>()</a:t>
            </a:r>
          </a:p>
        </p:txBody>
      </p:sp>
      <p:sp>
        <p:nvSpPr>
          <p:cNvPr id="18" name="ZoneTexte 17">
            <a:extLst>
              <a:ext uri="{FF2B5EF4-FFF2-40B4-BE49-F238E27FC236}">
                <a16:creationId xmlns:a16="http://schemas.microsoft.com/office/drawing/2014/main" id="{62856825-E278-4C42-9636-09F030DD94BC}"/>
              </a:ext>
            </a:extLst>
          </p:cNvPr>
          <p:cNvSpPr txBox="1"/>
          <p:nvPr/>
        </p:nvSpPr>
        <p:spPr>
          <a:xfrm>
            <a:off x="1472153" y="3761527"/>
            <a:ext cx="3165836" cy="584775"/>
          </a:xfrm>
          <a:prstGeom prst="rect">
            <a:avLst/>
          </a:prstGeom>
          <a:noFill/>
        </p:spPr>
        <p:txBody>
          <a:bodyPr wrap="square" rtlCol="0">
            <a:spAutoFit/>
          </a:bodyPr>
          <a:lstStyle/>
          <a:p>
            <a:r>
              <a:rPr lang="fr-FR" sz="3200" dirty="0">
                <a:solidFill>
                  <a:schemeClr val="accent2"/>
                </a:solidFill>
              </a:rPr>
              <a:t>Quelque mode </a:t>
            </a:r>
          </a:p>
        </p:txBody>
      </p:sp>
      <p:sp>
        <p:nvSpPr>
          <p:cNvPr id="19" name="ZoneTexte 18">
            <a:extLst>
              <a:ext uri="{FF2B5EF4-FFF2-40B4-BE49-F238E27FC236}">
                <a16:creationId xmlns:a16="http://schemas.microsoft.com/office/drawing/2014/main" id="{1141B16F-BFF0-4690-ACA0-3C1DE33823BE}"/>
              </a:ext>
            </a:extLst>
          </p:cNvPr>
          <p:cNvSpPr txBox="1"/>
          <p:nvPr/>
        </p:nvSpPr>
        <p:spPr>
          <a:xfrm>
            <a:off x="2088823" y="4399337"/>
            <a:ext cx="8092125" cy="1477328"/>
          </a:xfrm>
          <a:prstGeom prst="rect">
            <a:avLst/>
          </a:prstGeom>
          <a:noFill/>
        </p:spPr>
        <p:txBody>
          <a:bodyPr wrap="square" rtlCol="0">
            <a:spAutoFit/>
          </a:bodyPr>
          <a:lstStyle/>
          <a:p>
            <a:pPr marL="285750" indent="-285750">
              <a:buFont typeface="Wingdings" panose="05000000000000000000" pitchFamily="2" charset="2"/>
              <a:buChar char="Ø"/>
            </a:pPr>
            <a:r>
              <a:rPr lang="fr-FR" dirty="0"/>
              <a:t>« </a:t>
            </a:r>
            <a:r>
              <a:rPr lang="fr-FR" dirty="0">
                <a:solidFill>
                  <a:schemeClr val="accent2"/>
                </a:solidFill>
              </a:rPr>
              <a:t>w</a:t>
            </a:r>
            <a:r>
              <a:rPr lang="fr-FR" dirty="0"/>
              <a:t> » – Write : Ouvre un fichier pour l’écriture, crée le fichier s’il n’existe pas.</a:t>
            </a:r>
          </a:p>
          <a:p>
            <a:pPr marL="285750" indent="-285750">
              <a:buFont typeface="Wingdings" panose="05000000000000000000" pitchFamily="2" charset="2"/>
              <a:buChar char="Ø"/>
            </a:pPr>
            <a:r>
              <a:rPr lang="fr-FR" dirty="0"/>
              <a:t>« </a:t>
            </a:r>
            <a:r>
              <a:rPr lang="fr-FR" dirty="0">
                <a:solidFill>
                  <a:schemeClr val="accent2"/>
                </a:solidFill>
              </a:rPr>
              <a:t>a</a:t>
            </a:r>
            <a:r>
              <a:rPr lang="fr-FR" dirty="0"/>
              <a:t> » – Append : Ouvre un fichier pour l’ajout, crée le fichier s’il n’existe pas.</a:t>
            </a:r>
          </a:p>
          <a:p>
            <a:pPr marL="285750" indent="-285750">
              <a:buFont typeface="Wingdings" panose="05000000000000000000" pitchFamily="2" charset="2"/>
              <a:buChar char="Ø"/>
            </a:pPr>
            <a:r>
              <a:rPr lang="fr-FR" dirty="0"/>
              <a:t>« </a:t>
            </a:r>
            <a:r>
              <a:rPr lang="fr-FR" dirty="0">
                <a:solidFill>
                  <a:schemeClr val="accent2"/>
                </a:solidFill>
              </a:rPr>
              <a:t>r</a:t>
            </a:r>
            <a:r>
              <a:rPr lang="fr-FR" dirty="0"/>
              <a:t> » – Read : (le mode par défaut) : Ouvre un fichier en lecture, renvoie une erreur si le fichier n’existe pas.</a:t>
            </a:r>
          </a:p>
          <a:p>
            <a:pPr marL="285750" indent="-285750">
              <a:buFont typeface="Wingdings" panose="05000000000000000000" pitchFamily="2" charset="2"/>
              <a:buChar char="Ø"/>
            </a:pPr>
            <a:r>
              <a:rPr lang="fr-FR" b="1" dirty="0">
                <a:solidFill>
                  <a:schemeClr val="accent2"/>
                </a:solidFill>
              </a:rPr>
              <a:t>t</a:t>
            </a:r>
            <a:r>
              <a:rPr lang="fr-FR" b="1" dirty="0"/>
              <a:t> ou </a:t>
            </a:r>
            <a:r>
              <a:rPr lang="fr-FR" b="1" dirty="0">
                <a:solidFill>
                  <a:schemeClr val="accent2"/>
                </a:solidFill>
              </a:rPr>
              <a:t>b</a:t>
            </a:r>
            <a:r>
              <a:rPr lang="fr-FR" b="1" dirty="0"/>
              <a:t> </a:t>
            </a:r>
            <a:r>
              <a:rPr lang="fr-FR" dirty="0"/>
              <a:t>pour fichier texte ou binaire</a:t>
            </a:r>
            <a:endParaRPr lang="fr-FR" b="1" dirty="0"/>
          </a:p>
        </p:txBody>
      </p:sp>
      <p:sp>
        <p:nvSpPr>
          <p:cNvPr id="17" name="Espace réservé du numéro de diapositive 4">
            <a:extLst>
              <a:ext uri="{FF2B5EF4-FFF2-40B4-BE49-F238E27FC236}">
                <a16:creationId xmlns:a16="http://schemas.microsoft.com/office/drawing/2014/main" id="{20C4E034-5944-458A-A3EB-0A2D7B425478}"/>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66</a:t>
            </a:r>
          </a:p>
        </p:txBody>
      </p:sp>
    </p:spTree>
    <p:extLst>
      <p:ext uri="{BB962C8B-B14F-4D97-AF65-F5344CB8AC3E}">
        <p14:creationId xmlns:p14="http://schemas.microsoft.com/office/powerpoint/2010/main" val="16057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328474" y="242107"/>
            <a:ext cx="3535052"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POO : concepts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55ABFB07-5AC3-4E29-BEB3-6E3B4A5EB9BC}"/>
              </a:ext>
            </a:extLst>
          </p:cNvPr>
          <p:cNvSpPr txBox="1"/>
          <p:nvPr/>
        </p:nvSpPr>
        <p:spPr>
          <a:xfrm>
            <a:off x="1675954" y="2090715"/>
            <a:ext cx="8840091" cy="1200329"/>
          </a:xfrm>
          <a:prstGeom prst="rect">
            <a:avLst/>
          </a:prstGeom>
          <a:noFill/>
        </p:spPr>
        <p:txBody>
          <a:bodyPr wrap="square" rtlCol="0">
            <a:spAutoFit/>
          </a:bodyPr>
          <a:lstStyle/>
          <a:p>
            <a:r>
              <a:rPr lang="fr-FR" sz="2400" dirty="0"/>
              <a:t>Les concepts de la Programmation Orienté Objet sont les concepts de </a:t>
            </a:r>
            <a:r>
              <a:rPr lang="fr-FR" sz="2400" b="1" dirty="0">
                <a:solidFill>
                  <a:schemeClr val="accent2"/>
                </a:solidFill>
              </a:rPr>
              <a:t>class</a:t>
            </a:r>
            <a:r>
              <a:rPr lang="fr-FR" sz="2400" dirty="0"/>
              <a:t>, </a:t>
            </a:r>
            <a:r>
              <a:rPr lang="fr-FR" sz="2400" b="1" dirty="0">
                <a:solidFill>
                  <a:schemeClr val="accent2"/>
                </a:solidFill>
              </a:rPr>
              <a:t>d’objet</a:t>
            </a:r>
            <a:r>
              <a:rPr lang="fr-FR" sz="2400" dirty="0"/>
              <a:t>, </a:t>
            </a:r>
            <a:r>
              <a:rPr lang="fr-FR" sz="2400" b="1" dirty="0">
                <a:solidFill>
                  <a:schemeClr val="accent2"/>
                </a:solidFill>
              </a:rPr>
              <a:t>d’encapsulation</a:t>
            </a:r>
            <a:r>
              <a:rPr lang="fr-FR" sz="2400" dirty="0"/>
              <a:t> (qui n’est pas implémenté directement par python),</a:t>
            </a:r>
            <a:r>
              <a:rPr lang="fr-FR" sz="2400" b="1" dirty="0">
                <a:solidFill>
                  <a:schemeClr val="accent2"/>
                </a:solidFill>
              </a:rPr>
              <a:t>abstraction</a:t>
            </a:r>
            <a:r>
              <a:rPr lang="fr-FR" sz="2400" dirty="0"/>
              <a:t> , </a:t>
            </a:r>
            <a:r>
              <a:rPr lang="fr-FR" sz="2400" b="1" dirty="0">
                <a:solidFill>
                  <a:schemeClr val="accent2"/>
                </a:solidFill>
              </a:rPr>
              <a:t>d’héritage</a:t>
            </a:r>
            <a:r>
              <a:rPr lang="fr-FR" sz="2400" dirty="0"/>
              <a:t>, et de </a:t>
            </a:r>
            <a:r>
              <a:rPr lang="fr-FR" sz="2400" b="1" dirty="0">
                <a:solidFill>
                  <a:schemeClr val="accent2"/>
                </a:solidFill>
              </a:rPr>
              <a:t>polymorphisme</a:t>
            </a:r>
            <a:r>
              <a:rPr lang="fr-FR" sz="2400" dirty="0"/>
              <a:t>.</a:t>
            </a:r>
            <a:endParaRPr lang="fr-FR" sz="2400" i="1" dirty="0"/>
          </a:p>
        </p:txBody>
      </p:sp>
      <p:sp>
        <p:nvSpPr>
          <p:cNvPr id="16" name="Espace réservé du numéro de diapositive 4">
            <a:extLst>
              <a:ext uri="{FF2B5EF4-FFF2-40B4-BE49-F238E27FC236}">
                <a16:creationId xmlns:a16="http://schemas.microsoft.com/office/drawing/2014/main" id="{AC9C21F3-F7C5-4D60-B386-D2A01B3A8095}"/>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67</a:t>
            </a:r>
          </a:p>
        </p:txBody>
      </p:sp>
    </p:spTree>
    <p:extLst>
      <p:ext uri="{BB962C8B-B14F-4D97-AF65-F5344CB8AC3E}">
        <p14:creationId xmlns:p14="http://schemas.microsoft.com/office/powerpoint/2010/main" val="111000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867346" y="368992"/>
            <a:ext cx="4457307"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POO : avec Python</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3" name="ZoneTexte 2">
            <a:extLst>
              <a:ext uri="{FF2B5EF4-FFF2-40B4-BE49-F238E27FC236}">
                <a16:creationId xmlns:a16="http://schemas.microsoft.com/office/drawing/2014/main" id="{1B264B44-657A-4ECB-90F8-398E749EA8F5}"/>
              </a:ext>
            </a:extLst>
          </p:cNvPr>
          <p:cNvSpPr txBox="1"/>
          <p:nvPr/>
        </p:nvSpPr>
        <p:spPr>
          <a:xfrm>
            <a:off x="1291472" y="1540548"/>
            <a:ext cx="9463832" cy="707886"/>
          </a:xfrm>
          <a:prstGeom prst="rect">
            <a:avLst/>
          </a:prstGeom>
          <a:noFill/>
        </p:spPr>
        <p:txBody>
          <a:bodyPr wrap="square" rtlCol="0">
            <a:spAutoFit/>
          </a:bodyPr>
          <a:lstStyle/>
          <a:p>
            <a:r>
              <a:rPr lang="fr-FR" sz="2000" dirty="0"/>
              <a:t>Python a quelques différences d’implémentation de la notion OO avec d’autre langage Par exemple la notion de la visibilité n’est pas directement implémentée par Python. </a:t>
            </a:r>
          </a:p>
        </p:txBody>
      </p:sp>
      <p:sp>
        <p:nvSpPr>
          <p:cNvPr id="4" name="ZoneTexte 3">
            <a:extLst>
              <a:ext uri="{FF2B5EF4-FFF2-40B4-BE49-F238E27FC236}">
                <a16:creationId xmlns:a16="http://schemas.microsoft.com/office/drawing/2014/main" id="{EC667AB9-CE82-49B5-8CB8-D1B6A41F5F75}"/>
              </a:ext>
            </a:extLst>
          </p:cNvPr>
          <p:cNvSpPr txBox="1"/>
          <p:nvPr/>
        </p:nvSpPr>
        <p:spPr>
          <a:xfrm>
            <a:off x="1745924" y="2926807"/>
            <a:ext cx="9575442" cy="369332"/>
          </a:xfrm>
          <a:prstGeom prst="rect">
            <a:avLst/>
          </a:prstGeom>
          <a:noFill/>
        </p:spPr>
        <p:txBody>
          <a:bodyPr wrap="none" rtlCol="0">
            <a:spAutoFit/>
          </a:bodyPr>
          <a:lstStyle/>
          <a:p>
            <a:r>
              <a:rPr lang="fr-FR" dirty="0"/>
              <a:t>Pour mettre un attribut en privé, son nom doit commencer par __ et pour le mettre en public c’est _</a:t>
            </a:r>
          </a:p>
        </p:txBody>
      </p:sp>
      <p:sp>
        <p:nvSpPr>
          <p:cNvPr id="6" name="ZoneTexte 5">
            <a:extLst>
              <a:ext uri="{FF2B5EF4-FFF2-40B4-BE49-F238E27FC236}">
                <a16:creationId xmlns:a16="http://schemas.microsoft.com/office/drawing/2014/main" id="{9413DFF0-2180-4332-956B-313F69344BF3}"/>
              </a:ext>
            </a:extLst>
          </p:cNvPr>
          <p:cNvSpPr txBox="1"/>
          <p:nvPr/>
        </p:nvSpPr>
        <p:spPr>
          <a:xfrm>
            <a:off x="1312682" y="2368548"/>
            <a:ext cx="6419653" cy="461665"/>
          </a:xfrm>
          <a:prstGeom prst="rect">
            <a:avLst/>
          </a:prstGeom>
          <a:noFill/>
        </p:spPr>
        <p:txBody>
          <a:bodyPr wrap="square" rtlCol="0">
            <a:spAutoFit/>
          </a:bodyPr>
          <a:lstStyle/>
          <a:p>
            <a:r>
              <a:rPr lang="fr-FR" sz="2400" b="1" dirty="0">
                <a:solidFill>
                  <a:schemeClr val="accent2"/>
                </a:solidFill>
              </a:rPr>
              <a:t>Encapsulation en Python</a:t>
            </a:r>
            <a:endParaRPr lang="fr-FR" dirty="0"/>
          </a:p>
        </p:txBody>
      </p:sp>
      <p:sp>
        <p:nvSpPr>
          <p:cNvPr id="15" name="Espace réservé du numéro de diapositive 4">
            <a:extLst>
              <a:ext uri="{FF2B5EF4-FFF2-40B4-BE49-F238E27FC236}">
                <a16:creationId xmlns:a16="http://schemas.microsoft.com/office/drawing/2014/main" id="{4F08AAC4-2168-479F-BEBF-080059A2FF72}"/>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68</a:t>
            </a:r>
          </a:p>
        </p:txBody>
      </p:sp>
    </p:spTree>
    <p:extLst>
      <p:ext uri="{BB962C8B-B14F-4D97-AF65-F5344CB8AC3E}">
        <p14:creationId xmlns:p14="http://schemas.microsoft.com/office/powerpoint/2010/main" val="40557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867346" y="368992"/>
            <a:ext cx="4457307"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POO : avec Python</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6" name="ZoneTexte 5">
            <a:extLst>
              <a:ext uri="{FF2B5EF4-FFF2-40B4-BE49-F238E27FC236}">
                <a16:creationId xmlns:a16="http://schemas.microsoft.com/office/drawing/2014/main" id="{9413DFF0-2180-4332-956B-313F69344BF3}"/>
              </a:ext>
            </a:extLst>
          </p:cNvPr>
          <p:cNvSpPr txBox="1"/>
          <p:nvPr/>
        </p:nvSpPr>
        <p:spPr>
          <a:xfrm>
            <a:off x="1115516" y="1189601"/>
            <a:ext cx="6419653" cy="461665"/>
          </a:xfrm>
          <a:prstGeom prst="rect">
            <a:avLst/>
          </a:prstGeom>
          <a:noFill/>
        </p:spPr>
        <p:txBody>
          <a:bodyPr wrap="square" rtlCol="0">
            <a:spAutoFit/>
          </a:bodyPr>
          <a:lstStyle/>
          <a:p>
            <a:r>
              <a:rPr lang="fr-FR" sz="2400" b="1" dirty="0">
                <a:solidFill>
                  <a:schemeClr val="accent2"/>
                </a:solidFill>
              </a:rPr>
              <a:t>Syntaxe de la déclaration d’une classe en Python</a:t>
            </a:r>
            <a:endParaRPr lang="fr-FR" dirty="0"/>
          </a:p>
        </p:txBody>
      </p:sp>
      <p:sp>
        <p:nvSpPr>
          <p:cNvPr id="15" name="ZoneTexte 14">
            <a:extLst>
              <a:ext uri="{FF2B5EF4-FFF2-40B4-BE49-F238E27FC236}">
                <a16:creationId xmlns:a16="http://schemas.microsoft.com/office/drawing/2014/main" id="{81D5F2B6-BD30-4602-A407-78EA1067B704}"/>
              </a:ext>
            </a:extLst>
          </p:cNvPr>
          <p:cNvSpPr txBox="1"/>
          <p:nvPr/>
        </p:nvSpPr>
        <p:spPr>
          <a:xfrm>
            <a:off x="2941164" y="1726790"/>
            <a:ext cx="4364610" cy="1015663"/>
          </a:xfrm>
          <a:prstGeom prst="rect">
            <a:avLst/>
          </a:prstGeom>
          <a:solidFill>
            <a:schemeClr val="accent2">
              <a:lumMod val="20000"/>
              <a:lumOff val="80000"/>
            </a:schemeClr>
          </a:solidFill>
        </p:spPr>
        <p:txBody>
          <a:bodyPr wrap="square" rtlCol="0">
            <a:spAutoFit/>
          </a:bodyPr>
          <a:lstStyle/>
          <a:p>
            <a:r>
              <a:rPr lang="fr-FR" sz="2000" i="1" dirty="0">
                <a:solidFill>
                  <a:schemeClr val="accent1"/>
                </a:solidFill>
              </a:rPr>
              <a:t>class </a:t>
            </a:r>
            <a:r>
              <a:rPr lang="fr-FR" sz="2000" i="1" dirty="0" err="1">
                <a:solidFill>
                  <a:schemeClr val="accent1"/>
                </a:solidFill>
              </a:rPr>
              <a:t>nom_classe</a:t>
            </a:r>
            <a:r>
              <a:rPr lang="fr-FR" sz="2000" i="1" dirty="0">
                <a:solidFill>
                  <a:schemeClr val="accent1"/>
                </a:solidFill>
              </a:rPr>
              <a:t> :</a:t>
            </a:r>
          </a:p>
          <a:p>
            <a:r>
              <a:rPr lang="fr-FR" sz="2000" i="1" dirty="0">
                <a:solidFill>
                  <a:schemeClr val="accent1"/>
                </a:solidFill>
              </a:rPr>
              <a:t>    # corps de la classe</a:t>
            </a:r>
          </a:p>
          <a:p>
            <a:r>
              <a:rPr lang="fr-FR" sz="2000" i="1" dirty="0">
                <a:solidFill>
                  <a:schemeClr val="accent1"/>
                </a:solidFill>
              </a:rPr>
              <a:t>    # ...</a:t>
            </a:r>
          </a:p>
        </p:txBody>
      </p:sp>
      <p:sp>
        <p:nvSpPr>
          <p:cNvPr id="16" name="ZoneTexte 15">
            <a:extLst>
              <a:ext uri="{FF2B5EF4-FFF2-40B4-BE49-F238E27FC236}">
                <a16:creationId xmlns:a16="http://schemas.microsoft.com/office/drawing/2014/main" id="{B88E1EB3-5E34-4EDB-8844-2AAD15DB37AA}"/>
              </a:ext>
            </a:extLst>
          </p:cNvPr>
          <p:cNvSpPr txBox="1"/>
          <p:nvPr/>
        </p:nvSpPr>
        <p:spPr>
          <a:xfrm>
            <a:off x="942684" y="3006537"/>
            <a:ext cx="3431354" cy="461665"/>
          </a:xfrm>
          <a:prstGeom prst="rect">
            <a:avLst/>
          </a:prstGeom>
          <a:noFill/>
        </p:spPr>
        <p:txBody>
          <a:bodyPr wrap="square" rtlCol="0">
            <a:spAutoFit/>
          </a:bodyPr>
          <a:lstStyle/>
          <a:p>
            <a:r>
              <a:rPr lang="fr-FR" sz="2400" b="1" dirty="0">
                <a:solidFill>
                  <a:schemeClr val="accent2"/>
                </a:solidFill>
              </a:rPr>
              <a:t>Classe avec méthode</a:t>
            </a:r>
            <a:endParaRPr lang="fr-FR" dirty="0"/>
          </a:p>
        </p:txBody>
      </p:sp>
      <p:sp>
        <p:nvSpPr>
          <p:cNvPr id="17" name="ZoneTexte 16">
            <a:extLst>
              <a:ext uri="{FF2B5EF4-FFF2-40B4-BE49-F238E27FC236}">
                <a16:creationId xmlns:a16="http://schemas.microsoft.com/office/drawing/2014/main" id="{E6EA80DE-476A-41D0-8669-EB2F8B3C1EF5}"/>
              </a:ext>
            </a:extLst>
          </p:cNvPr>
          <p:cNvSpPr txBox="1"/>
          <p:nvPr/>
        </p:nvSpPr>
        <p:spPr>
          <a:xfrm>
            <a:off x="2745233" y="3543726"/>
            <a:ext cx="4364610" cy="1323439"/>
          </a:xfrm>
          <a:prstGeom prst="rect">
            <a:avLst/>
          </a:prstGeom>
          <a:solidFill>
            <a:schemeClr val="accent2">
              <a:lumMod val="20000"/>
              <a:lumOff val="80000"/>
            </a:schemeClr>
          </a:solidFill>
        </p:spPr>
        <p:txBody>
          <a:bodyPr wrap="square" rtlCol="0">
            <a:spAutoFit/>
          </a:bodyPr>
          <a:lstStyle/>
          <a:p>
            <a:r>
              <a:rPr lang="fr-FR" sz="2000" i="1" dirty="0">
                <a:solidFill>
                  <a:schemeClr val="accent1"/>
                </a:solidFill>
              </a:rPr>
              <a:t>class </a:t>
            </a:r>
            <a:r>
              <a:rPr lang="fr-FR" sz="2000" i="1" dirty="0" err="1">
                <a:solidFill>
                  <a:schemeClr val="accent1"/>
                </a:solidFill>
              </a:rPr>
              <a:t>nom_classe</a:t>
            </a:r>
            <a:r>
              <a:rPr lang="fr-FR" sz="2000" i="1" dirty="0">
                <a:solidFill>
                  <a:schemeClr val="accent1"/>
                </a:solidFill>
              </a:rPr>
              <a:t> :</a:t>
            </a:r>
          </a:p>
          <a:p>
            <a:r>
              <a:rPr lang="fr-FR" sz="2000" i="1" dirty="0">
                <a:solidFill>
                  <a:schemeClr val="accent1"/>
                </a:solidFill>
              </a:rPr>
              <a:t>    </a:t>
            </a:r>
            <a:r>
              <a:rPr lang="fr-FR" sz="2000" i="1" dirty="0" err="1">
                <a:solidFill>
                  <a:schemeClr val="accent1"/>
                </a:solidFill>
              </a:rPr>
              <a:t>def</a:t>
            </a:r>
            <a:r>
              <a:rPr lang="fr-FR" sz="2000" i="1" dirty="0">
                <a:solidFill>
                  <a:schemeClr val="accent1"/>
                </a:solidFill>
              </a:rPr>
              <a:t> </a:t>
            </a:r>
            <a:r>
              <a:rPr lang="fr-FR" sz="2000" i="1" dirty="0" err="1">
                <a:solidFill>
                  <a:schemeClr val="accent1"/>
                </a:solidFill>
              </a:rPr>
              <a:t>nom_methode</a:t>
            </a:r>
            <a:r>
              <a:rPr lang="fr-FR" sz="2000" i="1" dirty="0">
                <a:solidFill>
                  <a:schemeClr val="accent1"/>
                </a:solidFill>
              </a:rPr>
              <a:t>(self, param_1, ..., </a:t>
            </a:r>
            <a:r>
              <a:rPr lang="fr-FR" sz="2000" i="1" dirty="0" err="1">
                <a:solidFill>
                  <a:schemeClr val="accent1"/>
                </a:solidFill>
              </a:rPr>
              <a:t>param_n</a:t>
            </a:r>
            <a:r>
              <a:rPr lang="fr-FR" sz="2000" i="1" dirty="0">
                <a:solidFill>
                  <a:schemeClr val="accent1"/>
                </a:solidFill>
              </a:rPr>
              <a:t>):</a:t>
            </a:r>
          </a:p>
          <a:p>
            <a:r>
              <a:rPr lang="fr-FR" sz="2000" i="1" dirty="0">
                <a:solidFill>
                  <a:schemeClr val="accent1"/>
                </a:solidFill>
              </a:rPr>
              <a:t>	# corps de la méthode...</a:t>
            </a:r>
          </a:p>
        </p:txBody>
      </p:sp>
      <p:sp>
        <p:nvSpPr>
          <p:cNvPr id="18" name="Espace réservé du numéro de diapositive 4">
            <a:extLst>
              <a:ext uri="{FF2B5EF4-FFF2-40B4-BE49-F238E27FC236}">
                <a16:creationId xmlns:a16="http://schemas.microsoft.com/office/drawing/2014/main" id="{E91F9EBB-0F86-4BED-B899-B335C6F63EEF}"/>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69</a:t>
            </a:r>
          </a:p>
        </p:txBody>
      </p:sp>
    </p:spTree>
    <p:extLst>
      <p:ext uri="{BB962C8B-B14F-4D97-AF65-F5344CB8AC3E}">
        <p14:creationId xmlns:p14="http://schemas.microsoft.com/office/powerpoint/2010/main" val="205525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82489" y="292837"/>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54178"/>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3" y="2353834"/>
            <a:ext cx="10931236" cy="2150332"/>
          </a:xfrm>
          <a:prstGeom prst="rect">
            <a:avLst/>
          </a:prstGeom>
          <a:noFill/>
        </p:spPr>
        <p:txBody>
          <a:bodyPr wrap="square" lIns="91440" tIns="45720" rIns="91440" bIns="45720" rtlCol="0" anchor="ctr">
            <a:spAutoFit/>
          </a:bodyPr>
          <a:lstStyle/>
          <a:p>
            <a:pPr algn="just">
              <a:lnSpc>
                <a:spcPct val="150000"/>
              </a:lnSpc>
            </a:pPr>
            <a:r>
              <a:rPr lang="fr-FR" sz="1600" b="0" i="0">
                <a:solidFill>
                  <a:srgbClr val="000000"/>
                </a:solidFill>
                <a:effectLst/>
                <a:latin typeface="Poppins"/>
                <a:cs typeface="Poppins"/>
              </a:rPr>
              <a:t>Tout langage de programmation est constitué de </a:t>
            </a:r>
            <a:r>
              <a:rPr lang="fr-FR" sz="1600">
                <a:solidFill>
                  <a:srgbClr val="000000"/>
                </a:solidFill>
                <a:latin typeface="Poppins"/>
                <a:cs typeface="Poppins"/>
              </a:rPr>
              <a:t>4 </a:t>
            </a:r>
            <a:r>
              <a:rPr lang="fr-FR" sz="1600" b="0" i="0">
                <a:solidFill>
                  <a:srgbClr val="000000"/>
                </a:solidFill>
                <a:effectLst/>
                <a:latin typeface="Poppins"/>
                <a:cs typeface="Poppins"/>
              </a:rPr>
              <a:t>principaux éléments :</a:t>
            </a:r>
          </a:p>
          <a:p>
            <a:pPr algn="just">
              <a:lnSpc>
                <a:spcPct val="150000"/>
              </a:lnSpc>
            </a:pPr>
            <a:r>
              <a:rPr lang="fr-FR" sz="1600" b="1" i="0">
                <a:solidFill>
                  <a:srgbClr val="FF0000"/>
                </a:solidFill>
                <a:effectLst/>
                <a:latin typeface="Poppins" panose="00000500000000000000" pitchFamily="2" charset="0"/>
                <a:cs typeface="Poppins" panose="00000500000000000000" pitchFamily="2" charset="0"/>
              </a:rPr>
              <a:t>Les Structures de Contrôle : </a:t>
            </a:r>
            <a:r>
              <a:rPr lang="fr-FR" sz="1600" b="0" i="0">
                <a:solidFill>
                  <a:srgbClr val="000000"/>
                </a:solidFill>
                <a:effectLst/>
                <a:latin typeface="Poppins" panose="00000500000000000000" pitchFamily="2" charset="0"/>
                <a:cs typeface="Poppins" panose="00000500000000000000" pitchFamily="2" charset="0"/>
              </a:rPr>
              <a:t>une structure de contrôle est une commande qui contrôle l'ordre dans lequel les différentes instructions d'un algorithme ou d'un programme informatique sont exécutées.</a:t>
            </a:r>
          </a:p>
          <a:p>
            <a:pPr marL="285750" indent="-285750" algn="just">
              <a:buFont typeface="Arial"/>
              <a:buChar char="•"/>
            </a:pPr>
            <a:r>
              <a:rPr lang="fr-FR" sz="1600" b="1">
                <a:solidFill>
                  <a:srgbClr val="000000"/>
                </a:solidFill>
                <a:latin typeface="Poppins"/>
                <a:cs typeface="Poppins"/>
              </a:rPr>
              <a:t>Exemples:   </a:t>
            </a:r>
            <a:r>
              <a:rPr lang="fr-FR" sz="1600">
                <a:solidFill>
                  <a:srgbClr val="000000"/>
                </a:solidFill>
                <a:latin typeface="Poppins"/>
                <a:cs typeface="Poppins"/>
              </a:rPr>
              <a:t>Boucles ( </a:t>
            </a:r>
            <a:r>
              <a:rPr lang="fr-FR" sz="1600" err="1">
                <a:solidFill>
                  <a:srgbClr val="000000"/>
                </a:solidFill>
                <a:latin typeface="Poppins"/>
                <a:cs typeface="Calibri"/>
              </a:rPr>
              <a:t>while</a:t>
            </a:r>
            <a:r>
              <a:rPr lang="fr-FR" sz="1600">
                <a:latin typeface="Poppins"/>
                <a:ea typeface="+mn-lt"/>
                <a:cs typeface="+mn-lt"/>
              </a:rPr>
              <a:t> , for,.. ) </a:t>
            </a:r>
            <a:endParaRPr lang="fr-FR" sz="1600" b="1">
              <a:solidFill>
                <a:srgbClr val="000000"/>
              </a:solidFill>
              <a:latin typeface="Poppins"/>
              <a:cs typeface="Poppins" panose="00000500000000000000" pitchFamily="2" charset="0"/>
            </a:endParaRPr>
          </a:p>
          <a:p>
            <a:pPr algn="just">
              <a:lnSpc>
                <a:spcPct val="150000"/>
              </a:lnSpc>
            </a:pPr>
            <a:endParaRPr lang="fr-FR" sz="1600">
              <a:latin typeface="Poppins" panose="00000500000000000000" pitchFamily="2" charset="0"/>
              <a:cs typeface="Poppins" panose="00000500000000000000" pitchFamily="2" charset="0"/>
            </a:endParaRPr>
          </a:p>
          <a:p>
            <a:pPr algn="just">
              <a:lnSpc>
                <a:spcPct val="150000"/>
              </a:lnSpc>
            </a:pPr>
            <a:endParaRPr lang="fr-FR" sz="1600" i="0">
              <a:solidFill>
                <a:srgbClr val="000000"/>
              </a:solidFill>
              <a:effectLst/>
              <a:latin typeface="Poppins" panose="00000500000000000000" pitchFamily="2" charset="0"/>
              <a:cs typeface="Poppins" panose="00000500000000000000" pitchFamily="2" charset="0"/>
            </a:endParaRPr>
          </a:p>
        </p:txBody>
      </p:sp>
      <p:pic>
        <p:nvPicPr>
          <p:cNvPr id="9" name="Picture 2">
            <a:extLst>
              <a:ext uri="{FF2B5EF4-FFF2-40B4-BE49-F238E27FC236}">
                <a16:creationId xmlns:a16="http://schemas.microsoft.com/office/drawing/2014/main" id="{CE27B972-8F54-4688-B35C-390BD3DE8E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364851">
            <a:off x="10327562" y="515233"/>
            <a:ext cx="426744" cy="426744"/>
          </a:xfrm>
          <a:prstGeom prst="rect">
            <a:avLst/>
          </a:prstGeom>
        </p:spPr>
      </p:pic>
      <p:sp>
        <p:nvSpPr>
          <p:cNvPr id="10" name="Rectangle 9">
            <a:extLst>
              <a:ext uri="{FF2B5EF4-FFF2-40B4-BE49-F238E27FC236}">
                <a16:creationId xmlns:a16="http://schemas.microsoft.com/office/drawing/2014/main" id="{570B87B6-6FCB-4F56-8200-EF6C0B49D417}"/>
              </a:ext>
            </a:extLst>
          </p:cNvPr>
          <p:cNvSpPr/>
          <p:nvPr/>
        </p:nvSpPr>
        <p:spPr>
          <a:xfrm rot="19215182">
            <a:off x="11304050" y="5145240"/>
            <a:ext cx="371789" cy="386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FB75B25C-1127-4F3E-8A9D-F60630902D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20364851">
            <a:off x="6627440" y="402054"/>
            <a:ext cx="426744" cy="426744"/>
          </a:xfrm>
          <a:prstGeom prst="rect">
            <a:avLst/>
          </a:prstGeom>
        </p:spPr>
      </p:pic>
      <p:pic>
        <p:nvPicPr>
          <p:cNvPr id="12" name="Picture 2">
            <a:extLst>
              <a:ext uri="{FF2B5EF4-FFF2-40B4-BE49-F238E27FC236}">
                <a16:creationId xmlns:a16="http://schemas.microsoft.com/office/drawing/2014/main" id="{7473EC1E-B35D-4E45-8A4C-E9D811651F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069770" y="6442488"/>
            <a:ext cx="3122230" cy="1483059"/>
          </a:xfrm>
          <a:prstGeom prst="rect">
            <a:avLst/>
          </a:prstGeom>
        </p:spPr>
      </p:pic>
      <p:sp>
        <p:nvSpPr>
          <p:cNvPr id="13" name="Rectangle 12">
            <a:extLst>
              <a:ext uri="{FF2B5EF4-FFF2-40B4-BE49-F238E27FC236}">
                <a16:creationId xmlns:a16="http://schemas.microsoft.com/office/drawing/2014/main" id="{A35C8ECB-6A6A-45F5-90EA-828FCB4BAFA8}"/>
              </a:ext>
            </a:extLst>
          </p:cNvPr>
          <p:cNvSpPr/>
          <p:nvPr/>
        </p:nvSpPr>
        <p:spPr>
          <a:xfrm rot="19215182">
            <a:off x="669991" y="527977"/>
            <a:ext cx="371789" cy="38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space réservé du numéro de diapositive 4">
            <a:extLst>
              <a:ext uri="{FF2B5EF4-FFF2-40B4-BE49-F238E27FC236}">
                <a16:creationId xmlns:a16="http://schemas.microsoft.com/office/drawing/2014/main" id="{D81A9484-D02A-49C7-8015-AF909F7D8F07}"/>
              </a:ext>
            </a:extLst>
          </p:cNvPr>
          <p:cNvSpPr>
            <a:spLocks noGrp="1"/>
          </p:cNvSpPr>
          <p:nvPr>
            <p:ph type="sldNum" sz="quarter" idx="12"/>
          </p:nvPr>
        </p:nvSpPr>
        <p:spPr>
          <a:xfrm>
            <a:off x="5729859" y="6248666"/>
            <a:ext cx="523788" cy="500106"/>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FR" sz="2000" b="1" dirty="0">
                <a:solidFill>
                  <a:srgbClr val="FF0000"/>
                </a:solidFill>
                <a:latin typeface="Nunito Sans Black" pitchFamily="2" charset="0"/>
              </a:rPr>
              <a:t>6</a:t>
            </a:r>
            <a:endParaRPr lang="fr-ML" sz="2000" b="1" dirty="0">
              <a:solidFill>
                <a:srgbClr val="FF0000"/>
              </a:solidFill>
              <a:latin typeface="Nunito Sans Black" pitchFamily="2" charset="0"/>
            </a:endParaRPr>
          </a:p>
        </p:txBody>
      </p:sp>
    </p:spTree>
    <p:extLst>
      <p:ext uri="{BB962C8B-B14F-4D97-AF65-F5344CB8AC3E}">
        <p14:creationId xmlns:p14="http://schemas.microsoft.com/office/powerpoint/2010/main" val="345749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2000" decel="21000"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49" presetClass="entr" presetSubtype="0" decel="100000" fill="hold"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360"/>
                                          </p:val>
                                        </p:tav>
                                        <p:tav tm="100000">
                                          <p:val>
                                            <p:fltVal val="0"/>
                                          </p:val>
                                        </p:tav>
                                      </p:tavLst>
                                    </p:anim>
                                    <p:animEffect transition="in" filter="fade">
                                      <p:cBhvr>
                                        <p:cTn id="14" dur="1000"/>
                                        <p:tgtEl>
                                          <p:spTgt spid="11"/>
                                        </p:tgtEl>
                                      </p:cBhvr>
                                    </p:animEffect>
                                  </p:childTnLst>
                                </p:cTn>
                              </p:par>
                              <p:par>
                                <p:cTn id="15" presetID="49" presetClass="entr" presetSubtype="0" decel="100000" fill="hold" nodeType="withEffect">
                                  <p:stCondLst>
                                    <p:cond delay="275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360"/>
                                          </p:val>
                                        </p:tav>
                                        <p:tav tm="100000">
                                          <p:val>
                                            <p:fltVal val="0"/>
                                          </p:val>
                                        </p:tav>
                                      </p:tavLst>
                                    </p:anim>
                                    <p:animEffect transition="in" filter="fade">
                                      <p:cBhvr>
                                        <p:cTn id="20" dur="1000"/>
                                        <p:tgtEl>
                                          <p:spTgt spid="9"/>
                                        </p:tgtEl>
                                      </p:cBhvr>
                                    </p:animEffect>
                                  </p:childTnLst>
                                </p:cTn>
                              </p:par>
                              <p:par>
                                <p:cTn id="21" presetID="42" presetClass="entr" presetSubtype="0" fill="hold" grpId="0" nodeType="withEffect">
                                  <p:stCondLst>
                                    <p:cond delay="22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750"/>
                                        <p:tgtEl>
                                          <p:spTgt spid="10"/>
                                        </p:tgtEl>
                                      </p:cBhvr>
                                    </p:animEffect>
                                    <p:anim calcmode="lin" valueType="num">
                                      <p:cBhvr>
                                        <p:cTn id="24" dur="750" fill="hold"/>
                                        <p:tgtEl>
                                          <p:spTgt spid="10"/>
                                        </p:tgtEl>
                                        <p:attrNameLst>
                                          <p:attrName>ppt_x</p:attrName>
                                        </p:attrNameLst>
                                      </p:cBhvr>
                                      <p:tavLst>
                                        <p:tav tm="0">
                                          <p:val>
                                            <p:strVal val="#ppt_x"/>
                                          </p:val>
                                        </p:tav>
                                        <p:tav tm="100000">
                                          <p:val>
                                            <p:strVal val="#ppt_x"/>
                                          </p:val>
                                        </p:tav>
                                      </p:tavLst>
                                    </p:anim>
                                    <p:anim calcmode="lin" valueType="num">
                                      <p:cBhvr>
                                        <p:cTn id="25" dur="750" fill="hold"/>
                                        <p:tgtEl>
                                          <p:spTgt spid="10"/>
                                        </p:tgtEl>
                                        <p:attrNameLst>
                                          <p:attrName>ppt_y</p:attrName>
                                        </p:attrNameLst>
                                      </p:cBhvr>
                                      <p:tavLst>
                                        <p:tav tm="0">
                                          <p:val>
                                            <p:strVal val="#ppt_y+.1"/>
                                          </p:val>
                                        </p:tav>
                                        <p:tav tm="100000">
                                          <p:val>
                                            <p:strVal val="#ppt_y"/>
                                          </p:val>
                                        </p:tav>
                                      </p:tavLst>
                                    </p:anim>
                                  </p:childTnLst>
                                </p:cTn>
                              </p:par>
                              <p:par>
                                <p:cTn id="26" presetID="49" presetClass="entr" presetSubtype="0" decel="100000" fill="hold" grpId="1" nodeType="withEffect">
                                  <p:stCondLst>
                                    <p:cond delay="2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360"/>
                                          </p:val>
                                        </p:tav>
                                        <p:tav tm="100000">
                                          <p:val>
                                            <p:fltVal val="0"/>
                                          </p:val>
                                        </p:tav>
                                      </p:tavLst>
                                    </p:anim>
                                    <p:animEffect transition="in" filter="fade">
                                      <p:cBhvr>
                                        <p:cTn id="31" dur="1000"/>
                                        <p:tgtEl>
                                          <p:spTgt spid="10"/>
                                        </p:tgtEl>
                                      </p:cBhvr>
                                    </p:animEffect>
                                  </p:childTnLst>
                                </p:cTn>
                              </p:par>
                              <p:par>
                                <p:cTn id="32" presetID="42" presetClass="entr" presetSubtype="0" fill="hold" grpId="0" nodeType="withEffect">
                                  <p:stCondLst>
                                    <p:cond delay="250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750"/>
                                        <p:tgtEl>
                                          <p:spTgt spid="13"/>
                                        </p:tgtEl>
                                      </p:cBhvr>
                                    </p:animEffect>
                                    <p:anim calcmode="lin" valueType="num">
                                      <p:cBhvr>
                                        <p:cTn id="35" dur="750" fill="hold"/>
                                        <p:tgtEl>
                                          <p:spTgt spid="13"/>
                                        </p:tgtEl>
                                        <p:attrNameLst>
                                          <p:attrName>ppt_x</p:attrName>
                                        </p:attrNameLst>
                                      </p:cBhvr>
                                      <p:tavLst>
                                        <p:tav tm="0">
                                          <p:val>
                                            <p:strVal val="#ppt_x"/>
                                          </p:val>
                                        </p:tav>
                                        <p:tav tm="100000">
                                          <p:val>
                                            <p:strVal val="#ppt_x"/>
                                          </p:val>
                                        </p:tav>
                                      </p:tavLst>
                                    </p:anim>
                                    <p:anim calcmode="lin" valueType="num">
                                      <p:cBhvr>
                                        <p:cTn id="36" dur="750" fill="hold"/>
                                        <p:tgtEl>
                                          <p:spTgt spid="13"/>
                                        </p:tgtEl>
                                        <p:attrNameLst>
                                          <p:attrName>ppt_y</p:attrName>
                                        </p:attrNameLst>
                                      </p:cBhvr>
                                      <p:tavLst>
                                        <p:tav tm="0">
                                          <p:val>
                                            <p:strVal val="#ppt_y+.1"/>
                                          </p:val>
                                        </p:tav>
                                        <p:tav tm="100000">
                                          <p:val>
                                            <p:strVal val="#ppt_y"/>
                                          </p:val>
                                        </p:tav>
                                      </p:tavLst>
                                    </p:anim>
                                  </p:childTnLst>
                                </p:cTn>
                              </p:par>
                              <p:par>
                                <p:cTn id="37" presetID="49" presetClass="entr" presetSubtype="0" decel="100000" fill="hold" grpId="1" nodeType="withEffect">
                                  <p:stCondLst>
                                    <p:cond delay="25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ppt_w</p:attrName>
                                        </p:attrNameLst>
                                      </p:cBhvr>
                                      <p:tavLst>
                                        <p:tav tm="0">
                                          <p:val>
                                            <p:fltVal val="0"/>
                                          </p:val>
                                        </p:tav>
                                        <p:tav tm="100000">
                                          <p:val>
                                            <p:strVal val="#ppt_w"/>
                                          </p:val>
                                        </p:tav>
                                      </p:tavLst>
                                    </p:anim>
                                    <p:anim calcmode="lin" valueType="num">
                                      <p:cBhvr>
                                        <p:cTn id="40" dur="1000" fill="hold"/>
                                        <p:tgtEl>
                                          <p:spTgt spid="13"/>
                                        </p:tgtEl>
                                        <p:attrNameLst>
                                          <p:attrName>ppt_h</p:attrName>
                                        </p:attrNameLst>
                                      </p:cBhvr>
                                      <p:tavLst>
                                        <p:tav tm="0">
                                          <p:val>
                                            <p:fltVal val="0"/>
                                          </p:val>
                                        </p:tav>
                                        <p:tav tm="100000">
                                          <p:val>
                                            <p:strVal val="#ppt_h"/>
                                          </p:val>
                                        </p:tav>
                                      </p:tavLst>
                                    </p:anim>
                                    <p:anim calcmode="lin" valueType="num">
                                      <p:cBhvr>
                                        <p:cTn id="41" dur="1000" fill="hold"/>
                                        <p:tgtEl>
                                          <p:spTgt spid="13"/>
                                        </p:tgtEl>
                                        <p:attrNameLst>
                                          <p:attrName>style.rotation</p:attrName>
                                        </p:attrNameLst>
                                      </p:cBhvr>
                                      <p:tavLst>
                                        <p:tav tm="0">
                                          <p:val>
                                            <p:fltVal val="360"/>
                                          </p:val>
                                        </p:tav>
                                        <p:tav tm="100000">
                                          <p:val>
                                            <p:fltVal val="0"/>
                                          </p:val>
                                        </p:tav>
                                      </p:tavLst>
                                    </p:anim>
                                    <p:animEffect transition="in" filter="fade">
                                      <p:cBhvr>
                                        <p:cTn id="4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867346" y="368992"/>
            <a:ext cx="4457307"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POO : avec Python</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6" name="ZoneTexte 5">
            <a:extLst>
              <a:ext uri="{FF2B5EF4-FFF2-40B4-BE49-F238E27FC236}">
                <a16:creationId xmlns:a16="http://schemas.microsoft.com/office/drawing/2014/main" id="{9413DFF0-2180-4332-956B-313F69344BF3}"/>
              </a:ext>
            </a:extLst>
          </p:cNvPr>
          <p:cNvSpPr txBox="1"/>
          <p:nvPr/>
        </p:nvSpPr>
        <p:spPr>
          <a:xfrm>
            <a:off x="1115516" y="1189601"/>
            <a:ext cx="3842983" cy="461665"/>
          </a:xfrm>
          <a:prstGeom prst="rect">
            <a:avLst/>
          </a:prstGeom>
          <a:noFill/>
        </p:spPr>
        <p:txBody>
          <a:bodyPr wrap="square" rtlCol="0">
            <a:spAutoFit/>
          </a:bodyPr>
          <a:lstStyle/>
          <a:p>
            <a:r>
              <a:rPr lang="fr-FR" sz="2400" b="1" dirty="0">
                <a:solidFill>
                  <a:schemeClr val="accent2"/>
                </a:solidFill>
              </a:rPr>
              <a:t>Classe avec constructeur </a:t>
            </a:r>
            <a:endParaRPr lang="fr-FR" dirty="0"/>
          </a:p>
        </p:txBody>
      </p:sp>
      <p:sp>
        <p:nvSpPr>
          <p:cNvPr id="15" name="ZoneTexte 14">
            <a:extLst>
              <a:ext uri="{FF2B5EF4-FFF2-40B4-BE49-F238E27FC236}">
                <a16:creationId xmlns:a16="http://schemas.microsoft.com/office/drawing/2014/main" id="{81D5F2B6-BD30-4602-A407-78EA1067B704}"/>
              </a:ext>
            </a:extLst>
          </p:cNvPr>
          <p:cNvSpPr txBox="1"/>
          <p:nvPr/>
        </p:nvSpPr>
        <p:spPr>
          <a:xfrm>
            <a:off x="2941164" y="1726790"/>
            <a:ext cx="6438506" cy="2246769"/>
          </a:xfrm>
          <a:prstGeom prst="rect">
            <a:avLst/>
          </a:prstGeom>
          <a:solidFill>
            <a:schemeClr val="accent2">
              <a:lumMod val="20000"/>
              <a:lumOff val="80000"/>
            </a:schemeClr>
          </a:solidFill>
        </p:spPr>
        <p:txBody>
          <a:bodyPr wrap="square" rtlCol="0">
            <a:spAutoFit/>
          </a:bodyPr>
          <a:lstStyle/>
          <a:p>
            <a:r>
              <a:rPr lang="fr-FR" sz="2000" i="1" dirty="0">
                <a:solidFill>
                  <a:schemeClr val="accent1"/>
                </a:solidFill>
              </a:rPr>
              <a:t>class </a:t>
            </a:r>
            <a:r>
              <a:rPr lang="fr-FR" sz="2000" i="1" dirty="0" err="1">
                <a:solidFill>
                  <a:schemeClr val="accent1"/>
                </a:solidFill>
              </a:rPr>
              <a:t>nom_classe</a:t>
            </a:r>
            <a:r>
              <a:rPr lang="fr-FR" sz="2000" i="1" dirty="0">
                <a:solidFill>
                  <a:schemeClr val="accent1"/>
                </a:solidFill>
              </a:rPr>
              <a:t> :</a:t>
            </a:r>
          </a:p>
          <a:p>
            <a:endParaRPr lang="fr-FR" sz="2000" i="1" dirty="0">
              <a:solidFill>
                <a:schemeClr val="accent1"/>
              </a:solidFill>
            </a:endParaRPr>
          </a:p>
          <a:p>
            <a:r>
              <a:rPr lang="fr-FR" sz="2000" i="1" dirty="0">
                <a:solidFill>
                  <a:schemeClr val="accent1"/>
                </a:solidFill>
              </a:rPr>
              <a:t>     </a:t>
            </a:r>
            <a:r>
              <a:rPr lang="fr-FR" sz="2000" i="1" dirty="0" err="1">
                <a:solidFill>
                  <a:schemeClr val="accent1"/>
                </a:solidFill>
              </a:rPr>
              <a:t>def</a:t>
            </a:r>
            <a:r>
              <a:rPr lang="fr-FR" sz="2000" i="1" dirty="0">
                <a:solidFill>
                  <a:schemeClr val="accent1"/>
                </a:solidFill>
              </a:rPr>
              <a:t> __init__(self):</a:t>
            </a:r>
          </a:p>
          <a:p>
            <a:r>
              <a:rPr lang="fr-FR" sz="2000" i="1" dirty="0">
                <a:solidFill>
                  <a:schemeClr val="accent1"/>
                </a:solidFill>
              </a:rPr>
              <a:t>	# corps du constructeur...</a:t>
            </a:r>
          </a:p>
          <a:p>
            <a:endParaRPr lang="fr-FR" sz="2000" i="1" dirty="0">
              <a:solidFill>
                <a:schemeClr val="accent1"/>
              </a:solidFill>
            </a:endParaRPr>
          </a:p>
          <a:p>
            <a:r>
              <a:rPr lang="fr-FR" sz="2000" i="1" dirty="0">
                <a:solidFill>
                  <a:schemeClr val="accent1"/>
                </a:solidFill>
              </a:rPr>
              <a:t>    </a:t>
            </a:r>
            <a:r>
              <a:rPr lang="fr-FR" sz="2000" i="1" dirty="0" err="1">
                <a:solidFill>
                  <a:schemeClr val="accent1"/>
                </a:solidFill>
              </a:rPr>
              <a:t>def</a:t>
            </a:r>
            <a:r>
              <a:rPr lang="fr-FR" sz="2000" i="1" dirty="0">
                <a:solidFill>
                  <a:schemeClr val="accent1"/>
                </a:solidFill>
              </a:rPr>
              <a:t> </a:t>
            </a:r>
            <a:r>
              <a:rPr lang="fr-FR" sz="2000" i="1" dirty="0" err="1">
                <a:solidFill>
                  <a:schemeClr val="accent1"/>
                </a:solidFill>
              </a:rPr>
              <a:t>nom_methode</a:t>
            </a:r>
            <a:r>
              <a:rPr lang="fr-FR" sz="2000" i="1" dirty="0">
                <a:solidFill>
                  <a:schemeClr val="accent1"/>
                </a:solidFill>
              </a:rPr>
              <a:t>(self, param_1, ..., </a:t>
            </a:r>
            <a:r>
              <a:rPr lang="fr-FR" sz="2000" i="1" dirty="0" err="1">
                <a:solidFill>
                  <a:schemeClr val="accent1"/>
                </a:solidFill>
              </a:rPr>
              <a:t>param_n</a:t>
            </a:r>
            <a:r>
              <a:rPr lang="fr-FR" sz="2000" i="1" dirty="0">
                <a:solidFill>
                  <a:schemeClr val="accent1"/>
                </a:solidFill>
              </a:rPr>
              <a:t>):</a:t>
            </a:r>
          </a:p>
          <a:p>
            <a:r>
              <a:rPr lang="fr-FR" sz="2000" i="1" dirty="0">
                <a:solidFill>
                  <a:schemeClr val="accent1"/>
                </a:solidFill>
              </a:rPr>
              <a:t>	# corps de la méthode...</a:t>
            </a:r>
          </a:p>
        </p:txBody>
      </p:sp>
      <p:sp>
        <p:nvSpPr>
          <p:cNvPr id="16" name="Espace réservé du numéro de diapositive 4">
            <a:extLst>
              <a:ext uri="{FF2B5EF4-FFF2-40B4-BE49-F238E27FC236}">
                <a16:creationId xmlns:a16="http://schemas.microsoft.com/office/drawing/2014/main" id="{0E340906-64B8-46B5-BDCA-6ECE16715D5A}"/>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70</a:t>
            </a:r>
          </a:p>
        </p:txBody>
      </p:sp>
    </p:spTree>
    <p:extLst>
      <p:ext uri="{BB962C8B-B14F-4D97-AF65-F5344CB8AC3E}">
        <p14:creationId xmlns:p14="http://schemas.microsoft.com/office/powerpoint/2010/main" val="363612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867346" y="368992"/>
            <a:ext cx="4457307"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POO : avec Python</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6" name="ZoneTexte 5">
            <a:extLst>
              <a:ext uri="{FF2B5EF4-FFF2-40B4-BE49-F238E27FC236}">
                <a16:creationId xmlns:a16="http://schemas.microsoft.com/office/drawing/2014/main" id="{9413DFF0-2180-4332-956B-313F69344BF3}"/>
              </a:ext>
            </a:extLst>
          </p:cNvPr>
          <p:cNvSpPr txBox="1"/>
          <p:nvPr/>
        </p:nvSpPr>
        <p:spPr>
          <a:xfrm>
            <a:off x="1115516" y="1189601"/>
            <a:ext cx="3842983" cy="461665"/>
          </a:xfrm>
          <a:prstGeom prst="rect">
            <a:avLst/>
          </a:prstGeom>
          <a:noFill/>
        </p:spPr>
        <p:txBody>
          <a:bodyPr wrap="square" rtlCol="0">
            <a:spAutoFit/>
          </a:bodyPr>
          <a:lstStyle/>
          <a:p>
            <a:r>
              <a:rPr lang="fr-FR" sz="2400" b="1" dirty="0">
                <a:solidFill>
                  <a:schemeClr val="accent2"/>
                </a:solidFill>
              </a:rPr>
              <a:t>Classe avec héritage</a:t>
            </a:r>
            <a:endParaRPr lang="fr-FR" dirty="0"/>
          </a:p>
        </p:txBody>
      </p:sp>
      <p:sp>
        <p:nvSpPr>
          <p:cNvPr id="15" name="ZoneTexte 14">
            <a:extLst>
              <a:ext uri="{FF2B5EF4-FFF2-40B4-BE49-F238E27FC236}">
                <a16:creationId xmlns:a16="http://schemas.microsoft.com/office/drawing/2014/main" id="{81D5F2B6-BD30-4602-A407-78EA1067B704}"/>
              </a:ext>
            </a:extLst>
          </p:cNvPr>
          <p:cNvSpPr txBox="1"/>
          <p:nvPr/>
        </p:nvSpPr>
        <p:spPr>
          <a:xfrm>
            <a:off x="2941164" y="1726790"/>
            <a:ext cx="6438506" cy="2554545"/>
          </a:xfrm>
          <a:prstGeom prst="rect">
            <a:avLst/>
          </a:prstGeom>
          <a:solidFill>
            <a:schemeClr val="accent2">
              <a:lumMod val="20000"/>
              <a:lumOff val="80000"/>
            </a:schemeClr>
          </a:solidFill>
        </p:spPr>
        <p:txBody>
          <a:bodyPr wrap="square" rtlCol="0">
            <a:spAutoFit/>
          </a:bodyPr>
          <a:lstStyle/>
          <a:p>
            <a:r>
              <a:rPr lang="fr-FR" sz="2000" i="1" dirty="0">
                <a:solidFill>
                  <a:schemeClr val="accent1"/>
                </a:solidFill>
              </a:rPr>
              <a:t>class </a:t>
            </a:r>
            <a:r>
              <a:rPr lang="fr-FR" sz="2000" i="1" dirty="0" err="1">
                <a:solidFill>
                  <a:schemeClr val="accent1"/>
                </a:solidFill>
              </a:rPr>
              <a:t>nom_classe</a:t>
            </a:r>
            <a:r>
              <a:rPr lang="fr-FR" sz="2000" i="1" dirty="0">
                <a:solidFill>
                  <a:schemeClr val="accent1"/>
                </a:solidFill>
              </a:rPr>
              <a:t>(</a:t>
            </a:r>
            <a:r>
              <a:rPr lang="fr-FR" sz="2000" i="1" dirty="0" err="1">
                <a:solidFill>
                  <a:schemeClr val="accent1"/>
                </a:solidFill>
              </a:rPr>
              <a:t>nom_classe_mere</a:t>
            </a:r>
            <a:r>
              <a:rPr lang="fr-FR" sz="2000" i="1" dirty="0">
                <a:solidFill>
                  <a:schemeClr val="accent1"/>
                </a:solidFill>
              </a:rPr>
              <a:t>) :</a:t>
            </a:r>
          </a:p>
          <a:p>
            <a:r>
              <a:rPr lang="fr-FR" sz="2000" i="1" dirty="0">
                <a:solidFill>
                  <a:schemeClr val="accent1"/>
                </a:solidFill>
              </a:rPr>
              <a:t>         </a:t>
            </a:r>
          </a:p>
          <a:p>
            <a:r>
              <a:rPr lang="fr-FR" sz="2000" i="1" dirty="0">
                <a:solidFill>
                  <a:schemeClr val="accent1"/>
                </a:solidFill>
              </a:rPr>
              <a:t>     </a:t>
            </a:r>
            <a:r>
              <a:rPr lang="fr-FR" sz="2000" i="1" dirty="0" err="1">
                <a:solidFill>
                  <a:schemeClr val="accent1"/>
                </a:solidFill>
              </a:rPr>
              <a:t>def</a:t>
            </a:r>
            <a:r>
              <a:rPr lang="fr-FR" sz="2000" i="1" dirty="0">
                <a:solidFill>
                  <a:schemeClr val="accent1"/>
                </a:solidFill>
              </a:rPr>
              <a:t> __init__(self):</a:t>
            </a:r>
          </a:p>
          <a:p>
            <a:r>
              <a:rPr lang="fr-FR" sz="2000" i="1" dirty="0">
                <a:solidFill>
                  <a:schemeClr val="accent1"/>
                </a:solidFill>
              </a:rPr>
              <a:t>	# corps du constructeur...</a:t>
            </a:r>
          </a:p>
          <a:p>
            <a:r>
              <a:rPr lang="fr-FR" sz="2000" i="1" dirty="0">
                <a:solidFill>
                  <a:schemeClr val="accent1"/>
                </a:solidFill>
              </a:rPr>
              <a:t> </a:t>
            </a:r>
          </a:p>
          <a:p>
            <a:r>
              <a:rPr lang="fr-FR" sz="2000" i="1" dirty="0">
                <a:solidFill>
                  <a:schemeClr val="accent1"/>
                </a:solidFill>
              </a:rPr>
              <a:t>        # Appelez au constructeur de la classe mère</a:t>
            </a:r>
          </a:p>
          <a:p>
            <a:r>
              <a:rPr lang="fr-FR" sz="2000" i="1" dirty="0">
                <a:solidFill>
                  <a:schemeClr val="accent1"/>
                </a:solidFill>
              </a:rPr>
              <a:t>        super().__init__(</a:t>
            </a:r>
            <a:r>
              <a:rPr lang="fr-FR" sz="2000" i="1" dirty="0" err="1">
                <a:solidFill>
                  <a:schemeClr val="accent1"/>
                </a:solidFill>
              </a:rPr>
              <a:t>liste_paramettre</a:t>
            </a:r>
            <a:r>
              <a:rPr lang="fr-FR" sz="2000" i="1" dirty="0">
                <a:solidFill>
                  <a:schemeClr val="accent1"/>
                </a:solidFill>
              </a:rPr>
              <a:t>)</a:t>
            </a:r>
          </a:p>
          <a:p>
            <a:endParaRPr lang="fr-FR" sz="2000" i="1" dirty="0">
              <a:solidFill>
                <a:schemeClr val="accent1"/>
              </a:solidFill>
            </a:endParaRPr>
          </a:p>
        </p:txBody>
      </p:sp>
      <p:sp>
        <p:nvSpPr>
          <p:cNvPr id="16" name="Espace réservé du numéro de diapositive 4">
            <a:extLst>
              <a:ext uri="{FF2B5EF4-FFF2-40B4-BE49-F238E27FC236}">
                <a16:creationId xmlns:a16="http://schemas.microsoft.com/office/drawing/2014/main" id="{E0A00C2A-DEB3-45A6-B52C-28C7FBA9357E}"/>
              </a:ext>
            </a:extLst>
          </p:cNvPr>
          <p:cNvSpPr>
            <a:spLocks noGrp="1"/>
          </p:cNvSpPr>
          <p:nvPr>
            <p:ph type="sldNum" sz="quarter" idx="12"/>
          </p:nvPr>
        </p:nvSpPr>
        <p:spPr>
          <a:xfrm>
            <a:off x="5729859"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71</a:t>
            </a:r>
          </a:p>
        </p:txBody>
      </p:sp>
    </p:spTree>
    <p:extLst>
      <p:ext uri="{BB962C8B-B14F-4D97-AF65-F5344CB8AC3E}">
        <p14:creationId xmlns:p14="http://schemas.microsoft.com/office/powerpoint/2010/main" val="399005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A5FF18BB-13A7-4682-ACB1-5830EB6F7BDE}"/>
              </a:ext>
            </a:extLst>
          </p:cNvPr>
          <p:cNvSpPr txBox="1"/>
          <p:nvPr/>
        </p:nvSpPr>
        <p:spPr>
          <a:xfrm>
            <a:off x="2520603" y="501203"/>
            <a:ext cx="6899088" cy="830997"/>
          </a:xfrm>
          <a:prstGeom prst="rect">
            <a:avLst/>
          </a:prstGeom>
          <a:noFill/>
        </p:spPr>
        <p:txBody>
          <a:bodyPr wrap="square" rtlCol="0" anchor="ctr">
            <a:spAutoFit/>
          </a:bodyPr>
          <a:lstStyle/>
          <a:p>
            <a:r>
              <a:rPr lang="fr-FR" sz="4800" b="1">
                <a:solidFill>
                  <a:schemeClr val="accent2"/>
                </a:solidFill>
                <a:latin typeface="Cambria" panose="02040503050406030204" pitchFamily="18" charset="0"/>
                <a:ea typeface="Cambria" panose="02040503050406030204" pitchFamily="18" charset="0"/>
                <a:cs typeface="Poppins" panose="00000500000000000000" pitchFamily="2" charset="0"/>
              </a:rPr>
              <a:t>MERCI DE L’AVOIR SUIVI </a:t>
            </a:r>
          </a:p>
        </p:txBody>
      </p:sp>
      <p:grpSp>
        <p:nvGrpSpPr>
          <p:cNvPr id="3" name="Groupe 2">
            <a:extLst>
              <a:ext uri="{FF2B5EF4-FFF2-40B4-BE49-F238E27FC236}">
                <a16:creationId xmlns:a16="http://schemas.microsoft.com/office/drawing/2014/main" id="{EF98EEFF-D391-495E-8E99-47CC63865F5B}"/>
              </a:ext>
            </a:extLst>
          </p:cNvPr>
          <p:cNvGrpSpPr/>
          <p:nvPr/>
        </p:nvGrpSpPr>
        <p:grpSpPr>
          <a:xfrm>
            <a:off x="-57150" y="2438400"/>
            <a:ext cx="12249150" cy="4419600"/>
            <a:chOff x="-57150" y="2438400"/>
            <a:chExt cx="12249150" cy="4419600"/>
          </a:xfrm>
        </p:grpSpPr>
        <p:sp>
          <p:nvSpPr>
            <p:cNvPr id="2" name="Rectangle 1">
              <a:extLst>
                <a:ext uri="{FF2B5EF4-FFF2-40B4-BE49-F238E27FC236}">
                  <a16:creationId xmlns:a16="http://schemas.microsoft.com/office/drawing/2014/main" id="{734128AE-374C-4835-A4BB-937618CCAB55}"/>
                </a:ext>
              </a:extLst>
            </p:cNvPr>
            <p:cNvSpPr/>
            <p:nvPr/>
          </p:nvSpPr>
          <p:spPr>
            <a:xfrm>
              <a:off x="-57150" y="2438400"/>
              <a:ext cx="12249150" cy="4419600"/>
            </a:xfrm>
            <a:prstGeom prst="rect">
              <a:avLst/>
            </a:prstGeom>
            <a:solidFill>
              <a:srgbClr val="EAE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oppins" panose="00000500000000000000" pitchFamily="2" charset="0"/>
                <a:cs typeface="Poppins" panose="00000500000000000000" pitchFamily="2" charset="0"/>
              </a:endParaRPr>
            </a:p>
          </p:txBody>
        </p:sp>
        <p:pic>
          <p:nvPicPr>
            <p:cNvPr id="2050" name="Picture 2" descr="Business men working on computers and analyzing financial charts Free Vector">
              <a:extLst>
                <a:ext uri="{FF2B5EF4-FFF2-40B4-BE49-F238E27FC236}">
                  <a16:creationId xmlns:a16="http://schemas.microsoft.com/office/drawing/2014/main" id="{34F32AE6-8B11-4F69-B66B-B59105E27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2438400"/>
              <a:ext cx="4689271" cy="44196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Graphique 4" descr="Un ruban de récompense avec étoile">
            <a:extLst>
              <a:ext uri="{FF2B5EF4-FFF2-40B4-BE49-F238E27FC236}">
                <a16:creationId xmlns:a16="http://schemas.microsoft.com/office/drawing/2014/main" id="{0D461FAE-0D77-4D67-BB44-9EA1C09638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409" y="158170"/>
            <a:ext cx="1648691" cy="1461655"/>
          </a:xfrm>
          <a:prstGeom prst="rect">
            <a:avLst/>
          </a:prstGeom>
        </p:spPr>
      </p:pic>
      <p:pic>
        <p:nvPicPr>
          <p:cNvPr id="10" name="Graphique 9" descr="Un ruban de récompense avec étoile">
            <a:extLst>
              <a:ext uri="{FF2B5EF4-FFF2-40B4-BE49-F238E27FC236}">
                <a16:creationId xmlns:a16="http://schemas.microsoft.com/office/drawing/2014/main" id="{100D19F3-8A98-449D-8716-C05B134F8D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0194" y="185875"/>
            <a:ext cx="1648691" cy="1461655"/>
          </a:xfrm>
          <a:prstGeom prst="rect">
            <a:avLst/>
          </a:prstGeom>
        </p:spPr>
      </p:pic>
      <p:sp>
        <p:nvSpPr>
          <p:cNvPr id="8" name="Espace réservé du numéro de diapositive 4">
            <a:extLst>
              <a:ext uri="{FF2B5EF4-FFF2-40B4-BE49-F238E27FC236}">
                <a16:creationId xmlns:a16="http://schemas.microsoft.com/office/drawing/2014/main" id="{FA9133AF-9B16-440E-B913-755E5080A738}"/>
              </a:ext>
            </a:extLst>
          </p:cNvPr>
          <p:cNvSpPr>
            <a:spLocks noGrp="1"/>
          </p:cNvSpPr>
          <p:nvPr>
            <p:ph type="sldNum" sz="quarter" idx="12"/>
          </p:nvPr>
        </p:nvSpPr>
        <p:spPr>
          <a:xfrm>
            <a:off x="10921791" y="6177941"/>
            <a:ext cx="756666" cy="570831"/>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ML" sz="2000" b="1" dirty="0">
                <a:solidFill>
                  <a:srgbClr val="FF0000"/>
                </a:solidFill>
                <a:latin typeface="Nunito Sans Black" pitchFamily="2" charset="0"/>
              </a:rPr>
              <a:t>72</a:t>
            </a:r>
          </a:p>
        </p:txBody>
      </p:sp>
    </p:spTree>
    <p:extLst>
      <p:ext uri="{BB962C8B-B14F-4D97-AF65-F5344CB8AC3E}">
        <p14:creationId xmlns:p14="http://schemas.microsoft.com/office/powerpoint/2010/main" val="424563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36618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665012"/>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3" y="1819502"/>
            <a:ext cx="11042072" cy="3750770"/>
          </a:xfrm>
          <a:prstGeom prst="rect">
            <a:avLst/>
          </a:prstGeom>
          <a:noFill/>
        </p:spPr>
        <p:txBody>
          <a:bodyPr wrap="square" lIns="91440" tIns="45720" rIns="91440" bIns="45720" rtlCol="0" anchor="ctr">
            <a:spAutoFit/>
          </a:bodyPr>
          <a:lstStyle/>
          <a:p>
            <a:pPr>
              <a:lnSpc>
                <a:spcPct val="150000"/>
              </a:lnSpc>
            </a:pPr>
            <a:r>
              <a:rPr lang="fr-FR" sz="1600" b="1" i="0" dirty="0">
                <a:solidFill>
                  <a:srgbClr val="FF0000"/>
                </a:solidFill>
                <a:effectLst/>
                <a:latin typeface="Poppins"/>
                <a:cs typeface="Poppins"/>
              </a:rPr>
              <a:t>Les Structures de données : </a:t>
            </a:r>
            <a:r>
              <a:rPr lang="fr-FR" sz="1600" b="0" i="0" dirty="0">
                <a:solidFill>
                  <a:srgbClr val="000000"/>
                </a:solidFill>
                <a:effectLst/>
                <a:latin typeface="Poppins"/>
                <a:cs typeface="Poppins"/>
              </a:rPr>
              <a:t>Une structure de données est une manière d'organiser les données pour les traiter plus facilement.</a:t>
            </a:r>
            <a:r>
              <a:rPr lang="fr-FR" sz="1600" dirty="0">
                <a:solidFill>
                  <a:srgbClr val="000000"/>
                </a:solidFill>
                <a:latin typeface="Poppins"/>
                <a:cs typeface="Poppins"/>
              </a:rPr>
              <a:t> </a:t>
            </a:r>
            <a:endParaRPr lang="en-US" dirty="0"/>
          </a:p>
          <a:p>
            <a:r>
              <a:rPr lang="fr-FR" sz="1600" b="1" dirty="0">
                <a:solidFill>
                  <a:srgbClr val="000000"/>
                </a:solidFill>
                <a:latin typeface="Poppins"/>
                <a:cs typeface="Poppins"/>
              </a:rPr>
              <a:t>Exemples : </a:t>
            </a:r>
            <a:r>
              <a:rPr lang="fr-FR" sz="1600" dirty="0">
                <a:solidFill>
                  <a:srgbClr val="000000"/>
                </a:solidFill>
                <a:latin typeface="Poppins"/>
                <a:cs typeface="Poppins"/>
              </a:rPr>
              <a:t>Structures</a:t>
            </a:r>
            <a:r>
              <a:rPr lang="fr-FR" sz="1600" b="0" i="0" dirty="0">
                <a:solidFill>
                  <a:srgbClr val="000000"/>
                </a:solidFill>
                <a:effectLst/>
                <a:latin typeface="Poppins"/>
                <a:cs typeface="Poppins"/>
              </a:rPr>
              <a:t> finies </a:t>
            </a:r>
            <a:r>
              <a:rPr lang="fr-FR" sz="1600" dirty="0">
                <a:solidFill>
                  <a:srgbClr val="000000"/>
                </a:solidFill>
                <a:latin typeface="Poppins"/>
                <a:cs typeface="Poppins"/>
              </a:rPr>
              <a:t>(</a:t>
            </a:r>
            <a:r>
              <a:rPr lang="fr-FR" sz="1600" b="0" i="0" dirty="0">
                <a:solidFill>
                  <a:srgbClr val="000000"/>
                </a:solidFill>
                <a:effectLst/>
                <a:latin typeface="Poppins"/>
                <a:cs typeface="Poppins"/>
              </a:rPr>
              <a:t>constantes, variables</a:t>
            </a:r>
            <a:r>
              <a:rPr lang="fr-FR" sz="1600" dirty="0">
                <a:solidFill>
                  <a:srgbClr val="000000"/>
                </a:solidFill>
                <a:latin typeface="Poppins"/>
                <a:cs typeface="Poppins"/>
              </a:rPr>
              <a:t>,…) ; </a:t>
            </a:r>
            <a:r>
              <a:rPr lang="fr-FR" sz="1600" dirty="0">
                <a:ea typeface="+mn-lt"/>
                <a:cs typeface="+mn-lt"/>
              </a:rPr>
              <a:t> </a:t>
            </a:r>
            <a:r>
              <a:rPr lang="fr-FR" sz="1600" dirty="0">
                <a:latin typeface="Poppins"/>
                <a:ea typeface="+mn-lt"/>
                <a:cs typeface="+mn-lt"/>
              </a:rPr>
              <a:t>Structures indexées  (tableaux ,vecteurs ,..);</a:t>
            </a:r>
            <a:endParaRPr lang="fr-FR" sz="1600" dirty="0">
              <a:latin typeface="Poppins"/>
              <a:cs typeface="Poppins"/>
            </a:endParaRPr>
          </a:p>
          <a:p>
            <a:r>
              <a:rPr lang="fr-FR" sz="1600" dirty="0">
                <a:latin typeface="Poppins"/>
                <a:ea typeface="+mn-lt"/>
                <a:cs typeface="+mn-lt"/>
              </a:rPr>
              <a:t>                  Structures récursives (listes, arbres, graphes,…)</a:t>
            </a:r>
            <a:endParaRPr lang="fr-FR" dirty="0">
              <a:latin typeface="Poppins"/>
              <a:cs typeface="Poppins"/>
            </a:endParaRPr>
          </a:p>
          <a:p>
            <a:endParaRPr lang="fr-FR" sz="1600" dirty="0">
              <a:solidFill>
                <a:srgbClr val="000000"/>
              </a:solidFill>
              <a:latin typeface="Poppins"/>
              <a:cs typeface="Calibri"/>
            </a:endParaRPr>
          </a:p>
          <a:p>
            <a:pPr>
              <a:lnSpc>
                <a:spcPct val="150000"/>
              </a:lnSpc>
            </a:pPr>
            <a:r>
              <a:rPr lang="fr-FR" sz="1600" b="1" i="0" dirty="0">
                <a:solidFill>
                  <a:srgbClr val="FF0000"/>
                </a:solidFill>
                <a:effectLst/>
                <a:latin typeface="Poppins"/>
                <a:cs typeface="Poppins"/>
              </a:rPr>
              <a:t>Les Syntaxes : </a:t>
            </a:r>
            <a:r>
              <a:rPr lang="fr-FR" sz="1600" b="0" i="0" dirty="0">
                <a:solidFill>
                  <a:srgbClr val="000000"/>
                </a:solidFill>
                <a:effectLst/>
                <a:latin typeface="Poppins"/>
                <a:cs typeface="Poppins"/>
              </a:rPr>
              <a:t>la syntaxe </a:t>
            </a:r>
            <a:r>
              <a:rPr lang="fr-FR" sz="1600" dirty="0">
                <a:solidFill>
                  <a:srgbClr val="000000"/>
                </a:solidFill>
                <a:latin typeface="Poppins"/>
                <a:cs typeface="Poppins"/>
              </a:rPr>
              <a:t>d'un</a:t>
            </a:r>
            <a:r>
              <a:rPr lang="fr-FR" sz="1600" b="0" i="0" dirty="0">
                <a:solidFill>
                  <a:srgbClr val="000000"/>
                </a:solidFill>
                <a:effectLst/>
                <a:latin typeface="Poppins"/>
                <a:cs typeface="Poppins"/>
              </a:rPr>
              <a:t> langage de programmation est l'ensemble de règles qu'une partie de code Il doit suivre pour être considéré comme conforme à cette langue.</a:t>
            </a:r>
          </a:p>
          <a:p>
            <a:pPr>
              <a:lnSpc>
                <a:spcPct val="150000"/>
              </a:lnSpc>
            </a:pPr>
            <a:r>
              <a:rPr lang="fr-FR" sz="1600" b="1" dirty="0">
                <a:solidFill>
                  <a:srgbClr val="FF0000"/>
                </a:solidFill>
                <a:latin typeface="Poppins"/>
                <a:cs typeface="Poppins"/>
              </a:rPr>
              <a:t> </a:t>
            </a:r>
            <a:r>
              <a:rPr lang="fr-FR" sz="1600" b="1" i="0" dirty="0">
                <a:solidFill>
                  <a:srgbClr val="FF0000"/>
                </a:solidFill>
                <a:effectLst/>
                <a:latin typeface="Poppins"/>
                <a:cs typeface="Poppins"/>
              </a:rPr>
              <a:t>Les outils </a:t>
            </a:r>
            <a:r>
              <a:rPr lang="fr-FR" sz="1600" b="0" i="0" dirty="0">
                <a:solidFill>
                  <a:srgbClr val="000000"/>
                </a:solidFill>
                <a:effectLst/>
                <a:latin typeface="Poppins"/>
                <a:cs typeface="Poppins"/>
              </a:rPr>
              <a:t>: Un outil de programmation est un logiciel qui, lorsqu'il est utilisé pendant que vous codez, vous permet d'exécuter votre programme plus rapidement ! .</a:t>
            </a:r>
            <a:endParaRPr lang="fr-FR" sz="1600" dirty="0">
              <a:solidFill>
                <a:srgbClr val="000000"/>
              </a:solidFill>
              <a:latin typeface="Poppins"/>
              <a:cs typeface="Poppins"/>
            </a:endParaRPr>
          </a:p>
          <a:p>
            <a:pPr>
              <a:lnSpc>
                <a:spcPct val="150000"/>
              </a:lnSpc>
            </a:pPr>
            <a:r>
              <a:rPr lang="fr-FR" sz="1600" dirty="0">
                <a:solidFill>
                  <a:srgbClr val="000000"/>
                </a:solidFill>
                <a:latin typeface="Poppins"/>
                <a:cs typeface="Poppins"/>
              </a:rPr>
              <a:t> </a:t>
            </a:r>
            <a:r>
              <a:rPr lang="fr-FR" sz="1600" b="1" i="0" dirty="0">
                <a:solidFill>
                  <a:srgbClr val="000000"/>
                </a:solidFill>
                <a:effectLst/>
                <a:latin typeface="Poppins"/>
                <a:cs typeface="Poppins"/>
              </a:rPr>
              <a:t>Exemples : </a:t>
            </a:r>
            <a:r>
              <a:rPr lang="fr-FR" sz="1600">
                <a:solidFill>
                  <a:srgbClr val="000000"/>
                </a:solidFill>
                <a:latin typeface="Poppins"/>
                <a:cs typeface="Poppins"/>
              </a:rPr>
              <a:t> API </a:t>
            </a:r>
            <a:r>
              <a:rPr lang="fr-FR" sz="1600" b="0" i="0" dirty="0">
                <a:solidFill>
                  <a:srgbClr val="000000"/>
                </a:solidFill>
                <a:effectLst/>
                <a:latin typeface="Poppins"/>
                <a:cs typeface="Poppins"/>
              </a:rPr>
              <a:t>, </a:t>
            </a:r>
            <a:r>
              <a:rPr lang="fr-FR" sz="1600">
                <a:solidFill>
                  <a:srgbClr val="000000"/>
                </a:solidFill>
                <a:latin typeface="Poppins"/>
                <a:cs typeface="Poppins"/>
              </a:rPr>
              <a:t>Modules , librairies</a:t>
            </a:r>
            <a:endParaRPr lang="fr-FR">
              <a:cs typeface="Calibri" panose="020F0502020204030204"/>
            </a:endParaRPr>
          </a:p>
          <a:p>
            <a:pPr algn="just">
              <a:lnSpc>
                <a:spcPct val="150000"/>
              </a:lnSpc>
            </a:pPr>
            <a:endParaRPr lang="fr-FR" sz="1600" b="0" i="0" dirty="0">
              <a:solidFill>
                <a:srgbClr val="000000"/>
              </a:solidFill>
              <a:effectLst/>
              <a:latin typeface="Poppins" panose="00000500000000000000" pitchFamily="2" charset="0"/>
              <a:cs typeface="Poppins" panose="00000500000000000000" pitchFamily="2" charset="0"/>
            </a:endParaRPr>
          </a:p>
        </p:txBody>
      </p:sp>
      <p:pic>
        <p:nvPicPr>
          <p:cNvPr id="17" name="Picture 2">
            <a:extLst>
              <a:ext uri="{FF2B5EF4-FFF2-40B4-BE49-F238E27FC236}">
                <a16:creationId xmlns:a16="http://schemas.microsoft.com/office/drawing/2014/main" id="{D68175E8-4D8E-44D1-AE59-B80B602EA3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8" name="Picture 2">
            <a:extLst>
              <a:ext uri="{FF2B5EF4-FFF2-40B4-BE49-F238E27FC236}">
                <a16:creationId xmlns:a16="http://schemas.microsoft.com/office/drawing/2014/main" id="{847083B2-C896-485E-A98A-5F6B8E4709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9" name="Group 2">
            <a:extLst>
              <a:ext uri="{FF2B5EF4-FFF2-40B4-BE49-F238E27FC236}">
                <a16:creationId xmlns:a16="http://schemas.microsoft.com/office/drawing/2014/main" id="{BD8B48AF-9E48-4241-A272-FF85A5E78BD9}"/>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20" name="Freeform 3">
              <a:extLst>
                <a:ext uri="{FF2B5EF4-FFF2-40B4-BE49-F238E27FC236}">
                  <a16:creationId xmlns:a16="http://schemas.microsoft.com/office/drawing/2014/main" id="{B728A809-99FE-4E1D-AE55-17F73B0312B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1" name="Group 2">
            <a:extLst>
              <a:ext uri="{FF2B5EF4-FFF2-40B4-BE49-F238E27FC236}">
                <a16:creationId xmlns:a16="http://schemas.microsoft.com/office/drawing/2014/main" id="{DDBEDDCD-3800-4A92-90B5-DFB448F3A974}"/>
              </a:ext>
            </a:extLst>
          </p:cNvPr>
          <p:cNvGrpSpPr>
            <a:grpSpLocks noChangeAspect="1"/>
          </p:cNvGrpSpPr>
          <p:nvPr/>
        </p:nvGrpSpPr>
        <p:grpSpPr>
          <a:xfrm rot="19597915">
            <a:off x="11487283" y="6213722"/>
            <a:ext cx="492262" cy="426744"/>
            <a:chOff x="0" y="0"/>
            <a:chExt cx="3196590" cy="2771140"/>
          </a:xfrm>
          <a:solidFill>
            <a:schemeClr val="tx1"/>
          </a:solidFill>
        </p:grpSpPr>
        <p:sp>
          <p:nvSpPr>
            <p:cNvPr id="22" name="Freeform 3">
              <a:extLst>
                <a:ext uri="{FF2B5EF4-FFF2-40B4-BE49-F238E27FC236}">
                  <a16:creationId xmlns:a16="http://schemas.microsoft.com/office/drawing/2014/main" id="{4C9B2EE6-B6FE-4EA3-B5D5-07504C03542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3" name="Picture 2">
            <a:extLst>
              <a:ext uri="{FF2B5EF4-FFF2-40B4-BE49-F238E27FC236}">
                <a16:creationId xmlns:a16="http://schemas.microsoft.com/office/drawing/2014/main" id="{8F90BC80-70A8-4441-B0EC-36B36EC3FA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
        <p:nvSpPr>
          <p:cNvPr id="13" name="Espace réservé du numéro de diapositive 4">
            <a:extLst>
              <a:ext uri="{FF2B5EF4-FFF2-40B4-BE49-F238E27FC236}">
                <a16:creationId xmlns:a16="http://schemas.microsoft.com/office/drawing/2014/main" id="{863167B3-B1F2-4237-88C6-EC20E7C1D81E}"/>
              </a:ext>
            </a:extLst>
          </p:cNvPr>
          <p:cNvSpPr>
            <a:spLocks noGrp="1"/>
          </p:cNvSpPr>
          <p:nvPr>
            <p:ph type="sldNum" sz="quarter" idx="12"/>
          </p:nvPr>
        </p:nvSpPr>
        <p:spPr>
          <a:xfrm>
            <a:off x="5729859" y="6248666"/>
            <a:ext cx="523788" cy="500106"/>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FR" sz="2000" b="1" dirty="0">
                <a:solidFill>
                  <a:srgbClr val="FF0000"/>
                </a:solidFill>
                <a:latin typeface="Nunito Sans Black" pitchFamily="2" charset="0"/>
              </a:rPr>
              <a:t>7</a:t>
            </a:r>
            <a:endParaRPr lang="fr-ML" sz="2000" b="1" dirty="0">
              <a:solidFill>
                <a:srgbClr val="FF0000"/>
              </a:solidFill>
              <a:latin typeface="Nunito Sans Black" pitchFamily="2" charset="0"/>
            </a:endParaRPr>
          </a:p>
        </p:txBody>
      </p:sp>
    </p:spTree>
    <p:extLst>
      <p:ext uri="{BB962C8B-B14F-4D97-AF65-F5344CB8AC3E}">
        <p14:creationId xmlns:p14="http://schemas.microsoft.com/office/powerpoint/2010/main" val="323762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7"/>
                                        </p:tgtEl>
                                        <p:attrNameLst>
                                          <p:attrName>style.visibility</p:attrName>
                                        </p:attrNameLst>
                                      </p:cBhvr>
                                      <p:to>
                                        <p:strVal val="visible"/>
                                      </p:to>
                                    </p:set>
                                    <p:anim calcmode="lin" valueType="num">
                                      <p:cBhvr>
                                        <p:cTn id="7" dur="1250" fill="hold"/>
                                        <p:tgtEl>
                                          <p:spTgt spid="17"/>
                                        </p:tgtEl>
                                        <p:attrNameLst>
                                          <p:attrName>ppt_w</p:attrName>
                                        </p:attrNameLst>
                                      </p:cBhvr>
                                      <p:tavLst>
                                        <p:tav tm="0">
                                          <p:val>
                                            <p:fltVal val="0"/>
                                          </p:val>
                                        </p:tav>
                                        <p:tav tm="100000">
                                          <p:val>
                                            <p:strVal val="#ppt_w"/>
                                          </p:val>
                                        </p:tav>
                                      </p:tavLst>
                                    </p:anim>
                                    <p:anim calcmode="lin" valueType="num">
                                      <p:cBhvr>
                                        <p:cTn id="8" dur="1250" fill="hold"/>
                                        <p:tgtEl>
                                          <p:spTgt spid="17"/>
                                        </p:tgtEl>
                                        <p:attrNameLst>
                                          <p:attrName>ppt_h</p:attrName>
                                        </p:attrNameLst>
                                      </p:cBhvr>
                                      <p:tavLst>
                                        <p:tav tm="0">
                                          <p:val>
                                            <p:fltVal val="0"/>
                                          </p:val>
                                        </p:tav>
                                        <p:tav tm="100000">
                                          <p:val>
                                            <p:strVal val="#ppt_h"/>
                                          </p:val>
                                        </p:tav>
                                      </p:tavLst>
                                    </p:anim>
                                    <p:anim calcmode="lin" valueType="num">
                                      <p:cBhvr>
                                        <p:cTn id="9" dur="1250" fill="hold"/>
                                        <p:tgtEl>
                                          <p:spTgt spid="17"/>
                                        </p:tgtEl>
                                        <p:attrNameLst>
                                          <p:attrName>style.rotation</p:attrName>
                                        </p:attrNameLst>
                                      </p:cBhvr>
                                      <p:tavLst>
                                        <p:tav tm="0">
                                          <p:val>
                                            <p:fltVal val="360"/>
                                          </p:val>
                                        </p:tav>
                                        <p:tav tm="100000">
                                          <p:val>
                                            <p:fltVal val="0"/>
                                          </p:val>
                                        </p:tav>
                                      </p:tavLst>
                                    </p:anim>
                                    <p:animEffect transition="in" filter="fade">
                                      <p:cBhvr>
                                        <p:cTn id="10" dur="1250"/>
                                        <p:tgtEl>
                                          <p:spTgt spid="17"/>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250" fill="hold"/>
                                        <p:tgtEl>
                                          <p:spTgt spid="23"/>
                                        </p:tgtEl>
                                        <p:attrNameLst>
                                          <p:attrName>ppt_w</p:attrName>
                                        </p:attrNameLst>
                                      </p:cBhvr>
                                      <p:tavLst>
                                        <p:tav tm="0">
                                          <p:val>
                                            <p:fltVal val="0"/>
                                          </p:val>
                                        </p:tav>
                                        <p:tav tm="100000">
                                          <p:val>
                                            <p:strVal val="#ppt_w"/>
                                          </p:val>
                                        </p:tav>
                                      </p:tavLst>
                                    </p:anim>
                                    <p:anim calcmode="lin" valueType="num">
                                      <p:cBhvr>
                                        <p:cTn id="14" dur="1250" fill="hold"/>
                                        <p:tgtEl>
                                          <p:spTgt spid="23"/>
                                        </p:tgtEl>
                                        <p:attrNameLst>
                                          <p:attrName>ppt_h</p:attrName>
                                        </p:attrNameLst>
                                      </p:cBhvr>
                                      <p:tavLst>
                                        <p:tav tm="0">
                                          <p:val>
                                            <p:fltVal val="0"/>
                                          </p:val>
                                        </p:tav>
                                        <p:tav tm="100000">
                                          <p:val>
                                            <p:strVal val="#ppt_h"/>
                                          </p:val>
                                        </p:tav>
                                      </p:tavLst>
                                    </p:anim>
                                    <p:anim calcmode="lin" valueType="num">
                                      <p:cBhvr>
                                        <p:cTn id="15" dur="1250" fill="hold"/>
                                        <p:tgtEl>
                                          <p:spTgt spid="23"/>
                                        </p:tgtEl>
                                        <p:attrNameLst>
                                          <p:attrName>style.rotation</p:attrName>
                                        </p:attrNameLst>
                                      </p:cBhvr>
                                      <p:tavLst>
                                        <p:tav tm="0">
                                          <p:val>
                                            <p:fltVal val="360"/>
                                          </p:val>
                                        </p:tav>
                                        <p:tav tm="100000">
                                          <p:val>
                                            <p:fltVal val="0"/>
                                          </p:val>
                                        </p:tav>
                                      </p:tavLst>
                                    </p:anim>
                                    <p:animEffect transition="in" filter="fade">
                                      <p:cBhvr>
                                        <p:cTn id="16" dur="1250"/>
                                        <p:tgtEl>
                                          <p:spTgt spid="23"/>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250" fill="hold"/>
                                        <p:tgtEl>
                                          <p:spTgt spid="18"/>
                                        </p:tgtEl>
                                        <p:attrNameLst>
                                          <p:attrName>ppt_w</p:attrName>
                                        </p:attrNameLst>
                                      </p:cBhvr>
                                      <p:tavLst>
                                        <p:tav tm="0">
                                          <p:val>
                                            <p:fltVal val="0"/>
                                          </p:val>
                                        </p:tav>
                                        <p:tav tm="100000">
                                          <p:val>
                                            <p:strVal val="#ppt_w"/>
                                          </p:val>
                                        </p:tav>
                                      </p:tavLst>
                                    </p:anim>
                                    <p:anim calcmode="lin" valueType="num">
                                      <p:cBhvr>
                                        <p:cTn id="20" dur="1250" fill="hold"/>
                                        <p:tgtEl>
                                          <p:spTgt spid="18"/>
                                        </p:tgtEl>
                                        <p:attrNameLst>
                                          <p:attrName>ppt_h</p:attrName>
                                        </p:attrNameLst>
                                      </p:cBhvr>
                                      <p:tavLst>
                                        <p:tav tm="0">
                                          <p:val>
                                            <p:fltVal val="0"/>
                                          </p:val>
                                        </p:tav>
                                        <p:tav tm="100000">
                                          <p:val>
                                            <p:strVal val="#ppt_h"/>
                                          </p:val>
                                        </p:tav>
                                      </p:tavLst>
                                    </p:anim>
                                    <p:anim calcmode="lin" valueType="num">
                                      <p:cBhvr>
                                        <p:cTn id="21" dur="1250" fill="hold"/>
                                        <p:tgtEl>
                                          <p:spTgt spid="18"/>
                                        </p:tgtEl>
                                        <p:attrNameLst>
                                          <p:attrName>style.rotation</p:attrName>
                                        </p:attrNameLst>
                                      </p:cBhvr>
                                      <p:tavLst>
                                        <p:tav tm="0">
                                          <p:val>
                                            <p:fltVal val="360"/>
                                          </p:val>
                                        </p:tav>
                                        <p:tav tm="100000">
                                          <p:val>
                                            <p:fltVal val="0"/>
                                          </p:val>
                                        </p:tav>
                                      </p:tavLst>
                                    </p:anim>
                                    <p:animEffect transition="in" filter="fade">
                                      <p:cBhvr>
                                        <p:cTn id="22" dur="1250"/>
                                        <p:tgtEl>
                                          <p:spTgt spid="18"/>
                                        </p:tgtEl>
                                      </p:cBhvr>
                                    </p:animEffect>
                                  </p:childTnLst>
                                </p:cTn>
                              </p:par>
                              <p:par>
                                <p:cTn id="23" presetID="47" presetClass="entr" presetSubtype="0" fill="hold" nodeType="withEffect">
                                  <p:stCondLst>
                                    <p:cond delay="10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anim calcmode="lin" valueType="num">
                                      <p:cBhvr>
                                        <p:cTn id="31" dur="1000" fill="hold"/>
                                        <p:tgtEl>
                                          <p:spTgt spid="19"/>
                                        </p:tgtEl>
                                        <p:attrNameLst>
                                          <p:attrName>ppt_x</p:attrName>
                                        </p:attrNameLst>
                                      </p:cBhvr>
                                      <p:tavLst>
                                        <p:tav tm="0">
                                          <p:val>
                                            <p:strVal val="#ppt_x"/>
                                          </p:val>
                                        </p:tav>
                                        <p:tav tm="100000">
                                          <p:val>
                                            <p:strVal val="#ppt_x"/>
                                          </p:val>
                                        </p:tav>
                                      </p:tavLst>
                                    </p:anim>
                                    <p:anim calcmode="lin" valueType="num">
                                      <p:cBhvr>
                                        <p:cTn id="3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3</a:t>
            </a:r>
          </a:p>
        </p:txBody>
      </p:sp>
      <p:sp>
        <p:nvSpPr>
          <p:cNvPr id="7" name="TextBox 4">
            <a:extLst>
              <a:ext uri="{FF2B5EF4-FFF2-40B4-BE49-F238E27FC236}">
                <a16:creationId xmlns:a16="http://schemas.microsoft.com/office/drawing/2014/main" id="{AAF7CF49-4AA8-4D23-9C37-B096D615FBFC}"/>
              </a:ext>
            </a:extLst>
          </p:cNvPr>
          <p:cNvSpPr txBox="1"/>
          <p:nvPr/>
        </p:nvSpPr>
        <p:spPr>
          <a:xfrm>
            <a:off x="4279153" y="4149342"/>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Quand dit-on qu’un langage est interprété ?</a:t>
            </a:r>
          </a:p>
        </p:txBody>
      </p:sp>
      <p:pic>
        <p:nvPicPr>
          <p:cNvPr id="3" name="Image 2">
            <a:extLst>
              <a:ext uri="{FF2B5EF4-FFF2-40B4-BE49-F238E27FC236}">
                <a16:creationId xmlns:a16="http://schemas.microsoft.com/office/drawing/2014/main" id="{0472379E-8554-4B2A-8756-7A6971338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5" name="Picture 2">
            <a:extLst>
              <a:ext uri="{FF2B5EF4-FFF2-40B4-BE49-F238E27FC236}">
                <a16:creationId xmlns:a16="http://schemas.microsoft.com/office/drawing/2014/main" id="{00515E68-BBB4-406E-9D31-C75A814856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8" name="Picture 2">
            <a:extLst>
              <a:ext uri="{FF2B5EF4-FFF2-40B4-BE49-F238E27FC236}">
                <a16:creationId xmlns:a16="http://schemas.microsoft.com/office/drawing/2014/main" id="{F1F3127B-D153-44DB-8D6B-43497CD895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9" name="Group 2">
            <a:extLst>
              <a:ext uri="{FF2B5EF4-FFF2-40B4-BE49-F238E27FC236}">
                <a16:creationId xmlns:a16="http://schemas.microsoft.com/office/drawing/2014/main" id="{B39FF18F-7F23-4CA9-990A-F7A86D1A0CFB}"/>
              </a:ext>
            </a:extLst>
          </p:cNvPr>
          <p:cNvGrpSpPr>
            <a:grpSpLocks noChangeAspect="1"/>
          </p:cNvGrpSpPr>
          <p:nvPr/>
        </p:nvGrpSpPr>
        <p:grpSpPr>
          <a:xfrm rot="19426236">
            <a:off x="896441" y="179819"/>
            <a:ext cx="438150" cy="379834"/>
            <a:chOff x="0" y="0"/>
            <a:chExt cx="3196590" cy="2771140"/>
          </a:xfrm>
          <a:solidFill>
            <a:schemeClr val="tx1"/>
          </a:solidFill>
        </p:grpSpPr>
        <p:sp>
          <p:nvSpPr>
            <p:cNvPr id="10" name="Freeform 3">
              <a:extLst>
                <a:ext uri="{FF2B5EF4-FFF2-40B4-BE49-F238E27FC236}">
                  <a16:creationId xmlns:a16="http://schemas.microsoft.com/office/drawing/2014/main" id="{603F8904-EA68-4F64-A049-97F850C9892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1" name="Group 2">
            <a:extLst>
              <a:ext uri="{FF2B5EF4-FFF2-40B4-BE49-F238E27FC236}">
                <a16:creationId xmlns:a16="http://schemas.microsoft.com/office/drawing/2014/main" id="{E762AEFB-9A47-43FA-8DD5-96BE81A6422C}"/>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2" name="Freeform 3">
              <a:extLst>
                <a:ext uri="{FF2B5EF4-FFF2-40B4-BE49-F238E27FC236}">
                  <a16:creationId xmlns:a16="http://schemas.microsoft.com/office/drawing/2014/main" id="{0903FB36-51E4-4469-857E-9F2E4232CAA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3" name="Picture 2">
            <a:extLst>
              <a:ext uri="{FF2B5EF4-FFF2-40B4-BE49-F238E27FC236}">
                <a16:creationId xmlns:a16="http://schemas.microsoft.com/office/drawing/2014/main" id="{9AC84095-B0E5-4024-A4E3-A133E26691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4" name="Espace réservé du numéro de diapositive 4">
            <a:extLst>
              <a:ext uri="{FF2B5EF4-FFF2-40B4-BE49-F238E27FC236}">
                <a16:creationId xmlns:a16="http://schemas.microsoft.com/office/drawing/2014/main" id="{A53AD2EA-7B02-405A-BC5E-C030D86C172A}"/>
              </a:ext>
            </a:extLst>
          </p:cNvPr>
          <p:cNvSpPr>
            <a:spLocks noGrp="1"/>
          </p:cNvSpPr>
          <p:nvPr>
            <p:ph type="sldNum" sz="quarter" idx="12"/>
          </p:nvPr>
        </p:nvSpPr>
        <p:spPr>
          <a:xfrm>
            <a:off x="5729859" y="6248666"/>
            <a:ext cx="523788" cy="500106"/>
          </a:xfrm>
          <a:prstGeom prst="ellipse">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a:lstStyle/>
          <a:p>
            <a:r>
              <a:rPr lang="fr-FR" sz="2000" b="1" dirty="0">
                <a:solidFill>
                  <a:srgbClr val="FF0000"/>
                </a:solidFill>
                <a:latin typeface="Nunito Sans Black" pitchFamily="2" charset="0"/>
              </a:rPr>
              <a:t>8</a:t>
            </a:r>
            <a:endParaRPr lang="fr-ML" sz="2000" b="1" dirty="0">
              <a:solidFill>
                <a:srgbClr val="FF0000"/>
              </a:solidFill>
              <a:latin typeface="Nunito Sans Black" pitchFamily="2" charset="0"/>
            </a:endParaRPr>
          </a:p>
        </p:txBody>
      </p:sp>
    </p:spTree>
    <p:extLst>
      <p:ext uri="{BB962C8B-B14F-4D97-AF65-F5344CB8AC3E}">
        <p14:creationId xmlns:p14="http://schemas.microsoft.com/office/powerpoint/2010/main" val="204923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5"/>
                                        </p:tgtEl>
                                        <p:attrNameLst>
                                          <p:attrName>style.visibility</p:attrName>
                                        </p:attrNameLst>
                                      </p:cBhvr>
                                      <p:to>
                                        <p:strVal val="visible"/>
                                      </p:to>
                                    </p:set>
                                    <p:anim calcmode="lin" valueType="num">
                                      <p:cBhvr>
                                        <p:cTn id="7" dur="1250" fill="hold"/>
                                        <p:tgtEl>
                                          <p:spTgt spid="5"/>
                                        </p:tgtEl>
                                        <p:attrNameLst>
                                          <p:attrName>ppt_w</p:attrName>
                                        </p:attrNameLst>
                                      </p:cBhvr>
                                      <p:tavLst>
                                        <p:tav tm="0">
                                          <p:val>
                                            <p:fltVal val="0"/>
                                          </p:val>
                                        </p:tav>
                                        <p:tav tm="100000">
                                          <p:val>
                                            <p:strVal val="#ppt_w"/>
                                          </p:val>
                                        </p:tav>
                                      </p:tavLst>
                                    </p:anim>
                                    <p:anim calcmode="lin" valueType="num">
                                      <p:cBhvr>
                                        <p:cTn id="8" dur="1250" fill="hold"/>
                                        <p:tgtEl>
                                          <p:spTgt spid="5"/>
                                        </p:tgtEl>
                                        <p:attrNameLst>
                                          <p:attrName>ppt_h</p:attrName>
                                        </p:attrNameLst>
                                      </p:cBhvr>
                                      <p:tavLst>
                                        <p:tav tm="0">
                                          <p:val>
                                            <p:fltVal val="0"/>
                                          </p:val>
                                        </p:tav>
                                        <p:tav tm="100000">
                                          <p:val>
                                            <p:strVal val="#ppt_h"/>
                                          </p:val>
                                        </p:tav>
                                      </p:tavLst>
                                    </p:anim>
                                    <p:anim calcmode="lin" valueType="num">
                                      <p:cBhvr>
                                        <p:cTn id="9" dur="1250" fill="hold"/>
                                        <p:tgtEl>
                                          <p:spTgt spid="5"/>
                                        </p:tgtEl>
                                        <p:attrNameLst>
                                          <p:attrName>style.rotation</p:attrName>
                                        </p:attrNameLst>
                                      </p:cBhvr>
                                      <p:tavLst>
                                        <p:tav tm="0">
                                          <p:val>
                                            <p:fltVal val="360"/>
                                          </p:val>
                                        </p:tav>
                                        <p:tav tm="100000">
                                          <p:val>
                                            <p:fltVal val="0"/>
                                          </p:val>
                                        </p:tav>
                                      </p:tavLst>
                                    </p:anim>
                                    <p:animEffect transition="in" filter="fade">
                                      <p:cBhvr>
                                        <p:cTn id="10" dur="1250"/>
                                        <p:tgtEl>
                                          <p:spTgt spid="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250" fill="hold"/>
                                        <p:tgtEl>
                                          <p:spTgt spid="13"/>
                                        </p:tgtEl>
                                        <p:attrNameLst>
                                          <p:attrName>ppt_w</p:attrName>
                                        </p:attrNameLst>
                                      </p:cBhvr>
                                      <p:tavLst>
                                        <p:tav tm="0">
                                          <p:val>
                                            <p:fltVal val="0"/>
                                          </p:val>
                                        </p:tav>
                                        <p:tav tm="100000">
                                          <p:val>
                                            <p:strVal val="#ppt_w"/>
                                          </p:val>
                                        </p:tav>
                                      </p:tavLst>
                                    </p:anim>
                                    <p:anim calcmode="lin" valueType="num">
                                      <p:cBhvr>
                                        <p:cTn id="14" dur="1250" fill="hold"/>
                                        <p:tgtEl>
                                          <p:spTgt spid="13"/>
                                        </p:tgtEl>
                                        <p:attrNameLst>
                                          <p:attrName>ppt_h</p:attrName>
                                        </p:attrNameLst>
                                      </p:cBhvr>
                                      <p:tavLst>
                                        <p:tav tm="0">
                                          <p:val>
                                            <p:fltVal val="0"/>
                                          </p:val>
                                        </p:tav>
                                        <p:tav tm="100000">
                                          <p:val>
                                            <p:strVal val="#ppt_h"/>
                                          </p:val>
                                        </p:tav>
                                      </p:tavLst>
                                    </p:anim>
                                    <p:anim calcmode="lin" valueType="num">
                                      <p:cBhvr>
                                        <p:cTn id="15" dur="1250" fill="hold"/>
                                        <p:tgtEl>
                                          <p:spTgt spid="13"/>
                                        </p:tgtEl>
                                        <p:attrNameLst>
                                          <p:attrName>style.rotation</p:attrName>
                                        </p:attrNameLst>
                                      </p:cBhvr>
                                      <p:tavLst>
                                        <p:tav tm="0">
                                          <p:val>
                                            <p:fltVal val="360"/>
                                          </p:val>
                                        </p:tav>
                                        <p:tav tm="100000">
                                          <p:val>
                                            <p:fltVal val="0"/>
                                          </p:val>
                                        </p:tav>
                                      </p:tavLst>
                                    </p:anim>
                                    <p:animEffect transition="in" filter="fade">
                                      <p:cBhvr>
                                        <p:cTn id="16" dur="1250"/>
                                        <p:tgtEl>
                                          <p:spTgt spid="13"/>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8"/>
                                        </p:tgtEl>
                                        <p:attrNameLst>
                                          <p:attrName>style.visibility</p:attrName>
                                        </p:attrNameLst>
                                      </p:cBhvr>
                                      <p:to>
                                        <p:strVal val="visible"/>
                                      </p:to>
                                    </p:set>
                                    <p:anim calcmode="lin" valueType="num">
                                      <p:cBhvr>
                                        <p:cTn id="19" dur="1250" fill="hold"/>
                                        <p:tgtEl>
                                          <p:spTgt spid="8"/>
                                        </p:tgtEl>
                                        <p:attrNameLst>
                                          <p:attrName>ppt_w</p:attrName>
                                        </p:attrNameLst>
                                      </p:cBhvr>
                                      <p:tavLst>
                                        <p:tav tm="0">
                                          <p:val>
                                            <p:fltVal val="0"/>
                                          </p:val>
                                        </p:tav>
                                        <p:tav tm="100000">
                                          <p:val>
                                            <p:strVal val="#ppt_w"/>
                                          </p:val>
                                        </p:tav>
                                      </p:tavLst>
                                    </p:anim>
                                    <p:anim calcmode="lin" valueType="num">
                                      <p:cBhvr>
                                        <p:cTn id="20" dur="1250" fill="hold"/>
                                        <p:tgtEl>
                                          <p:spTgt spid="8"/>
                                        </p:tgtEl>
                                        <p:attrNameLst>
                                          <p:attrName>ppt_h</p:attrName>
                                        </p:attrNameLst>
                                      </p:cBhvr>
                                      <p:tavLst>
                                        <p:tav tm="0">
                                          <p:val>
                                            <p:fltVal val="0"/>
                                          </p:val>
                                        </p:tav>
                                        <p:tav tm="100000">
                                          <p:val>
                                            <p:strVal val="#ppt_h"/>
                                          </p:val>
                                        </p:tav>
                                      </p:tavLst>
                                    </p:anim>
                                    <p:anim calcmode="lin" valueType="num">
                                      <p:cBhvr>
                                        <p:cTn id="21" dur="1250" fill="hold"/>
                                        <p:tgtEl>
                                          <p:spTgt spid="8"/>
                                        </p:tgtEl>
                                        <p:attrNameLst>
                                          <p:attrName>style.rotation</p:attrName>
                                        </p:attrNameLst>
                                      </p:cBhvr>
                                      <p:tavLst>
                                        <p:tav tm="0">
                                          <p:val>
                                            <p:fltVal val="360"/>
                                          </p:val>
                                        </p:tav>
                                        <p:tav tm="100000">
                                          <p:val>
                                            <p:fltVal val="0"/>
                                          </p:val>
                                        </p:tav>
                                      </p:tavLst>
                                    </p:anim>
                                    <p:animEffect transition="in" filter="fade">
                                      <p:cBhvr>
                                        <p:cTn id="22" dur="1250"/>
                                        <p:tgtEl>
                                          <p:spTgt spid="8"/>
                                        </p:tgtEl>
                                      </p:cBhvr>
                                    </p:animEffect>
                                  </p:childTnLst>
                                </p:cTn>
                              </p:par>
                              <p:par>
                                <p:cTn id="23" presetID="47" presetClass="entr" presetSubtype="0" fill="hold" nodeType="withEffect">
                                  <p:stCondLst>
                                    <p:cond delay="10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TotalTime>
  <Words>3288</Words>
  <Application>Microsoft Office PowerPoint</Application>
  <PresentationFormat>Grand écran</PresentationFormat>
  <Paragraphs>467</Paragraphs>
  <Slides>72</Slides>
  <Notes>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72</vt:i4>
      </vt:variant>
    </vt:vector>
  </HeadingPairs>
  <TitlesOfParts>
    <vt:vector size="82" baseType="lpstr">
      <vt:lpstr>Arial</vt:lpstr>
      <vt:lpstr>Calibri</vt:lpstr>
      <vt:lpstr>Calibri Light</vt:lpstr>
      <vt:lpstr>Cambria</vt:lpstr>
      <vt:lpstr>Montserrat</vt:lpstr>
      <vt:lpstr>Nunito Sans Black</vt:lpstr>
      <vt:lpstr>Poppins</vt:lpstr>
      <vt:lpstr>Roboto</vt:lpstr>
      <vt:lpstr>Wingdings</vt:lpstr>
      <vt:lpstr>Thème Office</vt:lpstr>
      <vt:lpstr>Présentation PowerPoint</vt:lpstr>
      <vt:lpstr>Présentation PowerPoint</vt:lpstr>
      <vt:lpstr>PARTIE THEORIQUE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PARTIE DEMONSTRATIVE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SEYBA TRAORE</dc:creator>
  <cp:lastModifiedBy>Diallo Fousseyni</cp:lastModifiedBy>
  <cp:revision>32</cp:revision>
  <dcterms:created xsi:type="dcterms:W3CDTF">2022-10-21T11:41:57Z</dcterms:created>
  <dcterms:modified xsi:type="dcterms:W3CDTF">2022-10-29T00:52:33Z</dcterms:modified>
</cp:coreProperties>
</file>