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91" r:id="rId1"/>
  </p:sldMasterIdLst>
  <p:notesMasterIdLst>
    <p:notesMasterId r:id="rId16"/>
  </p:notesMasterIdLst>
  <p:sldIdLst>
    <p:sldId id="256" r:id="rId2"/>
    <p:sldId id="260" r:id="rId3"/>
    <p:sldId id="261" r:id="rId4"/>
    <p:sldId id="262" r:id="rId5"/>
    <p:sldId id="264" r:id="rId6"/>
    <p:sldId id="265" r:id="rId7"/>
    <p:sldId id="266" r:id="rId8"/>
    <p:sldId id="267" r:id="rId9"/>
    <p:sldId id="272" r:id="rId10"/>
    <p:sldId id="269" r:id="rId11"/>
    <p:sldId id="273" r:id="rId12"/>
    <p:sldId id="274" r:id="rId13"/>
    <p:sldId id="275" r:id="rId14"/>
    <p:sldId id="259" r:id="rId15"/>
  </p:sldIdLst>
  <p:sldSz cx="9906000" cy="6858000" type="A4"/>
  <p:notesSz cx="6858000" cy="9144000"/>
  <p:embeddedFontLst>
    <p:embeddedFont>
      <p:font typeface="Century Gothic" panose="020B0502020202020204" pitchFamily="34" charset="0"/>
      <p:regular r:id="rId17"/>
      <p:bold r:id="rId18"/>
      <p:italic r:id="rId19"/>
      <p:boldItalic r:id="rId20"/>
    </p:embeddedFont>
    <p:embeddedFont>
      <p:font typeface="Libre Baskerville" panose="02000000000000000000" pitchFamily="2" charset="0"/>
      <p:regular r:id="rId21"/>
      <p:bold r:id="rId22"/>
      <p:italic r:id="rId23"/>
    </p:embeddedFont>
    <p:embeddedFont>
      <p:font typeface="Roboto" panose="02000000000000000000" pitchFamily="2"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1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69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8646" y="1447802"/>
            <a:ext cx="7172715"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938646" y="4777380"/>
            <a:ext cx="7172715"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78550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7" y="4800587"/>
            <a:ext cx="7172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8646" y="685800"/>
            <a:ext cx="7172715"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7" y="5367325"/>
            <a:ext cx="71727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5765036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6" y="1447800"/>
            <a:ext cx="7172715"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938646" y="3657600"/>
            <a:ext cx="7172715"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0754388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861" y="1447800"/>
            <a:ext cx="650113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568859" y="3771174"/>
            <a:ext cx="5916256"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938646" y="4350657"/>
            <a:ext cx="7172715"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
        <p:nvSpPr>
          <p:cNvPr id="12" name="TextBox 11"/>
          <p:cNvSpPr txBox="1"/>
          <p:nvPr/>
        </p:nvSpPr>
        <p:spPr>
          <a:xfrm>
            <a:off x="730055" y="971253"/>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7582998" y="2613787"/>
            <a:ext cx="65172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613271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8645" y="3124201"/>
            <a:ext cx="7172716"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9078320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14404" y="1981200"/>
            <a:ext cx="239495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530265" y="2667000"/>
            <a:ext cx="237909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156296" y="1981200"/>
            <a:ext cx="238631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147719" y="2667000"/>
            <a:ext cx="23948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790327" y="1981200"/>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790327" y="2667000"/>
            <a:ext cx="238296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4679721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530265" y="4250949"/>
            <a:ext cx="23894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530265" y="2209800"/>
            <a:ext cx="23894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530265" y="4827213"/>
            <a:ext cx="2389413"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160941" y="4250949"/>
            <a:ext cx="238167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160940" y="2209800"/>
            <a:ext cx="238167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159841" y="4827212"/>
            <a:ext cx="238482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790327" y="4250949"/>
            <a:ext cx="238296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790326" y="2209800"/>
            <a:ext cx="238296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790226" y="4827210"/>
            <a:ext cx="2386119"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028279"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58283"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4365751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7303935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931" y="430215"/>
            <a:ext cx="1424359"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0264" y="773205"/>
            <a:ext cx="6032880"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2169127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12527568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647" y="2861735"/>
            <a:ext cx="7172714"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38646" y="4777381"/>
            <a:ext cx="7172715"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54854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6675" y="2060577"/>
            <a:ext cx="35729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5473" y="2056093"/>
            <a:ext cx="35729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2353334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96675" y="1905000"/>
            <a:ext cx="35729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6675"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5474" y="1905000"/>
            <a:ext cx="35729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95474" y="2514600"/>
            <a:ext cx="35729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7878855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38033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65551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8644" y="1447800"/>
            <a:ext cx="276408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888514" y="1447800"/>
            <a:ext cx="422284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38644" y="3129282"/>
            <a:ext cx="2764084"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23556616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7794" y="1854192"/>
            <a:ext cx="413906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7977" y="1143000"/>
            <a:ext cx="260100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38644" y="3657600"/>
            <a:ext cx="4132622"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IN" smtClean="0"/>
              <a:pPr/>
              <a:t>‹#›</a:t>
            </a:fld>
            <a:endParaRPr lang="en-IN"/>
          </a:p>
        </p:txBody>
      </p:sp>
    </p:spTree>
    <p:extLst>
      <p:ext uri="{BB962C8B-B14F-4D97-AF65-F5344CB8AC3E}">
        <p14:creationId xmlns:p14="http://schemas.microsoft.com/office/powerpoint/2010/main" val="3935203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824385" y="1676400"/>
            <a:ext cx="30543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163985" y="-457200"/>
            <a:ext cx="173355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824385" y="6096000"/>
            <a:ext cx="107315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6820" y="2667000"/>
            <a:ext cx="454025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09770" y="2895600"/>
            <a:ext cx="255905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391114" y="0"/>
            <a:ext cx="74295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25103" y="452718"/>
            <a:ext cx="7643328"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96675" y="2052925"/>
            <a:ext cx="7270959"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60847" y="1819244"/>
            <a:ext cx="990599" cy="247714"/>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6913605" y="3253844"/>
            <a:ext cx="3859795" cy="247715"/>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8413634" y="295737"/>
            <a:ext cx="681214"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0000000-1234-1234-1234-123412341234}" type="slidenum">
              <a:rPr lang="en-IN" smtClean="0"/>
              <a:pPr/>
              <a:t>‹#›</a:t>
            </a:fld>
            <a:endParaRPr lang="en-IN"/>
          </a:p>
        </p:txBody>
      </p:sp>
    </p:spTree>
    <p:extLst>
      <p:ext uri="{BB962C8B-B14F-4D97-AF65-F5344CB8AC3E}">
        <p14:creationId xmlns:p14="http://schemas.microsoft.com/office/powerpoint/2010/main" val="2289815956"/>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482" y="642937"/>
            <a:ext cx="9905037" cy="5438955"/>
          </a:xfrm>
          <a:prstGeom prst="rect">
            <a:avLst/>
          </a:prstGeom>
          <a:noFill/>
          <a:ln>
            <a:noFill/>
          </a:ln>
        </p:spPr>
      </p:pic>
      <p:sp>
        <p:nvSpPr>
          <p:cNvPr id="99" name="Google Shape;99;p1"/>
          <p:cNvSpPr txBox="1"/>
          <p:nvPr/>
        </p:nvSpPr>
        <p:spPr>
          <a:xfrm>
            <a:off x="1912519" y="3681386"/>
            <a:ext cx="5887529" cy="915667"/>
          </a:xfrm>
          <a:prstGeom prst="rect">
            <a:avLst/>
          </a:prstGeom>
          <a:noFill/>
          <a:ln>
            <a:noFill/>
          </a:ln>
        </p:spPr>
        <p:txBody>
          <a:bodyPr spcFirstLastPara="1" wrap="square" lIns="74283" tIns="37131" rIns="74283" bIns="37131" anchor="t" anchorCtr="0">
            <a:spAutoFit/>
          </a:bodyPr>
          <a:lstStyle/>
          <a:p>
            <a:pPr algn="ctr"/>
            <a:br>
              <a:rPr lang="en-IN" sz="1463" dirty="0">
                <a:solidFill>
                  <a:schemeClr val="dk1"/>
                </a:solidFill>
                <a:latin typeface="Calibri"/>
                <a:ea typeface="Calibri"/>
                <a:cs typeface="Calibri"/>
                <a:sym typeface="Calibri"/>
              </a:rPr>
            </a:br>
            <a:r>
              <a:rPr lang="en-US" sz="2000" b="1" i="0" dirty="0">
                <a:solidFill>
                  <a:srgbClr val="0D0D0D"/>
                </a:solidFill>
                <a:effectLst/>
                <a:latin typeface="Söhne"/>
              </a:rPr>
              <a:t>Predictive Modeling of Medical Costs for Health Insurance Planning.</a:t>
            </a:r>
            <a:endParaRPr sz="1138" b="1" dirty="0"/>
          </a:p>
        </p:txBody>
      </p:sp>
      <p:sp>
        <p:nvSpPr>
          <p:cNvPr id="3" name="TextBox 2">
            <a:extLst>
              <a:ext uri="{FF2B5EF4-FFF2-40B4-BE49-F238E27FC236}">
                <a16:creationId xmlns:a16="http://schemas.microsoft.com/office/drawing/2014/main" id="{B306C18C-2B99-022F-B375-E7B2E1F0AD6A}"/>
              </a:ext>
            </a:extLst>
          </p:cNvPr>
          <p:cNvSpPr txBox="1"/>
          <p:nvPr/>
        </p:nvSpPr>
        <p:spPr>
          <a:xfrm>
            <a:off x="3356517" y="4694664"/>
            <a:ext cx="2825046" cy="307777"/>
          </a:xfrm>
          <a:prstGeom prst="rect">
            <a:avLst/>
          </a:prstGeom>
          <a:noFill/>
        </p:spPr>
        <p:txBody>
          <a:bodyPr wrap="square" rtlCol="0">
            <a:spAutoFit/>
          </a:bodyPr>
          <a:lstStyle/>
          <a:p>
            <a:r>
              <a:rPr lang="en-US" b="1" dirty="0">
                <a:solidFill>
                  <a:srgbClr val="C00000"/>
                </a:solidFill>
              </a:rPr>
              <a:t>DONE BY : </a:t>
            </a:r>
            <a:r>
              <a:rPr lang="en-US" b="1" dirty="0">
                <a:solidFill>
                  <a:srgbClr val="FF0000"/>
                </a:solidFill>
              </a:rPr>
              <a:t>FOUZIA KOUSER</a:t>
            </a:r>
            <a:endParaRPr lang="en-IN"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8D1B42-9EEF-1809-FE11-14350F6D8333}"/>
              </a:ext>
            </a:extLst>
          </p:cNvPr>
          <p:cNvSpPr>
            <a:spLocks noGrp="1"/>
          </p:cNvSpPr>
          <p:nvPr>
            <p:ph idx="1"/>
          </p:nvPr>
        </p:nvSpPr>
        <p:spPr>
          <a:xfrm>
            <a:off x="681037" y="659423"/>
            <a:ext cx="8543925" cy="5535125"/>
          </a:xfrm>
        </p:spPr>
        <p:txBody>
          <a:bodyPr>
            <a:normAutofit/>
          </a:bodyPr>
          <a:lstStyle/>
          <a:p>
            <a:pPr marL="92869" indent="0">
              <a:buNone/>
            </a:pPr>
            <a:endParaRPr lang="en-IN" sz="1800" b="1" i="0" dirty="0">
              <a:solidFill>
                <a:srgbClr val="0D0D0D"/>
              </a:solidFill>
              <a:effectLst/>
              <a:latin typeface="Söhne"/>
            </a:endParaRPr>
          </a:p>
          <a:p>
            <a:pPr marL="92869" indent="0">
              <a:buNone/>
            </a:pPr>
            <a:r>
              <a:rPr lang="en-US" sz="1800" b="1" i="0" dirty="0">
                <a:solidFill>
                  <a:schemeClr val="accent6">
                    <a:lumMod val="60000"/>
                    <a:lumOff val="40000"/>
                  </a:schemeClr>
                </a:solidFill>
                <a:effectLst/>
                <a:latin typeface="Söhne"/>
              </a:rPr>
              <a:t>2.Model Se</a:t>
            </a:r>
            <a:r>
              <a:rPr lang="en-US" sz="1800" b="1" dirty="0">
                <a:solidFill>
                  <a:schemeClr val="accent6">
                    <a:lumMod val="60000"/>
                    <a:lumOff val="40000"/>
                  </a:schemeClr>
                </a:solidFill>
                <a:latin typeface="Söhne"/>
              </a:rPr>
              <a:t>lection:</a:t>
            </a:r>
          </a:p>
          <a:p>
            <a:pPr marL="92869" indent="0">
              <a:buNone/>
            </a:pPr>
            <a:r>
              <a:rPr lang="en-US" sz="1800" b="0" i="0" dirty="0">
                <a:solidFill>
                  <a:schemeClr val="accent6">
                    <a:lumMod val="60000"/>
                    <a:lumOff val="40000"/>
                  </a:schemeClr>
                </a:solidFill>
                <a:effectLst/>
                <a:latin typeface="Söhne"/>
              </a:rPr>
              <a:t> </a:t>
            </a:r>
            <a:r>
              <a:rPr lang="en-US" sz="1800" b="0" i="0" dirty="0">
                <a:solidFill>
                  <a:schemeClr val="accent2">
                    <a:lumMod val="60000"/>
                    <a:lumOff val="40000"/>
                  </a:schemeClr>
                </a:solidFill>
                <a:effectLst/>
                <a:latin typeface="Söhne"/>
              </a:rPr>
              <a:t>Choose appropriate regression algorithms based on the nature of the problem, dataset characteristics, and business requirements. Common models include Linear Regression, Random Forest Regression, Support Vector Regression, and others.</a:t>
            </a:r>
            <a:endParaRPr lang="en-IN" sz="1800" b="1" dirty="0">
              <a:solidFill>
                <a:schemeClr val="accent2">
                  <a:lumMod val="60000"/>
                  <a:lumOff val="40000"/>
                </a:schemeClr>
              </a:solidFill>
              <a:latin typeface="Söhne"/>
            </a:endParaRPr>
          </a:p>
          <a:p>
            <a:pPr marL="92869" indent="0">
              <a:buNone/>
            </a:pPr>
            <a:endParaRPr lang="en-IN" sz="1800" b="1" i="0" dirty="0">
              <a:solidFill>
                <a:schemeClr val="accent2">
                  <a:lumMod val="60000"/>
                  <a:lumOff val="40000"/>
                </a:schemeClr>
              </a:solidFill>
              <a:effectLst/>
              <a:latin typeface="Söhne"/>
            </a:endParaRPr>
          </a:p>
          <a:p>
            <a:pPr marL="92869" indent="0">
              <a:buNone/>
            </a:pPr>
            <a:r>
              <a:rPr lang="en-IN" sz="1800" b="1" i="0" dirty="0">
                <a:solidFill>
                  <a:schemeClr val="accent6">
                    <a:lumMod val="60000"/>
                    <a:lumOff val="40000"/>
                  </a:schemeClr>
                </a:solidFill>
                <a:effectLst/>
                <a:latin typeface="Söhne"/>
              </a:rPr>
              <a:t>3.Model Training and Evaluation :</a:t>
            </a:r>
          </a:p>
          <a:p>
            <a:pPr marL="92869" indent="0">
              <a:buNone/>
            </a:pPr>
            <a:endParaRPr lang="en-IN" sz="2400" b="1" i="0" u="sng" dirty="0">
              <a:solidFill>
                <a:srgbClr val="0D0D0D"/>
              </a:solidFill>
              <a:effectLst/>
              <a:latin typeface="Söhne"/>
            </a:endParaRPr>
          </a:p>
          <a:p>
            <a:r>
              <a:rPr lang="en-US" sz="1800" b="0" i="0" dirty="0">
                <a:solidFill>
                  <a:schemeClr val="accent2">
                    <a:lumMod val="60000"/>
                    <a:lumOff val="40000"/>
                  </a:schemeClr>
                </a:solidFill>
                <a:effectLst/>
                <a:latin typeface="Söhne"/>
              </a:rPr>
              <a:t>In the "Model Training and Evaluation" phase, we trained various regression models including</a:t>
            </a:r>
            <a:r>
              <a:rPr lang="en-IN" sz="1800" b="1" u="sng" dirty="0">
                <a:solidFill>
                  <a:schemeClr val="accent2">
                    <a:lumMod val="60000"/>
                    <a:lumOff val="40000"/>
                  </a:schemeClr>
                </a:solidFill>
                <a:latin typeface="Söhne"/>
              </a:rPr>
              <a:t> </a:t>
            </a:r>
            <a:r>
              <a:rPr lang="en-US" sz="1800" dirty="0">
                <a:solidFill>
                  <a:schemeClr val="accent2">
                    <a:lumMod val="60000"/>
                    <a:lumOff val="40000"/>
                  </a:schemeClr>
                </a:solidFill>
                <a:latin typeface="Söhne"/>
              </a:rPr>
              <a:t>K-Nearest Neighbors (KNN), Linear Regression, Support Vector Regression (SVR), Decision Tree Regression, Random Forest Regression.</a:t>
            </a:r>
          </a:p>
          <a:p>
            <a:endParaRPr lang="en-US" sz="1800" dirty="0">
              <a:solidFill>
                <a:schemeClr val="accent2">
                  <a:lumMod val="60000"/>
                  <a:lumOff val="40000"/>
                </a:schemeClr>
              </a:solidFill>
              <a:latin typeface="Söhne"/>
            </a:endParaRPr>
          </a:p>
          <a:p>
            <a:r>
              <a:rPr lang="en-US" sz="1800" b="0" i="0" dirty="0">
                <a:solidFill>
                  <a:schemeClr val="accent2">
                    <a:lumMod val="60000"/>
                    <a:lumOff val="40000"/>
                  </a:schemeClr>
                </a:solidFill>
                <a:effectLst/>
                <a:latin typeface="Söhne"/>
              </a:rPr>
              <a:t>Hyperparameters were fine-tuned using cross-validation techniques to optimize model performance. Evaluation metrics such as Mean Absolute Error were employed to assess each model's predictive accuracy. </a:t>
            </a:r>
            <a:endParaRPr lang="en-US" sz="1800" dirty="0">
              <a:solidFill>
                <a:schemeClr val="accent2">
                  <a:lumMod val="60000"/>
                  <a:lumOff val="40000"/>
                </a:schemeClr>
              </a:solidFill>
              <a:latin typeface="Söhne"/>
            </a:endParaRPr>
          </a:p>
          <a:p>
            <a:endParaRPr lang="en-IN" sz="2400" b="1" u="sng" dirty="0">
              <a:solidFill>
                <a:schemeClr val="accent2">
                  <a:lumMod val="60000"/>
                  <a:lumOff val="40000"/>
                </a:schemeClr>
              </a:solidFill>
            </a:endParaRPr>
          </a:p>
          <a:p>
            <a:pPr marL="92869" indent="0">
              <a:buNone/>
            </a:pPr>
            <a:endParaRPr lang="en-IN" sz="2400" b="1" u="sng" dirty="0"/>
          </a:p>
        </p:txBody>
      </p:sp>
    </p:spTree>
    <p:extLst>
      <p:ext uri="{BB962C8B-B14F-4D97-AF65-F5344CB8AC3E}">
        <p14:creationId xmlns:p14="http://schemas.microsoft.com/office/powerpoint/2010/main" val="418068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C3CA15-1FE0-B484-7668-B9FC1A5A4CF8}"/>
              </a:ext>
            </a:extLst>
          </p:cNvPr>
          <p:cNvSpPr>
            <a:spLocks noGrp="1"/>
          </p:cNvSpPr>
          <p:nvPr>
            <p:ph idx="1"/>
          </p:nvPr>
        </p:nvSpPr>
        <p:spPr>
          <a:xfrm>
            <a:off x="681037" y="483578"/>
            <a:ext cx="8543925" cy="5614255"/>
          </a:xfrm>
        </p:spPr>
        <p:txBody>
          <a:bodyPr>
            <a:normAutofit fontScale="92500" lnSpcReduction="20000"/>
          </a:bodyPr>
          <a:lstStyle/>
          <a:p>
            <a:pPr marL="92869" indent="0">
              <a:buNone/>
            </a:pPr>
            <a:r>
              <a:rPr lang="en-IN" sz="2400" b="1" dirty="0">
                <a:solidFill>
                  <a:schemeClr val="tx1">
                    <a:lumMod val="50000"/>
                    <a:lumOff val="50000"/>
                  </a:schemeClr>
                </a:solidFill>
              </a:rPr>
              <a:t>Observations:</a:t>
            </a:r>
          </a:p>
          <a:p>
            <a:pPr marL="92869" indent="0">
              <a:buNone/>
            </a:pPr>
            <a:endParaRPr lang="en-IN" sz="2400" b="1" dirty="0"/>
          </a:p>
          <a:p>
            <a:pPr marL="92869" indent="0">
              <a:buNone/>
            </a:pPr>
            <a:endParaRPr lang="en-IN" sz="2400" b="1" dirty="0"/>
          </a:p>
          <a:p>
            <a:pPr marL="92869" indent="0">
              <a:buNone/>
            </a:pPr>
            <a:endParaRPr lang="en-IN" sz="2400" b="1" dirty="0"/>
          </a:p>
          <a:p>
            <a:pPr marL="92869" indent="0">
              <a:buNone/>
            </a:pPr>
            <a:endParaRPr lang="en-IN" sz="2400" b="1" dirty="0"/>
          </a:p>
          <a:p>
            <a:pPr marL="92869" indent="0">
              <a:buNone/>
            </a:pPr>
            <a:endParaRPr lang="en-IN" sz="2400" b="1" dirty="0"/>
          </a:p>
          <a:p>
            <a:pPr marL="92869" indent="0">
              <a:buNone/>
            </a:pPr>
            <a:endParaRPr lang="en-IN" sz="2400" b="1" dirty="0"/>
          </a:p>
          <a:p>
            <a:pPr marL="92869" indent="0">
              <a:buNone/>
            </a:pPr>
            <a:endParaRPr lang="en-IN" sz="2400" b="1" dirty="0"/>
          </a:p>
          <a:p>
            <a:pPr marL="92869" indent="0">
              <a:buNone/>
            </a:pPr>
            <a:endParaRPr lang="en-IN" sz="2400" b="1" dirty="0">
              <a:solidFill>
                <a:srgbClr val="7030A0"/>
              </a:solidFill>
            </a:endParaRPr>
          </a:p>
          <a:p>
            <a:pPr algn="l"/>
            <a:r>
              <a:rPr lang="en-US" sz="1700" b="0" i="0" dirty="0">
                <a:solidFill>
                  <a:schemeClr val="accent2">
                    <a:lumMod val="40000"/>
                    <a:lumOff val="60000"/>
                  </a:schemeClr>
                </a:solidFill>
                <a:effectLst/>
                <a:latin typeface="Roboto" panose="020F0502020204030204" pitchFamily="2" charset="0"/>
              </a:rPr>
              <a:t>The Random Forest algorithm emerged as the top-performing model, achieving a Mean Absolute Error (MAE) of approximately $2779.80.</a:t>
            </a:r>
          </a:p>
          <a:p>
            <a:pPr algn="l"/>
            <a:r>
              <a:rPr lang="en-US" sz="1700" b="0" i="0" dirty="0">
                <a:solidFill>
                  <a:schemeClr val="accent2">
                    <a:lumMod val="40000"/>
                    <a:lumOff val="60000"/>
                  </a:schemeClr>
                </a:solidFill>
                <a:effectLst/>
                <a:latin typeface="Roboto" panose="020F0502020204030204" pitchFamily="2" charset="0"/>
              </a:rPr>
              <a:t>Our findings demonstrate the effectiveness of Random Forest in accurately predicting medical costs based on individual features such as age, sex, BMI, number of children, smoking status, and region. </a:t>
            </a:r>
          </a:p>
          <a:p>
            <a:pPr algn="l"/>
            <a:r>
              <a:rPr lang="en-US" sz="1700" b="0" i="0" dirty="0">
                <a:solidFill>
                  <a:schemeClr val="accent2">
                    <a:lumMod val="40000"/>
                    <a:lumOff val="60000"/>
                  </a:schemeClr>
                </a:solidFill>
                <a:effectLst/>
                <a:latin typeface="Roboto" panose="020F0502020204030204" pitchFamily="2" charset="0"/>
              </a:rPr>
              <a:t>The low MAE suggests that, on average, the predictions made by the Random Forest model are close to the actual medical costs, indicating its potential utility in healthcare cost prediction tasks.</a:t>
            </a:r>
          </a:p>
          <a:p>
            <a:pPr marL="92869" indent="0">
              <a:buNone/>
            </a:pPr>
            <a:endParaRPr lang="en-IN" sz="2400" b="1" dirty="0"/>
          </a:p>
        </p:txBody>
      </p:sp>
      <p:pic>
        <p:nvPicPr>
          <p:cNvPr id="4" name="Picture 3">
            <a:extLst>
              <a:ext uri="{FF2B5EF4-FFF2-40B4-BE49-F238E27FC236}">
                <a16:creationId xmlns:a16="http://schemas.microsoft.com/office/drawing/2014/main" id="{0B8C91CC-F198-5CA2-9C46-2C8550FE2368}"/>
              </a:ext>
            </a:extLst>
          </p:cNvPr>
          <p:cNvPicPr>
            <a:picLocks noChangeAspect="1"/>
          </p:cNvPicPr>
          <p:nvPr/>
        </p:nvPicPr>
        <p:blipFill rotWithShape="1">
          <a:blip r:embed="rId2"/>
          <a:srcRect l="-710" t="-1440" r="59171" b="36871"/>
          <a:stretch/>
        </p:blipFill>
        <p:spPr>
          <a:xfrm>
            <a:off x="1996069" y="860499"/>
            <a:ext cx="5353227" cy="2957030"/>
          </a:xfrm>
          <a:prstGeom prst="rect">
            <a:avLst/>
          </a:prstGeom>
        </p:spPr>
      </p:pic>
    </p:spTree>
    <p:extLst>
      <p:ext uri="{BB962C8B-B14F-4D97-AF65-F5344CB8AC3E}">
        <p14:creationId xmlns:p14="http://schemas.microsoft.com/office/powerpoint/2010/main" val="104646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F6C1011-73CC-476C-AE0F-DC70178E2CD5}"/>
              </a:ext>
            </a:extLst>
          </p:cNvPr>
          <p:cNvSpPr>
            <a:spLocks noChangeArrowheads="1"/>
          </p:cNvSpPr>
          <p:nvPr/>
        </p:nvSpPr>
        <p:spPr bwMode="auto">
          <a:xfrm rot="10800000" flipV="1">
            <a:off x="557560" y="315403"/>
            <a:ext cx="8640547" cy="33272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Söhne"/>
              </a:rPr>
              <a:t> 4.Saving the Trained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Utilize </a:t>
            </a:r>
            <a:r>
              <a:rPr kumimoji="0" lang="en-US" altLang="en-US" sz="1800" b="0" i="0" u="none" strike="noStrike" cap="none" normalizeH="0" baseline="0" dirty="0" err="1">
                <a:ln>
                  <a:noFill/>
                </a:ln>
                <a:solidFill>
                  <a:srgbClr val="000000"/>
                </a:solidFill>
                <a:effectLst/>
                <a:latin typeface="Söhne"/>
              </a:rPr>
              <a:t>joblib's</a:t>
            </a:r>
            <a:r>
              <a:rPr kumimoji="0" lang="en-US" altLang="en-US" sz="1800" b="0" i="0" u="none" strike="noStrike" cap="none" normalizeH="0" baseline="0" dirty="0">
                <a:ln>
                  <a:noFill/>
                </a:ln>
                <a:solidFill>
                  <a:srgbClr val="000000"/>
                </a:solidFill>
                <a:effectLst/>
                <a:latin typeface="Söhne"/>
              </a:rPr>
              <a:t> </a:t>
            </a:r>
            <a:r>
              <a:rPr kumimoji="0" lang="en-US" altLang="en-US" sz="1800" b="1" i="0" u="none" strike="noStrike" cap="none" normalizeH="0" baseline="0" dirty="0">
                <a:ln>
                  <a:noFill/>
                </a:ln>
                <a:solidFill>
                  <a:srgbClr val="000000"/>
                </a:solidFill>
                <a:effectLst/>
                <a:latin typeface="Söhne Mono"/>
              </a:rPr>
              <a:t>dump</a:t>
            </a:r>
            <a:r>
              <a:rPr kumimoji="0" lang="en-US" altLang="en-US" sz="1800" b="0" i="0" u="none" strike="noStrike" cap="none" normalizeH="0" baseline="0" dirty="0">
                <a:ln>
                  <a:noFill/>
                </a:ln>
                <a:solidFill>
                  <a:srgbClr val="000000"/>
                </a:solidFill>
                <a:effectLst/>
                <a:latin typeface="Söhne"/>
              </a:rPr>
              <a:t> function to save the trained machine learning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Söhne"/>
              </a:rPr>
              <a:t>2.Save the model with an appropriate filename, such as "medical_cost_prediction_model.pkl".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Ensure that both the model and the preprocessing scaler are included for seamless real-time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7CBB3DF-0B26-BF69-BEED-1588E141B043}"/>
              </a:ext>
            </a:extLst>
          </p:cNvPr>
          <p:cNvSpPr>
            <a:spLocks noChangeArrowheads="1"/>
          </p:cNvSpPr>
          <p:nvPr/>
        </p:nvSpPr>
        <p:spPr bwMode="auto">
          <a:xfrm>
            <a:off x="0" y="0"/>
            <a:ext cx="9286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550285D-7475-FEA6-F06B-6E00099A040A}"/>
              </a:ext>
            </a:extLst>
          </p:cNvPr>
          <p:cNvSpPr>
            <a:spLocks noChangeArrowheads="1"/>
          </p:cNvSpPr>
          <p:nvPr/>
        </p:nvSpPr>
        <p:spPr bwMode="auto">
          <a:xfrm rot="10800000" flipV="1">
            <a:off x="557561" y="3563946"/>
            <a:ext cx="8640546" cy="2978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Söhne"/>
              </a:rPr>
              <a:t> 5.Real-Time Prediction:</a:t>
            </a:r>
          </a:p>
          <a:p>
            <a:pPr algn="l">
              <a:buFont typeface="+mj-lt"/>
              <a:buAutoNum type="arabicPeriod"/>
            </a:pPr>
            <a:endParaRPr lang="en-US" sz="1800" b="0" i="0" dirty="0">
              <a:solidFill>
                <a:srgbClr val="0D0D0D"/>
              </a:solidFill>
              <a:effectLst/>
              <a:latin typeface="Söhne"/>
            </a:endParaRPr>
          </a:p>
          <a:p>
            <a:pPr algn="l">
              <a:buFont typeface="+mj-lt"/>
              <a:buAutoNum type="arabicPeriod"/>
            </a:pPr>
            <a:r>
              <a:rPr lang="en-US" sz="1800" b="0" i="0" dirty="0">
                <a:solidFill>
                  <a:srgbClr val="0D0D0D"/>
                </a:solidFill>
                <a:effectLst/>
                <a:latin typeface="Söhne"/>
              </a:rPr>
              <a:t>The predicted medical cost for the given input features is approximately $4992.16.</a:t>
            </a:r>
          </a:p>
          <a:p>
            <a:pPr algn="l">
              <a:buFont typeface="+mj-lt"/>
              <a:buAutoNum type="arabicPeriod"/>
            </a:pPr>
            <a:endParaRPr lang="en-US" sz="1800" b="0" i="0" dirty="0">
              <a:solidFill>
                <a:srgbClr val="0D0D0D"/>
              </a:solidFill>
              <a:effectLst/>
              <a:latin typeface="Söhne"/>
            </a:endParaRPr>
          </a:p>
          <a:p>
            <a:pPr algn="l">
              <a:buFont typeface="+mj-lt"/>
              <a:buAutoNum type="arabicPeriod"/>
            </a:pPr>
            <a:r>
              <a:rPr lang="en-US" sz="1800" b="0" i="0" dirty="0">
                <a:solidFill>
                  <a:srgbClr val="0D0D0D"/>
                </a:solidFill>
                <a:effectLst/>
                <a:latin typeface="Söhne"/>
              </a:rPr>
              <a:t>This prediction is generated using the trained machine learning model and the provided input data.</a:t>
            </a:r>
          </a:p>
          <a:p>
            <a:pPr algn="l">
              <a:buFont typeface="+mj-lt"/>
              <a:buAutoNum type="arabicPeriod"/>
            </a:pPr>
            <a:endParaRPr lang="en-US" sz="1800" b="0" i="0" dirty="0">
              <a:solidFill>
                <a:srgbClr val="0D0D0D"/>
              </a:solidFill>
              <a:effectLst/>
              <a:latin typeface="Söhne"/>
            </a:endParaRPr>
          </a:p>
          <a:p>
            <a:pPr algn="l">
              <a:buFont typeface="+mj-lt"/>
              <a:buAutoNum type="arabicPeriod"/>
            </a:pPr>
            <a:r>
              <a:rPr lang="en-US" sz="1800" b="0" i="0" dirty="0">
                <a:solidFill>
                  <a:srgbClr val="0D0D0D"/>
                </a:solidFill>
                <a:effectLst/>
                <a:latin typeface="Söhne"/>
              </a:rPr>
              <a:t>The model is ready to provide real-time predictions for medical costs based on varying input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00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6CCCB0-82A2-E6D8-2D68-5329CDAE086E}"/>
              </a:ext>
            </a:extLst>
          </p:cNvPr>
          <p:cNvSpPr>
            <a:spLocks noGrp="1"/>
          </p:cNvSpPr>
          <p:nvPr>
            <p:ph idx="1"/>
          </p:nvPr>
        </p:nvSpPr>
        <p:spPr>
          <a:xfrm>
            <a:off x="681038" y="615462"/>
            <a:ext cx="8543925" cy="5561501"/>
          </a:xfrm>
        </p:spPr>
        <p:txBody>
          <a:bodyPr>
            <a:normAutofit/>
          </a:bodyPr>
          <a:lstStyle/>
          <a:p>
            <a:pPr marL="92869" indent="0" algn="l">
              <a:buNone/>
            </a:pPr>
            <a:r>
              <a:rPr lang="en-US" sz="2400" b="1" i="0" dirty="0">
                <a:solidFill>
                  <a:srgbClr val="C00000"/>
                </a:solidFill>
                <a:effectLst/>
                <a:latin typeface="Söhne"/>
              </a:rPr>
              <a:t>Conclusions:</a:t>
            </a:r>
          </a:p>
          <a:p>
            <a:pPr algn="l">
              <a:buFont typeface="+mj-lt"/>
              <a:buAutoNum type="arabicPeriod"/>
            </a:pPr>
            <a:endParaRPr lang="en-US" sz="1900" b="0" i="0" dirty="0">
              <a:solidFill>
                <a:srgbClr val="2513AD"/>
              </a:solidFill>
              <a:effectLst/>
              <a:latin typeface="Söhne"/>
            </a:endParaRPr>
          </a:p>
          <a:p>
            <a:pPr algn="l">
              <a:buFont typeface="+mj-lt"/>
              <a:buAutoNum type="arabicPeriod"/>
            </a:pPr>
            <a:r>
              <a:rPr lang="en-US" sz="1900" b="0" i="0" dirty="0">
                <a:solidFill>
                  <a:schemeClr val="accent6">
                    <a:lumMod val="20000"/>
                    <a:lumOff val="80000"/>
                  </a:schemeClr>
                </a:solidFill>
                <a:effectLst/>
                <a:latin typeface="Söhne"/>
              </a:rPr>
              <a:t>Through extensive exploratory data analysis (EDA), we gained valuable insights into the factors influencing medical costs, such as age, BMI, smoking status, and region.</a:t>
            </a:r>
          </a:p>
          <a:p>
            <a:pPr algn="l">
              <a:buFont typeface="+mj-lt"/>
              <a:buAutoNum type="arabicPeriod"/>
            </a:pPr>
            <a:r>
              <a:rPr lang="en-US" sz="1900" b="0" i="0" dirty="0">
                <a:solidFill>
                  <a:schemeClr val="accent6">
                    <a:lumMod val="20000"/>
                    <a:lumOff val="80000"/>
                  </a:schemeClr>
                </a:solidFill>
                <a:effectLst/>
                <a:latin typeface="Söhne"/>
              </a:rPr>
              <a:t>Various machine learning models were trained and evaluated for predicting medical costs, including K-Nearest Neighbors, Linear Regression, Support Vector Regression, Decision Tree Regression, and Random Forest Regression.</a:t>
            </a:r>
          </a:p>
          <a:p>
            <a:pPr algn="l">
              <a:buFont typeface="+mj-lt"/>
              <a:buAutoNum type="arabicPeriod"/>
            </a:pPr>
            <a:r>
              <a:rPr lang="en-US" sz="1900" b="0" i="0" dirty="0">
                <a:solidFill>
                  <a:schemeClr val="accent6">
                    <a:lumMod val="20000"/>
                    <a:lumOff val="80000"/>
                  </a:schemeClr>
                </a:solidFill>
                <a:effectLst/>
                <a:latin typeface="Söhne"/>
              </a:rPr>
              <a:t>Based on mean absolute error (MAE) values, Random Forest Regression demonstrated the best performance, closely followed by Decision Tree Regression, indicating their effectiveness in accurately predicting medical costs.</a:t>
            </a:r>
          </a:p>
          <a:p>
            <a:pPr algn="l">
              <a:buFont typeface="+mj-lt"/>
              <a:buAutoNum type="arabicPeriod"/>
            </a:pPr>
            <a:r>
              <a:rPr lang="en-IN" sz="1800" b="0" i="0" dirty="0">
                <a:solidFill>
                  <a:schemeClr val="accent6">
                    <a:lumMod val="20000"/>
                    <a:lumOff val="80000"/>
                  </a:schemeClr>
                </a:solidFill>
                <a:effectLst/>
                <a:latin typeface="Söhne"/>
              </a:rPr>
              <a:t>Real-time prediction</a:t>
            </a:r>
            <a:r>
              <a:rPr lang="en-US" sz="1800" dirty="0">
                <a:solidFill>
                  <a:schemeClr val="accent6">
                    <a:lumMod val="20000"/>
                    <a:lumOff val="80000"/>
                  </a:schemeClr>
                </a:solidFill>
                <a:latin typeface="Söhne"/>
              </a:rPr>
              <a:t> </a:t>
            </a:r>
            <a:r>
              <a:rPr lang="en-IN" sz="1800" b="0" i="0" dirty="0">
                <a:solidFill>
                  <a:schemeClr val="accent6">
                    <a:lumMod val="20000"/>
                    <a:lumOff val="80000"/>
                  </a:schemeClr>
                </a:solidFill>
                <a:effectLst/>
                <a:latin typeface="Söhne"/>
              </a:rPr>
              <a:t>was implemented,</a:t>
            </a:r>
            <a:r>
              <a:rPr lang="en-US" sz="1800" dirty="0">
                <a:solidFill>
                  <a:schemeClr val="accent6">
                    <a:lumMod val="20000"/>
                    <a:lumOff val="80000"/>
                  </a:schemeClr>
                </a:solidFill>
                <a:latin typeface="Söhne"/>
              </a:rPr>
              <a:t> </a:t>
            </a:r>
            <a:r>
              <a:rPr lang="en-US" sz="1800" b="0" i="0" dirty="0">
                <a:solidFill>
                  <a:schemeClr val="accent6">
                    <a:lumMod val="20000"/>
                    <a:lumOff val="80000"/>
                  </a:schemeClr>
                </a:solidFill>
                <a:effectLst/>
                <a:latin typeface="Söhne"/>
              </a:rPr>
              <a:t>that instantly predicts medical expenses using user-input data. This allows for quick estimation of costs without delay.</a:t>
            </a:r>
          </a:p>
          <a:p>
            <a:pPr marL="92869" indent="0" algn="l">
              <a:buNone/>
            </a:pPr>
            <a:endParaRPr lang="en-US" sz="1900" b="0" i="0" dirty="0">
              <a:solidFill>
                <a:srgbClr val="0D0D0D"/>
              </a:solidFill>
              <a:effectLst/>
              <a:latin typeface="Söhne"/>
            </a:endParaRPr>
          </a:p>
        </p:txBody>
      </p:sp>
      <p:sp>
        <p:nvSpPr>
          <p:cNvPr id="5" name="Rectangle 2">
            <a:extLst>
              <a:ext uri="{FF2B5EF4-FFF2-40B4-BE49-F238E27FC236}">
                <a16:creationId xmlns:a16="http://schemas.microsoft.com/office/drawing/2014/main" id="{C2ACBB34-C1A5-3E58-234C-6CB5BFD9A1BE}"/>
              </a:ext>
            </a:extLst>
          </p:cNvPr>
          <p:cNvSpPr>
            <a:spLocks noChangeArrowheads="1"/>
          </p:cNvSpPr>
          <p:nvPr/>
        </p:nvSpPr>
        <p:spPr bwMode="auto">
          <a:xfrm>
            <a:off x="0" y="0"/>
            <a:ext cx="33385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723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254045" y="2146671"/>
            <a:ext cx="3628335" cy="2302883"/>
          </a:xfrm>
          <a:prstGeom prst="rect">
            <a:avLst/>
          </a:prstGeom>
          <a:noFill/>
          <a:ln>
            <a:noFill/>
          </a:ln>
        </p:spPr>
      </p:pic>
      <p:sp>
        <p:nvSpPr>
          <p:cNvPr id="117" name="Google Shape;117;p5"/>
          <p:cNvSpPr txBox="1"/>
          <p:nvPr/>
        </p:nvSpPr>
        <p:spPr>
          <a:xfrm>
            <a:off x="1011237" y="3078163"/>
            <a:ext cx="4118324" cy="625171"/>
          </a:xfrm>
          <a:prstGeom prst="rect">
            <a:avLst/>
          </a:prstGeom>
          <a:noFill/>
          <a:ln>
            <a:noFill/>
          </a:ln>
        </p:spPr>
        <p:txBody>
          <a:bodyPr spcFirstLastPara="1" wrap="square" lIns="74283" tIns="37131" rIns="74283" bIns="37131" anchor="t" anchorCtr="0">
            <a:noAutofit/>
          </a:bodyPr>
          <a:lstStyle/>
          <a:p>
            <a:pPr>
              <a:buClr>
                <a:srgbClr val="C00000"/>
              </a:buClr>
              <a:buSzPts val="4400"/>
            </a:pPr>
            <a:r>
              <a:rPr lang="en-IN" sz="3575" dirty="0">
                <a:solidFill>
                  <a:srgbClr val="C00000"/>
                </a:solidFill>
                <a:latin typeface="Libre Baskerville"/>
                <a:ea typeface="Libre Baskerville"/>
                <a:cs typeface="Libre Baskerville"/>
                <a:sym typeface="Libre Baskerville"/>
              </a:rPr>
              <a:t>THANK YOU</a:t>
            </a:r>
            <a:endParaRPr sz="1463"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F1C93A-259E-35AD-F3D8-9FEDD50F9107}"/>
              </a:ext>
            </a:extLst>
          </p:cNvPr>
          <p:cNvSpPr>
            <a:spLocks noGrp="1"/>
          </p:cNvSpPr>
          <p:nvPr>
            <p:ph idx="1"/>
          </p:nvPr>
        </p:nvSpPr>
        <p:spPr>
          <a:xfrm>
            <a:off x="681038" y="624254"/>
            <a:ext cx="8543925" cy="5552709"/>
          </a:xfrm>
        </p:spPr>
        <p:txBody>
          <a:bodyPr>
            <a:normAutofit fontScale="92500" lnSpcReduction="20000"/>
          </a:bodyPr>
          <a:lstStyle/>
          <a:p>
            <a:pPr marL="92869" indent="0">
              <a:buNone/>
            </a:pPr>
            <a:r>
              <a:rPr lang="en-US" sz="2400" b="1" dirty="0">
                <a:solidFill>
                  <a:srgbClr val="002060"/>
                </a:solidFill>
              </a:rPr>
              <a:t>OBJECTIVE OF PROJECT:</a:t>
            </a:r>
          </a:p>
          <a:p>
            <a:pPr marL="92869" indent="0">
              <a:buNone/>
            </a:pPr>
            <a:endParaRPr lang="en-US" sz="2400" dirty="0"/>
          </a:p>
          <a:p>
            <a:pPr marL="92869" indent="0">
              <a:buNone/>
            </a:pPr>
            <a:r>
              <a:rPr lang="en-US" sz="2400" b="1" dirty="0">
                <a:solidFill>
                  <a:srgbClr val="FFFF00"/>
                </a:solidFill>
              </a:rPr>
              <a:t>This analysis aims to predict medical costs billed by heath insurance based on individual characteristics and lifestyle factors , which includes</a:t>
            </a:r>
            <a:r>
              <a:rPr lang="en-US" sz="2400" dirty="0">
                <a:solidFill>
                  <a:srgbClr val="FFFF00"/>
                </a:solidFill>
              </a:rPr>
              <a:t>:</a:t>
            </a:r>
          </a:p>
          <a:p>
            <a:pPr marL="92869" indent="0">
              <a:buNone/>
            </a:pPr>
            <a:endParaRPr lang="en-US" dirty="0"/>
          </a:p>
          <a:p>
            <a:pPr>
              <a:buFont typeface="Wingdings" panose="05000000000000000000" pitchFamily="2" charset="2"/>
              <a:buChar char="v"/>
            </a:pPr>
            <a:r>
              <a:rPr lang="en-US" sz="2400" dirty="0">
                <a:solidFill>
                  <a:srgbClr val="FF0000"/>
                </a:solidFill>
              </a:rPr>
              <a:t>Developing machine learning models to accurately predict individual medical costs billed by health insurance.</a:t>
            </a:r>
          </a:p>
          <a:p>
            <a:pPr marL="92869" indent="0">
              <a:buNone/>
            </a:pPr>
            <a:endParaRPr lang="en-US" sz="2400" dirty="0">
              <a:solidFill>
                <a:srgbClr val="FF0000"/>
              </a:solidFill>
            </a:endParaRPr>
          </a:p>
          <a:p>
            <a:pPr>
              <a:buFont typeface="Wingdings" panose="05000000000000000000" pitchFamily="2" charset="2"/>
              <a:buChar char="v"/>
            </a:pPr>
            <a:r>
              <a:rPr lang="en-US" sz="2400" dirty="0">
                <a:solidFill>
                  <a:srgbClr val="FF0000"/>
                </a:solidFill>
              </a:rPr>
              <a:t>Ensuring that the developed models achieve high levels of accuracy and performance in predicting medical costs.</a:t>
            </a:r>
          </a:p>
          <a:p>
            <a:pPr marL="92869" indent="0">
              <a:buNone/>
            </a:pPr>
            <a:endParaRPr lang="en-US" sz="2400" dirty="0">
              <a:solidFill>
                <a:srgbClr val="FF0000"/>
              </a:solidFill>
            </a:endParaRPr>
          </a:p>
          <a:p>
            <a:pPr>
              <a:buFont typeface="Wingdings" panose="05000000000000000000" pitchFamily="2" charset="2"/>
              <a:buChar char="v"/>
            </a:pPr>
            <a:r>
              <a:rPr lang="en-US" sz="2400" dirty="0">
                <a:solidFill>
                  <a:srgbClr val="FF0000"/>
                </a:solidFill>
              </a:rPr>
              <a:t>Improve healthcare planning and resource allocation by providing reliable predictions for insurance companies and individuals.</a:t>
            </a:r>
            <a:endParaRPr lang="en-IN" sz="2400" dirty="0">
              <a:solidFill>
                <a:srgbClr val="FF0000"/>
              </a:solidFill>
            </a:endParaRPr>
          </a:p>
        </p:txBody>
      </p:sp>
    </p:spTree>
    <p:extLst>
      <p:ext uri="{BB962C8B-B14F-4D97-AF65-F5344CB8AC3E}">
        <p14:creationId xmlns:p14="http://schemas.microsoft.com/office/powerpoint/2010/main" val="144522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F0F16B5E-6AC7-E266-95D0-69F7754C5006}"/>
              </a:ext>
            </a:extLst>
          </p:cNvPr>
          <p:cNvSpPr>
            <a:spLocks noGrp="1"/>
          </p:cNvSpPr>
          <p:nvPr>
            <p:ph idx="1"/>
          </p:nvPr>
        </p:nvSpPr>
        <p:spPr>
          <a:xfrm>
            <a:off x="681038" y="571500"/>
            <a:ext cx="8543925" cy="5605463"/>
          </a:xfrm>
        </p:spPr>
        <p:txBody>
          <a:bodyPr>
            <a:normAutofit lnSpcReduction="10000"/>
          </a:bodyPr>
          <a:lstStyle/>
          <a:p>
            <a:pPr marL="92869" indent="0">
              <a:buNone/>
            </a:pPr>
            <a:r>
              <a:rPr lang="en-IN" sz="2400" b="1" dirty="0">
                <a:solidFill>
                  <a:schemeClr val="accent1"/>
                </a:solidFill>
              </a:rPr>
              <a:t>SUMMARY OF DATA:</a:t>
            </a:r>
            <a:br>
              <a:rPr lang="en-IN" sz="2400" b="1" u="sng" dirty="0"/>
            </a:br>
            <a:endParaRPr lang="en-US" sz="2400" u="sng" dirty="0"/>
          </a:p>
          <a:p>
            <a:pPr>
              <a:buFont typeface="Wingdings" panose="05000000000000000000" pitchFamily="2" charset="2"/>
              <a:buChar char="Ø"/>
            </a:pPr>
            <a:r>
              <a:rPr lang="en-US" sz="2400" dirty="0">
                <a:solidFill>
                  <a:srgbClr val="00B0F0"/>
                </a:solidFill>
              </a:rPr>
              <a:t>The dataset consists of personal attributes such as age, sex, BMI, number of dependents, smoking status, and residential region, along with the target variable, medical charges.</a:t>
            </a:r>
          </a:p>
          <a:p>
            <a:pPr>
              <a:buFont typeface="Wingdings" panose="05000000000000000000" pitchFamily="2" charset="2"/>
              <a:buChar char="Ø"/>
            </a:pPr>
            <a:endParaRPr lang="en-US" sz="2400" dirty="0">
              <a:solidFill>
                <a:srgbClr val="00B0F0"/>
              </a:solidFill>
            </a:endParaRPr>
          </a:p>
          <a:p>
            <a:pPr>
              <a:buFont typeface="Wingdings" panose="05000000000000000000" pitchFamily="2" charset="2"/>
              <a:buChar char="Ø"/>
            </a:pPr>
            <a:r>
              <a:rPr lang="en-US" sz="2400" dirty="0">
                <a:solidFill>
                  <a:srgbClr val="00B0F0"/>
                </a:solidFill>
              </a:rPr>
              <a:t>The dataset contains  both continuous and categorical data. It includes around 6 independent variables and approximately 1338 data points.</a:t>
            </a:r>
          </a:p>
          <a:p>
            <a:pPr>
              <a:buFont typeface="Wingdings" panose="05000000000000000000" pitchFamily="2" charset="2"/>
              <a:buChar char="Ø"/>
            </a:pPr>
            <a:endParaRPr lang="en-US" sz="2400" dirty="0">
              <a:solidFill>
                <a:srgbClr val="00B0F0"/>
              </a:solidFill>
            </a:endParaRPr>
          </a:p>
          <a:p>
            <a:pPr>
              <a:buFont typeface="Wingdings" panose="05000000000000000000" pitchFamily="2" charset="2"/>
              <a:buChar char="Ø"/>
            </a:pPr>
            <a:r>
              <a:rPr lang="en-US" sz="2400" dirty="0">
                <a:solidFill>
                  <a:srgbClr val="00B0F0"/>
                </a:solidFill>
              </a:rPr>
              <a:t>This dataset is crucial for understanding factors influencing medical expenses and assisting insurance companies in setting premiums effectively</a:t>
            </a:r>
            <a:r>
              <a:rPr lang="en-US" sz="2400" dirty="0">
                <a:solidFill>
                  <a:schemeClr val="accent6">
                    <a:lumMod val="75000"/>
                  </a:schemeClr>
                </a:solidFill>
              </a:rPr>
              <a:t>.</a:t>
            </a:r>
            <a:endParaRPr lang="en-IN" sz="2400" dirty="0">
              <a:solidFill>
                <a:schemeClr val="accent6">
                  <a:lumMod val="75000"/>
                </a:schemeClr>
              </a:solidFill>
            </a:endParaRPr>
          </a:p>
        </p:txBody>
      </p:sp>
    </p:spTree>
    <p:extLst>
      <p:ext uri="{BB962C8B-B14F-4D97-AF65-F5344CB8AC3E}">
        <p14:creationId xmlns:p14="http://schemas.microsoft.com/office/powerpoint/2010/main" val="346927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10F682-1F1A-DE8D-7174-7D3E04939EF6}"/>
              </a:ext>
            </a:extLst>
          </p:cNvPr>
          <p:cNvSpPr>
            <a:spLocks noGrp="1"/>
          </p:cNvSpPr>
          <p:nvPr>
            <p:ph idx="1"/>
          </p:nvPr>
        </p:nvSpPr>
        <p:spPr>
          <a:xfrm>
            <a:off x="681038" y="527538"/>
            <a:ext cx="8543925" cy="5649425"/>
          </a:xfrm>
        </p:spPr>
        <p:txBody>
          <a:bodyPr>
            <a:normAutofit/>
          </a:bodyPr>
          <a:lstStyle/>
          <a:p>
            <a:pPr marL="92869" indent="0">
              <a:buNone/>
            </a:pPr>
            <a:r>
              <a:rPr lang="en-IN" sz="2200" b="1" dirty="0">
                <a:solidFill>
                  <a:srgbClr val="00B0F0"/>
                </a:solidFill>
              </a:rPr>
              <a:t>DATA PREPROCESSING:</a:t>
            </a:r>
          </a:p>
          <a:p>
            <a:pPr marL="92869" indent="0">
              <a:buNone/>
            </a:pPr>
            <a:r>
              <a:rPr lang="en-IN" sz="2200" b="1" dirty="0">
                <a:solidFill>
                  <a:srgbClr val="00B050"/>
                </a:solidFill>
              </a:rPr>
              <a:t>HANDLING  OUTLIERS:</a:t>
            </a:r>
            <a:endParaRPr lang="en-IN" sz="2000" b="1" dirty="0">
              <a:solidFill>
                <a:srgbClr val="00B050"/>
              </a:solidFill>
            </a:endParaRPr>
          </a:p>
          <a:p>
            <a:pPr marL="92869" indent="0">
              <a:buNone/>
            </a:pPr>
            <a:r>
              <a:rPr lang="en-US" sz="2000" dirty="0">
                <a:solidFill>
                  <a:srgbClr val="FFC000"/>
                </a:solidFill>
              </a:rPr>
              <a:t>Outliers were identified in the 'charges' and 'bmi' variables using the Interquartile Range (IQR) method and were winsorized to the upper bound.</a:t>
            </a:r>
          </a:p>
          <a:p>
            <a:pPr marL="92869" indent="0">
              <a:buNone/>
            </a:pPr>
            <a:r>
              <a:rPr lang="en-US" sz="2200" b="1" u="sng" dirty="0">
                <a:solidFill>
                  <a:schemeClr val="accent2"/>
                </a:solidFill>
              </a:rPr>
              <a:t>Before </a:t>
            </a:r>
            <a:r>
              <a:rPr lang="en-IN" sz="2200" b="1" u="sng" dirty="0">
                <a:solidFill>
                  <a:schemeClr val="accent2"/>
                </a:solidFill>
              </a:rPr>
              <a:t>Handling Outliers</a:t>
            </a:r>
            <a:r>
              <a:rPr lang="en-IN" sz="2200" b="1" dirty="0">
                <a:solidFill>
                  <a:schemeClr val="accent2"/>
                </a:solidFill>
              </a:rPr>
              <a:t>:</a:t>
            </a:r>
          </a:p>
          <a:p>
            <a:pPr marL="92869" indent="0">
              <a:buNone/>
            </a:pPr>
            <a:endParaRPr lang="en-IN" sz="2200" b="1" dirty="0"/>
          </a:p>
          <a:p>
            <a:pPr marL="92869" indent="0">
              <a:buNone/>
            </a:pPr>
            <a:endParaRPr lang="en-IN" sz="2400" b="1" dirty="0"/>
          </a:p>
          <a:p>
            <a:pPr marL="92869" indent="0">
              <a:buNone/>
            </a:pPr>
            <a:endParaRPr lang="en-IN" sz="2400" b="1" dirty="0"/>
          </a:p>
        </p:txBody>
      </p:sp>
      <p:pic>
        <p:nvPicPr>
          <p:cNvPr id="6" name="Picture 5">
            <a:extLst>
              <a:ext uri="{FF2B5EF4-FFF2-40B4-BE49-F238E27FC236}">
                <a16:creationId xmlns:a16="http://schemas.microsoft.com/office/drawing/2014/main" id="{B326148E-E3F3-BAD4-C32D-D8C3EC492469}"/>
              </a:ext>
            </a:extLst>
          </p:cNvPr>
          <p:cNvPicPr>
            <a:picLocks noChangeAspect="1"/>
          </p:cNvPicPr>
          <p:nvPr/>
        </p:nvPicPr>
        <p:blipFill>
          <a:blip r:embed="rId2"/>
          <a:stretch>
            <a:fillRect/>
          </a:stretch>
        </p:blipFill>
        <p:spPr>
          <a:xfrm>
            <a:off x="1248937" y="3022022"/>
            <a:ext cx="3803040" cy="3212090"/>
          </a:xfrm>
          <a:prstGeom prst="rect">
            <a:avLst/>
          </a:prstGeom>
        </p:spPr>
      </p:pic>
      <p:pic>
        <p:nvPicPr>
          <p:cNvPr id="8" name="Picture 7">
            <a:extLst>
              <a:ext uri="{FF2B5EF4-FFF2-40B4-BE49-F238E27FC236}">
                <a16:creationId xmlns:a16="http://schemas.microsoft.com/office/drawing/2014/main" id="{FD14302E-9425-AF26-421D-BBE57DA049C1}"/>
              </a:ext>
            </a:extLst>
          </p:cNvPr>
          <p:cNvPicPr>
            <a:picLocks noChangeAspect="1"/>
          </p:cNvPicPr>
          <p:nvPr/>
        </p:nvPicPr>
        <p:blipFill>
          <a:blip r:embed="rId3"/>
          <a:stretch>
            <a:fillRect/>
          </a:stretch>
        </p:blipFill>
        <p:spPr>
          <a:xfrm>
            <a:off x="5270713" y="3022097"/>
            <a:ext cx="3996425" cy="3212015"/>
          </a:xfrm>
          <a:prstGeom prst="rect">
            <a:avLst/>
          </a:prstGeom>
        </p:spPr>
      </p:pic>
    </p:spTree>
    <p:extLst>
      <p:ext uri="{BB962C8B-B14F-4D97-AF65-F5344CB8AC3E}">
        <p14:creationId xmlns:p14="http://schemas.microsoft.com/office/powerpoint/2010/main" val="97062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0A93A1-71D3-1CC7-52B7-82DC7D09DD48}"/>
              </a:ext>
            </a:extLst>
          </p:cNvPr>
          <p:cNvSpPr>
            <a:spLocks noGrp="1"/>
          </p:cNvSpPr>
          <p:nvPr>
            <p:ph idx="1"/>
          </p:nvPr>
        </p:nvSpPr>
        <p:spPr>
          <a:xfrm>
            <a:off x="681038" y="641350"/>
            <a:ext cx="8543925" cy="5535613"/>
          </a:xfrm>
        </p:spPr>
        <p:txBody>
          <a:bodyPr/>
          <a:lstStyle/>
          <a:p>
            <a:pPr marL="92869" indent="0">
              <a:buNone/>
            </a:pPr>
            <a:r>
              <a:rPr lang="en-IN" sz="2200" b="1" u="sng" dirty="0">
                <a:solidFill>
                  <a:schemeClr val="accent2"/>
                </a:solidFill>
              </a:rPr>
              <a:t>After Handling Outliers</a:t>
            </a:r>
            <a:r>
              <a:rPr lang="en-IN" sz="2200" b="1" dirty="0">
                <a:solidFill>
                  <a:schemeClr val="accent2"/>
                </a:solidFill>
              </a:rPr>
              <a:t>:</a:t>
            </a:r>
          </a:p>
          <a:p>
            <a:pPr marL="92869" indent="0">
              <a:buNone/>
            </a:pPr>
            <a:endParaRPr lang="en-IN" dirty="0"/>
          </a:p>
        </p:txBody>
      </p:sp>
      <p:pic>
        <p:nvPicPr>
          <p:cNvPr id="5" name="Picture 4">
            <a:extLst>
              <a:ext uri="{FF2B5EF4-FFF2-40B4-BE49-F238E27FC236}">
                <a16:creationId xmlns:a16="http://schemas.microsoft.com/office/drawing/2014/main" id="{634BCF1B-50EC-5DE9-BAF9-526FF870BC6A}"/>
              </a:ext>
            </a:extLst>
          </p:cNvPr>
          <p:cNvPicPr>
            <a:picLocks noChangeAspect="1"/>
          </p:cNvPicPr>
          <p:nvPr/>
        </p:nvPicPr>
        <p:blipFill>
          <a:blip r:embed="rId2"/>
          <a:stretch>
            <a:fillRect/>
          </a:stretch>
        </p:blipFill>
        <p:spPr>
          <a:xfrm>
            <a:off x="782516" y="1273910"/>
            <a:ext cx="3894992" cy="4493843"/>
          </a:xfrm>
          <a:prstGeom prst="rect">
            <a:avLst/>
          </a:prstGeom>
        </p:spPr>
      </p:pic>
      <p:pic>
        <p:nvPicPr>
          <p:cNvPr id="6" name="Picture 5">
            <a:extLst>
              <a:ext uri="{FF2B5EF4-FFF2-40B4-BE49-F238E27FC236}">
                <a16:creationId xmlns:a16="http://schemas.microsoft.com/office/drawing/2014/main" id="{93BE4FB3-9ED4-550F-F909-93FE75886574}"/>
              </a:ext>
            </a:extLst>
          </p:cNvPr>
          <p:cNvPicPr>
            <a:picLocks noChangeAspect="1"/>
          </p:cNvPicPr>
          <p:nvPr/>
        </p:nvPicPr>
        <p:blipFill>
          <a:blip r:embed="rId3"/>
          <a:stretch>
            <a:fillRect/>
          </a:stretch>
        </p:blipFill>
        <p:spPr>
          <a:xfrm>
            <a:off x="5161085" y="1273910"/>
            <a:ext cx="4063877" cy="4493843"/>
          </a:xfrm>
          <a:prstGeom prst="rect">
            <a:avLst/>
          </a:prstGeom>
        </p:spPr>
      </p:pic>
    </p:spTree>
    <p:extLst>
      <p:ext uri="{BB962C8B-B14F-4D97-AF65-F5344CB8AC3E}">
        <p14:creationId xmlns:p14="http://schemas.microsoft.com/office/powerpoint/2010/main" val="214474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767B08-7A52-E832-EFB7-1D8A5BE1DDB2}"/>
              </a:ext>
            </a:extLst>
          </p:cNvPr>
          <p:cNvSpPr>
            <a:spLocks noGrp="1"/>
          </p:cNvSpPr>
          <p:nvPr>
            <p:ph idx="1"/>
          </p:nvPr>
        </p:nvSpPr>
        <p:spPr>
          <a:xfrm>
            <a:off x="681038" y="657225"/>
            <a:ext cx="8984170" cy="5543550"/>
          </a:xfrm>
        </p:spPr>
        <p:txBody>
          <a:bodyPr>
            <a:normAutofit/>
          </a:bodyPr>
          <a:lstStyle/>
          <a:p>
            <a:pPr marL="92869" indent="0">
              <a:buNone/>
            </a:pPr>
            <a:r>
              <a:rPr lang="en-IN" sz="2000" b="1" u="sng" dirty="0">
                <a:solidFill>
                  <a:schemeClr val="bg2">
                    <a:lumMod val="60000"/>
                    <a:lumOff val="40000"/>
                  </a:schemeClr>
                </a:solidFill>
              </a:rPr>
              <a:t>Analysis on Age</a:t>
            </a:r>
            <a:r>
              <a:rPr lang="en-IN" sz="2000" b="1" dirty="0">
                <a:solidFill>
                  <a:schemeClr val="bg2">
                    <a:lumMod val="60000"/>
                    <a:lumOff val="40000"/>
                  </a:schemeClr>
                </a:solidFill>
              </a:rPr>
              <a:t>:</a:t>
            </a:r>
          </a:p>
          <a:p>
            <a:pPr marL="92869" indent="0">
              <a:buNone/>
            </a:pPr>
            <a:endParaRPr lang="en-IN" sz="2000" b="1" dirty="0">
              <a:solidFill>
                <a:schemeClr val="bg2">
                  <a:lumMod val="60000"/>
                  <a:lumOff val="40000"/>
                </a:schemeClr>
              </a:solidFill>
            </a:endParaRPr>
          </a:p>
          <a:p>
            <a:pPr marL="92869" indent="0">
              <a:buNone/>
            </a:pPr>
            <a:endParaRPr lang="en-IN" sz="1600" dirty="0"/>
          </a:p>
        </p:txBody>
      </p:sp>
      <p:pic>
        <p:nvPicPr>
          <p:cNvPr id="6" name="Picture 5">
            <a:extLst>
              <a:ext uri="{FF2B5EF4-FFF2-40B4-BE49-F238E27FC236}">
                <a16:creationId xmlns:a16="http://schemas.microsoft.com/office/drawing/2014/main" id="{76DE0A36-DA2D-B92F-8E6B-10CDAABDAA7D}"/>
              </a:ext>
            </a:extLst>
          </p:cNvPr>
          <p:cNvPicPr>
            <a:picLocks noChangeAspect="1"/>
          </p:cNvPicPr>
          <p:nvPr/>
        </p:nvPicPr>
        <p:blipFill>
          <a:blip r:embed="rId2"/>
          <a:stretch>
            <a:fillRect/>
          </a:stretch>
        </p:blipFill>
        <p:spPr>
          <a:xfrm>
            <a:off x="502920" y="1176395"/>
            <a:ext cx="5824961" cy="5240216"/>
          </a:xfrm>
          <a:prstGeom prst="rect">
            <a:avLst/>
          </a:prstGeom>
        </p:spPr>
      </p:pic>
      <p:sp>
        <p:nvSpPr>
          <p:cNvPr id="8" name="TextBox 7">
            <a:extLst>
              <a:ext uri="{FF2B5EF4-FFF2-40B4-BE49-F238E27FC236}">
                <a16:creationId xmlns:a16="http://schemas.microsoft.com/office/drawing/2014/main" id="{3DEE3E6B-632A-09B8-B87D-0A304747464F}"/>
              </a:ext>
            </a:extLst>
          </p:cNvPr>
          <p:cNvSpPr txBox="1"/>
          <p:nvPr/>
        </p:nvSpPr>
        <p:spPr>
          <a:xfrm>
            <a:off x="6236208" y="1609344"/>
            <a:ext cx="2988754"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40000"/>
                    <a:lumOff val="60000"/>
                  </a:schemeClr>
                </a:solidFill>
              </a:rPr>
              <a:t>The  age distribution exhibits  a slight     positive skewness (0.05) indicating  a  slight tendency towards higher ages.</a:t>
            </a:r>
          </a:p>
          <a:p>
            <a:pPr marL="342900" indent="-342900">
              <a:buFont typeface="Arial" panose="020B0604020202020204" pitchFamily="34" charset="0"/>
              <a:buChar char="•"/>
            </a:pPr>
            <a:endParaRPr lang="en-IN" sz="1600" b="1" dirty="0">
              <a:solidFill>
                <a:schemeClr val="accent1">
                  <a:lumMod val="40000"/>
                  <a:lumOff val="60000"/>
                </a:schemeClr>
              </a:solidFill>
            </a:endParaRPr>
          </a:p>
          <a:p>
            <a:pPr marL="285750" indent="-285750">
              <a:buFont typeface="Arial" panose="020B0604020202020204" pitchFamily="34" charset="0"/>
              <a:buChar char="•"/>
            </a:pPr>
            <a:r>
              <a:rPr lang="en-US" sz="1600" dirty="0">
                <a:solidFill>
                  <a:schemeClr val="accent1">
                    <a:lumMod val="40000"/>
                    <a:lumOff val="60000"/>
                  </a:schemeClr>
                </a:solidFill>
              </a:rPr>
              <a:t>The mean age of 39.22 suggests that,  on average, individuals in the dataset tend to be slightly older.</a:t>
            </a:r>
          </a:p>
          <a:p>
            <a:pPr marL="285750" indent="-285750">
              <a:buFont typeface="Arial" panose="020B0604020202020204" pitchFamily="34" charset="0"/>
              <a:buChar char="•"/>
            </a:pPr>
            <a:endParaRPr lang="en-US" sz="1600" dirty="0">
              <a:solidFill>
                <a:schemeClr val="accent1">
                  <a:lumMod val="40000"/>
                  <a:lumOff val="60000"/>
                </a:schemeClr>
              </a:solidFill>
            </a:endParaRPr>
          </a:p>
          <a:p>
            <a:pPr marL="285750" indent="-285750">
              <a:buFont typeface="Arial" panose="020B0604020202020204" pitchFamily="34" charset="0"/>
              <a:buChar char="•"/>
            </a:pPr>
            <a:r>
              <a:rPr lang="en-US" sz="1600" dirty="0">
                <a:solidFill>
                  <a:schemeClr val="accent1">
                    <a:lumMod val="40000"/>
                    <a:lumOff val="60000"/>
                  </a:schemeClr>
                </a:solidFill>
              </a:rPr>
              <a:t>The mode at 18 and median at 39 suggest a predominantly younger </a:t>
            </a:r>
          </a:p>
          <a:p>
            <a:r>
              <a:rPr lang="en-US" sz="1600" dirty="0">
                <a:solidFill>
                  <a:schemeClr val="accent1">
                    <a:lumMod val="40000"/>
                    <a:lumOff val="60000"/>
                  </a:schemeClr>
                </a:solidFill>
              </a:rPr>
              <a:t>     population with central               </a:t>
            </a:r>
          </a:p>
          <a:p>
            <a:r>
              <a:rPr lang="en-US" sz="1600" dirty="0">
                <a:solidFill>
                  <a:schemeClr val="accent1">
                    <a:lumMod val="40000"/>
                    <a:lumOff val="60000"/>
                  </a:schemeClr>
                </a:solidFill>
              </a:rPr>
              <a:t>     tendency. </a:t>
            </a:r>
          </a:p>
        </p:txBody>
      </p:sp>
    </p:spTree>
    <p:extLst>
      <p:ext uri="{BB962C8B-B14F-4D97-AF65-F5344CB8AC3E}">
        <p14:creationId xmlns:p14="http://schemas.microsoft.com/office/powerpoint/2010/main" val="162062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02A81F-16D5-4072-3079-318EFE0FAA3F}"/>
              </a:ext>
            </a:extLst>
          </p:cNvPr>
          <p:cNvSpPr>
            <a:spLocks noGrp="1"/>
          </p:cNvSpPr>
          <p:nvPr>
            <p:ph idx="1"/>
          </p:nvPr>
        </p:nvSpPr>
        <p:spPr>
          <a:xfrm>
            <a:off x="681038" y="545124"/>
            <a:ext cx="8543925" cy="5631840"/>
          </a:xfrm>
        </p:spPr>
        <p:txBody>
          <a:bodyPr>
            <a:normAutofit/>
          </a:bodyPr>
          <a:lstStyle/>
          <a:p>
            <a:pPr marL="92869" indent="0">
              <a:buNone/>
            </a:pPr>
            <a:r>
              <a:rPr lang="en-IN" sz="2000" dirty="0"/>
              <a:t> </a:t>
            </a:r>
            <a:r>
              <a:rPr lang="en-IN" sz="2000" b="1" u="sng" dirty="0">
                <a:solidFill>
                  <a:schemeClr val="bg2">
                    <a:lumMod val="60000"/>
                    <a:lumOff val="40000"/>
                  </a:schemeClr>
                </a:solidFill>
              </a:rPr>
              <a:t>Analysis on Sex</a:t>
            </a:r>
            <a:r>
              <a:rPr lang="en-IN" sz="2000" b="1" dirty="0">
                <a:solidFill>
                  <a:schemeClr val="bg2">
                    <a:lumMod val="60000"/>
                    <a:lumOff val="40000"/>
                  </a:schemeClr>
                </a:solidFill>
              </a:rPr>
              <a:t>:                                        </a:t>
            </a:r>
            <a:r>
              <a:rPr lang="en-IN" sz="2000" b="1" u="sng" dirty="0">
                <a:solidFill>
                  <a:schemeClr val="bg2">
                    <a:lumMod val="60000"/>
                    <a:lumOff val="40000"/>
                  </a:schemeClr>
                </a:solidFill>
              </a:rPr>
              <a:t>Analysis </a:t>
            </a:r>
            <a:r>
              <a:rPr lang="en-IN" sz="2000" b="1" u="sng" dirty="0" err="1">
                <a:solidFill>
                  <a:schemeClr val="bg2">
                    <a:lumMod val="60000"/>
                    <a:lumOff val="40000"/>
                  </a:schemeClr>
                </a:solidFill>
              </a:rPr>
              <a:t>onSmoking</a:t>
            </a:r>
            <a:r>
              <a:rPr lang="en-IN" sz="2000" b="1" u="sng" dirty="0">
                <a:solidFill>
                  <a:schemeClr val="bg2">
                    <a:lumMod val="60000"/>
                    <a:lumOff val="40000"/>
                  </a:schemeClr>
                </a:solidFill>
              </a:rPr>
              <a:t> Status</a:t>
            </a:r>
            <a:r>
              <a:rPr lang="en-IN" sz="2000" b="1" dirty="0">
                <a:solidFill>
                  <a:schemeClr val="bg2">
                    <a:lumMod val="60000"/>
                    <a:lumOff val="40000"/>
                  </a:schemeClr>
                </a:solidFill>
              </a:rPr>
              <a:t>:</a:t>
            </a:r>
            <a:endParaRPr lang="en-IN" sz="2000" dirty="0">
              <a:solidFill>
                <a:schemeClr val="bg2">
                  <a:lumMod val="60000"/>
                  <a:lumOff val="40000"/>
                </a:schemeClr>
              </a:solidFill>
            </a:endParaRPr>
          </a:p>
          <a:p>
            <a:pPr marL="92869" indent="0">
              <a:buNone/>
            </a:pPr>
            <a:endParaRPr lang="en-IN" sz="2000" dirty="0">
              <a:solidFill>
                <a:schemeClr val="bg2">
                  <a:lumMod val="60000"/>
                  <a:lumOff val="40000"/>
                </a:schemeClr>
              </a:solidFill>
            </a:endParaRPr>
          </a:p>
        </p:txBody>
      </p:sp>
      <p:pic>
        <p:nvPicPr>
          <p:cNvPr id="4" name="Picture 3">
            <a:extLst>
              <a:ext uri="{FF2B5EF4-FFF2-40B4-BE49-F238E27FC236}">
                <a16:creationId xmlns:a16="http://schemas.microsoft.com/office/drawing/2014/main" id="{A6D8636C-D668-2731-8CA9-C313D5F141E3}"/>
              </a:ext>
            </a:extLst>
          </p:cNvPr>
          <p:cNvPicPr>
            <a:picLocks noChangeAspect="1"/>
          </p:cNvPicPr>
          <p:nvPr/>
        </p:nvPicPr>
        <p:blipFill>
          <a:blip r:embed="rId2"/>
          <a:stretch>
            <a:fillRect/>
          </a:stretch>
        </p:blipFill>
        <p:spPr>
          <a:xfrm>
            <a:off x="681036" y="1293044"/>
            <a:ext cx="4271964" cy="3964755"/>
          </a:xfrm>
          <a:prstGeom prst="rect">
            <a:avLst/>
          </a:prstGeom>
        </p:spPr>
      </p:pic>
      <p:pic>
        <p:nvPicPr>
          <p:cNvPr id="5" name="Picture 4">
            <a:extLst>
              <a:ext uri="{FF2B5EF4-FFF2-40B4-BE49-F238E27FC236}">
                <a16:creationId xmlns:a16="http://schemas.microsoft.com/office/drawing/2014/main" id="{F0744CB7-E7A3-CFA7-8EED-29909D8590CB}"/>
              </a:ext>
            </a:extLst>
          </p:cNvPr>
          <p:cNvPicPr>
            <a:picLocks noChangeAspect="1"/>
          </p:cNvPicPr>
          <p:nvPr/>
        </p:nvPicPr>
        <p:blipFill>
          <a:blip r:embed="rId3"/>
          <a:stretch>
            <a:fillRect/>
          </a:stretch>
        </p:blipFill>
        <p:spPr>
          <a:xfrm>
            <a:off x="5662246" y="1293044"/>
            <a:ext cx="3624262" cy="3824079"/>
          </a:xfrm>
          <a:prstGeom prst="rect">
            <a:avLst/>
          </a:prstGeom>
        </p:spPr>
      </p:pic>
      <p:sp>
        <p:nvSpPr>
          <p:cNvPr id="6" name="TextBox 5">
            <a:extLst>
              <a:ext uri="{FF2B5EF4-FFF2-40B4-BE49-F238E27FC236}">
                <a16:creationId xmlns:a16="http://schemas.microsoft.com/office/drawing/2014/main" id="{819D9E28-58E7-F81C-18B7-7CA90EB64EC5}"/>
              </a:ext>
            </a:extLst>
          </p:cNvPr>
          <p:cNvSpPr txBox="1"/>
          <p:nvPr/>
        </p:nvSpPr>
        <p:spPr>
          <a:xfrm flipH="1">
            <a:off x="769434" y="5564955"/>
            <a:ext cx="4356480" cy="107721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rgbClr val="FF0000"/>
                </a:solidFill>
              </a:rPr>
              <a:t>The dataset contains slightly more males(675) than females (662), indicating a relatively balanced distribution of sex.</a:t>
            </a:r>
            <a:endParaRPr lang="en-IN" sz="1600" dirty="0">
              <a:solidFill>
                <a:srgbClr val="FF0000"/>
              </a:solidFill>
            </a:endParaRPr>
          </a:p>
        </p:txBody>
      </p:sp>
      <p:sp>
        <p:nvSpPr>
          <p:cNvPr id="7" name="TextBox 6">
            <a:extLst>
              <a:ext uri="{FF2B5EF4-FFF2-40B4-BE49-F238E27FC236}">
                <a16:creationId xmlns:a16="http://schemas.microsoft.com/office/drawing/2014/main" id="{CD1769DF-69FF-1AD6-2EE1-B25DEE0DC755}"/>
              </a:ext>
            </a:extLst>
          </p:cNvPr>
          <p:cNvSpPr txBox="1"/>
          <p:nvPr/>
        </p:nvSpPr>
        <p:spPr>
          <a:xfrm flipH="1">
            <a:off x="5662246" y="5564955"/>
            <a:ext cx="4033467" cy="107721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rgbClr val="FF0000"/>
                </a:solidFill>
              </a:rPr>
              <a:t>The dataset comprises 23.7% smokers and 76.3% non-smokers, indicating a larger proportion of non-smokers.</a:t>
            </a:r>
            <a:endParaRPr lang="en-IN" sz="1600" dirty="0">
              <a:solidFill>
                <a:srgbClr val="FF0000"/>
              </a:solidFill>
            </a:endParaRPr>
          </a:p>
        </p:txBody>
      </p:sp>
      <p:sp>
        <p:nvSpPr>
          <p:cNvPr id="8" name="TextBox 7">
            <a:extLst>
              <a:ext uri="{FF2B5EF4-FFF2-40B4-BE49-F238E27FC236}">
                <a16:creationId xmlns:a16="http://schemas.microsoft.com/office/drawing/2014/main" id="{3239638C-5673-28EE-14B7-A70F16CD2AA8}"/>
              </a:ext>
            </a:extLst>
          </p:cNvPr>
          <p:cNvSpPr txBox="1"/>
          <p:nvPr/>
        </p:nvSpPr>
        <p:spPr>
          <a:xfrm>
            <a:off x="4036741" y="2860288"/>
            <a:ext cx="914400" cy="1754326"/>
          </a:xfrm>
          <a:prstGeom prst="rect">
            <a:avLst/>
          </a:prstGeom>
          <a:noFill/>
        </p:spPr>
        <p:txBody>
          <a:bodyPr wrap="square" rtlCol="0">
            <a:spAutoFit/>
          </a:bodyPr>
          <a:lstStyle/>
          <a:p>
            <a:r>
              <a:rPr lang="en-IN" sz="1800" b="1" u="sng" dirty="0">
                <a:solidFill>
                  <a:schemeClr val="bg2">
                    <a:lumMod val="60000"/>
                    <a:lumOff val="40000"/>
                  </a:schemeClr>
                </a:solidFill>
              </a:rPr>
              <a:t>Analysis </a:t>
            </a:r>
            <a:r>
              <a:rPr lang="en-IN" sz="1800" b="1" u="sng" dirty="0" err="1">
                <a:solidFill>
                  <a:schemeClr val="bg2">
                    <a:lumMod val="60000"/>
                    <a:lumOff val="40000"/>
                  </a:schemeClr>
                </a:solidFill>
              </a:rPr>
              <a:t>onSmoking</a:t>
            </a:r>
            <a:r>
              <a:rPr lang="en-IN" sz="1800" b="1" u="sng" dirty="0">
                <a:solidFill>
                  <a:schemeClr val="bg2">
                    <a:lumMod val="60000"/>
                    <a:lumOff val="40000"/>
                  </a:schemeClr>
                </a:solidFill>
              </a:rPr>
              <a:t> Status</a:t>
            </a:r>
            <a:r>
              <a:rPr lang="en-IN" sz="1800" b="1" dirty="0">
                <a:solidFill>
                  <a:schemeClr val="bg2">
                    <a:lumMod val="60000"/>
                    <a:lumOff val="40000"/>
                  </a:schemeClr>
                </a:solidFill>
              </a:rPr>
              <a:t>:</a:t>
            </a:r>
            <a:endParaRPr lang="en-IN" sz="1800" dirty="0">
              <a:solidFill>
                <a:schemeClr val="bg2">
                  <a:lumMod val="60000"/>
                  <a:lumOff val="40000"/>
                </a:schemeClr>
              </a:solidFill>
            </a:endParaRPr>
          </a:p>
          <a:p>
            <a:endParaRPr lang="en-IN" dirty="0"/>
          </a:p>
        </p:txBody>
      </p:sp>
    </p:spTree>
    <p:extLst>
      <p:ext uri="{BB962C8B-B14F-4D97-AF65-F5344CB8AC3E}">
        <p14:creationId xmlns:p14="http://schemas.microsoft.com/office/powerpoint/2010/main" val="426038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C67459-1B00-324B-63D2-6E84244C6CF9}"/>
              </a:ext>
            </a:extLst>
          </p:cNvPr>
          <p:cNvSpPr>
            <a:spLocks noGrp="1"/>
          </p:cNvSpPr>
          <p:nvPr>
            <p:ph idx="1"/>
          </p:nvPr>
        </p:nvSpPr>
        <p:spPr>
          <a:xfrm>
            <a:off x="681038" y="703385"/>
            <a:ext cx="8543925" cy="5473578"/>
          </a:xfrm>
        </p:spPr>
        <p:txBody>
          <a:bodyPr/>
          <a:lstStyle/>
          <a:p>
            <a:pPr marL="92869" indent="0">
              <a:buNone/>
            </a:pPr>
            <a:r>
              <a:rPr lang="en-US" sz="2000" b="1" u="sng" dirty="0">
                <a:solidFill>
                  <a:schemeClr val="bg2">
                    <a:lumMod val="40000"/>
                    <a:lumOff val="60000"/>
                  </a:schemeClr>
                </a:solidFill>
              </a:rPr>
              <a:t>Exploring Relationships: Age and Charges, BMI and Charges</a:t>
            </a:r>
          </a:p>
          <a:p>
            <a:pPr marL="92869" indent="0">
              <a:buNone/>
            </a:pPr>
            <a:endParaRPr lang="en-IN" dirty="0"/>
          </a:p>
        </p:txBody>
      </p:sp>
      <p:pic>
        <p:nvPicPr>
          <p:cNvPr id="4" name="Picture 3">
            <a:extLst>
              <a:ext uri="{FF2B5EF4-FFF2-40B4-BE49-F238E27FC236}">
                <a16:creationId xmlns:a16="http://schemas.microsoft.com/office/drawing/2014/main" id="{2A518BA4-A141-13B3-0E1B-CBB3541D66F8}"/>
              </a:ext>
            </a:extLst>
          </p:cNvPr>
          <p:cNvPicPr>
            <a:picLocks noChangeAspect="1"/>
          </p:cNvPicPr>
          <p:nvPr/>
        </p:nvPicPr>
        <p:blipFill>
          <a:blip r:embed="rId2"/>
          <a:stretch>
            <a:fillRect/>
          </a:stretch>
        </p:blipFill>
        <p:spPr>
          <a:xfrm>
            <a:off x="929265" y="1204547"/>
            <a:ext cx="4196650" cy="4457700"/>
          </a:xfrm>
          <a:prstGeom prst="rect">
            <a:avLst/>
          </a:prstGeom>
        </p:spPr>
      </p:pic>
      <p:pic>
        <p:nvPicPr>
          <p:cNvPr id="5" name="Picture 4">
            <a:extLst>
              <a:ext uri="{FF2B5EF4-FFF2-40B4-BE49-F238E27FC236}">
                <a16:creationId xmlns:a16="http://schemas.microsoft.com/office/drawing/2014/main" id="{CCD6E4B3-52EA-ED80-370A-0E66F43C8CB9}"/>
              </a:ext>
            </a:extLst>
          </p:cNvPr>
          <p:cNvPicPr>
            <a:picLocks noChangeAspect="1"/>
          </p:cNvPicPr>
          <p:nvPr/>
        </p:nvPicPr>
        <p:blipFill>
          <a:blip r:embed="rId3"/>
          <a:stretch>
            <a:fillRect/>
          </a:stretch>
        </p:blipFill>
        <p:spPr>
          <a:xfrm>
            <a:off x="5374143" y="1204547"/>
            <a:ext cx="3850820" cy="4457700"/>
          </a:xfrm>
          <a:prstGeom prst="rect">
            <a:avLst/>
          </a:prstGeom>
        </p:spPr>
      </p:pic>
      <p:sp>
        <p:nvSpPr>
          <p:cNvPr id="7" name="TextBox 6">
            <a:extLst>
              <a:ext uri="{FF2B5EF4-FFF2-40B4-BE49-F238E27FC236}">
                <a16:creationId xmlns:a16="http://schemas.microsoft.com/office/drawing/2014/main" id="{EAA84358-2005-0201-7AA3-C51221ADF253}"/>
              </a:ext>
            </a:extLst>
          </p:cNvPr>
          <p:cNvSpPr txBox="1"/>
          <p:nvPr/>
        </p:nvSpPr>
        <p:spPr>
          <a:xfrm>
            <a:off x="681037" y="5611827"/>
            <a:ext cx="8685987" cy="584775"/>
          </a:xfrm>
          <a:prstGeom prst="rect">
            <a:avLst/>
          </a:prstGeom>
          <a:noFill/>
        </p:spPr>
        <p:txBody>
          <a:bodyPr wrap="square" rtlCol="0">
            <a:spAutoFit/>
          </a:bodyPr>
          <a:lstStyle/>
          <a:p>
            <a:r>
              <a:rPr lang="en-US" sz="1600" dirty="0">
                <a:solidFill>
                  <a:srgbClr val="FF0000"/>
                </a:solidFill>
              </a:rPr>
              <a:t>As individuals age or have higher BMI values, their medical charges tend to increase, indicating potential age and BMI-related factors influencing health care costs.</a:t>
            </a:r>
            <a:endParaRPr lang="en-IN" sz="1600" dirty="0">
              <a:solidFill>
                <a:srgbClr val="FF0000"/>
              </a:solidFill>
            </a:endParaRPr>
          </a:p>
        </p:txBody>
      </p:sp>
    </p:spTree>
    <p:extLst>
      <p:ext uri="{BB962C8B-B14F-4D97-AF65-F5344CB8AC3E}">
        <p14:creationId xmlns:p14="http://schemas.microsoft.com/office/powerpoint/2010/main" val="343502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1A3515-8304-2915-6E1C-3688D4495EFE}"/>
              </a:ext>
            </a:extLst>
          </p:cNvPr>
          <p:cNvSpPr>
            <a:spLocks noGrp="1"/>
          </p:cNvSpPr>
          <p:nvPr>
            <p:ph idx="1"/>
          </p:nvPr>
        </p:nvSpPr>
        <p:spPr>
          <a:xfrm>
            <a:off x="681038" y="633046"/>
            <a:ext cx="8543925" cy="5543917"/>
          </a:xfrm>
        </p:spPr>
        <p:txBody>
          <a:bodyPr>
            <a:normAutofit fontScale="62500" lnSpcReduction="20000"/>
          </a:bodyPr>
          <a:lstStyle/>
          <a:p>
            <a:pPr marL="92869" indent="0" algn="l">
              <a:buNone/>
            </a:pPr>
            <a:r>
              <a:rPr lang="en-US" sz="3200" b="1" i="0" u="sng" dirty="0">
                <a:solidFill>
                  <a:schemeClr val="accent1">
                    <a:lumMod val="20000"/>
                    <a:lumOff val="80000"/>
                  </a:schemeClr>
                </a:solidFill>
                <a:effectLst/>
                <a:latin typeface="Söhne"/>
              </a:rPr>
              <a:t>Developing Machine Learning Models</a:t>
            </a:r>
            <a:r>
              <a:rPr lang="en-US" sz="3200" b="1" i="0" dirty="0">
                <a:solidFill>
                  <a:schemeClr val="accent1">
                    <a:lumMod val="20000"/>
                    <a:lumOff val="80000"/>
                  </a:schemeClr>
                </a:solidFill>
                <a:effectLst/>
                <a:latin typeface="Söhne"/>
              </a:rPr>
              <a:t>:</a:t>
            </a:r>
          </a:p>
          <a:p>
            <a:pPr marL="92869" indent="0" algn="l">
              <a:buNone/>
            </a:pPr>
            <a:endParaRPr lang="en-US" sz="3200" b="1" i="0" dirty="0">
              <a:solidFill>
                <a:schemeClr val="accent1">
                  <a:lumMod val="20000"/>
                  <a:lumOff val="80000"/>
                </a:schemeClr>
              </a:solidFill>
              <a:effectLst/>
              <a:latin typeface="Söhne"/>
            </a:endParaRPr>
          </a:p>
          <a:p>
            <a:pPr marL="92869" indent="0" algn="l">
              <a:buNone/>
            </a:pPr>
            <a:r>
              <a:rPr lang="en-US" sz="2600" b="0" i="0" dirty="0">
                <a:solidFill>
                  <a:schemeClr val="accent4">
                    <a:lumMod val="60000"/>
                    <a:lumOff val="40000"/>
                  </a:schemeClr>
                </a:solidFill>
                <a:effectLst/>
                <a:latin typeface="Söhne"/>
              </a:rPr>
              <a:t>In this phase, we apply various regression algorithms to the preprocessed dataset to predict </a:t>
            </a:r>
          </a:p>
          <a:p>
            <a:pPr marL="92869" indent="0" algn="l">
              <a:buNone/>
            </a:pPr>
            <a:r>
              <a:rPr lang="en-US" sz="2600" b="0" i="0" dirty="0">
                <a:solidFill>
                  <a:schemeClr val="accent4">
                    <a:lumMod val="60000"/>
                    <a:lumOff val="40000"/>
                  </a:schemeClr>
                </a:solidFill>
                <a:effectLst/>
                <a:latin typeface="Söhne"/>
              </a:rPr>
              <a:t>medical costs billed by health insurance. Key steps in the ML analysis include:</a:t>
            </a:r>
          </a:p>
          <a:p>
            <a:pPr marL="92869" indent="0">
              <a:buNone/>
            </a:pPr>
            <a:endParaRPr lang="en-US" sz="2600" b="1" i="0" dirty="0">
              <a:solidFill>
                <a:schemeClr val="accent4">
                  <a:lumMod val="60000"/>
                  <a:lumOff val="40000"/>
                </a:schemeClr>
              </a:solidFill>
              <a:effectLst/>
              <a:latin typeface="Söhne"/>
            </a:endParaRPr>
          </a:p>
          <a:p>
            <a:pPr marL="92869" indent="0">
              <a:buNone/>
            </a:pPr>
            <a:r>
              <a:rPr lang="en-US" sz="2600" b="1" i="0" dirty="0">
                <a:solidFill>
                  <a:schemeClr val="accent6">
                    <a:lumMod val="60000"/>
                    <a:lumOff val="40000"/>
                  </a:schemeClr>
                </a:solidFill>
                <a:effectLst/>
                <a:latin typeface="Söhne"/>
              </a:rPr>
              <a:t>1.Data Preprocessing</a:t>
            </a:r>
            <a:r>
              <a:rPr lang="en-US" sz="2600" b="0" i="0" dirty="0">
                <a:solidFill>
                  <a:schemeClr val="accent6">
                    <a:lumMod val="60000"/>
                    <a:lumOff val="40000"/>
                  </a:schemeClr>
                </a:solidFill>
                <a:effectLst/>
                <a:latin typeface="Söhne"/>
              </a:rPr>
              <a:t>:</a:t>
            </a:r>
          </a:p>
          <a:p>
            <a:pPr marL="104295" indent="0">
              <a:buNone/>
            </a:pPr>
            <a:endParaRPr lang="en-US" sz="1800" b="1" dirty="0"/>
          </a:p>
          <a:p>
            <a:pPr marL="390045" indent="-285750"/>
            <a:r>
              <a:rPr lang="en-US" sz="2300" b="1" dirty="0">
                <a:solidFill>
                  <a:schemeClr val="accent1">
                    <a:lumMod val="60000"/>
                    <a:lumOff val="40000"/>
                  </a:schemeClr>
                </a:solidFill>
              </a:rPr>
              <a:t>Handling Missing Values:</a:t>
            </a:r>
          </a:p>
          <a:p>
            <a:pPr marL="104295" indent="0">
              <a:buNone/>
            </a:pPr>
            <a:r>
              <a:rPr lang="en-US" sz="1800" dirty="0"/>
              <a:t>     </a:t>
            </a:r>
            <a:r>
              <a:rPr lang="en-US" sz="2300" dirty="0"/>
              <a:t>There were no missing values in the dataset, so no imputation or deletion was       </a:t>
            </a:r>
          </a:p>
          <a:p>
            <a:pPr marL="104295" indent="0">
              <a:buNone/>
            </a:pPr>
            <a:r>
              <a:rPr lang="en-US" sz="2300" dirty="0"/>
              <a:t>      required.</a:t>
            </a:r>
          </a:p>
          <a:p>
            <a:pPr marL="390045" indent="-285750"/>
            <a:endParaRPr lang="en-US" sz="2100" b="1" dirty="0">
              <a:solidFill>
                <a:schemeClr val="accent1">
                  <a:lumMod val="60000"/>
                  <a:lumOff val="40000"/>
                </a:schemeClr>
              </a:solidFill>
            </a:endParaRPr>
          </a:p>
          <a:p>
            <a:pPr marL="390045" indent="-285750"/>
            <a:r>
              <a:rPr lang="en-US" sz="2100" b="1" dirty="0">
                <a:solidFill>
                  <a:schemeClr val="accent1">
                    <a:lumMod val="60000"/>
                    <a:lumOff val="40000"/>
                  </a:schemeClr>
                </a:solidFill>
              </a:rPr>
              <a:t>Handling Categorical Variables:</a:t>
            </a:r>
          </a:p>
          <a:p>
            <a:pPr marL="104295" indent="0">
              <a:buNone/>
            </a:pPr>
            <a:r>
              <a:rPr lang="en-US" sz="2300" dirty="0"/>
              <a:t>     Categorical variables such as 'sex', 'smoker', and 'region' were one-hot encoded to </a:t>
            </a:r>
          </a:p>
          <a:p>
            <a:pPr marL="104295" indent="0">
              <a:buNone/>
            </a:pPr>
            <a:r>
              <a:rPr lang="en-US" sz="2300" dirty="0"/>
              <a:t>     convert them into numerical format suitable for model training.</a:t>
            </a:r>
          </a:p>
          <a:p>
            <a:pPr marL="390045" indent="-285750"/>
            <a:endParaRPr lang="en-US" sz="1800" b="1" dirty="0">
              <a:solidFill>
                <a:schemeClr val="accent1">
                  <a:lumMod val="50000"/>
                </a:schemeClr>
              </a:solidFill>
            </a:endParaRPr>
          </a:p>
          <a:p>
            <a:pPr marL="390045" indent="-285750"/>
            <a:r>
              <a:rPr lang="en-US" sz="2100" b="1" dirty="0">
                <a:solidFill>
                  <a:schemeClr val="accent1">
                    <a:lumMod val="60000"/>
                    <a:lumOff val="40000"/>
                  </a:schemeClr>
                </a:solidFill>
              </a:rPr>
              <a:t>Handling Numerical Variables:</a:t>
            </a:r>
          </a:p>
          <a:p>
            <a:pPr marL="104295" indent="0">
              <a:buNone/>
            </a:pPr>
            <a:r>
              <a:rPr lang="en-US" sz="1800" dirty="0"/>
              <a:t>     </a:t>
            </a:r>
            <a:r>
              <a:rPr lang="en-US" sz="2300" dirty="0"/>
              <a:t> Numerical variables such as 'age', 'bmi', and 'children' were standardized using the </a:t>
            </a:r>
          </a:p>
          <a:p>
            <a:pPr marL="104295" indent="0">
              <a:buNone/>
            </a:pPr>
            <a:r>
              <a:rPr lang="en-US" sz="2300" dirty="0"/>
              <a:t>      StandardScaler to ensure they have a mean of 0 and a standard deviation of 1.</a:t>
            </a:r>
          </a:p>
          <a:p>
            <a:pPr marL="447195" indent="-342900"/>
            <a:endParaRPr lang="en-US" sz="2000" dirty="0"/>
          </a:p>
          <a:p>
            <a:pPr marL="92869" indent="0">
              <a:buNone/>
            </a:pPr>
            <a:endParaRPr lang="en-IN" sz="1800" dirty="0"/>
          </a:p>
        </p:txBody>
      </p:sp>
    </p:spTree>
    <p:extLst>
      <p:ext uri="{BB962C8B-B14F-4D97-AF65-F5344CB8AC3E}">
        <p14:creationId xmlns:p14="http://schemas.microsoft.com/office/powerpoint/2010/main" val="1579956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459</TotalTime>
  <Words>943</Words>
  <Application>Microsoft Office PowerPoint</Application>
  <PresentationFormat>A4 Paper (210x297 mm)</PresentationFormat>
  <Paragraphs>99</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Söhne</vt:lpstr>
      <vt:lpstr>Wingdings 3</vt:lpstr>
      <vt:lpstr>Calibri</vt:lpstr>
      <vt:lpstr>Libre Baskerville</vt:lpstr>
      <vt:lpstr>Arial</vt:lpstr>
      <vt:lpstr>Roboto</vt:lpstr>
      <vt:lpstr>Century Gothic</vt:lpstr>
      <vt:lpstr>Wingdings</vt:lpstr>
      <vt:lpstr>Söhne Mono</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FOUZIA KOUSER</cp:lastModifiedBy>
  <cp:revision>5</cp:revision>
  <dcterms:created xsi:type="dcterms:W3CDTF">2021-02-16T05:19:01Z</dcterms:created>
  <dcterms:modified xsi:type="dcterms:W3CDTF">2024-07-27T06:11:06Z</dcterms:modified>
</cp:coreProperties>
</file>