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Oswald"/>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68FA81-D3EE-4D57-A299-969953D88A7E}">
  <a:tblStyle styleId="{FA68FA81-D3EE-4D57-A299-969953D88A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swald-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e54920c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e54920c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e54920c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e54920c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e54920c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e54920c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7e54920c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7e54920c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e54920c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e54920c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e54920c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e54920c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150b51c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150b51c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54b477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154b477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150b51cf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150b51cf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54b4773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54b477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7e5492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7e5492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7e54920c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7e54920c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7e54920c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7e54920c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e54920c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e54920c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e54920c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e54920c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e54920c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e54920c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CrowdTruth/Short-Text-Corpus-For-Humor-Detection" TargetMode="External"/><Relationship Id="rId4" Type="http://schemas.openxmlformats.org/officeDocument/2006/relationships/hyperlink" Target="https://github.com/CrowdTruth/Short-Text-Corpus-For-Humor-Det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166700" y="1732950"/>
            <a:ext cx="7428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Humor Detection in one liners</a:t>
            </a:r>
            <a:endParaRPr b="1">
              <a:latin typeface="Oswald"/>
              <a:ea typeface="Oswald"/>
              <a:cs typeface="Oswald"/>
              <a:sym typeface="Oswald"/>
            </a:endParaRPr>
          </a:p>
        </p:txBody>
      </p:sp>
      <p:sp>
        <p:nvSpPr>
          <p:cNvPr id="86" name="Google Shape;86;p13"/>
          <p:cNvSpPr txBox="1"/>
          <p:nvPr>
            <p:ph idx="1" type="subTitle"/>
          </p:nvPr>
        </p:nvSpPr>
        <p:spPr>
          <a:xfrm>
            <a:off x="5745675" y="3035075"/>
            <a:ext cx="2333100" cy="19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457200" lvl="0" marL="0" rtl="0" algn="l">
              <a:spcBef>
                <a:spcPts val="0"/>
              </a:spcBef>
              <a:spcAft>
                <a:spcPts val="0"/>
              </a:spcAft>
              <a:buNone/>
            </a:pPr>
            <a:r>
              <a:rPr b="1" lang="en" sz="1400">
                <a:latin typeface="Oswald"/>
                <a:ea typeface="Oswald"/>
                <a:cs typeface="Oswald"/>
                <a:sym typeface="Oswald"/>
              </a:rPr>
              <a:t>Submitted By:</a:t>
            </a:r>
            <a:endParaRPr b="1" sz="1400">
              <a:latin typeface="Oswald"/>
              <a:ea typeface="Oswald"/>
              <a:cs typeface="Oswald"/>
              <a:sym typeface="Oswald"/>
            </a:endParaRPr>
          </a:p>
          <a:p>
            <a:pPr indent="0" lvl="0" marL="0" rtl="0" algn="l">
              <a:spcBef>
                <a:spcPts val="0"/>
              </a:spcBef>
              <a:spcAft>
                <a:spcPts val="0"/>
              </a:spcAft>
              <a:buNone/>
            </a:pPr>
            <a:r>
              <a:t/>
            </a:r>
            <a:endParaRPr b="1" sz="1400">
              <a:latin typeface="Oswald"/>
              <a:ea typeface="Oswald"/>
              <a:cs typeface="Oswald"/>
              <a:sym typeface="Oswald"/>
            </a:endParaRPr>
          </a:p>
          <a:p>
            <a:pPr indent="0" lvl="0" marL="0" rtl="0" algn="l">
              <a:spcBef>
                <a:spcPts val="0"/>
              </a:spcBef>
              <a:spcAft>
                <a:spcPts val="0"/>
              </a:spcAft>
              <a:buNone/>
            </a:pPr>
            <a:r>
              <a:rPr b="1" lang="en" sz="1400">
                <a:latin typeface="Oswald"/>
                <a:ea typeface="Oswald"/>
                <a:cs typeface="Oswald"/>
                <a:sym typeface="Oswald"/>
              </a:rPr>
              <a:t>Dilpreet Singh Chawla - 171</a:t>
            </a:r>
            <a:endParaRPr b="1" sz="1400">
              <a:latin typeface="Oswald"/>
              <a:ea typeface="Oswald"/>
              <a:cs typeface="Oswald"/>
              <a:sym typeface="Oswald"/>
            </a:endParaRPr>
          </a:p>
          <a:p>
            <a:pPr indent="0" lvl="0" marL="0" rtl="0" algn="l">
              <a:spcBef>
                <a:spcPts val="0"/>
              </a:spcBef>
              <a:spcAft>
                <a:spcPts val="0"/>
              </a:spcAft>
              <a:buNone/>
            </a:pPr>
            <a:r>
              <a:rPr b="1" lang="en" sz="1400">
                <a:latin typeface="Oswald"/>
                <a:ea typeface="Oswald"/>
                <a:cs typeface="Oswald"/>
                <a:sym typeface="Oswald"/>
              </a:rPr>
              <a:t>Amit Kumar                 - 165</a:t>
            </a:r>
            <a:endParaRPr b="1" sz="1400">
              <a:latin typeface="Oswald"/>
              <a:ea typeface="Oswald"/>
              <a:cs typeface="Oswald"/>
              <a:sym typeface="Oswald"/>
            </a:endParaRPr>
          </a:p>
          <a:p>
            <a:pPr indent="0" lvl="0" marL="0" rtl="0" algn="l">
              <a:spcBef>
                <a:spcPts val="0"/>
              </a:spcBef>
              <a:spcAft>
                <a:spcPts val="0"/>
              </a:spcAft>
              <a:buNone/>
            </a:pPr>
            <a:r>
              <a:rPr b="1" lang="en" sz="1400">
                <a:latin typeface="Oswald"/>
                <a:ea typeface="Oswald"/>
                <a:cs typeface="Oswald"/>
                <a:sym typeface="Oswald"/>
              </a:rPr>
              <a:t>Yash Chandra Verma   - 196</a:t>
            </a:r>
            <a:endParaRPr b="1" sz="1400">
              <a:latin typeface="Oswald"/>
              <a:ea typeface="Oswald"/>
              <a:cs typeface="Oswald"/>
              <a:sym typeface="Oswald"/>
            </a:endParaRPr>
          </a:p>
          <a:p>
            <a:pPr indent="0" lvl="0" marL="0" rtl="0" algn="l">
              <a:spcBef>
                <a:spcPts val="0"/>
              </a:spcBef>
              <a:spcAft>
                <a:spcPts val="0"/>
              </a:spcAft>
              <a:buNone/>
            </a:pPr>
            <a:r>
              <a:rPr b="1" lang="en" sz="1400">
                <a:latin typeface="Oswald"/>
                <a:ea typeface="Oswald"/>
                <a:cs typeface="Oswald"/>
                <a:sym typeface="Oswald"/>
              </a:rPr>
              <a:t>Aditya                          - 160</a:t>
            </a:r>
            <a:endParaRPr b="1" sz="1400">
              <a:latin typeface="Oswald"/>
              <a:ea typeface="Oswald"/>
              <a:cs typeface="Oswald"/>
              <a:sym typeface="Oswald"/>
            </a:endParaRPr>
          </a:p>
          <a:p>
            <a:pPr indent="0" lvl="0" marL="0" rtl="0" algn="l">
              <a:spcBef>
                <a:spcPts val="0"/>
              </a:spcBef>
              <a:spcAft>
                <a:spcPts val="0"/>
              </a:spcAft>
              <a:buNone/>
            </a:pPr>
            <a:r>
              <a:rPr b="1" lang="en" sz="1400">
                <a:latin typeface="Oswald"/>
                <a:ea typeface="Oswald"/>
                <a:cs typeface="Oswald"/>
                <a:sym typeface="Oswald"/>
              </a:rPr>
              <a:t>Devesh Kaushik           - 170 </a:t>
            </a:r>
            <a:endParaRPr b="1" sz="1400">
              <a:latin typeface="Oswald"/>
              <a:ea typeface="Oswald"/>
              <a:cs typeface="Oswald"/>
              <a:sym typeface="Oswald"/>
            </a:endParaRPr>
          </a:p>
        </p:txBody>
      </p:sp>
      <p:pic>
        <p:nvPicPr>
          <p:cNvPr id="87" name="Google Shape;87;p13"/>
          <p:cNvPicPr preferRelativeResize="0"/>
          <p:nvPr/>
        </p:nvPicPr>
        <p:blipFill>
          <a:blip r:embed="rId3">
            <a:alphaModFix/>
          </a:blip>
          <a:stretch>
            <a:fillRect/>
          </a:stretch>
        </p:blipFill>
        <p:spPr>
          <a:xfrm>
            <a:off x="7806350" y="122675"/>
            <a:ext cx="1013855" cy="1299575"/>
          </a:xfrm>
          <a:prstGeom prst="rect">
            <a:avLst/>
          </a:prstGeom>
          <a:noFill/>
          <a:ln>
            <a:noFill/>
          </a:ln>
        </p:spPr>
      </p:pic>
      <p:sp>
        <p:nvSpPr>
          <p:cNvPr id="88" name="Google Shape;88;p13"/>
          <p:cNvSpPr txBox="1"/>
          <p:nvPr/>
        </p:nvSpPr>
        <p:spPr>
          <a:xfrm>
            <a:off x="1066325" y="3624700"/>
            <a:ext cx="25467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swald"/>
                <a:ea typeface="Oswald"/>
                <a:cs typeface="Oswald"/>
                <a:sym typeface="Oswald"/>
              </a:rPr>
              <a:t>Submitted To:</a:t>
            </a:r>
            <a:endParaRPr b="1">
              <a:solidFill>
                <a:srgbClr val="FFFFFF"/>
              </a:solidFill>
              <a:latin typeface="Oswald"/>
              <a:ea typeface="Oswald"/>
              <a:cs typeface="Oswald"/>
              <a:sym typeface="Oswald"/>
            </a:endParaRPr>
          </a:p>
          <a:p>
            <a:pPr indent="0" lvl="0" marL="0" rtl="0" algn="l">
              <a:spcBef>
                <a:spcPts val="0"/>
              </a:spcBef>
              <a:spcAft>
                <a:spcPts val="0"/>
              </a:spcAft>
              <a:buNone/>
            </a:pPr>
            <a:r>
              <a:t/>
            </a:r>
            <a:endParaRPr b="1" sz="1800">
              <a:solidFill>
                <a:srgbClr val="FFFFFF"/>
              </a:solidFill>
              <a:latin typeface="Oswald"/>
              <a:ea typeface="Oswald"/>
              <a:cs typeface="Oswald"/>
              <a:sym typeface="Oswald"/>
            </a:endParaRPr>
          </a:p>
          <a:p>
            <a:pPr indent="0" lvl="0" marL="0" rtl="0" algn="l">
              <a:spcBef>
                <a:spcPts val="0"/>
              </a:spcBef>
              <a:spcAft>
                <a:spcPts val="0"/>
              </a:spcAft>
              <a:buNone/>
            </a:pPr>
            <a:r>
              <a:rPr b="1" lang="en" sz="1800">
                <a:solidFill>
                  <a:srgbClr val="FFFFFF"/>
                </a:solidFill>
                <a:latin typeface="Oswald"/>
                <a:ea typeface="Oswald"/>
                <a:cs typeface="Oswald"/>
                <a:sym typeface="Oswald"/>
              </a:rPr>
              <a:t>Dr. Tirthankar Dasgupta</a:t>
            </a:r>
            <a:endParaRPr b="1" sz="1800">
              <a:solidFill>
                <a:srgbClr val="FFFFF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idx="1" type="body"/>
          </p:nvPr>
        </p:nvSpPr>
        <p:spPr>
          <a:xfrm>
            <a:off x="311700" y="489250"/>
            <a:ext cx="8520600" cy="4316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FF0000"/>
                </a:solidFill>
                <a:latin typeface="Comfortaa"/>
                <a:ea typeface="Comfortaa"/>
                <a:cs typeface="Comfortaa"/>
                <a:sym typeface="Comfortaa"/>
              </a:rPr>
              <a:t>4</a:t>
            </a:r>
            <a:r>
              <a:rPr b="1" lang="en" sz="1400">
                <a:solidFill>
                  <a:srgbClr val="FF0000"/>
                </a:solidFill>
                <a:latin typeface="Comfortaa"/>
                <a:ea typeface="Comfortaa"/>
                <a:cs typeface="Comfortaa"/>
                <a:sym typeface="Comfortaa"/>
              </a:rPr>
              <a:t>.   </a:t>
            </a:r>
            <a:r>
              <a:rPr b="1" lang="en" sz="1400">
                <a:solidFill>
                  <a:srgbClr val="FF0000"/>
                </a:solidFill>
                <a:latin typeface="Comfortaa"/>
                <a:ea typeface="Comfortaa"/>
                <a:cs typeface="Comfortaa"/>
                <a:sym typeface="Comfortaa"/>
              </a:rPr>
              <a:t>Using two Conv1D layers on top of the Embedding layer</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5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Training loss: </a:t>
            </a:r>
            <a:r>
              <a:rPr b="1" lang="en" sz="1000">
                <a:solidFill>
                  <a:srgbClr val="000000"/>
                </a:solidFill>
                <a:latin typeface="Comfortaa"/>
                <a:ea typeface="Comfortaa"/>
                <a:cs typeface="Comfortaa"/>
                <a:sym typeface="Comfortaa"/>
              </a:rPr>
              <a:t>0.0895</a:t>
            </a:r>
            <a:r>
              <a:rPr b="1" lang="en" sz="1000">
                <a:solidFill>
                  <a:srgbClr val="000000"/>
                </a:solidFill>
                <a:latin typeface="Comfortaa"/>
                <a:ea typeface="Comfortaa"/>
                <a:cs typeface="Comfortaa"/>
                <a:sym typeface="Comfortaa"/>
              </a:rPr>
              <a:t>  Training accuracy: </a:t>
            </a:r>
            <a:r>
              <a:rPr b="1" lang="en" sz="1000">
                <a:solidFill>
                  <a:srgbClr val="000000"/>
                </a:solidFill>
                <a:latin typeface="Comfortaa"/>
                <a:ea typeface="Comfortaa"/>
                <a:cs typeface="Comfortaa"/>
                <a:sym typeface="Comfortaa"/>
              </a:rPr>
              <a:t>0.9674</a:t>
            </a:r>
            <a:r>
              <a:rPr b="1" lang="en" sz="1000">
                <a:solidFill>
                  <a:srgbClr val="000000"/>
                </a:solidFill>
                <a:latin typeface="Comfortaa"/>
                <a:ea typeface="Comfortaa"/>
                <a:cs typeface="Comfortaa"/>
                <a:sym typeface="Comfortaa"/>
              </a:rPr>
              <a:t>  Training f-measure: </a:t>
            </a:r>
            <a:r>
              <a:rPr b="1" lang="en" sz="1000">
                <a:solidFill>
                  <a:srgbClr val="000000"/>
                </a:solidFill>
                <a:latin typeface="Comfortaa"/>
                <a:ea typeface="Comfortaa"/>
                <a:cs typeface="Comfortaa"/>
                <a:sym typeface="Comfortaa"/>
              </a:rPr>
              <a:t>0.9655</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Validation loss: </a:t>
            </a:r>
            <a:r>
              <a:rPr b="1" lang="en" sz="1000">
                <a:solidFill>
                  <a:srgbClr val="000000"/>
                </a:solidFill>
                <a:latin typeface="Comfortaa"/>
                <a:ea typeface="Comfortaa"/>
                <a:cs typeface="Comfortaa"/>
                <a:sym typeface="Comfortaa"/>
              </a:rPr>
              <a:t>0.1376 </a:t>
            </a:r>
            <a:r>
              <a:rPr b="1" lang="en" sz="1000">
                <a:solidFill>
                  <a:srgbClr val="000000"/>
                </a:solidFill>
                <a:latin typeface="Comfortaa"/>
                <a:ea typeface="Comfortaa"/>
                <a:cs typeface="Comfortaa"/>
                <a:sym typeface="Comfortaa"/>
              </a:rPr>
              <a:t>   Validation accuracy: </a:t>
            </a:r>
            <a:r>
              <a:rPr b="1" lang="en" sz="1000">
                <a:solidFill>
                  <a:srgbClr val="000000"/>
                </a:solidFill>
                <a:latin typeface="Comfortaa"/>
                <a:ea typeface="Comfortaa"/>
                <a:cs typeface="Comfortaa"/>
                <a:sym typeface="Comfortaa"/>
              </a:rPr>
              <a:t>0.9458</a:t>
            </a:r>
            <a:r>
              <a:rPr b="1" lang="en" sz="1000">
                <a:solidFill>
                  <a:srgbClr val="000000"/>
                </a:solidFill>
                <a:latin typeface="Comfortaa"/>
                <a:ea typeface="Comfortaa"/>
                <a:cs typeface="Comfortaa"/>
                <a:sym typeface="Comfortaa"/>
              </a:rPr>
              <a:t>   Validation f-measure: </a:t>
            </a:r>
            <a:r>
              <a:rPr b="1" lang="en" sz="1000">
                <a:solidFill>
                  <a:srgbClr val="000000"/>
                </a:solidFill>
                <a:latin typeface="Comfortaa"/>
                <a:ea typeface="Comfortaa"/>
                <a:cs typeface="Comfortaa"/>
                <a:sym typeface="Comfortaa"/>
              </a:rPr>
              <a:t>0.9469</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54" name="Google Shape;154;p22"/>
          <p:cNvPicPr preferRelativeResize="0"/>
          <p:nvPr/>
        </p:nvPicPr>
        <p:blipFill>
          <a:blip r:embed="rId3">
            <a:alphaModFix/>
          </a:blip>
          <a:stretch>
            <a:fillRect/>
          </a:stretch>
        </p:blipFill>
        <p:spPr>
          <a:xfrm>
            <a:off x="1388938" y="1260125"/>
            <a:ext cx="3819525" cy="200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311700" y="551975"/>
            <a:ext cx="8520600" cy="4315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FF0000"/>
                </a:solidFill>
                <a:latin typeface="Comfortaa"/>
                <a:ea typeface="Comfortaa"/>
                <a:cs typeface="Comfortaa"/>
                <a:sym typeface="Comfortaa"/>
              </a:rPr>
              <a:t>5</a:t>
            </a:r>
            <a:r>
              <a:rPr b="1" lang="en" sz="1400">
                <a:solidFill>
                  <a:srgbClr val="FF0000"/>
                </a:solidFill>
                <a:latin typeface="Comfortaa"/>
                <a:ea typeface="Comfortaa"/>
                <a:cs typeface="Comfortaa"/>
                <a:sym typeface="Comfortaa"/>
              </a:rPr>
              <a:t>.   </a:t>
            </a:r>
            <a:r>
              <a:rPr b="1" lang="en" sz="1400">
                <a:solidFill>
                  <a:srgbClr val="FF0000"/>
                </a:solidFill>
                <a:latin typeface="Comfortaa"/>
                <a:ea typeface="Comfortaa"/>
                <a:cs typeface="Comfortaa"/>
                <a:sym typeface="Comfortaa"/>
              </a:rPr>
              <a:t>Using LSTM layer on top of Conv1D layer</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5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Training loss: </a:t>
            </a:r>
            <a:r>
              <a:rPr b="1" lang="en" sz="1000">
                <a:solidFill>
                  <a:srgbClr val="000000"/>
                </a:solidFill>
                <a:latin typeface="Comfortaa"/>
                <a:ea typeface="Comfortaa"/>
                <a:cs typeface="Comfortaa"/>
                <a:sym typeface="Comfortaa"/>
              </a:rPr>
              <a:t>0.1069</a:t>
            </a:r>
            <a:r>
              <a:rPr b="1" lang="en" sz="1000">
                <a:solidFill>
                  <a:srgbClr val="000000"/>
                </a:solidFill>
                <a:latin typeface="Comfortaa"/>
                <a:ea typeface="Comfortaa"/>
                <a:cs typeface="Comfortaa"/>
                <a:sym typeface="Comfortaa"/>
              </a:rPr>
              <a:t>  Training accuracy: </a:t>
            </a:r>
            <a:r>
              <a:rPr b="1" lang="en" sz="1000">
                <a:solidFill>
                  <a:srgbClr val="000000"/>
                </a:solidFill>
                <a:latin typeface="Comfortaa"/>
                <a:ea typeface="Comfortaa"/>
                <a:cs typeface="Comfortaa"/>
                <a:sym typeface="Comfortaa"/>
              </a:rPr>
              <a:t>0.9617</a:t>
            </a:r>
            <a:r>
              <a:rPr b="1" lang="en" sz="1000">
                <a:solidFill>
                  <a:srgbClr val="000000"/>
                </a:solidFill>
                <a:latin typeface="Comfortaa"/>
                <a:ea typeface="Comfortaa"/>
                <a:cs typeface="Comfortaa"/>
                <a:sym typeface="Comfortaa"/>
              </a:rPr>
              <a:t>  Training f-measure: </a:t>
            </a:r>
            <a:r>
              <a:rPr b="1" lang="en" sz="1000">
                <a:solidFill>
                  <a:srgbClr val="000000"/>
                </a:solidFill>
                <a:latin typeface="Comfortaa"/>
                <a:ea typeface="Comfortaa"/>
                <a:cs typeface="Comfortaa"/>
                <a:sym typeface="Comfortaa"/>
              </a:rPr>
              <a:t>0.9603</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Validation loss: </a:t>
            </a:r>
            <a:r>
              <a:rPr b="1" lang="en" sz="1000">
                <a:solidFill>
                  <a:srgbClr val="000000"/>
                </a:solidFill>
                <a:latin typeface="Comfortaa"/>
                <a:ea typeface="Comfortaa"/>
                <a:cs typeface="Comfortaa"/>
                <a:sym typeface="Comfortaa"/>
              </a:rPr>
              <a:t>0.1525</a:t>
            </a:r>
            <a:r>
              <a:rPr b="1" lang="en" sz="1000">
                <a:solidFill>
                  <a:srgbClr val="000000"/>
                </a:solidFill>
                <a:latin typeface="Comfortaa"/>
                <a:ea typeface="Comfortaa"/>
                <a:cs typeface="Comfortaa"/>
                <a:sym typeface="Comfortaa"/>
              </a:rPr>
              <a:t>    Validation accuracy: </a:t>
            </a:r>
            <a:r>
              <a:rPr b="1" lang="en" sz="1000">
                <a:solidFill>
                  <a:srgbClr val="000000"/>
                </a:solidFill>
                <a:latin typeface="Comfortaa"/>
                <a:ea typeface="Comfortaa"/>
                <a:cs typeface="Comfortaa"/>
                <a:sym typeface="Comfortaa"/>
              </a:rPr>
              <a:t>0.9401</a:t>
            </a:r>
            <a:r>
              <a:rPr b="1" lang="en" sz="1000">
                <a:solidFill>
                  <a:srgbClr val="000000"/>
                </a:solidFill>
                <a:latin typeface="Comfortaa"/>
                <a:ea typeface="Comfortaa"/>
                <a:cs typeface="Comfortaa"/>
                <a:sym typeface="Comfortaa"/>
              </a:rPr>
              <a:t>   Validation f-measure: </a:t>
            </a:r>
            <a:r>
              <a:rPr b="1" lang="en" sz="1000">
                <a:solidFill>
                  <a:srgbClr val="000000"/>
                </a:solidFill>
                <a:latin typeface="Comfortaa"/>
                <a:ea typeface="Comfortaa"/>
                <a:cs typeface="Comfortaa"/>
                <a:sym typeface="Comfortaa"/>
              </a:rPr>
              <a:t>0.9434</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60" name="Google Shape;160;p23"/>
          <p:cNvPicPr preferRelativeResize="0"/>
          <p:nvPr/>
        </p:nvPicPr>
        <p:blipFill>
          <a:blip r:embed="rId3">
            <a:alphaModFix/>
          </a:blip>
          <a:stretch>
            <a:fillRect/>
          </a:stretch>
        </p:blipFill>
        <p:spPr>
          <a:xfrm>
            <a:off x="1343850" y="1399150"/>
            <a:ext cx="4533900" cy="171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idx="1" type="body"/>
          </p:nvPr>
        </p:nvSpPr>
        <p:spPr>
          <a:xfrm>
            <a:off x="311700" y="514350"/>
            <a:ext cx="8520600" cy="4353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FF0000"/>
                </a:solidFill>
                <a:latin typeface="Comfortaa"/>
                <a:ea typeface="Comfortaa"/>
                <a:cs typeface="Comfortaa"/>
                <a:sym typeface="Comfortaa"/>
              </a:rPr>
              <a:t>6</a:t>
            </a:r>
            <a:r>
              <a:rPr b="1" lang="en" sz="1400">
                <a:solidFill>
                  <a:srgbClr val="FF0000"/>
                </a:solidFill>
                <a:latin typeface="Comfortaa"/>
                <a:ea typeface="Comfortaa"/>
                <a:cs typeface="Comfortaa"/>
                <a:sym typeface="Comfortaa"/>
              </a:rPr>
              <a:t>.   </a:t>
            </a:r>
            <a:r>
              <a:rPr b="1" lang="en" sz="1400">
                <a:solidFill>
                  <a:srgbClr val="FF0000"/>
                </a:solidFill>
                <a:latin typeface="Comfortaa"/>
                <a:ea typeface="Comfortaa"/>
                <a:cs typeface="Comfortaa"/>
                <a:sym typeface="Comfortaa"/>
              </a:rPr>
              <a:t>Using GRU layer on top of Conv1D layer</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rPr b="1" lang="en" sz="1400">
                <a:solidFill>
                  <a:srgbClr val="FF0000"/>
                </a:solidFill>
                <a:latin typeface="Comfortaa"/>
                <a:ea typeface="Comfortaa"/>
                <a:cs typeface="Comfortaa"/>
                <a:sym typeface="Comfortaa"/>
              </a:rPr>
              <a:t>	</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5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Training loss:</a:t>
            </a:r>
            <a:r>
              <a:rPr b="1" lang="en" sz="1000">
                <a:solidFill>
                  <a:srgbClr val="000000"/>
                </a:solidFill>
                <a:latin typeface="Comfortaa"/>
                <a:ea typeface="Comfortaa"/>
                <a:cs typeface="Comfortaa"/>
                <a:sym typeface="Comfortaa"/>
              </a:rPr>
              <a:t> 0.1120</a:t>
            </a:r>
            <a:r>
              <a:rPr b="1" lang="en" sz="1000">
                <a:solidFill>
                  <a:srgbClr val="000000"/>
                </a:solidFill>
                <a:latin typeface="Comfortaa"/>
                <a:ea typeface="Comfortaa"/>
                <a:cs typeface="Comfortaa"/>
                <a:sym typeface="Comfortaa"/>
              </a:rPr>
              <a:t>   Training accuracy: </a:t>
            </a:r>
            <a:r>
              <a:rPr b="1" lang="en" sz="1000">
                <a:solidFill>
                  <a:srgbClr val="000000"/>
                </a:solidFill>
                <a:latin typeface="Comfortaa"/>
                <a:ea typeface="Comfortaa"/>
                <a:cs typeface="Comfortaa"/>
                <a:sym typeface="Comfortaa"/>
              </a:rPr>
              <a:t>0.9599</a:t>
            </a:r>
            <a:r>
              <a:rPr b="1" lang="en" sz="1000">
                <a:solidFill>
                  <a:srgbClr val="000000"/>
                </a:solidFill>
                <a:latin typeface="Comfortaa"/>
                <a:ea typeface="Comfortaa"/>
                <a:cs typeface="Comfortaa"/>
                <a:sym typeface="Comfortaa"/>
              </a:rPr>
              <a:t>   Training f-measure: </a:t>
            </a:r>
            <a:r>
              <a:rPr b="1" lang="en" sz="1000">
                <a:solidFill>
                  <a:srgbClr val="000000"/>
                </a:solidFill>
                <a:latin typeface="Comfortaa"/>
                <a:ea typeface="Comfortaa"/>
                <a:cs typeface="Comfortaa"/>
                <a:sym typeface="Comfortaa"/>
              </a:rPr>
              <a:t>0.9586</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Validation loss: </a:t>
            </a:r>
            <a:r>
              <a:rPr b="1" lang="en" sz="1000">
                <a:solidFill>
                  <a:srgbClr val="000000"/>
                </a:solidFill>
                <a:latin typeface="Comfortaa"/>
                <a:ea typeface="Comfortaa"/>
                <a:cs typeface="Comfortaa"/>
                <a:sym typeface="Comfortaa"/>
              </a:rPr>
              <a:t>0.1449</a:t>
            </a:r>
            <a:r>
              <a:rPr b="1" lang="en" sz="1000">
                <a:solidFill>
                  <a:srgbClr val="000000"/>
                </a:solidFill>
                <a:latin typeface="Comfortaa"/>
                <a:ea typeface="Comfortaa"/>
                <a:cs typeface="Comfortaa"/>
                <a:sym typeface="Comfortaa"/>
              </a:rPr>
              <a:t>    Validation accuracy: </a:t>
            </a:r>
            <a:r>
              <a:rPr b="1" lang="en" sz="1000">
                <a:solidFill>
                  <a:srgbClr val="000000"/>
                </a:solidFill>
                <a:latin typeface="Comfortaa"/>
                <a:ea typeface="Comfortaa"/>
                <a:cs typeface="Comfortaa"/>
                <a:sym typeface="Comfortaa"/>
              </a:rPr>
              <a:t>0.9448</a:t>
            </a:r>
            <a:r>
              <a:rPr b="1" lang="en" sz="1000">
                <a:solidFill>
                  <a:srgbClr val="000000"/>
                </a:solidFill>
                <a:latin typeface="Comfortaa"/>
                <a:ea typeface="Comfortaa"/>
                <a:cs typeface="Comfortaa"/>
                <a:sym typeface="Comfortaa"/>
              </a:rPr>
              <a:t>    Validation f-measure: </a:t>
            </a:r>
            <a:r>
              <a:rPr b="1" lang="en" sz="1000">
                <a:solidFill>
                  <a:srgbClr val="000000"/>
                </a:solidFill>
                <a:latin typeface="Comfortaa"/>
                <a:ea typeface="Comfortaa"/>
                <a:cs typeface="Comfortaa"/>
                <a:sym typeface="Comfortaa"/>
              </a:rPr>
              <a:t>0.9462</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66" name="Google Shape;166;p24"/>
          <p:cNvPicPr preferRelativeResize="0"/>
          <p:nvPr/>
        </p:nvPicPr>
        <p:blipFill>
          <a:blip r:embed="rId3">
            <a:alphaModFix/>
          </a:blip>
          <a:stretch>
            <a:fillRect/>
          </a:stretch>
        </p:blipFill>
        <p:spPr>
          <a:xfrm>
            <a:off x="1367900" y="1474038"/>
            <a:ext cx="5734050" cy="12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311700" y="589625"/>
            <a:ext cx="8520600" cy="4278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FF0000"/>
                </a:solidFill>
                <a:latin typeface="Comfortaa"/>
                <a:ea typeface="Comfortaa"/>
                <a:cs typeface="Comfortaa"/>
                <a:sym typeface="Comfortaa"/>
              </a:rPr>
              <a:t>7</a:t>
            </a:r>
            <a:r>
              <a:rPr b="1" lang="en" sz="1400">
                <a:solidFill>
                  <a:srgbClr val="FF0000"/>
                </a:solidFill>
                <a:latin typeface="Comfortaa"/>
                <a:ea typeface="Comfortaa"/>
                <a:cs typeface="Comfortaa"/>
                <a:sym typeface="Comfortaa"/>
              </a:rPr>
              <a:t>.   </a:t>
            </a:r>
            <a:r>
              <a:rPr b="1" lang="en" sz="1400">
                <a:solidFill>
                  <a:srgbClr val="FF0000"/>
                </a:solidFill>
                <a:latin typeface="Comfortaa"/>
                <a:ea typeface="Comfortaa"/>
                <a:cs typeface="Comfortaa"/>
                <a:sym typeface="Comfortaa"/>
              </a:rPr>
              <a:t>Using two GRU layers on top of two Conv1D layers</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rPr b="1" lang="en" sz="1400">
                <a:solidFill>
                  <a:srgbClr val="FF0000"/>
                </a:solidFill>
                <a:latin typeface="Comfortaa"/>
                <a:ea typeface="Comfortaa"/>
                <a:cs typeface="Comfortaa"/>
                <a:sym typeface="Comfortaa"/>
              </a:rPr>
              <a:t>	</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rPr b="1" lang="en" sz="1400">
                <a:solidFill>
                  <a:srgbClr val="FF0000"/>
                </a:solidFill>
                <a:latin typeface="Comfortaa"/>
                <a:ea typeface="Comfortaa"/>
                <a:cs typeface="Comfortaa"/>
                <a:sym typeface="Comfortaa"/>
              </a:rPr>
              <a:t>	</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rPr b="1" lang="en" sz="1400">
                <a:solidFill>
                  <a:srgbClr val="FF0000"/>
                </a:solidFill>
                <a:latin typeface="Comfortaa"/>
                <a:ea typeface="Comfortaa"/>
                <a:cs typeface="Comfortaa"/>
                <a:sym typeface="Comfortaa"/>
              </a:rPr>
              <a:t>	</a:t>
            </a:r>
            <a:endParaRPr b="1" sz="1400">
              <a:solidFill>
                <a:srgbClr val="FF0000"/>
              </a:solidFill>
              <a:latin typeface="Comfortaa"/>
              <a:ea typeface="Comfortaa"/>
              <a:cs typeface="Comfortaa"/>
              <a:sym typeface="Comfortaa"/>
            </a:endParaRPr>
          </a:p>
          <a:p>
            <a:pPr indent="0" lvl="0" marL="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50000"/>
              </a:lnSpc>
              <a:spcBef>
                <a:spcPts val="400"/>
              </a:spcBef>
              <a:spcAft>
                <a:spcPts val="0"/>
              </a:spcAft>
              <a:buNone/>
            </a:pPr>
            <a:r>
              <a:rPr b="1" lang="en" sz="1000">
                <a:solidFill>
                  <a:srgbClr val="000000"/>
                </a:solidFill>
                <a:latin typeface="Comfortaa"/>
                <a:ea typeface="Comfortaa"/>
                <a:cs typeface="Comfortaa"/>
                <a:sym typeface="Comfortaa"/>
              </a:rPr>
              <a:t>           </a:t>
            </a:r>
            <a:r>
              <a:rPr b="1" lang="en" sz="1000">
                <a:solidFill>
                  <a:srgbClr val="000000"/>
                </a:solidFill>
                <a:latin typeface="Comfortaa"/>
                <a:ea typeface="Comfortaa"/>
                <a:cs typeface="Comfortaa"/>
                <a:sym typeface="Comfortaa"/>
              </a:rPr>
              <a:t>Training loss: </a:t>
            </a:r>
            <a:r>
              <a:rPr b="1" lang="en" sz="1000">
                <a:solidFill>
                  <a:srgbClr val="000000"/>
                </a:solidFill>
                <a:latin typeface="Comfortaa"/>
                <a:ea typeface="Comfortaa"/>
                <a:cs typeface="Comfortaa"/>
                <a:sym typeface="Comfortaa"/>
              </a:rPr>
              <a:t>0.0876 </a:t>
            </a:r>
            <a:r>
              <a:rPr b="1" lang="en" sz="1000">
                <a:solidFill>
                  <a:srgbClr val="000000"/>
                </a:solidFill>
                <a:latin typeface="Comfortaa"/>
                <a:ea typeface="Comfortaa"/>
                <a:cs typeface="Comfortaa"/>
                <a:sym typeface="Comfortaa"/>
              </a:rPr>
              <a:t>  Training accuracy: </a:t>
            </a:r>
            <a:r>
              <a:rPr b="1" lang="en" sz="1000">
                <a:solidFill>
                  <a:srgbClr val="000000"/>
                </a:solidFill>
                <a:latin typeface="Comfortaa"/>
                <a:ea typeface="Comfortaa"/>
                <a:cs typeface="Comfortaa"/>
                <a:sym typeface="Comfortaa"/>
              </a:rPr>
              <a:t>0.9693</a:t>
            </a:r>
            <a:r>
              <a:rPr b="1" lang="en" sz="1000">
                <a:solidFill>
                  <a:srgbClr val="000000"/>
                </a:solidFill>
                <a:latin typeface="Comfortaa"/>
                <a:ea typeface="Comfortaa"/>
                <a:cs typeface="Comfortaa"/>
                <a:sym typeface="Comfortaa"/>
              </a:rPr>
              <a:t>   Training f-measure: </a:t>
            </a:r>
            <a:r>
              <a:rPr b="1" lang="en" sz="1000">
                <a:solidFill>
                  <a:srgbClr val="000000"/>
                </a:solidFill>
                <a:latin typeface="Comfortaa"/>
                <a:ea typeface="Comfortaa"/>
                <a:cs typeface="Comfortaa"/>
                <a:sym typeface="Comfortaa"/>
              </a:rPr>
              <a:t>0.9687</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Validation loss: </a:t>
            </a:r>
            <a:r>
              <a:rPr b="1" lang="en" sz="1000">
                <a:solidFill>
                  <a:srgbClr val="000000"/>
                </a:solidFill>
                <a:latin typeface="Comfortaa"/>
                <a:ea typeface="Comfortaa"/>
                <a:cs typeface="Comfortaa"/>
                <a:sym typeface="Comfortaa"/>
              </a:rPr>
              <a:t>0.1460</a:t>
            </a:r>
            <a:r>
              <a:rPr b="1" lang="en" sz="1000">
                <a:solidFill>
                  <a:srgbClr val="000000"/>
                </a:solidFill>
                <a:latin typeface="Comfortaa"/>
                <a:ea typeface="Comfortaa"/>
                <a:cs typeface="Comfortaa"/>
                <a:sym typeface="Comfortaa"/>
              </a:rPr>
              <a:t>    Validation accuracy: </a:t>
            </a:r>
            <a:r>
              <a:rPr b="1" lang="en" sz="1000">
                <a:solidFill>
                  <a:srgbClr val="000000"/>
                </a:solidFill>
                <a:latin typeface="Comfortaa"/>
                <a:ea typeface="Comfortaa"/>
                <a:cs typeface="Comfortaa"/>
                <a:sym typeface="Comfortaa"/>
              </a:rPr>
              <a:t>0.9448</a:t>
            </a:r>
            <a:r>
              <a:rPr b="1" lang="en" sz="1000">
                <a:solidFill>
                  <a:srgbClr val="000000"/>
                </a:solidFill>
                <a:latin typeface="Comfortaa"/>
                <a:ea typeface="Comfortaa"/>
                <a:cs typeface="Comfortaa"/>
                <a:sym typeface="Comfortaa"/>
              </a:rPr>
              <a:t>    Validation f-measure: </a:t>
            </a:r>
            <a:r>
              <a:rPr b="1" lang="en" sz="1000">
                <a:solidFill>
                  <a:srgbClr val="000000"/>
                </a:solidFill>
                <a:latin typeface="Comfortaa"/>
                <a:ea typeface="Comfortaa"/>
                <a:cs typeface="Comfortaa"/>
                <a:sym typeface="Comfortaa"/>
              </a:rPr>
              <a:t>0.9472</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72" name="Google Shape;172;p25"/>
          <p:cNvPicPr preferRelativeResize="0"/>
          <p:nvPr/>
        </p:nvPicPr>
        <p:blipFill>
          <a:blip r:embed="rId3">
            <a:alphaModFix/>
          </a:blip>
          <a:stretch>
            <a:fillRect/>
          </a:stretch>
        </p:blipFill>
        <p:spPr>
          <a:xfrm>
            <a:off x="838200" y="1382363"/>
            <a:ext cx="7467600" cy="172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38350" y="410000"/>
            <a:ext cx="8594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4.  </a:t>
            </a:r>
            <a:r>
              <a:rPr lang="en" sz="2400">
                <a:latin typeface="Oswald"/>
                <a:ea typeface="Oswald"/>
                <a:cs typeface="Oswald"/>
                <a:sym typeface="Oswald"/>
              </a:rPr>
              <a:t>Training the models</a:t>
            </a:r>
            <a:endParaRPr sz="2400">
              <a:latin typeface="Oswald"/>
              <a:ea typeface="Oswald"/>
              <a:cs typeface="Oswald"/>
              <a:sym typeface="Oswald"/>
            </a:endParaRPr>
          </a:p>
        </p:txBody>
      </p:sp>
      <p:sp>
        <p:nvSpPr>
          <p:cNvPr id="178" name="Google Shape;178;p26"/>
          <p:cNvSpPr txBox="1"/>
          <p:nvPr>
            <p:ph idx="1" type="body"/>
          </p:nvPr>
        </p:nvSpPr>
        <p:spPr>
          <a:xfrm>
            <a:off x="486475" y="2446900"/>
            <a:ext cx="8345700" cy="21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FF9900"/>
                </a:solidFill>
              </a:rPr>
              <a:t>Optimizer: </a:t>
            </a:r>
            <a:r>
              <a:rPr lang="en" sz="1400">
                <a:solidFill>
                  <a:srgbClr val="FF9900"/>
                </a:solidFill>
              </a:rPr>
              <a:t>         </a:t>
            </a:r>
            <a:r>
              <a:rPr lang="en" sz="1400">
                <a:solidFill>
                  <a:srgbClr val="000000"/>
                </a:solidFill>
              </a:rPr>
              <a:t>RMSprop </a:t>
            </a:r>
            <a:r>
              <a:rPr lang="en" sz="1200">
                <a:solidFill>
                  <a:srgbClr val="000000"/>
                </a:solidFill>
              </a:rPr>
              <a:t>(learning rate: 0.0001)</a:t>
            </a:r>
            <a:endParaRPr sz="1200">
              <a:solidFill>
                <a:srgbClr val="000000"/>
              </a:solidFill>
            </a:endParaRPr>
          </a:p>
          <a:p>
            <a:pPr indent="0" lvl="0" marL="0" rtl="0" algn="l">
              <a:lnSpc>
                <a:spcPct val="100000"/>
              </a:lnSpc>
              <a:spcBef>
                <a:spcPts val="1600"/>
              </a:spcBef>
              <a:spcAft>
                <a:spcPts val="0"/>
              </a:spcAft>
              <a:buNone/>
            </a:pPr>
            <a:r>
              <a:rPr b="1" lang="en" sz="1400">
                <a:solidFill>
                  <a:srgbClr val="FF9900"/>
                </a:solidFill>
              </a:rPr>
              <a:t>Loss:</a:t>
            </a:r>
            <a:r>
              <a:rPr lang="en" sz="1400">
                <a:solidFill>
                  <a:srgbClr val="FF9900"/>
                </a:solidFill>
              </a:rPr>
              <a:t>                   </a:t>
            </a:r>
            <a:r>
              <a:rPr lang="en" sz="1400">
                <a:solidFill>
                  <a:srgbClr val="000000"/>
                </a:solidFill>
              </a:rPr>
              <a:t>Binary Cross Entropy</a:t>
            </a:r>
            <a:endParaRPr sz="1400">
              <a:solidFill>
                <a:srgbClr val="000000"/>
              </a:solidFill>
            </a:endParaRPr>
          </a:p>
          <a:p>
            <a:pPr indent="0" lvl="0" marL="0" rtl="0" algn="l">
              <a:lnSpc>
                <a:spcPct val="100000"/>
              </a:lnSpc>
              <a:spcBef>
                <a:spcPts val="1600"/>
              </a:spcBef>
              <a:spcAft>
                <a:spcPts val="0"/>
              </a:spcAft>
              <a:buNone/>
            </a:pPr>
            <a:r>
              <a:rPr b="1" lang="en" sz="1400">
                <a:solidFill>
                  <a:srgbClr val="FF9900"/>
                </a:solidFill>
              </a:rPr>
              <a:t>Epochs: </a:t>
            </a:r>
            <a:r>
              <a:rPr lang="en" sz="1400">
                <a:solidFill>
                  <a:srgbClr val="FF9900"/>
                </a:solidFill>
              </a:rPr>
              <a:t>             </a:t>
            </a:r>
            <a:r>
              <a:rPr lang="en" sz="1400">
                <a:solidFill>
                  <a:srgbClr val="000000"/>
                </a:solidFill>
              </a:rPr>
              <a:t>20</a:t>
            </a:r>
            <a:endParaRPr sz="1400">
              <a:solidFill>
                <a:srgbClr val="000000"/>
              </a:solidFill>
            </a:endParaRPr>
          </a:p>
          <a:p>
            <a:pPr indent="0" lvl="0" marL="0" rtl="0" algn="l">
              <a:lnSpc>
                <a:spcPct val="100000"/>
              </a:lnSpc>
              <a:spcBef>
                <a:spcPts val="1600"/>
              </a:spcBef>
              <a:spcAft>
                <a:spcPts val="0"/>
              </a:spcAft>
              <a:buNone/>
            </a:pPr>
            <a:r>
              <a:rPr b="1" lang="en" sz="1400">
                <a:solidFill>
                  <a:srgbClr val="FF9900"/>
                </a:solidFill>
              </a:rPr>
              <a:t>Batch size:</a:t>
            </a:r>
            <a:r>
              <a:rPr lang="en" sz="1400">
                <a:solidFill>
                  <a:srgbClr val="FF9900"/>
                </a:solidFill>
              </a:rPr>
              <a:t>         </a:t>
            </a:r>
            <a:r>
              <a:rPr lang="en" sz="1400">
                <a:solidFill>
                  <a:srgbClr val="000000"/>
                </a:solidFill>
              </a:rPr>
              <a:t>32</a:t>
            </a:r>
            <a:endParaRPr sz="1400">
              <a:solidFill>
                <a:srgbClr val="000000"/>
              </a:solidFill>
            </a:endParaRPr>
          </a:p>
          <a:p>
            <a:pPr indent="0" lvl="0" marL="0" rtl="0" algn="l">
              <a:lnSpc>
                <a:spcPct val="100000"/>
              </a:lnSpc>
              <a:spcBef>
                <a:spcPts val="1600"/>
              </a:spcBef>
              <a:spcAft>
                <a:spcPts val="1600"/>
              </a:spcAft>
              <a:buNone/>
            </a:pPr>
            <a:r>
              <a:rPr b="1" lang="en" sz="1400">
                <a:solidFill>
                  <a:srgbClr val="FF9900"/>
                </a:solidFill>
              </a:rPr>
              <a:t>Validation split:</a:t>
            </a:r>
            <a:r>
              <a:rPr lang="en" sz="1400">
                <a:solidFill>
                  <a:srgbClr val="FF9900"/>
                </a:solidFill>
              </a:rPr>
              <a:t> </a:t>
            </a:r>
            <a:r>
              <a:rPr lang="en" sz="1400">
                <a:solidFill>
                  <a:srgbClr val="000000"/>
                </a:solidFill>
              </a:rPr>
              <a:t>0.1</a:t>
            </a:r>
            <a:endParaRPr sz="1400">
              <a:solidFill>
                <a:srgbClr val="000000"/>
              </a:solidFill>
            </a:endParaRPr>
          </a:p>
        </p:txBody>
      </p:sp>
      <p:pic>
        <p:nvPicPr>
          <p:cNvPr id="179" name="Google Shape;179;p26"/>
          <p:cNvPicPr preferRelativeResize="0"/>
          <p:nvPr/>
        </p:nvPicPr>
        <p:blipFill>
          <a:blip r:embed="rId3">
            <a:alphaModFix/>
          </a:blip>
          <a:stretch>
            <a:fillRect/>
          </a:stretch>
        </p:blipFill>
        <p:spPr>
          <a:xfrm>
            <a:off x="486475" y="1141175"/>
            <a:ext cx="7952850" cy="90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224300" y="97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  </a:t>
            </a:r>
            <a:r>
              <a:rPr lang="en" sz="2400">
                <a:latin typeface="Oswald"/>
                <a:ea typeface="Oswald"/>
                <a:cs typeface="Oswald"/>
                <a:sym typeface="Oswald"/>
              </a:rPr>
              <a:t>Ranking the models</a:t>
            </a:r>
            <a:endParaRPr sz="1400">
              <a:latin typeface="Oswald"/>
              <a:ea typeface="Oswald"/>
              <a:cs typeface="Oswald"/>
              <a:sym typeface="Oswald"/>
            </a:endParaRPr>
          </a:p>
        </p:txBody>
      </p:sp>
      <p:graphicFrame>
        <p:nvGraphicFramePr>
          <p:cNvPr id="185" name="Google Shape;185;p27"/>
          <p:cNvGraphicFramePr/>
          <p:nvPr/>
        </p:nvGraphicFramePr>
        <p:xfrm>
          <a:off x="506175" y="636175"/>
          <a:ext cx="3000000" cy="3000000"/>
        </p:xfrm>
        <a:graphic>
          <a:graphicData uri="http://schemas.openxmlformats.org/drawingml/2006/table">
            <a:tbl>
              <a:tblPr>
                <a:noFill/>
                <a:tableStyleId>{FA68FA81-D3EE-4D57-A299-969953D88A7E}</a:tableStyleId>
              </a:tblPr>
              <a:tblGrid>
                <a:gridCol w="1871800"/>
                <a:gridCol w="1859800"/>
                <a:gridCol w="1859800"/>
                <a:gridCol w="1859800"/>
              </a:tblGrid>
              <a:tr h="356675">
                <a:tc>
                  <a:txBody>
                    <a:bodyPr/>
                    <a:lstStyle/>
                    <a:p>
                      <a:pPr indent="0" lvl="0" marL="0" rtl="0" algn="ctr">
                        <a:spcBef>
                          <a:spcPts val="0"/>
                        </a:spcBef>
                        <a:spcAft>
                          <a:spcPts val="0"/>
                        </a:spcAft>
                        <a:buNone/>
                      </a:pPr>
                      <a:r>
                        <a:rPr lang="en"/>
                        <a:t>Rank</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Validation Accuracy</a:t>
                      </a:r>
                      <a:endParaRPr/>
                    </a:p>
                  </a:txBody>
                  <a:tcPr marT="91425" marB="91425" marR="91425" marL="91425"/>
                </a:tc>
                <a:tc>
                  <a:txBody>
                    <a:bodyPr/>
                    <a:lstStyle/>
                    <a:p>
                      <a:pPr indent="0" lvl="0" marL="0" rtl="0" algn="l">
                        <a:spcBef>
                          <a:spcPts val="0"/>
                        </a:spcBef>
                        <a:spcAft>
                          <a:spcPts val="0"/>
                        </a:spcAft>
                        <a:buNone/>
                      </a:pPr>
                      <a:r>
                        <a:rPr lang="en"/>
                        <a:t>Validation f-measure</a:t>
                      </a:r>
                      <a:endParaRPr/>
                    </a:p>
                  </a:txBody>
                  <a:tcPr marT="91425" marB="91425" marR="91425" marL="91425"/>
                </a:tc>
              </a:tr>
              <a:tr h="391325">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200"/>
                        <a:t>Dense layer</a:t>
                      </a:r>
                      <a:endParaRPr sz="1200"/>
                    </a:p>
                  </a:txBody>
                  <a:tcPr marT="91425" marB="91425" marR="91425" marL="91425"/>
                </a:tc>
                <a:tc>
                  <a:txBody>
                    <a:bodyPr/>
                    <a:lstStyle/>
                    <a:p>
                      <a:pPr indent="0" lvl="0" marL="0" rtl="0" algn="l">
                        <a:lnSpc>
                          <a:spcPct val="150000"/>
                        </a:lnSpc>
                        <a:spcBef>
                          <a:spcPts val="0"/>
                        </a:spcBef>
                        <a:spcAft>
                          <a:spcPts val="0"/>
                        </a:spcAft>
                        <a:buNone/>
                      </a:pPr>
                      <a:r>
                        <a:rPr b="1" lang="en" sz="1100">
                          <a:latin typeface="Comfortaa"/>
                          <a:ea typeface="Comfortaa"/>
                          <a:cs typeface="Comfortaa"/>
                          <a:sym typeface="Comfortaa"/>
                        </a:rPr>
                        <a:t>               </a:t>
                      </a:r>
                      <a:r>
                        <a:rPr b="1" lang="en" sz="1100">
                          <a:latin typeface="Comfortaa"/>
                          <a:ea typeface="Comfortaa"/>
                          <a:cs typeface="Comfortaa"/>
                          <a:sym typeface="Comfortaa"/>
                        </a:rPr>
                        <a:t>0.9543</a:t>
                      </a:r>
                      <a:endParaRPr b="1" sz="1100"/>
                    </a:p>
                  </a:txBody>
                  <a:tcPr marT="91425" marB="91425" marR="91425" marL="91425"/>
                </a:tc>
                <a:tc>
                  <a:txBody>
                    <a:bodyPr/>
                    <a:lstStyle/>
                    <a:p>
                      <a:pPr indent="0" lvl="0" marL="0" rtl="0" algn="l">
                        <a:lnSpc>
                          <a:spcPct val="150000"/>
                        </a:lnSpc>
                        <a:spcBef>
                          <a:spcPts val="0"/>
                        </a:spcBef>
                        <a:spcAft>
                          <a:spcPts val="0"/>
                        </a:spcAft>
                        <a:buNone/>
                      </a:pPr>
                      <a:r>
                        <a:rPr b="1" lang="en" sz="1100">
                          <a:latin typeface="Comfortaa"/>
                          <a:ea typeface="Comfortaa"/>
                          <a:cs typeface="Comfortaa"/>
                          <a:sym typeface="Comfortaa"/>
                        </a:rPr>
                        <a:t>                 </a:t>
                      </a:r>
                      <a:r>
                        <a:rPr b="1" lang="en" sz="1100">
                          <a:latin typeface="Comfortaa"/>
                          <a:ea typeface="Comfortaa"/>
                          <a:cs typeface="Comfortaa"/>
                          <a:sym typeface="Comfortaa"/>
                        </a:rPr>
                        <a:t>0.9558</a:t>
                      </a:r>
                      <a:endParaRPr b="1" sz="1100"/>
                    </a:p>
                  </a:txBody>
                  <a:tcPr marT="91425" marB="91425" marR="91425" marL="91425"/>
                </a:tc>
              </a:tr>
              <a:tr h="5621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sz="1200"/>
                        <a:t>LSTM layer</a:t>
                      </a:r>
                      <a:endParaRPr sz="1200"/>
                    </a:p>
                  </a:txBody>
                  <a:tcPr marT="91425" marB="91425" marR="91425" marL="91425"/>
                </a:tc>
                <a:tc>
                  <a:txBody>
                    <a:bodyPr/>
                    <a:lstStyle/>
                    <a:p>
                      <a:pPr indent="0" lvl="0" marL="0" rtl="0" algn="l">
                        <a:lnSpc>
                          <a:spcPct val="150000"/>
                        </a:lnSpc>
                        <a:spcBef>
                          <a:spcPts val="0"/>
                        </a:spcBef>
                        <a:spcAft>
                          <a:spcPts val="0"/>
                        </a:spcAft>
                        <a:buNone/>
                      </a:pPr>
                      <a:r>
                        <a:rPr b="1" lang="en" sz="1100">
                          <a:latin typeface="Comfortaa"/>
                          <a:ea typeface="Comfortaa"/>
                          <a:cs typeface="Comfortaa"/>
                          <a:sym typeface="Comfortaa"/>
                        </a:rPr>
                        <a:t>               0.9496</a:t>
                      </a:r>
                      <a:endParaRPr b="1" sz="1100"/>
                    </a:p>
                  </a:txBody>
                  <a:tcPr marT="91425" marB="91425" marR="91425" marL="91425"/>
                </a:tc>
                <a:tc>
                  <a:txBody>
                    <a:bodyPr/>
                    <a:lstStyle/>
                    <a:p>
                      <a:pPr indent="0" lvl="0" marL="0" rtl="0" algn="l">
                        <a:lnSpc>
                          <a:spcPct val="150000"/>
                        </a:lnSpc>
                        <a:spcBef>
                          <a:spcPts val="0"/>
                        </a:spcBef>
                        <a:spcAft>
                          <a:spcPts val="0"/>
                        </a:spcAft>
                        <a:buNone/>
                      </a:pPr>
                      <a:r>
                        <a:rPr b="1" lang="en" sz="1100">
                          <a:latin typeface="Comfortaa"/>
                          <a:ea typeface="Comfortaa"/>
                          <a:cs typeface="Comfortaa"/>
                          <a:sym typeface="Comfortaa"/>
                        </a:rPr>
                        <a:t>                 </a:t>
                      </a:r>
                      <a:r>
                        <a:rPr b="1" lang="en" sz="1100">
                          <a:latin typeface="Comfortaa"/>
                          <a:ea typeface="Comfortaa"/>
                          <a:cs typeface="Comfortaa"/>
                          <a:sym typeface="Comfortaa"/>
                        </a:rPr>
                        <a:t>0.9514</a:t>
                      </a:r>
                      <a:endParaRPr b="1" sz="1100">
                        <a:latin typeface="Comfortaa"/>
                        <a:ea typeface="Comfortaa"/>
                        <a:cs typeface="Comfortaa"/>
                        <a:sym typeface="Comfortaa"/>
                      </a:endParaRPr>
                    </a:p>
                    <a:p>
                      <a:pPr indent="0" lvl="0" marL="0" rtl="0" algn="l">
                        <a:spcBef>
                          <a:spcPts val="0"/>
                        </a:spcBef>
                        <a:spcAft>
                          <a:spcPts val="0"/>
                        </a:spcAft>
                        <a:buNone/>
                      </a:pPr>
                      <a:r>
                        <a:t/>
                      </a:r>
                      <a:endParaRPr b="1" sz="1100"/>
                    </a:p>
                  </a:txBody>
                  <a:tcPr marT="91425" marB="91425" marR="91425" marL="91425"/>
                </a:tc>
              </a:tr>
              <a:tr h="493125">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200"/>
                        <a:t>2 Conv1D layers</a:t>
                      </a:r>
                      <a:endParaRPr sz="1200"/>
                    </a:p>
                  </a:txBody>
                  <a:tcPr marT="91425" marB="91425" marR="91425" marL="91425"/>
                </a:tc>
                <a:tc>
                  <a:txBody>
                    <a:bodyPr/>
                    <a:lstStyle/>
                    <a:p>
                      <a:pPr indent="0" lvl="0" marL="0" rtl="0" algn="l">
                        <a:spcBef>
                          <a:spcPts val="0"/>
                        </a:spcBef>
                        <a:spcAft>
                          <a:spcPts val="0"/>
                        </a:spcAft>
                        <a:buNone/>
                      </a:pPr>
                      <a:r>
                        <a:rPr b="1" lang="en" sz="1100"/>
                        <a:t>             </a:t>
                      </a:r>
                      <a:r>
                        <a:rPr b="1" lang="en" sz="1100">
                          <a:latin typeface="Comfortaa"/>
                          <a:ea typeface="Comfortaa"/>
                          <a:cs typeface="Comfortaa"/>
                          <a:sym typeface="Comfortaa"/>
                        </a:rPr>
                        <a:t>   0.9458</a:t>
                      </a:r>
                      <a:endParaRPr b="1" sz="1100">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b="1" lang="en" sz="1100">
                          <a:latin typeface="Comfortaa"/>
                          <a:ea typeface="Comfortaa"/>
                          <a:cs typeface="Comfortaa"/>
                          <a:sym typeface="Comfortaa"/>
                        </a:rPr>
                        <a:t>                 </a:t>
                      </a:r>
                      <a:r>
                        <a:rPr b="1" lang="en" sz="1100">
                          <a:latin typeface="Comfortaa"/>
                          <a:ea typeface="Comfortaa"/>
                          <a:cs typeface="Comfortaa"/>
                          <a:sym typeface="Comfortaa"/>
                        </a:rPr>
                        <a:t>0.9469</a:t>
                      </a:r>
                      <a:endParaRPr b="1" sz="1100">
                        <a:latin typeface="Comfortaa"/>
                        <a:ea typeface="Comfortaa"/>
                        <a:cs typeface="Comfortaa"/>
                        <a:sym typeface="Comfortaa"/>
                      </a:endParaRPr>
                    </a:p>
                    <a:p>
                      <a:pPr indent="0" lvl="0" marL="0" rtl="0" algn="l">
                        <a:spcBef>
                          <a:spcPts val="0"/>
                        </a:spcBef>
                        <a:spcAft>
                          <a:spcPts val="0"/>
                        </a:spcAft>
                        <a:buNone/>
                      </a:pPr>
                      <a:r>
                        <a:t/>
                      </a:r>
                      <a:endParaRPr b="1" sz="1100"/>
                    </a:p>
                  </a:txBody>
                  <a:tcPr marT="91425" marB="91425" marR="91425" marL="91425"/>
                </a:tc>
              </a:tr>
              <a:tr h="54485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sz="1200"/>
                        <a:t>2 GRU on 2 Conv1D layers</a:t>
                      </a:r>
                      <a:endParaRPr sz="1200"/>
                    </a:p>
                  </a:txBody>
                  <a:tcPr marT="91425" marB="91425" marR="91425" marL="91425"/>
                </a:tc>
                <a:tc>
                  <a:txBody>
                    <a:bodyPr/>
                    <a:lstStyle/>
                    <a:p>
                      <a:pPr indent="0" lvl="0" marL="0" rtl="0" algn="l">
                        <a:spcBef>
                          <a:spcPts val="0"/>
                        </a:spcBef>
                        <a:spcAft>
                          <a:spcPts val="0"/>
                        </a:spcAft>
                        <a:buNone/>
                      </a:pPr>
                      <a:r>
                        <a:rPr b="1" lang="en" sz="1100"/>
                        <a:t>                </a:t>
                      </a:r>
                      <a:r>
                        <a:rPr b="1" lang="en" sz="1100">
                          <a:latin typeface="Comfortaa"/>
                          <a:ea typeface="Comfortaa"/>
                          <a:cs typeface="Comfortaa"/>
                          <a:sym typeface="Comfortaa"/>
                        </a:rPr>
                        <a:t>0.9448</a:t>
                      </a:r>
                      <a:endParaRPr b="1" sz="1100">
                        <a:latin typeface="Comfortaa"/>
                        <a:ea typeface="Comfortaa"/>
                        <a:cs typeface="Comfortaa"/>
                        <a:sym typeface="Comfortaa"/>
                      </a:endParaRPr>
                    </a:p>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                  </a:t>
                      </a:r>
                      <a:r>
                        <a:rPr b="1" lang="en" sz="1100">
                          <a:latin typeface="Comfortaa"/>
                          <a:ea typeface="Comfortaa"/>
                          <a:cs typeface="Comfortaa"/>
                          <a:sym typeface="Comfortaa"/>
                        </a:rPr>
                        <a:t>0.9472</a:t>
                      </a:r>
                      <a:endParaRPr b="1" sz="1100">
                        <a:latin typeface="Comfortaa"/>
                        <a:ea typeface="Comfortaa"/>
                        <a:cs typeface="Comfortaa"/>
                        <a:sym typeface="Comfortaa"/>
                      </a:endParaRPr>
                    </a:p>
                    <a:p>
                      <a:pPr indent="0" lvl="0" marL="0" rtl="0" algn="l">
                        <a:spcBef>
                          <a:spcPts val="0"/>
                        </a:spcBef>
                        <a:spcAft>
                          <a:spcPts val="0"/>
                        </a:spcAft>
                        <a:buNone/>
                      </a:pPr>
                      <a:r>
                        <a:t/>
                      </a:r>
                      <a:endParaRPr b="1" sz="1100"/>
                    </a:p>
                  </a:txBody>
                  <a:tcPr marT="91425" marB="91425" marR="91425" marL="91425"/>
                </a:tc>
              </a:tr>
              <a:tr h="356675">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200"/>
                        <a:t>GRU on Conv1D layers</a:t>
                      </a:r>
                      <a:endParaRPr sz="1200"/>
                    </a:p>
                  </a:txBody>
                  <a:tcPr marT="91425" marB="91425" marR="91425" marL="91425"/>
                </a:tc>
                <a:tc>
                  <a:txBody>
                    <a:bodyPr/>
                    <a:lstStyle/>
                    <a:p>
                      <a:pPr indent="0" lvl="0" marL="0" rtl="0" algn="l">
                        <a:spcBef>
                          <a:spcPts val="0"/>
                        </a:spcBef>
                        <a:spcAft>
                          <a:spcPts val="0"/>
                        </a:spcAft>
                        <a:buNone/>
                      </a:pPr>
                      <a:r>
                        <a:rPr b="1" lang="en" sz="1100"/>
                        <a:t>                </a:t>
                      </a:r>
                      <a:r>
                        <a:rPr b="1" lang="en" sz="1100">
                          <a:latin typeface="Comfortaa"/>
                          <a:ea typeface="Comfortaa"/>
                          <a:cs typeface="Comfortaa"/>
                          <a:sym typeface="Comfortaa"/>
                        </a:rPr>
                        <a:t>0.9448</a:t>
                      </a:r>
                      <a:endParaRPr b="1" sz="1100"/>
                    </a:p>
                  </a:txBody>
                  <a:tcPr marT="91425" marB="91425" marR="91425" marL="91425"/>
                </a:tc>
                <a:tc>
                  <a:txBody>
                    <a:bodyPr/>
                    <a:lstStyle/>
                    <a:p>
                      <a:pPr indent="0" lvl="0" marL="0" rtl="0" algn="l">
                        <a:spcBef>
                          <a:spcPts val="0"/>
                        </a:spcBef>
                        <a:spcAft>
                          <a:spcPts val="0"/>
                        </a:spcAft>
                        <a:buNone/>
                      </a:pPr>
                      <a:r>
                        <a:rPr b="1" lang="en" sz="1100">
                          <a:latin typeface="Comfortaa"/>
                          <a:ea typeface="Comfortaa"/>
                          <a:cs typeface="Comfortaa"/>
                          <a:sym typeface="Comfortaa"/>
                        </a:rPr>
                        <a:t>                 </a:t>
                      </a:r>
                      <a:r>
                        <a:rPr b="1" lang="en" sz="1100">
                          <a:latin typeface="Comfortaa"/>
                          <a:ea typeface="Comfortaa"/>
                          <a:cs typeface="Comfortaa"/>
                          <a:sym typeface="Comfortaa"/>
                        </a:rPr>
                        <a:t>0.9462</a:t>
                      </a:r>
                      <a:endParaRPr b="1" sz="1100"/>
                    </a:p>
                  </a:txBody>
                  <a:tcPr marT="91425" marB="91425" marR="91425" marL="91425"/>
                </a:tc>
              </a:tr>
              <a:tr h="358625">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sz="1200"/>
                        <a:t>Simple RNN</a:t>
                      </a:r>
                      <a:endParaRPr sz="1200"/>
                    </a:p>
                  </a:txBody>
                  <a:tcPr marT="91425" marB="91425" marR="91425" marL="91425"/>
                </a:tc>
                <a:tc>
                  <a:txBody>
                    <a:bodyPr/>
                    <a:lstStyle/>
                    <a:p>
                      <a:pPr indent="0" lvl="0" marL="0" rtl="0" algn="l">
                        <a:spcBef>
                          <a:spcPts val="0"/>
                        </a:spcBef>
                        <a:spcAft>
                          <a:spcPts val="0"/>
                        </a:spcAft>
                        <a:buNone/>
                      </a:pPr>
                      <a:r>
                        <a:rPr b="1" lang="en" sz="1000">
                          <a:latin typeface="Comfortaa"/>
                          <a:ea typeface="Comfortaa"/>
                          <a:cs typeface="Comfortaa"/>
                          <a:sym typeface="Comfortaa"/>
                        </a:rPr>
                        <a:t>               </a:t>
                      </a:r>
                      <a:r>
                        <a:rPr b="1" lang="en" sz="1100">
                          <a:latin typeface="Comfortaa"/>
                          <a:ea typeface="Comfortaa"/>
                          <a:cs typeface="Comfortaa"/>
                          <a:sym typeface="Comfortaa"/>
                        </a:rPr>
                        <a:t> </a:t>
                      </a:r>
                      <a:r>
                        <a:rPr b="1" lang="en" sz="1100">
                          <a:latin typeface="Comfortaa"/>
                          <a:ea typeface="Comfortaa"/>
                          <a:cs typeface="Comfortaa"/>
                          <a:sym typeface="Comfortaa"/>
                        </a:rPr>
                        <a:t>0.9420</a:t>
                      </a:r>
                      <a:endParaRPr b="1" sz="1100"/>
                    </a:p>
                  </a:txBody>
                  <a:tcPr marT="91425" marB="91425" marR="91425" marL="91425"/>
                </a:tc>
                <a:tc>
                  <a:txBody>
                    <a:bodyPr/>
                    <a:lstStyle/>
                    <a:p>
                      <a:pPr indent="0" lvl="0" marL="0" rtl="0" algn="l">
                        <a:spcBef>
                          <a:spcPts val="0"/>
                        </a:spcBef>
                        <a:spcAft>
                          <a:spcPts val="0"/>
                        </a:spcAft>
                        <a:buNone/>
                      </a:pPr>
                      <a:r>
                        <a:rPr b="1" lang="en" sz="1100"/>
                        <a:t>                  </a:t>
                      </a:r>
                      <a:r>
                        <a:rPr b="1" lang="en" sz="1100">
                          <a:latin typeface="Comfortaa"/>
                          <a:ea typeface="Comfortaa"/>
                          <a:cs typeface="Comfortaa"/>
                          <a:sym typeface="Comfortaa"/>
                        </a:rPr>
                        <a:t>0.9413</a:t>
                      </a:r>
                      <a:endParaRPr b="1" sz="1100"/>
                    </a:p>
                  </a:txBody>
                  <a:tcPr marT="91425" marB="91425" marR="91425" marL="91425"/>
                </a:tc>
              </a:tr>
              <a:tr h="356675">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sz="1200"/>
                        <a:t>LSTM on Conv1D</a:t>
                      </a:r>
                      <a:endParaRPr sz="1200"/>
                    </a:p>
                  </a:txBody>
                  <a:tcPr marT="91425" marB="91425" marR="91425" marL="91425"/>
                </a:tc>
                <a:tc>
                  <a:txBody>
                    <a:bodyPr/>
                    <a:lstStyle/>
                    <a:p>
                      <a:pPr indent="0" lvl="0" marL="0" rtl="0" algn="l">
                        <a:spcBef>
                          <a:spcPts val="0"/>
                        </a:spcBef>
                        <a:spcAft>
                          <a:spcPts val="0"/>
                        </a:spcAft>
                        <a:buNone/>
                      </a:pPr>
                      <a:r>
                        <a:rPr lang="en" sz="1100"/>
                        <a:t>                </a:t>
                      </a:r>
                      <a:r>
                        <a:rPr b="1" lang="en" sz="1100">
                          <a:latin typeface="Comfortaa"/>
                          <a:ea typeface="Comfortaa"/>
                          <a:cs typeface="Comfortaa"/>
                          <a:sym typeface="Comfortaa"/>
                        </a:rPr>
                        <a:t>0.9401</a:t>
                      </a:r>
                      <a:endParaRPr b="1" sz="1100"/>
                    </a:p>
                  </a:txBody>
                  <a:tcPr marT="91425" marB="91425" marR="91425" marL="91425"/>
                </a:tc>
                <a:tc>
                  <a:txBody>
                    <a:bodyPr/>
                    <a:lstStyle/>
                    <a:p>
                      <a:pPr indent="0" lvl="0" marL="0" rtl="0" algn="l">
                        <a:spcBef>
                          <a:spcPts val="0"/>
                        </a:spcBef>
                        <a:spcAft>
                          <a:spcPts val="0"/>
                        </a:spcAft>
                        <a:buNone/>
                      </a:pPr>
                      <a:r>
                        <a:rPr lang="en" sz="1100"/>
                        <a:t>                 </a:t>
                      </a:r>
                      <a:r>
                        <a:rPr b="1" lang="en" sz="1100">
                          <a:latin typeface="Comfortaa"/>
                          <a:ea typeface="Comfortaa"/>
                          <a:cs typeface="Comfortaa"/>
                          <a:sym typeface="Comfortaa"/>
                        </a:rPr>
                        <a:t>0.9434</a:t>
                      </a:r>
                      <a:endParaRPr sz="1100"/>
                    </a:p>
                  </a:txBody>
                  <a:tcPr marT="91425" marB="91425" marR="91425" marL="91425"/>
                </a:tc>
              </a:tr>
            </a:tbl>
          </a:graphicData>
        </a:graphic>
      </p:graphicFrame>
      <p:sp>
        <p:nvSpPr>
          <p:cNvPr id="186" name="Google Shape;186;p27"/>
          <p:cNvSpPr txBox="1"/>
          <p:nvPr/>
        </p:nvSpPr>
        <p:spPr>
          <a:xfrm>
            <a:off x="506175" y="4431075"/>
            <a:ext cx="49119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Note: We u</a:t>
            </a:r>
            <a:r>
              <a:rPr b="1" lang="en" sz="1200">
                <a:latin typeface="Roboto"/>
                <a:ea typeface="Roboto"/>
                <a:cs typeface="Roboto"/>
                <a:sym typeface="Roboto"/>
              </a:rPr>
              <a:t>sed Embedding layer trained on our dataset</a:t>
            </a:r>
            <a:endParaRPr b="1" sz="1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Conclusion and Future Scope of Working</a:t>
            </a:r>
            <a:endParaRPr sz="2400">
              <a:latin typeface="Oswald"/>
              <a:ea typeface="Oswald"/>
              <a:cs typeface="Oswald"/>
              <a:sym typeface="Oswald"/>
            </a:endParaRPr>
          </a:p>
        </p:txBody>
      </p:sp>
      <p:sp>
        <p:nvSpPr>
          <p:cNvPr id="192" name="Google Shape;192;p28"/>
          <p:cNvSpPr txBox="1"/>
          <p:nvPr>
            <p:ph idx="1" type="body"/>
          </p:nvPr>
        </p:nvSpPr>
        <p:spPr>
          <a:xfrm>
            <a:off x="311700" y="1454400"/>
            <a:ext cx="8520600" cy="311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Given the importance of humor in our everyday life, and the increasing importance of computers in our work and entertainment, we believe that studies related to computational humor will become increasingly important.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In future we will try to improve the accuracy of model using Google’s Bidirectional Encoder Representations from Transformer (BERT) and ELMo pre-trained word embeddings.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References</a:t>
            </a:r>
            <a:endParaRPr sz="2400">
              <a:latin typeface="Oswald"/>
              <a:ea typeface="Oswald"/>
              <a:cs typeface="Oswald"/>
              <a:sym typeface="Oswald"/>
            </a:endParaRPr>
          </a:p>
        </p:txBody>
      </p:sp>
      <p:sp>
        <p:nvSpPr>
          <p:cNvPr id="198" name="Google Shape;19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a:t>
            </a:r>
            <a:r>
              <a:rPr lang="en" sz="1400">
                <a:solidFill>
                  <a:srgbClr val="444444"/>
                </a:solidFill>
              </a:rPr>
              <a:t>Rada Mihalcea and Carlo Strapparava, </a:t>
            </a:r>
            <a:r>
              <a:rPr b="1" lang="en" sz="1400">
                <a:solidFill>
                  <a:srgbClr val="000000"/>
                </a:solidFill>
              </a:rPr>
              <a:t>Making Computers Laugh: Investigations in Automatic Humor Recognition</a:t>
            </a:r>
            <a:r>
              <a:rPr lang="en" sz="1400">
                <a:solidFill>
                  <a:srgbClr val="444444"/>
                </a:solidFill>
              </a:rPr>
              <a:t>, in </a:t>
            </a:r>
            <a:r>
              <a:rPr i="1" lang="en" sz="1400">
                <a:solidFill>
                  <a:srgbClr val="444444"/>
                </a:solidFill>
              </a:rPr>
              <a:t>Proceedings of the Joint Conference on Human Language Technology / Empirical Methods in Natural Language Processing (HLT/EMNLP)</a:t>
            </a:r>
            <a:r>
              <a:rPr lang="en" sz="1400">
                <a:solidFill>
                  <a:srgbClr val="444444"/>
                </a:solidFill>
              </a:rPr>
              <a:t>, Vancouver, October, 2005.</a:t>
            </a:r>
            <a:endParaRPr sz="1400">
              <a:solidFill>
                <a:srgbClr val="444444"/>
              </a:solidFill>
            </a:endParaRPr>
          </a:p>
          <a:p>
            <a:pPr indent="0" lvl="0" marL="0" rtl="0" algn="l">
              <a:spcBef>
                <a:spcPts val="1600"/>
              </a:spcBef>
              <a:spcAft>
                <a:spcPts val="1600"/>
              </a:spcAft>
              <a:buNone/>
            </a:pPr>
            <a:r>
              <a:rPr lang="en" sz="1400">
                <a:solidFill>
                  <a:srgbClr val="444444"/>
                </a:solidFill>
              </a:rPr>
              <a:t>[2] </a:t>
            </a:r>
            <a:r>
              <a:rPr lang="en" sz="1400">
                <a:solidFill>
                  <a:srgbClr val="444444"/>
                </a:solidFill>
              </a:rPr>
              <a:t>Oliveira and Rodrigo, “</a:t>
            </a:r>
            <a:r>
              <a:rPr b="1" lang="en" sz="1400">
                <a:solidFill>
                  <a:srgbClr val="444444"/>
                </a:solidFill>
              </a:rPr>
              <a:t>Humor Detection in Yelp reviews”</a:t>
            </a:r>
            <a:r>
              <a:rPr lang="en" sz="1400">
                <a:solidFill>
                  <a:srgbClr val="444444"/>
                </a:solidFill>
              </a:rPr>
              <a:t>, at Stanford University.</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Introduction</a:t>
            </a:r>
            <a:endParaRPr>
              <a:latin typeface="Oswald"/>
              <a:ea typeface="Oswald"/>
              <a:cs typeface="Oswald"/>
              <a:sym typeface="Oswald"/>
            </a:endParaRPr>
          </a:p>
        </p:txBody>
      </p:sp>
      <p:sp>
        <p:nvSpPr>
          <p:cNvPr id="94" name="Google Shape;94;p14"/>
          <p:cNvSpPr txBox="1"/>
          <p:nvPr>
            <p:ph idx="1" type="body"/>
          </p:nvPr>
        </p:nvSpPr>
        <p:spPr>
          <a:xfrm>
            <a:off x="311700" y="1643400"/>
            <a:ext cx="8520600" cy="2925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Humor is one of the most interesting and puzzling aspects of human behavior. Despite the attention it has received in fields such as philosophy, linguistics, and psychology, there have been only few attempts to create computational models for humor recognition or generation. We utilize the state-of-the-art in deep learning to show that we can learn by example what constitutes humor in the context of one-liner text. This is an interesting NLP problem in that we must learn higher order structures that constitute humor.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238350" y="410000"/>
            <a:ext cx="8594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 </a:t>
            </a:r>
            <a:r>
              <a:rPr lang="en">
                <a:latin typeface="Oswald"/>
                <a:ea typeface="Oswald"/>
                <a:cs typeface="Oswald"/>
                <a:sym typeface="Oswald"/>
              </a:rPr>
              <a:t>Project Motivation</a:t>
            </a:r>
            <a:endParaRPr>
              <a:latin typeface="Oswald"/>
              <a:ea typeface="Oswald"/>
              <a:cs typeface="Oswald"/>
              <a:sym typeface="Oswald"/>
            </a:endParaRPr>
          </a:p>
        </p:txBody>
      </p:sp>
      <p:sp>
        <p:nvSpPr>
          <p:cNvPr id="100" name="Google Shape;100;p15"/>
          <p:cNvSpPr txBox="1"/>
          <p:nvPr>
            <p:ph idx="1" type="body"/>
          </p:nvPr>
        </p:nvSpPr>
        <p:spPr>
          <a:xfrm>
            <a:off x="311700" y="1505425"/>
            <a:ext cx="8520600" cy="306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Humor is an essential element in personal communication. While it is merely considered a way to induce amusement, humor also has a positive effect on the mental state of those using it and has the ability to improve their activity. Therefore computational humor deserves particular attention, as it has the potential of changing computers into a creative and motivational tool for human activity.</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63450"/>
            <a:ext cx="8520600" cy="4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Dataset Used</a:t>
            </a:r>
            <a:endParaRPr sz="2400">
              <a:latin typeface="Oswald"/>
              <a:ea typeface="Oswald"/>
              <a:cs typeface="Oswald"/>
              <a:sym typeface="Oswald"/>
            </a:endParaRPr>
          </a:p>
        </p:txBody>
      </p:sp>
      <p:sp>
        <p:nvSpPr>
          <p:cNvPr id="106" name="Google Shape;106;p16"/>
          <p:cNvSpPr txBox="1"/>
          <p:nvPr>
            <p:ph idx="1" type="body"/>
          </p:nvPr>
        </p:nvSpPr>
        <p:spPr>
          <a:xfrm>
            <a:off x="311700" y="752750"/>
            <a:ext cx="8520600" cy="385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We chose to restrict our investigation to the type of humor found in one-liners. The humorous data set consists of one-liners collected from the Web using an automatic bootstrapping process. The non-humorous data is selected such that it is structurally and stylistically similar to the one-liners.</a:t>
            </a:r>
            <a:endParaRPr b="1" sz="1400">
              <a:latin typeface="Oswald"/>
              <a:ea typeface="Oswald"/>
              <a:cs typeface="Oswald"/>
              <a:sym typeface="Oswald"/>
            </a:endParaRPr>
          </a:p>
          <a:p>
            <a:pPr indent="0" lvl="0" marL="0" rtl="0" algn="l">
              <a:lnSpc>
                <a:spcPct val="100000"/>
              </a:lnSpc>
              <a:spcBef>
                <a:spcPts val="1000"/>
              </a:spcBef>
              <a:spcAft>
                <a:spcPts val="0"/>
              </a:spcAft>
              <a:buNone/>
            </a:pPr>
            <a:r>
              <a:rPr b="1" lang="en" sz="1400">
                <a:latin typeface="Oswald"/>
                <a:ea typeface="Oswald"/>
                <a:cs typeface="Oswald"/>
                <a:sym typeface="Oswald"/>
              </a:rPr>
              <a:t>Link:</a:t>
            </a:r>
            <a:r>
              <a:rPr lang="en" sz="1400"/>
              <a:t> </a:t>
            </a:r>
            <a:r>
              <a:rPr b="1" lang="en" sz="1200" u="sng">
                <a:solidFill>
                  <a:schemeClr val="accent5"/>
                </a:solidFill>
                <a:latin typeface="Oswald"/>
                <a:ea typeface="Oswald"/>
                <a:cs typeface="Oswald"/>
                <a:sym typeface="Oswald"/>
                <a:hlinkClick r:id="rId3"/>
              </a:rPr>
              <a:t>Short-Text-Corpus-For-Humor-Detection</a:t>
            </a:r>
            <a:endParaRPr b="1" sz="1200" u="sng">
              <a:solidFill>
                <a:schemeClr val="hlink"/>
              </a:solidFill>
              <a:latin typeface="Oswald"/>
              <a:ea typeface="Oswald"/>
              <a:cs typeface="Oswald"/>
              <a:sym typeface="Oswald"/>
              <a:hlinkClick r:id="rId4"/>
            </a:endParaRPr>
          </a:p>
          <a:p>
            <a:pPr indent="0" lvl="0" marL="0" rtl="0" algn="l">
              <a:lnSpc>
                <a:spcPct val="100000"/>
              </a:lnSpc>
              <a:spcBef>
                <a:spcPts val="1000"/>
              </a:spcBef>
              <a:spcAft>
                <a:spcPts val="0"/>
              </a:spcAft>
              <a:buNone/>
            </a:pPr>
            <a:r>
              <a:rPr b="1" lang="en" sz="1400">
                <a:latin typeface="Oswald"/>
                <a:ea typeface="Oswald"/>
                <a:cs typeface="Oswald"/>
                <a:sym typeface="Oswald"/>
              </a:rPr>
              <a:t>Description:</a:t>
            </a:r>
            <a:endParaRPr b="1">
              <a:latin typeface="Oswald"/>
              <a:ea typeface="Oswald"/>
              <a:cs typeface="Oswald"/>
              <a:sym typeface="Oswald"/>
            </a:endParaRPr>
          </a:p>
        </p:txBody>
      </p:sp>
      <p:graphicFrame>
        <p:nvGraphicFramePr>
          <p:cNvPr id="107" name="Google Shape;107;p16"/>
          <p:cNvGraphicFramePr/>
          <p:nvPr/>
        </p:nvGraphicFramePr>
        <p:xfrm>
          <a:off x="1327875" y="2132655"/>
          <a:ext cx="3000000" cy="3000000"/>
        </p:xfrm>
        <a:graphic>
          <a:graphicData uri="http://schemas.openxmlformats.org/drawingml/2006/table">
            <a:tbl>
              <a:tblPr>
                <a:noFill/>
                <a:tableStyleId>{FA68FA81-D3EE-4D57-A299-969953D88A7E}</a:tableStyleId>
              </a:tblPr>
              <a:tblGrid>
                <a:gridCol w="1753275"/>
                <a:gridCol w="1808250"/>
                <a:gridCol w="1808250"/>
              </a:tblGrid>
              <a:tr h="378875">
                <a:tc>
                  <a:txBody>
                    <a:bodyPr/>
                    <a:lstStyle/>
                    <a:p>
                      <a:pPr indent="0" lvl="0" marL="0" rtl="0" algn="ctr">
                        <a:spcBef>
                          <a:spcPts val="0"/>
                        </a:spcBef>
                        <a:spcAft>
                          <a:spcPts val="0"/>
                        </a:spcAft>
                        <a:buNone/>
                      </a:pPr>
                      <a:r>
                        <a:rPr b="1" lang="en"/>
                        <a:t>Type</a:t>
                      </a:r>
                      <a:endParaRPr b="1"/>
                    </a:p>
                  </a:txBody>
                  <a:tcPr marT="91425" marB="91425" marR="91425" marL="91425"/>
                </a:tc>
                <a:tc>
                  <a:txBody>
                    <a:bodyPr/>
                    <a:lstStyle/>
                    <a:p>
                      <a:pPr indent="0" lvl="0" marL="0" rtl="0" algn="ctr">
                        <a:spcBef>
                          <a:spcPts val="0"/>
                        </a:spcBef>
                        <a:spcAft>
                          <a:spcPts val="0"/>
                        </a:spcAft>
                        <a:buNone/>
                      </a:pPr>
                      <a:r>
                        <a:rPr b="1" lang="en"/>
                        <a:t>No. of sentences</a:t>
                      </a:r>
                      <a:endParaRPr b="1"/>
                    </a:p>
                  </a:txBody>
                  <a:tcPr marT="91425" marB="91425" marR="91425" marL="91425"/>
                </a:tc>
                <a:tc>
                  <a:txBody>
                    <a:bodyPr/>
                    <a:lstStyle/>
                    <a:p>
                      <a:pPr indent="0" lvl="0" marL="0" rtl="0" algn="ctr">
                        <a:spcBef>
                          <a:spcPts val="0"/>
                        </a:spcBef>
                        <a:spcAft>
                          <a:spcPts val="0"/>
                        </a:spcAft>
                        <a:buNone/>
                      </a:pPr>
                      <a:r>
                        <a:rPr b="1" lang="en"/>
                        <a:t>Class</a:t>
                      </a:r>
                      <a:endParaRPr b="1"/>
                    </a:p>
                  </a:txBody>
                  <a:tcPr marT="91425" marB="91425" marR="91425" marL="91425"/>
                </a:tc>
              </a:tr>
              <a:tr h="581200">
                <a:tc>
                  <a:txBody>
                    <a:bodyPr/>
                    <a:lstStyle/>
                    <a:p>
                      <a:pPr indent="0" lvl="0" marL="0" rtl="0" algn="l">
                        <a:lnSpc>
                          <a:spcPct val="115000"/>
                        </a:lnSpc>
                        <a:spcBef>
                          <a:spcPts val="0"/>
                        </a:spcBef>
                        <a:spcAft>
                          <a:spcPts val="0"/>
                        </a:spcAft>
                        <a:buNone/>
                      </a:pPr>
                      <a:r>
                        <a:rPr b="1" lang="en" sz="1200">
                          <a:latin typeface="Comfortaa"/>
                          <a:ea typeface="Comfortaa"/>
                          <a:cs typeface="Comfortaa"/>
                          <a:sym typeface="Comfortaa"/>
                        </a:rPr>
                        <a:t>Humorous one-liners</a:t>
                      </a:r>
                      <a:endParaRPr b="1" sz="1200"/>
                    </a:p>
                  </a:txBody>
                  <a:tcPr marT="91425" marB="91425" marR="91425" marL="91425"/>
                </a:tc>
                <a:tc>
                  <a:txBody>
                    <a:bodyPr/>
                    <a:lstStyle/>
                    <a:p>
                      <a:pPr indent="0" lvl="0" marL="457200" rtl="0" algn="l">
                        <a:lnSpc>
                          <a:spcPct val="115000"/>
                        </a:lnSpc>
                        <a:spcBef>
                          <a:spcPts val="0"/>
                        </a:spcBef>
                        <a:spcAft>
                          <a:spcPts val="1600"/>
                        </a:spcAft>
                        <a:buNone/>
                      </a:pPr>
                      <a:r>
                        <a:rPr b="1" lang="en" sz="1200">
                          <a:latin typeface="Comfortaa"/>
                          <a:ea typeface="Comfortaa"/>
                          <a:cs typeface="Comfortaa"/>
                          <a:sym typeface="Comfortaa"/>
                        </a:rPr>
                        <a:t>           </a:t>
                      </a:r>
                      <a:r>
                        <a:rPr b="1" lang="en" sz="1200">
                          <a:latin typeface="Comfortaa"/>
                          <a:ea typeface="Comfortaa"/>
                          <a:cs typeface="Comfortaa"/>
                          <a:sym typeface="Comfortaa"/>
                        </a:rPr>
                        <a:t>5251</a:t>
                      </a:r>
                      <a:endParaRPr b="1" sz="1200"/>
                    </a:p>
                  </a:txBody>
                  <a:tcPr marT="91425" marB="91425" marR="91425" marL="91425"/>
                </a:tc>
                <a:tc>
                  <a:txBody>
                    <a:bodyPr/>
                    <a:lstStyle/>
                    <a:p>
                      <a:pPr indent="0" lvl="0" marL="457200" rtl="0" algn="l">
                        <a:lnSpc>
                          <a:spcPct val="115000"/>
                        </a:lnSpc>
                        <a:spcBef>
                          <a:spcPts val="0"/>
                        </a:spcBef>
                        <a:spcAft>
                          <a:spcPts val="1600"/>
                        </a:spcAft>
                        <a:buNone/>
                      </a:pPr>
                      <a:r>
                        <a:rPr b="1" lang="en" sz="1200">
                          <a:latin typeface="Comfortaa"/>
                          <a:ea typeface="Comfortaa"/>
                          <a:cs typeface="Comfortaa"/>
                          <a:sym typeface="Comfortaa"/>
                        </a:rPr>
                        <a:t>    Positive</a:t>
                      </a:r>
                      <a:endParaRPr b="1" sz="1200">
                        <a:latin typeface="Comfortaa"/>
                        <a:ea typeface="Comfortaa"/>
                        <a:cs typeface="Comfortaa"/>
                        <a:sym typeface="Comfortaa"/>
                      </a:endParaRPr>
                    </a:p>
                  </a:txBody>
                  <a:tcPr marT="91425" marB="91425" marR="91425" marL="91425"/>
                </a:tc>
              </a:tr>
              <a:tr h="572000">
                <a:tc>
                  <a:txBody>
                    <a:bodyPr/>
                    <a:lstStyle/>
                    <a:p>
                      <a:pPr indent="0" lvl="0" marL="0" rtl="0" algn="l">
                        <a:lnSpc>
                          <a:spcPct val="115000"/>
                        </a:lnSpc>
                        <a:spcBef>
                          <a:spcPts val="0"/>
                        </a:spcBef>
                        <a:spcAft>
                          <a:spcPts val="1600"/>
                        </a:spcAft>
                        <a:buNone/>
                      </a:pPr>
                      <a:r>
                        <a:rPr b="1" lang="en" sz="1200">
                          <a:latin typeface="Comfortaa"/>
                          <a:ea typeface="Comfortaa"/>
                          <a:cs typeface="Comfortaa"/>
                          <a:sym typeface="Comfortaa"/>
                        </a:rPr>
                        <a:t>English Proverbs</a:t>
                      </a:r>
                      <a:endParaRPr b="1" sz="1200"/>
                    </a:p>
                  </a:txBody>
                  <a:tcPr marT="91425" marB="91425" marR="91425" marL="91425"/>
                </a:tc>
                <a:tc>
                  <a:txBody>
                    <a:bodyPr/>
                    <a:lstStyle/>
                    <a:p>
                      <a:pPr indent="0" lvl="0" marL="0" rtl="0" algn="l">
                        <a:lnSpc>
                          <a:spcPct val="115000"/>
                        </a:lnSpc>
                        <a:spcBef>
                          <a:spcPts val="0"/>
                        </a:spcBef>
                        <a:spcAft>
                          <a:spcPts val="1600"/>
                        </a:spcAft>
                        <a:buNone/>
                      </a:pPr>
                      <a:r>
                        <a:rPr b="1" lang="en" sz="1200">
                          <a:latin typeface="Comfortaa"/>
                          <a:ea typeface="Comfortaa"/>
                          <a:cs typeface="Comfortaa"/>
                          <a:sym typeface="Comfortaa"/>
                        </a:rPr>
                        <a:t>                     </a:t>
                      </a:r>
                      <a:r>
                        <a:rPr b="1" lang="en" sz="1200">
                          <a:latin typeface="Comfortaa"/>
                          <a:ea typeface="Comfortaa"/>
                          <a:cs typeface="Comfortaa"/>
                          <a:sym typeface="Comfortaa"/>
                        </a:rPr>
                        <a:t>1019</a:t>
                      </a:r>
                      <a:endParaRPr b="1" sz="1200"/>
                    </a:p>
                  </a:txBody>
                  <a:tcPr marT="91425" marB="91425" marR="91425" marL="91425"/>
                </a:tc>
                <a:tc>
                  <a:txBody>
                    <a:bodyPr/>
                    <a:lstStyle/>
                    <a:p>
                      <a:pPr indent="0" lvl="0" marL="0" rtl="0" algn="l">
                        <a:lnSpc>
                          <a:spcPct val="115000"/>
                        </a:lnSpc>
                        <a:spcBef>
                          <a:spcPts val="0"/>
                        </a:spcBef>
                        <a:spcAft>
                          <a:spcPts val="1600"/>
                        </a:spcAft>
                        <a:buNone/>
                      </a:pPr>
                      <a:r>
                        <a:rPr b="1" lang="en" sz="1200">
                          <a:latin typeface="Comfortaa"/>
                          <a:ea typeface="Comfortaa"/>
                          <a:cs typeface="Comfortaa"/>
                          <a:sym typeface="Comfortaa"/>
                        </a:rPr>
                        <a:t>              Negative</a:t>
                      </a:r>
                      <a:endParaRPr b="1" sz="1200">
                        <a:latin typeface="Comfortaa"/>
                        <a:ea typeface="Comfortaa"/>
                        <a:cs typeface="Comfortaa"/>
                        <a:sym typeface="Comfortaa"/>
                      </a:endParaRPr>
                    </a:p>
                  </a:txBody>
                  <a:tcPr marT="91425" marB="91425" marR="91425" marL="91425"/>
                </a:tc>
              </a:tr>
              <a:tr h="774325">
                <a:tc>
                  <a:txBody>
                    <a:bodyPr/>
                    <a:lstStyle/>
                    <a:p>
                      <a:pPr indent="0" lvl="0" marL="0" rtl="0" algn="l">
                        <a:lnSpc>
                          <a:spcPct val="115000"/>
                        </a:lnSpc>
                        <a:spcBef>
                          <a:spcPts val="0"/>
                        </a:spcBef>
                        <a:spcAft>
                          <a:spcPts val="1600"/>
                        </a:spcAft>
                        <a:buNone/>
                      </a:pPr>
                      <a:r>
                        <a:rPr b="1" lang="en" sz="1200">
                          <a:latin typeface="Comfortaa"/>
                          <a:ea typeface="Comfortaa"/>
                          <a:cs typeface="Comfortaa"/>
                          <a:sym typeface="Comfortaa"/>
                        </a:rPr>
                        <a:t>Wikipedia sentences</a:t>
                      </a:r>
                      <a:endParaRPr b="1" sz="1200"/>
                    </a:p>
                  </a:txBody>
                  <a:tcPr marT="91425" marB="91425" marR="91425" marL="91425"/>
                </a:tc>
                <a:tc>
                  <a:txBody>
                    <a:bodyPr/>
                    <a:lstStyle/>
                    <a:p>
                      <a:pPr indent="0" lvl="0" marL="457200" rtl="0" algn="l">
                        <a:lnSpc>
                          <a:spcPct val="115000"/>
                        </a:lnSpc>
                        <a:spcBef>
                          <a:spcPts val="0"/>
                        </a:spcBef>
                        <a:spcAft>
                          <a:spcPts val="1600"/>
                        </a:spcAft>
                        <a:buNone/>
                      </a:pPr>
                      <a:r>
                        <a:rPr b="1" lang="en" sz="1200">
                          <a:latin typeface="Comfortaa"/>
                          <a:ea typeface="Comfortaa"/>
                          <a:cs typeface="Comfortaa"/>
                          <a:sym typeface="Comfortaa"/>
                        </a:rPr>
                        <a:t>           </a:t>
                      </a:r>
                      <a:r>
                        <a:rPr b="1" lang="en" sz="1200">
                          <a:latin typeface="Comfortaa"/>
                          <a:ea typeface="Comfortaa"/>
                          <a:cs typeface="Comfortaa"/>
                          <a:sym typeface="Comfortaa"/>
                        </a:rPr>
                        <a:t>5251 </a:t>
                      </a:r>
                      <a:endParaRPr b="1" sz="1200"/>
                    </a:p>
                  </a:txBody>
                  <a:tcPr marT="91425" marB="91425" marR="91425" marL="91425"/>
                </a:tc>
                <a:tc>
                  <a:txBody>
                    <a:bodyPr/>
                    <a:lstStyle/>
                    <a:p>
                      <a:pPr indent="0" lvl="0" marL="457200" rtl="0" algn="l">
                        <a:lnSpc>
                          <a:spcPct val="115000"/>
                        </a:lnSpc>
                        <a:spcBef>
                          <a:spcPts val="0"/>
                        </a:spcBef>
                        <a:spcAft>
                          <a:spcPts val="1600"/>
                        </a:spcAft>
                        <a:buNone/>
                      </a:pPr>
                      <a:r>
                        <a:rPr b="1" lang="en" sz="1200">
                          <a:latin typeface="Comfortaa"/>
                          <a:ea typeface="Comfortaa"/>
                          <a:cs typeface="Comfortaa"/>
                          <a:sym typeface="Comfortaa"/>
                        </a:rPr>
                        <a:t>    Negative</a:t>
                      </a:r>
                      <a:endParaRPr b="1" sz="1200">
                        <a:latin typeface="Comfortaa"/>
                        <a:ea typeface="Comfortaa"/>
                        <a:cs typeface="Comfortaa"/>
                        <a:sym typeface="Comfortaa"/>
                      </a:endParaRPr>
                    </a:p>
                  </a:txBody>
                  <a:tcPr marT="91425" marB="91425" marR="91425" marL="91425"/>
                </a:tc>
              </a:tr>
              <a:tr h="351275">
                <a:tc>
                  <a:txBody>
                    <a:bodyPr/>
                    <a:lstStyle/>
                    <a:p>
                      <a:pPr indent="0" lvl="0" marL="0" rtl="0" algn="l">
                        <a:spcBef>
                          <a:spcPts val="0"/>
                        </a:spcBef>
                        <a:spcAft>
                          <a:spcPts val="0"/>
                        </a:spcAft>
                        <a:buNone/>
                      </a:pPr>
                      <a:r>
                        <a:rPr b="1" lang="en" sz="1200">
                          <a:latin typeface="Comfortaa"/>
                          <a:ea typeface="Comfortaa"/>
                          <a:cs typeface="Comfortaa"/>
                          <a:sym typeface="Comfortaa"/>
                        </a:rPr>
                        <a:t>Reuters Headlines</a:t>
                      </a:r>
                      <a:endParaRPr b="1" sz="1200">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sz="1200"/>
                        <a:t>                      </a:t>
                      </a:r>
                      <a:r>
                        <a:rPr lang="en" sz="1200"/>
                        <a:t>5243</a:t>
                      </a:r>
                      <a:endParaRPr sz="1200"/>
                    </a:p>
                  </a:txBody>
                  <a:tcPr marT="91425" marB="91425" marR="91425" marL="91425"/>
                </a:tc>
                <a:tc>
                  <a:txBody>
                    <a:bodyPr/>
                    <a:lstStyle/>
                    <a:p>
                      <a:pPr indent="0" lvl="0" marL="0" rtl="0" algn="ctr">
                        <a:spcBef>
                          <a:spcPts val="0"/>
                        </a:spcBef>
                        <a:spcAft>
                          <a:spcPts val="0"/>
                        </a:spcAft>
                        <a:buNone/>
                      </a:pPr>
                      <a:r>
                        <a:rPr b="1" lang="en" sz="1200">
                          <a:latin typeface="Comfortaa"/>
                          <a:ea typeface="Comfortaa"/>
                          <a:cs typeface="Comfortaa"/>
                          <a:sym typeface="Comfortaa"/>
                        </a:rPr>
                        <a:t>  Negative</a:t>
                      </a:r>
                      <a:endParaRPr b="1" sz="1200">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7825" y="62725"/>
            <a:ext cx="8744400" cy="10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Steps in training the model</a:t>
            </a:r>
            <a:endParaRPr sz="2400">
              <a:latin typeface="Oswald"/>
              <a:ea typeface="Oswald"/>
              <a:cs typeface="Oswald"/>
              <a:sym typeface="Oswald"/>
            </a:endParaRPr>
          </a:p>
          <a:p>
            <a:pPr indent="-342900" lvl="0" marL="457200" rtl="0" algn="l">
              <a:spcBef>
                <a:spcPts val="1000"/>
              </a:spcBef>
              <a:spcAft>
                <a:spcPts val="0"/>
              </a:spcAft>
              <a:buSzPts val="1800"/>
              <a:buFont typeface="Oswald"/>
              <a:buAutoNum type="arabicPeriod"/>
            </a:pPr>
            <a:r>
              <a:rPr lang="en" sz="1800">
                <a:latin typeface="Oswald"/>
                <a:ea typeface="Oswald"/>
                <a:cs typeface="Oswald"/>
                <a:sym typeface="Oswald"/>
              </a:rPr>
              <a:t>Loading the dataset</a:t>
            </a:r>
            <a:endParaRPr sz="1800">
              <a:latin typeface="Oswald"/>
              <a:ea typeface="Oswald"/>
              <a:cs typeface="Oswald"/>
              <a:sym typeface="Oswald"/>
            </a:endParaRPr>
          </a:p>
        </p:txBody>
      </p:sp>
      <p:pic>
        <p:nvPicPr>
          <p:cNvPr id="113" name="Google Shape;113;p17"/>
          <p:cNvPicPr preferRelativeResize="0"/>
          <p:nvPr/>
        </p:nvPicPr>
        <p:blipFill>
          <a:blip r:embed="rId3">
            <a:alphaModFix/>
          </a:blip>
          <a:stretch>
            <a:fillRect/>
          </a:stretch>
        </p:blipFill>
        <p:spPr>
          <a:xfrm>
            <a:off x="1653900" y="1005750"/>
            <a:ext cx="4192075" cy="3944550"/>
          </a:xfrm>
          <a:prstGeom prst="rect">
            <a:avLst/>
          </a:prstGeom>
          <a:noFill/>
          <a:ln>
            <a:noFill/>
          </a:ln>
        </p:spPr>
      </p:pic>
      <p:sp>
        <p:nvSpPr>
          <p:cNvPr id="114" name="Google Shape;114;p17"/>
          <p:cNvSpPr txBox="1"/>
          <p:nvPr/>
        </p:nvSpPr>
        <p:spPr>
          <a:xfrm>
            <a:off x="6096925" y="1078875"/>
            <a:ext cx="23709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Read the pickle files of data</a:t>
            </a:r>
            <a:endParaRPr b="1" sz="1200">
              <a:latin typeface="Roboto"/>
              <a:ea typeface="Roboto"/>
              <a:cs typeface="Roboto"/>
              <a:sym typeface="Roboto"/>
            </a:endParaRPr>
          </a:p>
        </p:txBody>
      </p:sp>
      <p:sp>
        <p:nvSpPr>
          <p:cNvPr id="115" name="Google Shape;115;p17"/>
          <p:cNvSpPr/>
          <p:nvPr/>
        </p:nvSpPr>
        <p:spPr>
          <a:xfrm>
            <a:off x="5908750" y="1379975"/>
            <a:ext cx="125400" cy="163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5877400" y="2897925"/>
            <a:ext cx="188100" cy="1756200"/>
          </a:xfrm>
          <a:prstGeom prst="leftArrowCallout">
            <a:avLst>
              <a:gd fmla="val 25000" name="adj1"/>
              <a:gd fmla="val 26647"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6096925" y="3437375"/>
            <a:ext cx="30471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Splitting into positive and negative samples</a:t>
            </a:r>
            <a:endParaRPr b="1"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200725"/>
            <a:ext cx="8520600" cy="8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swald"/>
              <a:ea typeface="Oswald"/>
              <a:cs typeface="Oswald"/>
              <a:sym typeface="Oswald"/>
            </a:endParaRPr>
          </a:p>
          <a:p>
            <a:pPr indent="0" lvl="0" marL="0" rtl="0" algn="l">
              <a:spcBef>
                <a:spcPts val="0"/>
              </a:spcBef>
              <a:spcAft>
                <a:spcPts val="0"/>
              </a:spcAft>
              <a:buNone/>
            </a:pPr>
            <a:r>
              <a:rPr lang="en" sz="1800">
                <a:latin typeface="Oswald"/>
                <a:ea typeface="Oswald"/>
                <a:cs typeface="Oswald"/>
                <a:sym typeface="Oswald"/>
              </a:rPr>
              <a:t>2.   </a:t>
            </a:r>
            <a:r>
              <a:rPr lang="en" sz="1800">
                <a:latin typeface="Oswald"/>
                <a:ea typeface="Oswald"/>
                <a:cs typeface="Oswald"/>
                <a:sym typeface="Oswald"/>
              </a:rPr>
              <a:t>Preprocessing the data</a:t>
            </a:r>
            <a:endParaRPr sz="1800">
              <a:latin typeface="Oswald"/>
              <a:ea typeface="Oswald"/>
              <a:cs typeface="Oswald"/>
              <a:sym typeface="Oswald"/>
            </a:endParaRPr>
          </a:p>
        </p:txBody>
      </p:sp>
      <p:pic>
        <p:nvPicPr>
          <p:cNvPr id="123" name="Google Shape;123;p18"/>
          <p:cNvPicPr preferRelativeResize="0"/>
          <p:nvPr/>
        </p:nvPicPr>
        <p:blipFill>
          <a:blip r:embed="rId3">
            <a:alphaModFix/>
          </a:blip>
          <a:stretch>
            <a:fillRect/>
          </a:stretch>
        </p:blipFill>
        <p:spPr>
          <a:xfrm>
            <a:off x="1497395" y="1017800"/>
            <a:ext cx="4776229" cy="3841200"/>
          </a:xfrm>
          <a:prstGeom prst="rect">
            <a:avLst/>
          </a:prstGeom>
          <a:noFill/>
          <a:ln>
            <a:noFill/>
          </a:ln>
        </p:spPr>
      </p:pic>
      <p:sp>
        <p:nvSpPr>
          <p:cNvPr id="124" name="Google Shape;124;p18"/>
          <p:cNvSpPr/>
          <p:nvPr/>
        </p:nvSpPr>
        <p:spPr>
          <a:xfrm>
            <a:off x="6372925" y="2057450"/>
            <a:ext cx="263400" cy="150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nvSpPr>
        <p:spPr>
          <a:xfrm>
            <a:off x="6636325" y="1944500"/>
            <a:ext cx="2120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Tokenizing into words</a:t>
            </a:r>
            <a:endParaRPr b="1" sz="1200">
              <a:latin typeface="Roboto"/>
              <a:ea typeface="Roboto"/>
              <a:cs typeface="Roboto"/>
              <a:sym typeface="Roboto"/>
            </a:endParaRPr>
          </a:p>
        </p:txBody>
      </p:sp>
      <p:sp>
        <p:nvSpPr>
          <p:cNvPr id="126" name="Google Shape;126;p18"/>
          <p:cNvSpPr/>
          <p:nvPr/>
        </p:nvSpPr>
        <p:spPr>
          <a:xfrm>
            <a:off x="6372925" y="2496450"/>
            <a:ext cx="263400" cy="150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6636325" y="2408675"/>
            <a:ext cx="16935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Building sequences</a:t>
            </a:r>
            <a:endParaRPr b="1" sz="1200">
              <a:latin typeface="Roboto"/>
              <a:ea typeface="Roboto"/>
              <a:cs typeface="Roboto"/>
              <a:sym typeface="Roboto"/>
            </a:endParaRPr>
          </a:p>
        </p:txBody>
      </p:sp>
      <p:sp>
        <p:nvSpPr>
          <p:cNvPr id="128" name="Google Shape;128;p18"/>
          <p:cNvSpPr/>
          <p:nvPr/>
        </p:nvSpPr>
        <p:spPr>
          <a:xfrm>
            <a:off x="6372925" y="3274275"/>
            <a:ext cx="263400" cy="150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6636475" y="3148625"/>
            <a:ext cx="1693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Pad sequences</a:t>
            </a:r>
            <a:endParaRPr b="1"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3.   Building </a:t>
            </a:r>
            <a:r>
              <a:rPr lang="en" sz="2400">
                <a:latin typeface="Oswald"/>
                <a:ea typeface="Oswald"/>
                <a:cs typeface="Oswald"/>
                <a:sym typeface="Oswald"/>
              </a:rPr>
              <a:t>DNN Models and Results Achieved </a:t>
            </a:r>
            <a:endParaRPr sz="2400">
              <a:latin typeface="Oswald"/>
              <a:ea typeface="Oswald"/>
              <a:cs typeface="Oswald"/>
              <a:sym typeface="Oswald"/>
            </a:endParaRPr>
          </a:p>
        </p:txBody>
      </p:sp>
      <p:sp>
        <p:nvSpPr>
          <p:cNvPr id="135" name="Google Shape;135;p19"/>
          <p:cNvSpPr txBox="1"/>
          <p:nvPr>
            <p:ph idx="1" type="body"/>
          </p:nvPr>
        </p:nvSpPr>
        <p:spPr>
          <a:xfrm>
            <a:off x="311700" y="1103975"/>
            <a:ext cx="8520600" cy="3465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400"/>
              </a:spcBef>
              <a:spcAft>
                <a:spcPts val="0"/>
              </a:spcAft>
              <a:buClr>
                <a:srgbClr val="FF0000"/>
              </a:buClr>
              <a:buSzPts val="1400"/>
              <a:buFont typeface="Comfortaa"/>
              <a:buAutoNum type="arabicPeriod"/>
            </a:pPr>
            <a:r>
              <a:rPr b="1" lang="en" sz="1400">
                <a:solidFill>
                  <a:srgbClr val="FF0000"/>
                </a:solidFill>
                <a:latin typeface="Comfortaa"/>
                <a:ea typeface="Comfortaa"/>
                <a:cs typeface="Comfortaa"/>
                <a:sym typeface="Comfortaa"/>
              </a:rPr>
              <a:t>Simple feed-forward network with dense layers on top of embedding layer</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292100" lvl="1" marL="914400" rtl="0" algn="l">
              <a:lnSpc>
                <a:spcPct val="150000"/>
              </a:lnSpc>
              <a:spcBef>
                <a:spcPts val="1400"/>
              </a:spcBef>
              <a:spcAft>
                <a:spcPts val="0"/>
              </a:spcAft>
              <a:buClr>
                <a:srgbClr val="000000"/>
              </a:buClr>
              <a:buSzPts val="1000"/>
              <a:buFont typeface="Comfortaa"/>
              <a:buAutoNum type="alphaLcPeriod"/>
            </a:pPr>
            <a:r>
              <a:rPr b="1" lang="en" sz="1000">
                <a:solidFill>
                  <a:srgbClr val="000000"/>
                </a:solidFill>
                <a:latin typeface="Comfortaa"/>
                <a:ea typeface="Comfortaa"/>
                <a:cs typeface="Comfortaa"/>
                <a:sym typeface="Comfortaa"/>
              </a:rPr>
              <a:t>Using GloVe word embeddings</a:t>
            </a:r>
            <a:endParaRPr b="1" sz="1000">
              <a:solidFill>
                <a:srgbClr val="000000"/>
              </a:solidFill>
              <a:latin typeface="Comfortaa"/>
              <a:ea typeface="Comfortaa"/>
              <a:cs typeface="Comfortaa"/>
              <a:sym typeface="Comfortaa"/>
            </a:endParaRPr>
          </a:p>
          <a:p>
            <a:pPr indent="0" lvl="0" marL="914400" rtl="0" algn="l">
              <a:lnSpc>
                <a:spcPct val="100000"/>
              </a:lnSpc>
              <a:spcBef>
                <a:spcPts val="400"/>
              </a:spcBef>
              <a:spcAft>
                <a:spcPts val="0"/>
              </a:spcAft>
              <a:buNone/>
            </a:pPr>
            <a:r>
              <a:rPr b="1" lang="en" sz="1000">
                <a:solidFill>
                  <a:srgbClr val="000000"/>
                </a:solidFill>
                <a:latin typeface="Comfortaa"/>
                <a:ea typeface="Comfortaa"/>
                <a:cs typeface="Comfortaa"/>
                <a:sym typeface="Comfortaa"/>
              </a:rPr>
              <a:t>Training loss: 0.1027   Training accuracy: 0.9660  Training f-measure: 0.9646</a:t>
            </a:r>
            <a:endParaRPr b="1" sz="1000">
              <a:solidFill>
                <a:srgbClr val="000000"/>
              </a:solidFill>
              <a:latin typeface="Comfortaa"/>
              <a:ea typeface="Comfortaa"/>
              <a:cs typeface="Comfortaa"/>
              <a:sym typeface="Comfortaa"/>
            </a:endParaRPr>
          </a:p>
          <a:p>
            <a:pPr indent="0" lvl="0" marL="914400" rtl="0" algn="l">
              <a:lnSpc>
                <a:spcPct val="100000"/>
              </a:lnSpc>
              <a:spcBef>
                <a:spcPts val="400"/>
              </a:spcBef>
              <a:spcAft>
                <a:spcPts val="0"/>
              </a:spcAft>
              <a:buNone/>
            </a:pPr>
            <a:r>
              <a:rPr b="1" lang="en" sz="1000">
                <a:solidFill>
                  <a:srgbClr val="000000"/>
                </a:solidFill>
                <a:latin typeface="Comfortaa"/>
                <a:ea typeface="Comfortaa"/>
                <a:cs typeface="Comfortaa"/>
                <a:sym typeface="Comfortaa"/>
              </a:rPr>
              <a:t>Validation loss: 0.2236  Validation accuracy: 0.9210  Validation f-measure: 0.9231</a:t>
            </a:r>
            <a:endParaRPr b="1" sz="1000">
              <a:solidFill>
                <a:srgbClr val="000000"/>
              </a:solidFill>
              <a:latin typeface="Comfortaa"/>
              <a:ea typeface="Comfortaa"/>
              <a:cs typeface="Comfortaa"/>
              <a:sym typeface="Comfortaa"/>
            </a:endParaRPr>
          </a:p>
          <a:p>
            <a:pPr indent="-292100" lvl="1" marL="914400" rtl="0" algn="l">
              <a:lnSpc>
                <a:spcPct val="150000"/>
              </a:lnSpc>
              <a:spcBef>
                <a:spcPts val="1400"/>
              </a:spcBef>
              <a:spcAft>
                <a:spcPts val="0"/>
              </a:spcAft>
              <a:buClr>
                <a:srgbClr val="000000"/>
              </a:buClr>
              <a:buSzPts val="1000"/>
              <a:buFont typeface="Comfortaa"/>
              <a:buAutoNum type="alphaLcPeriod"/>
            </a:pPr>
            <a:r>
              <a:rPr b="1" lang="en" sz="1000">
                <a:solidFill>
                  <a:srgbClr val="000000"/>
                </a:solidFill>
                <a:latin typeface="Comfortaa"/>
                <a:ea typeface="Comfortaa"/>
                <a:cs typeface="Comfortaa"/>
                <a:sym typeface="Comfortaa"/>
              </a:rPr>
              <a:t>Training embedding layer    </a:t>
            </a:r>
            <a:endParaRPr b="1" sz="1000">
              <a:solidFill>
                <a:srgbClr val="000000"/>
              </a:solidFill>
              <a:latin typeface="Comfortaa"/>
              <a:ea typeface="Comfortaa"/>
              <a:cs typeface="Comfortaa"/>
              <a:sym typeface="Comfortaa"/>
            </a:endParaRPr>
          </a:p>
          <a:p>
            <a:pPr indent="0" lvl="0" marL="914400" rtl="0" algn="l">
              <a:lnSpc>
                <a:spcPct val="150000"/>
              </a:lnSpc>
              <a:spcBef>
                <a:spcPts val="400"/>
              </a:spcBef>
              <a:spcAft>
                <a:spcPts val="0"/>
              </a:spcAft>
              <a:buNone/>
            </a:pPr>
            <a:r>
              <a:rPr b="1" lang="en" sz="1000">
                <a:solidFill>
                  <a:srgbClr val="000000"/>
                </a:solidFill>
                <a:latin typeface="Comfortaa"/>
                <a:ea typeface="Comfortaa"/>
                <a:cs typeface="Comfortaa"/>
                <a:sym typeface="Comfortaa"/>
              </a:rPr>
              <a:t>Training loss:</a:t>
            </a:r>
            <a:r>
              <a:rPr b="1" lang="en" sz="1000">
                <a:solidFill>
                  <a:srgbClr val="000000"/>
                </a:solidFill>
                <a:latin typeface="Comfortaa"/>
                <a:ea typeface="Comfortaa"/>
                <a:cs typeface="Comfortaa"/>
                <a:sym typeface="Comfortaa"/>
              </a:rPr>
              <a:t> 0.0467 </a:t>
            </a:r>
            <a:r>
              <a:rPr b="1" lang="en" sz="1000">
                <a:solidFill>
                  <a:srgbClr val="000000"/>
                </a:solidFill>
                <a:latin typeface="Comfortaa"/>
                <a:ea typeface="Comfortaa"/>
                <a:cs typeface="Comfortaa"/>
                <a:sym typeface="Comfortaa"/>
              </a:rPr>
              <a:t> Training accuracy: 0.9854  Training f-measure: 0.9848</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a:t>
            </a:r>
            <a:r>
              <a:rPr b="1" lang="en" sz="1000">
                <a:solidFill>
                  <a:srgbClr val="000000"/>
                </a:solidFill>
                <a:latin typeface="Comfortaa"/>
                <a:ea typeface="Comfortaa"/>
                <a:cs typeface="Comfortaa"/>
                <a:sym typeface="Comfortaa"/>
              </a:rPr>
              <a:t>Validation loss:</a:t>
            </a:r>
            <a:r>
              <a:rPr b="1" lang="en" sz="1000">
                <a:solidFill>
                  <a:srgbClr val="000000"/>
                </a:solidFill>
                <a:latin typeface="Comfortaa"/>
                <a:ea typeface="Comfortaa"/>
                <a:cs typeface="Comfortaa"/>
                <a:sym typeface="Comfortaa"/>
              </a:rPr>
              <a:t> 0.1251   </a:t>
            </a:r>
            <a:r>
              <a:rPr b="1" lang="en" sz="1000">
                <a:solidFill>
                  <a:srgbClr val="000000"/>
                </a:solidFill>
                <a:latin typeface="Comfortaa"/>
                <a:ea typeface="Comfortaa"/>
                <a:cs typeface="Comfortaa"/>
                <a:sym typeface="Comfortaa"/>
              </a:rPr>
              <a:t>Validation accuracy: </a:t>
            </a:r>
            <a:r>
              <a:rPr b="1" lang="en" sz="1000">
                <a:solidFill>
                  <a:srgbClr val="000000"/>
                </a:solidFill>
                <a:latin typeface="Comfortaa"/>
                <a:ea typeface="Comfortaa"/>
                <a:cs typeface="Comfortaa"/>
                <a:sym typeface="Comfortaa"/>
              </a:rPr>
              <a:t>0.9543   </a:t>
            </a:r>
            <a:r>
              <a:rPr b="1" lang="en" sz="1000">
                <a:solidFill>
                  <a:srgbClr val="000000"/>
                </a:solidFill>
                <a:latin typeface="Comfortaa"/>
                <a:ea typeface="Comfortaa"/>
                <a:cs typeface="Comfortaa"/>
                <a:sym typeface="Comfortaa"/>
              </a:rPr>
              <a:t>Validation f-measure: </a:t>
            </a:r>
            <a:r>
              <a:rPr b="1" lang="en" sz="1000">
                <a:solidFill>
                  <a:srgbClr val="000000"/>
                </a:solidFill>
                <a:latin typeface="Comfortaa"/>
                <a:ea typeface="Comfortaa"/>
                <a:cs typeface="Comfortaa"/>
                <a:sym typeface="Comfortaa"/>
              </a:rPr>
              <a:t>0.9558</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36" name="Google Shape;136;p19"/>
          <p:cNvPicPr preferRelativeResize="0"/>
          <p:nvPr/>
        </p:nvPicPr>
        <p:blipFill>
          <a:blip r:embed="rId3">
            <a:alphaModFix/>
          </a:blip>
          <a:stretch>
            <a:fillRect/>
          </a:stretch>
        </p:blipFill>
        <p:spPr>
          <a:xfrm>
            <a:off x="1299925" y="1797350"/>
            <a:ext cx="3499950" cy="96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1" type="body"/>
          </p:nvPr>
        </p:nvSpPr>
        <p:spPr>
          <a:xfrm>
            <a:off x="311700" y="715075"/>
            <a:ext cx="8520600" cy="3841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FF0000"/>
                </a:solidFill>
                <a:latin typeface="Comfortaa"/>
                <a:ea typeface="Comfortaa"/>
                <a:cs typeface="Comfortaa"/>
                <a:sym typeface="Comfortaa"/>
              </a:rPr>
              <a:t>2. Using Simple RNN layer on top of embedding laye</a:t>
            </a:r>
            <a:r>
              <a:rPr b="1" lang="en" sz="1400">
                <a:solidFill>
                  <a:srgbClr val="FF0000"/>
                </a:solidFill>
                <a:latin typeface="Comfortaa"/>
                <a:ea typeface="Comfortaa"/>
                <a:cs typeface="Comfortaa"/>
                <a:sym typeface="Comfortaa"/>
              </a:rPr>
              <a:t>r</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0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00000"/>
              </a:lnSpc>
              <a:spcBef>
                <a:spcPts val="400"/>
              </a:spcBef>
              <a:spcAft>
                <a:spcPts val="0"/>
              </a:spcAft>
              <a:buNone/>
            </a:pPr>
            <a:r>
              <a:rPr b="1" lang="en" sz="1000">
                <a:solidFill>
                  <a:srgbClr val="000000"/>
                </a:solidFill>
                <a:latin typeface="Comfortaa"/>
                <a:ea typeface="Comfortaa"/>
                <a:cs typeface="Comfortaa"/>
                <a:sym typeface="Comfortaa"/>
              </a:rPr>
              <a:t>    </a:t>
            </a:r>
            <a:endParaRPr b="1" sz="1000">
              <a:solidFill>
                <a:srgbClr val="000000"/>
              </a:solidFill>
              <a:latin typeface="Comfortaa"/>
              <a:ea typeface="Comfortaa"/>
              <a:cs typeface="Comfortaa"/>
              <a:sym typeface="Comfortaa"/>
            </a:endParaRPr>
          </a:p>
          <a:p>
            <a:pPr indent="0" lvl="0" marL="914400" rtl="0" algn="l">
              <a:lnSpc>
                <a:spcPct val="15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Training loss: </a:t>
            </a:r>
            <a:r>
              <a:rPr b="1" lang="en" sz="1000">
                <a:solidFill>
                  <a:srgbClr val="000000"/>
                </a:solidFill>
                <a:latin typeface="Comfortaa"/>
                <a:ea typeface="Comfortaa"/>
                <a:cs typeface="Comfortaa"/>
                <a:sym typeface="Comfortaa"/>
              </a:rPr>
              <a:t>0.0813</a:t>
            </a:r>
            <a:r>
              <a:rPr b="1" lang="en" sz="1000">
                <a:solidFill>
                  <a:srgbClr val="000000"/>
                </a:solidFill>
                <a:latin typeface="Comfortaa"/>
                <a:ea typeface="Comfortaa"/>
                <a:cs typeface="Comfortaa"/>
                <a:sym typeface="Comfortaa"/>
              </a:rPr>
              <a:t>  Training accuracy: </a:t>
            </a:r>
            <a:r>
              <a:rPr b="1" lang="en" sz="1000">
                <a:solidFill>
                  <a:srgbClr val="000000"/>
                </a:solidFill>
                <a:latin typeface="Comfortaa"/>
                <a:ea typeface="Comfortaa"/>
                <a:cs typeface="Comfortaa"/>
                <a:sym typeface="Comfortaa"/>
              </a:rPr>
              <a:t>0.9686</a:t>
            </a:r>
            <a:r>
              <a:rPr b="1" lang="en" sz="1000">
                <a:solidFill>
                  <a:srgbClr val="000000"/>
                </a:solidFill>
                <a:latin typeface="Comfortaa"/>
                <a:ea typeface="Comfortaa"/>
                <a:cs typeface="Comfortaa"/>
                <a:sym typeface="Comfortaa"/>
              </a:rPr>
              <a:t>  Training f-measure: </a:t>
            </a:r>
            <a:r>
              <a:rPr b="1" lang="en" sz="1000">
                <a:solidFill>
                  <a:srgbClr val="000000"/>
                </a:solidFill>
                <a:latin typeface="Comfortaa"/>
                <a:ea typeface="Comfortaa"/>
                <a:cs typeface="Comfortaa"/>
                <a:sym typeface="Comfortaa"/>
              </a:rPr>
              <a:t>0.9660</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Validation loss: </a:t>
            </a:r>
            <a:r>
              <a:rPr b="1" lang="en" sz="1000">
                <a:solidFill>
                  <a:srgbClr val="000000"/>
                </a:solidFill>
                <a:latin typeface="Comfortaa"/>
                <a:ea typeface="Comfortaa"/>
                <a:cs typeface="Comfortaa"/>
                <a:sym typeface="Comfortaa"/>
              </a:rPr>
              <a:t>0.1532</a:t>
            </a:r>
            <a:r>
              <a:rPr b="1" lang="en" sz="1000">
                <a:solidFill>
                  <a:srgbClr val="000000"/>
                </a:solidFill>
                <a:latin typeface="Comfortaa"/>
                <a:ea typeface="Comfortaa"/>
                <a:cs typeface="Comfortaa"/>
                <a:sym typeface="Comfortaa"/>
              </a:rPr>
              <a:t>   Validation accuracy: </a:t>
            </a:r>
            <a:r>
              <a:rPr b="1" lang="en" sz="1000">
                <a:solidFill>
                  <a:srgbClr val="000000"/>
                </a:solidFill>
                <a:latin typeface="Comfortaa"/>
                <a:ea typeface="Comfortaa"/>
                <a:cs typeface="Comfortaa"/>
                <a:sym typeface="Comfortaa"/>
              </a:rPr>
              <a:t>0.9420</a:t>
            </a:r>
            <a:r>
              <a:rPr b="1" lang="en" sz="1000">
                <a:solidFill>
                  <a:srgbClr val="000000"/>
                </a:solidFill>
                <a:latin typeface="Comfortaa"/>
                <a:ea typeface="Comfortaa"/>
                <a:cs typeface="Comfortaa"/>
                <a:sym typeface="Comfortaa"/>
              </a:rPr>
              <a:t>   Validation f-measure: </a:t>
            </a:r>
            <a:r>
              <a:rPr b="1" lang="en" sz="1000">
                <a:solidFill>
                  <a:srgbClr val="000000"/>
                </a:solidFill>
                <a:latin typeface="Comfortaa"/>
                <a:ea typeface="Comfortaa"/>
                <a:cs typeface="Comfortaa"/>
                <a:sym typeface="Comfortaa"/>
              </a:rPr>
              <a:t>0.9413</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42" name="Google Shape;142;p20"/>
          <p:cNvPicPr preferRelativeResize="0"/>
          <p:nvPr/>
        </p:nvPicPr>
        <p:blipFill>
          <a:blip r:embed="rId3">
            <a:alphaModFix/>
          </a:blip>
          <a:stretch>
            <a:fillRect/>
          </a:stretch>
        </p:blipFill>
        <p:spPr>
          <a:xfrm>
            <a:off x="1365175" y="1593250"/>
            <a:ext cx="3667125"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idx="1" type="body"/>
          </p:nvPr>
        </p:nvSpPr>
        <p:spPr>
          <a:xfrm>
            <a:off x="311700" y="589625"/>
            <a:ext cx="8520600" cy="3954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FF0000"/>
                </a:solidFill>
                <a:latin typeface="Comfortaa"/>
                <a:ea typeface="Comfortaa"/>
                <a:cs typeface="Comfortaa"/>
                <a:sym typeface="Comfortaa"/>
              </a:rPr>
              <a:t>3.   </a:t>
            </a:r>
            <a:r>
              <a:rPr b="1" lang="en" sz="1400">
                <a:solidFill>
                  <a:srgbClr val="FF0000"/>
                </a:solidFill>
                <a:latin typeface="Comfortaa"/>
                <a:ea typeface="Comfortaa"/>
                <a:cs typeface="Comfortaa"/>
                <a:sym typeface="Comfortaa"/>
              </a:rPr>
              <a:t>Using LSTM layer on top of the embedding layer</a:t>
            </a:r>
            <a:endParaRPr b="1" sz="1400">
              <a:solidFill>
                <a:srgbClr val="FF0000"/>
              </a:solidFill>
              <a:latin typeface="Comfortaa"/>
              <a:ea typeface="Comfortaa"/>
              <a:cs typeface="Comfortaa"/>
              <a:sym typeface="Comfortaa"/>
            </a:endParaRPr>
          </a:p>
          <a:p>
            <a:pPr indent="0" lvl="0" marL="0" rtl="0" algn="l">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457200" rtl="0" algn="l">
              <a:lnSpc>
                <a:spcPct val="150000"/>
              </a:lnSpc>
              <a:spcBef>
                <a:spcPts val="1400"/>
              </a:spcBef>
              <a:spcAft>
                <a:spcPts val="0"/>
              </a:spcAft>
              <a:buNone/>
            </a:pPr>
            <a:r>
              <a:t/>
            </a:r>
            <a:endParaRPr b="1" sz="1400">
              <a:solidFill>
                <a:srgbClr val="FF0000"/>
              </a:solidFill>
              <a:latin typeface="Comfortaa"/>
              <a:ea typeface="Comfortaa"/>
              <a:cs typeface="Comfortaa"/>
              <a:sym typeface="Comfortaa"/>
            </a:endParaRPr>
          </a:p>
          <a:p>
            <a:pPr indent="0" lvl="0" marL="0" rtl="0" algn="l">
              <a:lnSpc>
                <a:spcPct val="10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400"/>
              </a:spcBef>
              <a:spcAft>
                <a:spcPts val="0"/>
              </a:spcAft>
              <a:buNone/>
            </a:pPr>
            <a:r>
              <a:t/>
            </a:r>
            <a:endParaRPr b="1" sz="1000">
              <a:solidFill>
                <a:srgbClr val="000000"/>
              </a:solidFill>
              <a:latin typeface="Comfortaa"/>
              <a:ea typeface="Comfortaa"/>
              <a:cs typeface="Comfortaa"/>
              <a:sym typeface="Comfortaa"/>
            </a:endParaRPr>
          </a:p>
          <a:p>
            <a:pPr indent="0" lvl="0" marL="91440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Training loss: </a:t>
            </a:r>
            <a:r>
              <a:rPr b="1" lang="en" sz="1000">
                <a:solidFill>
                  <a:srgbClr val="000000"/>
                </a:solidFill>
                <a:latin typeface="Comfortaa"/>
                <a:ea typeface="Comfortaa"/>
                <a:cs typeface="Comfortaa"/>
                <a:sym typeface="Comfortaa"/>
              </a:rPr>
              <a:t>0.1119</a:t>
            </a:r>
            <a:r>
              <a:rPr b="1" lang="en" sz="1000">
                <a:solidFill>
                  <a:srgbClr val="000000"/>
                </a:solidFill>
                <a:latin typeface="Comfortaa"/>
                <a:ea typeface="Comfortaa"/>
                <a:cs typeface="Comfortaa"/>
                <a:sym typeface="Comfortaa"/>
              </a:rPr>
              <a:t>  Training accuracy: </a:t>
            </a:r>
            <a:r>
              <a:rPr b="1" lang="en" sz="1000">
                <a:solidFill>
                  <a:srgbClr val="000000"/>
                </a:solidFill>
                <a:latin typeface="Comfortaa"/>
                <a:ea typeface="Comfortaa"/>
                <a:cs typeface="Comfortaa"/>
                <a:sym typeface="Comfortaa"/>
              </a:rPr>
              <a:t>0.9587</a:t>
            </a:r>
            <a:r>
              <a:rPr b="1" lang="en" sz="1000">
                <a:solidFill>
                  <a:srgbClr val="000000"/>
                </a:solidFill>
                <a:latin typeface="Comfortaa"/>
                <a:ea typeface="Comfortaa"/>
                <a:cs typeface="Comfortaa"/>
                <a:sym typeface="Comfortaa"/>
              </a:rPr>
              <a:t>  Training f-measure: </a:t>
            </a:r>
            <a:r>
              <a:rPr b="1" lang="en" sz="1000">
                <a:solidFill>
                  <a:srgbClr val="000000"/>
                </a:solidFill>
                <a:latin typeface="Comfortaa"/>
                <a:ea typeface="Comfortaa"/>
                <a:cs typeface="Comfortaa"/>
                <a:sym typeface="Comfortaa"/>
              </a:rPr>
              <a:t>0.9573</a:t>
            </a:r>
            <a:endParaRPr b="1" sz="1000">
              <a:solidFill>
                <a:srgbClr val="000000"/>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000">
                <a:solidFill>
                  <a:srgbClr val="000000"/>
                </a:solidFill>
                <a:latin typeface="Comfortaa"/>
                <a:ea typeface="Comfortaa"/>
                <a:cs typeface="Comfortaa"/>
                <a:sym typeface="Comfortaa"/>
              </a:rPr>
              <a:t>                         Validation loss: </a:t>
            </a:r>
            <a:r>
              <a:rPr b="1" lang="en" sz="1000">
                <a:solidFill>
                  <a:srgbClr val="000000"/>
                </a:solidFill>
                <a:latin typeface="Comfortaa"/>
                <a:ea typeface="Comfortaa"/>
                <a:cs typeface="Comfortaa"/>
                <a:sym typeface="Comfortaa"/>
              </a:rPr>
              <a:t>0.1373</a:t>
            </a:r>
            <a:r>
              <a:rPr b="1" lang="en" sz="1000">
                <a:solidFill>
                  <a:srgbClr val="000000"/>
                </a:solidFill>
                <a:latin typeface="Comfortaa"/>
                <a:ea typeface="Comfortaa"/>
                <a:cs typeface="Comfortaa"/>
                <a:sym typeface="Comfortaa"/>
              </a:rPr>
              <a:t>   Validation accuracy: </a:t>
            </a:r>
            <a:r>
              <a:rPr b="1" lang="en" sz="1000">
                <a:solidFill>
                  <a:srgbClr val="000000"/>
                </a:solidFill>
                <a:latin typeface="Comfortaa"/>
                <a:ea typeface="Comfortaa"/>
                <a:cs typeface="Comfortaa"/>
                <a:sym typeface="Comfortaa"/>
              </a:rPr>
              <a:t>0.9496</a:t>
            </a:r>
            <a:r>
              <a:rPr b="1" lang="en" sz="1000">
                <a:solidFill>
                  <a:srgbClr val="000000"/>
                </a:solidFill>
                <a:latin typeface="Comfortaa"/>
                <a:ea typeface="Comfortaa"/>
                <a:cs typeface="Comfortaa"/>
                <a:sym typeface="Comfortaa"/>
              </a:rPr>
              <a:t>   Validation f-measure: </a:t>
            </a:r>
            <a:r>
              <a:rPr b="1" lang="en" sz="1000">
                <a:solidFill>
                  <a:srgbClr val="000000"/>
                </a:solidFill>
                <a:latin typeface="Comfortaa"/>
                <a:ea typeface="Comfortaa"/>
                <a:cs typeface="Comfortaa"/>
                <a:sym typeface="Comfortaa"/>
              </a:rPr>
              <a:t>0.9514</a:t>
            </a:r>
            <a:endParaRPr b="1" sz="1000">
              <a:solidFill>
                <a:srgbClr val="000000"/>
              </a:solidFill>
              <a:latin typeface="Comfortaa"/>
              <a:ea typeface="Comfortaa"/>
              <a:cs typeface="Comfortaa"/>
              <a:sym typeface="Comfortaa"/>
            </a:endParaRPr>
          </a:p>
          <a:p>
            <a:pPr indent="0" lvl="0" marL="914400" rtl="0" algn="l">
              <a:lnSpc>
                <a:spcPct val="150000"/>
              </a:lnSpc>
              <a:spcBef>
                <a:spcPts val="1400"/>
              </a:spcBef>
              <a:spcAft>
                <a:spcPts val="0"/>
              </a:spcAft>
              <a:buNone/>
            </a:pPr>
            <a:r>
              <a:t/>
            </a:r>
            <a:endParaRPr b="1" sz="1400">
              <a:solidFill>
                <a:srgbClr val="000000"/>
              </a:solidFill>
              <a:latin typeface="Comfortaa"/>
              <a:ea typeface="Comfortaa"/>
              <a:cs typeface="Comfortaa"/>
              <a:sym typeface="Comfortaa"/>
            </a:endParaRPr>
          </a:p>
          <a:p>
            <a:pPr indent="457200" lvl="0" marL="457200" rtl="0" algn="l">
              <a:spcBef>
                <a:spcPts val="400"/>
              </a:spcBef>
              <a:spcAft>
                <a:spcPts val="1600"/>
              </a:spcAft>
              <a:buNone/>
            </a:pPr>
            <a:r>
              <a:rPr lang="en" sz="1400"/>
              <a:t>		</a:t>
            </a:r>
            <a:endParaRPr sz="1400"/>
          </a:p>
        </p:txBody>
      </p:sp>
      <p:pic>
        <p:nvPicPr>
          <p:cNvPr id="148" name="Google Shape;148;p21"/>
          <p:cNvPicPr preferRelativeResize="0"/>
          <p:nvPr/>
        </p:nvPicPr>
        <p:blipFill>
          <a:blip r:embed="rId3">
            <a:alphaModFix/>
          </a:blip>
          <a:stretch>
            <a:fillRect/>
          </a:stretch>
        </p:blipFill>
        <p:spPr>
          <a:xfrm>
            <a:off x="1364613" y="1482088"/>
            <a:ext cx="4467225" cy="100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