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59" r:id="rId9"/>
    <p:sldId id="260"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80" d="100"/>
          <a:sy n="80" d="100"/>
        </p:scale>
        <p:origin x="5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677E117-5C16-4126-8BF9-524470B96ED6}"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69166-08F1-45B5-914D-BEE68A27BE9A}" type="slidenum">
              <a:rPr lang="en-US" smtClean="0"/>
              <a:t>‹#›</a:t>
            </a:fld>
            <a:endParaRPr lang="en-US"/>
          </a:p>
        </p:txBody>
      </p:sp>
    </p:spTree>
    <p:extLst>
      <p:ext uri="{BB962C8B-B14F-4D97-AF65-F5344CB8AC3E}">
        <p14:creationId xmlns:p14="http://schemas.microsoft.com/office/powerpoint/2010/main" val="1951772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77E117-5C16-4126-8BF9-524470B96ED6}"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69166-08F1-45B5-914D-BEE68A27BE9A}" type="slidenum">
              <a:rPr lang="en-US" smtClean="0"/>
              <a:t>‹#›</a:t>
            </a:fld>
            <a:endParaRPr lang="en-US"/>
          </a:p>
        </p:txBody>
      </p:sp>
    </p:spTree>
    <p:extLst>
      <p:ext uri="{BB962C8B-B14F-4D97-AF65-F5344CB8AC3E}">
        <p14:creationId xmlns:p14="http://schemas.microsoft.com/office/powerpoint/2010/main" val="30209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77E117-5C16-4126-8BF9-524470B96ED6}"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69166-08F1-45B5-914D-BEE68A27BE9A}" type="slidenum">
              <a:rPr lang="en-US" smtClean="0"/>
              <a:t>‹#›</a:t>
            </a:fld>
            <a:endParaRPr lang="en-US"/>
          </a:p>
        </p:txBody>
      </p:sp>
    </p:spTree>
    <p:extLst>
      <p:ext uri="{BB962C8B-B14F-4D97-AF65-F5344CB8AC3E}">
        <p14:creationId xmlns:p14="http://schemas.microsoft.com/office/powerpoint/2010/main" val="354493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77E117-5C16-4126-8BF9-524470B96ED6}"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69166-08F1-45B5-914D-BEE68A27BE9A}" type="slidenum">
              <a:rPr lang="en-US" smtClean="0"/>
              <a:t>‹#›</a:t>
            </a:fld>
            <a:endParaRPr lang="en-US"/>
          </a:p>
        </p:txBody>
      </p:sp>
    </p:spTree>
    <p:extLst>
      <p:ext uri="{BB962C8B-B14F-4D97-AF65-F5344CB8AC3E}">
        <p14:creationId xmlns:p14="http://schemas.microsoft.com/office/powerpoint/2010/main" val="142986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77E117-5C16-4126-8BF9-524470B96ED6}"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69166-08F1-45B5-914D-BEE68A27BE9A}" type="slidenum">
              <a:rPr lang="en-US" smtClean="0"/>
              <a:t>‹#›</a:t>
            </a:fld>
            <a:endParaRPr lang="en-US"/>
          </a:p>
        </p:txBody>
      </p:sp>
    </p:spTree>
    <p:extLst>
      <p:ext uri="{BB962C8B-B14F-4D97-AF65-F5344CB8AC3E}">
        <p14:creationId xmlns:p14="http://schemas.microsoft.com/office/powerpoint/2010/main" val="2540788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77E117-5C16-4126-8BF9-524470B96ED6}"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69166-08F1-45B5-914D-BEE68A27BE9A}" type="slidenum">
              <a:rPr lang="en-US" smtClean="0"/>
              <a:t>‹#›</a:t>
            </a:fld>
            <a:endParaRPr lang="en-US"/>
          </a:p>
        </p:txBody>
      </p:sp>
    </p:spTree>
    <p:extLst>
      <p:ext uri="{BB962C8B-B14F-4D97-AF65-F5344CB8AC3E}">
        <p14:creationId xmlns:p14="http://schemas.microsoft.com/office/powerpoint/2010/main" val="241502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7E117-5C16-4126-8BF9-524470B96ED6}" type="datetimeFigureOut">
              <a:rPr lang="en-US" smtClean="0"/>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169166-08F1-45B5-914D-BEE68A27BE9A}" type="slidenum">
              <a:rPr lang="en-US" smtClean="0"/>
              <a:t>‹#›</a:t>
            </a:fld>
            <a:endParaRPr lang="en-US"/>
          </a:p>
        </p:txBody>
      </p:sp>
    </p:spTree>
    <p:extLst>
      <p:ext uri="{BB962C8B-B14F-4D97-AF65-F5344CB8AC3E}">
        <p14:creationId xmlns:p14="http://schemas.microsoft.com/office/powerpoint/2010/main" val="3972766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77E117-5C16-4126-8BF9-524470B96ED6}" type="datetimeFigureOut">
              <a:rPr lang="en-US" smtClean="0"/>
              <a:t>12/12/2021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169166-08F1-45B5-914D-BEE68A27BE9A}" type="slidenum">
              <a:rPr lang="en-US" smtClean="0"/>
              <a:t>‹#›</a:t>
            </a:fld>
            <a:endParaRPr lang="en-US"/>
          </a:p>
        </p:txBody>
      </p:sp>
    </p:spTree>
    <p:extLst>
      <p:ext uri="{BB962C8B-B14F-4D97-AF65-F5344CB8AC3E}">
        <p14:creationId xmlns:p14="http://schemas.microsoft.com/office/powerpoint/2010/main" val="230831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7E117-5C16-4126-8BF9-524470B96ED6}" type="datetimeFigureOut">
              <a:rPr lang="en-US" smtClean="0"/>
              <a:t>12/12/2021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169166-08F1-45B5-914D-BEE68A27BE9A}" type="slidenum">
              <a:rPr lang="en-US" smtClean="0"/>
              <a:t>‹#›</a:t>
            </a:fld>
            <a:endParaRPr lang="en-US"/>
          </a:p>
        </p:txBody>
      </p:sp>
    </p:spTree>
    <p:extLst>
      <p:ext uri="{BB962C8B-B14F-4D97-AF65-F5344CB8AC3E}">
        <p14:creationId xmlns:p14="http://schemas.microsoft.com/office/powerpoint/2010/main" val="234653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77E117-5C16-4126-8BF9-524470B96ED6}"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69166-08F1-45B5-914D-BEE68A27BE9A}" type="slidenum">
              <a:rPr lang="en-US" smtClean="0"/>
              <a:t>‹#›</a:t>
            </a:fld>
            <a:endParaRPr lang="en-US"/>
          </a:p>
        </p:txBody>
      </p:sp>
    </p:spTree>
    <p:extLst>
      <p:ext uri="{BB962C8B-B14F-4D97-AF65-F5344CB8AC3E}">
        <p14:creationId xmlns:p14="http://schemas.microsoft.com/office/powerpoint/2010/main" val="3881234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77E117-5C16-4126-8BF9-524470B96ED6}"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69166-08F1-45B5-914D-BEE68A27BE9A}" type="slidenum">
              <a:rPr lang="en-US" smtClean="0"/>
              <a:t>‹#›</a:t>
            </a:fld>
            <a:endParaRPr lang="en-US"/>
          </a:p>
        </p:txBody>
      </p:sp>
    </p:spTree>
    <p:extLst>
      <p:ext uri="{BB962C8B-B14F-4D97-AF65-F5344CB8AC3E}">
        <p14:creationId xmlns:p14="http://schemas.microsoft.com/office/powerpoint/2010/main" val="553630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7E117-5C16-4126-8BF9-524470B96ED6}" type="datetimeFigureOut">
              <a:rPr lang="en-US" smtClean="0"/>
              <a:t>12/12/2021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169166-08F1-45B5-914D-BEE68A27BE9A}" type="slidenum">
              <a:rPr lang="en-US" smtClean="0"/>
              <a:t>‹#›</a:t>
            </a:fld>
            <a:endParaRPr lang="en-US"/>
          </a:p>
        </p:txBody>
      </p:sp>
    </p:spTree>
    <p:extLst>
      <p:ext uri="{BB962C8B-B14F-4D97-AF65-F5344CB8AC3E}">
        <p14:creationId xmlns:p14="http://schemas.microsoft.com/office/powerpoint/2010/main" val="4003336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Differentiated Skills and Knowledge</a:t>
            </a:r>
          </a:p>
        </p:txBody>
      </p:sp>
      <p:sp>
        <p:nvSpPr>
          <p:cNvPr id="3" name="Subtitle 2"/>
          <p:cNvSpPr>
            <a:spLocks noGrp="1"/>
          </p:cNvSpPr>
          <p:nvPr>
            <p:ph type="subTitle" idx="1"/>
          </p:nvPr>
        </p:nvSpPr>
        <p:spPr/>
        <p:txBody>
          <a:bodyPr/>
          <a:lstStyle/>
          <a:p>
            <a:r>
              <a:rPr lang="en-US" dirty="0"/>
              <a:t>Of Nathaniel Fowler</a:t>
            </a:r>
          </a:p>
        </p:txBody>
      </p:sp>
      <p:pic>
        <p:nvPicPr>
          <p:cNvPr id="1026" name="Picture 2" descr="Animated Figure with wrench"/>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76250" y="720881"/>
            <a:ext cx="20955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71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fltVal val="0"/>
                                          </p:val>
                                        </p:tav>
                                        <p:tav tm="100000">
                                          <p:val>
                                            <p:strVal val="#ppt_w"/>
                                          </p:val>
                                        </p:tav>
                                      </p:tavLst>
                                    </p:anim>
                                    <p:anim calcmode="lin" valueType="num">
                                      <p:cBhvr>
                                        <p:cTn id="12" dur="1000" fill="hold"/>
                                        <p:tgtEl>
                                          <p:spTgt spid="2"/>
                                        </p:tgtEl>
                                        <p:attrNameLst>
                                          <p:attrName>ppt_h</p:attrName>
                                        </p:attrNameLst>
                                      </p:cBhvr>
                                      <p:tavLst>
                                        <p:tav tm="0">
                                          <p:val>
                                            <p:fltVal val="0"/>
                                          </p:val>
                                        </p:tav>
                                        <p:tav tm="100000">
                                          <p:val>
                                            <p:strVal val="#ppt_h"/>
                                          </p:val>
                                        </p:tav>
                                      </p:tavLst>
                                    </p:anim>
                                    <p:anim calcmode="lin" valueType="num">
                                      <p:cBhvr>
                                        <p:cTn id="13" dur="1000" fill="hold"/>
                                        <p:tgtEl>
                                          <p:spTgt spid="2"/>
                                        </p:tgtEl>
                                        <p:attrNameLst>
                                          <p:attrName>style.rotation</p:attrName>
                                        </p:attrNameLst>
                                      </p:cBhvr>
                                      <p:tavLst>
                                        <p:tav tm="0">
                                          <p:val>
                                            <p:fltVal val="90"/>
                                          </p:val>
                                        </p:tav>
                                        <p:tav tm="100000">
                                          <p:val>
                                            <p:fltVal val="0"/>
                                          </p:val>
                                        </p:tav>
                                      </p:tavLst>
                                    </p:anim>
                                    <p:animEffect transition="in" filter="fad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981" y="188875"/>
            <a:ext cx="11901948" cy="2062103"/>
          </a:xfrm>
          <a:prstGeom prst="rect">
            <a:avLst/>
          </a:prstGeom>
        </p:spPr>
        <p:txBody>
          <a:bodyPr wrap="square">
            <a:spAutoFit/>
          </a:bodyPr>
          <a:lstStyle/>
          <a:p>
            <a:r>
              <a:rPr lang="en-US" dirty="0"/>
              <a:t>• </a:t>
            </a:r>
            <a:r>
              <a:rPr lang="en-US" sz="3200" dirty="0">
                <a:latin typeface="Times New Roman" panose="02020603050405020304" pitchFamily="18" charset="0"/>
                <a:cs typeface="Times New Roman" panose="02020603050405020304" pitchFamily="18" charset="0"/>
              </a:rPr>
              <a:t>Set up 100+ users for the design team by running cat6 and fiber cabling from patch panel to cubicles using cable management for control. Terminated cables with modular plug and testing each connection with </a:t>
            </a:r>
            <a:r>
              <a:rPr lang="en-US" sz="3200" dirty="0" err="1">
                <a:latin typeface="Times New Roman" panose="02020603050405020304" pitchFamily="18" charset="0"/>
                <a:cs typeface="Times New Roman" panose="02020603050405020304" pitchFamily="18" charset="0"/>
              </a:rPr>
              <a:t>LANtester</a:t>
            </a:r>
            <a:r>
              <a:rPr lang="en-US" sz="3200" dirty="0">
                <a:latin typeface="Times New Roman" panose="02020603050405020304" pitchFamily="18" charset="0"/>
                <a:cs typeface="Times New Roman" panose="02020603050405020304" pitchFamily="18" charset="0"/>
              </a:rPr>
              <a:t>.</a:t>
            </a:r>
          </a:p>
        </p:txBody>
      </p:sp>
      <p:sp>
        <p:nvSpPr>
          <p:cNvPr id="3" name="Rectangle 2"/>
          <p:cNvSpPr/>
          <p:nvPr/>
        </p:nvSpPr>
        <p:spPr>
          <a:xfrm>
            <a:off x="176981" y="2451141"/>
            <a:ext cx="11783961" cy="1569660"/>
          </a:xfrm>
          <a:prstGeom prst="rect">
            <a:avLst/>
          </a:prstGeom>
        </p:spPr>
        <p:txBody>
          <a:bodyPr wrap="square">
            <a:spAutoFit/>
          </a:bodyPr>
          <a:lstStyle/>
          <a:p>
            <a:r>
              <a:rPr lang="en-US" dirty="0"/>
              <a:t>• </a:t>
            </a:r>
            <a:r>
              <a:rPr lang="en-US" sz="3200" dirty="0">
                <a:latin typeface="Times New Roman" panose="02020603050405020304" pitchFamily="18" charset="0"/>
                <a:cs typeface="Times New Roman" panose="02020603050405020304" pitchFamily="18" charset="0"/>
              </a:rPr>
              <a:t>Experience in installing and implementing Cisco devices (routers, switches and blades) and setting up workstations, printers, internet services and troubleshooting.</a:t>
            </a:r>
          </a:p>
        </p:txBody>
      </p:sp>
      <p:sp>
        <p:nvSpPr>
          <p:cNvPr id="4" name="Rectangle 3"/>
          <p:cNvSpPr/>
          <p:nvPr/>
        </p:nvSpPr>
        <p:spPr>
          <a:xfrm>
            <a:off x="176981" y="4409457"/>
            <a:ext cx="3021981"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Firewall Security</a:t>
            </a:r>
          </a:p>
        </p:txBody>
      </p:sp>
      <p:sp>
        <p:nvSpPr>
          <p:cNvPr id="5" name="Rectangle 4"/>
          <p:cNvSpPr/>
          <p:nvPr/>
        </p:nvSpPr>
        <p:spPr>
          <a:xfrm>
            <a:off x="150962" y="4994232"/>
            <a:ext cx="11809980" cy="1077218"/>
          </a:xfrm>
          <a:prstGeom prst="rect">
            <a:avLst/>
          </a:prstGeom>
        </p:spPr>
        <p:txBody>
          <a:bodyPr wrap="square">
            <a:spAutoFit/>
          </a:bodyPr>
          <a:lstStyle/>
          <a:p>
            <a:r>
              <a:rPr lang="en-US" dirty="0"/>
              <a:t>•  </a:t>
            </a:r>
            <a:r>
              <a:rPr lang="en-US" sz="3200" dirty="0">
                <a:latin typeface="Times New Roman" panose="02020603050405020304" pitchFamily="18" charset="0"/>
                <a:cs typeface="Times New Roman" panose="02020603050405020304" pitchFamily="18" charset="0"/>
              </a:rPr>
              <a:t>As a firewall technical for Defense Information Systems Agency (DISA) headquarters I managed and configured</a:t>
            </a:r>
          </a:p>
        </p:txBody>
      </p:sp>
    </p:spTree>
    <p:extLst>
      <p:ext uri="{BB962C8B-B14F-4D97-AF65-F5344CB8AC3E}">
        <p14:creationId xmlns:p14="http://schemas.microsoft.com/office/powerpoint/2010/main" val="260579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807" y="0"/>
            <a:ext cx="11818374" cy="584775"/>
          </a:xfrm>
          <a:prstGeom prst="rect">
            <a:avLst/>
          </a:prstGeom>
        </p:spPr>
        <p:txBody>
          <a:bodyPr wrap="square">
            <a:spAutoFit/>
          </a:bodyPr>
          <a:lstStyle/>
          <a:p>
            <a:r>
              <a:rPr lang="en-US" dirty="0"/>
              <a:t>•  </a:t>
            </a:r>
            <a:r>
              <a:rPr lang="en-US" sz="3200" dirty="0">
                <a:latin typeface="Times New Roman" panose="02020603050405020304" pitchFamily="18" charset="0"/>
                <a:cs typeface="Times New Roman" panose="02020603050405020304" pitchFamily="18" charset="0"/>
              </a:rPr>
              <a:t>Experience with Symantec Raptor Firewall and </a:t>
            </a:r>
            <a:r>
              <a:rPr lang="en-US" sz="3200" dirty="0" err="1">
                <a:latin typeface="Times New Roman" panose="02020603050405020304" pitchFamily="18" charset="0"/>
                <a:cs typeface="Times New Roman" panose="02020603050405020304" pitchFamily="18" charset="0"/>
              </a:rPr>
              <a:t>Cyberguard</a:t>
            </a:r>
            <a:endParaRPr lang="en-US" sz="3200" dirty="0">
              <a:latin typeface="Times New Roman" panose="02020603050405020304" pitchFamily="18" charset="0"/>
              <a:cs typeface="Times New Roman" panose="02020603050405020304" pitchFamily="18" charset="0"/>
            </a:endParaRPr>
          </a:p>
        </p:txBody>
      </p:sp>
      <p:sp>
        <p:nvSpPr>
          <p:cNvPr id="4" name="Rectangle 3"/>
          <p:cNvSpPr/>
          <p:nvPr/>
        </p:nvSpPr>
        <p:spPr>
          <a:xfrm>
            <a:off x="363794" y="2089111"/>
            <a:ext cx="11700387" cy="2062103"/>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  Worked in the Network Operation Center (NOC) as a civilian Contractor monitoring and maintaining the government network to include thoughts of remote sites to ensure maximum up time for all devices. Used tools such as SolarWinds and Cisco Works.</a:t>
            </a:r>
          </a:p>
        </p:txBody>
      </p:sp>
      <p:sp>
        <p:nvSpPr>
          <p:cNvPr id="5" name="Rectangle 4"/>
          <p:cNvSpPr/>
          <p:nvPr/>
        </p:nvSpPr>
        <p:spPr>
          <a:xfrm>
            <a:off x="245807" y="1152277"/>
            <a:ext cx="4932376"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SolarWinds monitoring tools</a:t>
            </a:r>
          </a:p>
        </p:txBody>
      </p:sp>
      <p:sp>
        <p:nvSpPr>
          <p:cNvPr id="6" name="Rectangle 5"/>
          <p:cNvSpPr/>
          <p:nvPr/>
        </p:nvSpPr>
        <p:spPr>
          <a:xfrm>
            <a:off x="363794" y="4503273"/>
            <a:ext cx="9303381"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Local Area Network/ Wide Area Network (LAN/WAN)</a:t>
            </a:r>
          </a:p>
        </p:txBody>
      </p:sp>
      <p:sp>
        <p:nvSpPr>
          <p:cNvPr id="7" name="Rectangle 6"/>
          <p:cNvSpPr/>
          <p:nvPr/>
        </p:nvSpPr>
        <p:spPr>
          <a:xfrm>
            <a:off x="363793" y="5193885"/>
            <a:ext cx="11700387" cy="1569660"/>
          </a:xfrm>
          <a:prstGeom prst="rect">
            <a:avLst/>
          </a:prstGeom>
        </p:spPr>
        <p:txBody>
          <a:bodyPr wrap="square">
            <a:spAutoFit/>
          </a:bodyPr>
          <a:lstStyle/>
          <a:p>
            <a:r>
              <a:rPr lang="en-US" dirty="0"/>
              <a:t>•  </a:t>
            </a:r>
            <a:r>
              <a:rPr lang="en-US" sz="3200" dirty="0">
                <a:latin typeface="Times New Roman" panose="02020603050405020304" pitchFamily="18" charset="0"/>
                <a:cs typeface="Times New Roman" panose="02020603050405020304" pitchFamily="18" charset="0"/>
              </a:rPr>
              <a:t>LAN maintenance, outlook main administration, scheduling tap backups, application upgrades, hardware maintenance, application training and trouble calls</a:t>
            </a:r>
          </a:p>
        </p:txBody>
      </p:sp>
    </p:spTree>
    <p:extLst>
      <p:ext uri="{BB962C8B-B14F-4D97-AF65-F5344CB8AC3E}">
        <p14:creationId xmlns:p14="http://schemas.microsoft.com/office/powerpoint/2010/main" val="215671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058" y="0"/>
            <a:ext cx="11818374" cy="2062103"/>
          </a:xfrm>
          <a:prstGeom prst="rect">
            <a:avLst/>
          </a:prstGeom>
        </p:spPr>
        <p:txBody>
          <a:bodyPr wrap="square">
            <a:spAutoFit/>
          </a:bodyPr>
          <a:lstStyle/>
          <a:p>
            <a:r>
              <a:rPr lang="en-US" dirty="0"/>
              <a:t>•  </a:t>
            </a:r>
            <a:r>
              <a:rPr lang="en-US" sz="3200" dirty="0">
                <a:latin typeface="Times New Roman" panose="02020603050405020304" pitchFamily="18" charset="0"/>
                <a:cs typeface="Times New Roman" panose="02020603050405020304" pitchFamily="18" charset="0"/>
              </a:rPr>
              <a:t>Cisco Catalyst switches and Cisco routers connected in local-area networks (LANs) and wide-area networks (WANs), including both routing and switching concepts, covering both Layer 1, Layer 2 and Layer 3 technologies</a:t>
            </a:r>
          </a:p>
        </p:txBody>
      </p:sp>
      <p:sp>
        <p:nvSpPr>
          <p:cNvPr id="3" name="Rectangle 2"/>
          <p:cNvSpPr/>
          <p:nvPr/>
        </p:nvSpPr>
        <p:spPr>
          <a:xfrm>
            <a:off x="231058" y="2062103"/>
            <a:ext cx="5110694"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Certificates and Certifications</a:t>
            </a:r>
          </a:p>
        </p:txBody>
      </p:sp>
      <p:sp>
        <p:nvSpPr>
          <p:cNvPr id="4" name="Rectangle 3"/>
          <p:cNvSpPr/>
          <p:nvPr/>
        </p:nvSpPr>
        <p:spPr>
          <a:xfrm>
            <a:off x="231058" y="2646878"/>
            <a:ext cx="6096000" cy="1569660"/>
          </a:xfrm>
          <a:prstGeom prst="rect">
            <a:avLst/>
          </a:prstGeom>
        </p:spPr>
        <p:txBody>
          <a:bodyPr>
            <a:spAutoFit/>
          </a:bodyPr>
          <a:lstStyle/>
          <a:p>
            <a:r>
              <a:rPr lang="en-US" sz="3200" dirty="0">
                <a:latin typeface="Times New Roman" panose="02020603050405020304" pitchFamily="18" charset="0"/>
                <a:cs typeface="Times New Roman" panose="02020603050405020304" pitchFamily="18" charset="0"/>
              </a:rPr>
              <a:t>•  Security + certification</a:t>
            </a:r>
          </a:p>
          <a:p>
            <a:r>
              <a:rPr lang="en-US" sz="3200" dirty="0">
                <a:latin typeface="Times New Roman" panose="02020603050405020304" pitchFamily="18" charset="0"/>
                <a:cs typeface="Times New Roman" panose="02020603050405020304" pitchFamily="18" charset="0"/>
              </a:rPr>
              <a:t>•  CCNA certificate</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Network Plus certification</a:t>
            </a:r>
          </a:p>
        </p:txBody>
      </p:sp>
    </p:spTree>
    <p:extLst>
      <p:ext uri="{BB962C8B-B14F-4D97-AF65-F5344CB8AC3E}">
        <p14:creationId xmlns:p14="http://schemas.microsoft.com/office/powerpoint/2010/main" val="301709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additive="base">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339" y="1209734"/>
            <a:ext cx="6096000" cy="5509200"/>
          </a:xfrm>
          <a:prstGeom prst="rect">
            <a:avLst/>
          </a:prstGeom>
        </p:spPr>
        <p:txBody>
          <a:bodyPr>
            <a:spAutoFit/>
          </a:bodyPr>
          <a:lstStyle/>
          <a:p>
            <a:r>
              <a:rPr lang="en-US" sz="3200" dirty="0" err="1">
                <a:latin typeface="Times New Roman" panose="02020603050405020304" pitchFamily="18" charset="0"/>
                <a:cs typeface="Times New Roman" panose="02020603050405020304" pitchFamily="18" charset="0"/>
              </a:rPr>
              <a:t>Strayer</a:t>
            </a:r>
            <a:r>
              <a:rPr lang="en-US" sz="3200" dirty="0">
                <a:latin typeface="Times New Roman" panose="02020603050405020304" pitchFamily="18" charset="0"/>
                <a:cs typeface="Times New Roman" panose="02020603050405020304" pitchFamily="18" charset="0"/>
              </a:rPr>
              <a:t> University – Herndon, VA</a:t>
            </a:r>
          </a:p>
          <a:p>
            <a:r>
              <a:rPr lang="en-US" sz="3200" dirty="0">
                <a:latin typeface="Times New Roman" panose="02020603050405020304" pitchFamily="18" charset="0"/>
                <a:cs typeface="Times New Roman" panose="02020603050405020304" pitchFamily="18" charset="0"/>
              </a:rPr>
              <a:t>Associates of Arts Degree in Network Information Systems</a:t>
            </a:r>
          </a:p>
          <a:p>
            <a:r>
              <a:rPr lang="en-US" sz="3200" dirty="0">
                <a:latin typeface="Times New Roman" panose="02020603050405020304" pitchFamily="18" charset="0"/>
                <a:cs typeface="Times New Roman" panose="02020603050405020304" pitchFamily="18" charset="0"/>
              </a:rPr>
              <a:t>National American University Bellevue, NE</a:t>
            </a:r>
          </a:p>
          <a:p>
            <a:r>
              <a:rPr lang="en-US" sz="3200" dirty="0">
                <a:latin typeface="Times New Roman" panose="02020603050405020304" pitchFamily="18" charset="0"/>
                <a:cs typeface="Times New Roman" panose="02020603050405020304" pitchFamily="18" charset="0"/>
              </a:rPr>
              <a:t>Bachelor of Science in Business Management</a:t>
            </a:r>
          </a:p>
          <a:p>
            <a:r>
              <a:rPr lang="en-US" sz="3200" dirty="0">
                <a:latin typeface="Times New Roman" panose="02020603050405020304" pitchFamily="18" charset="0"/>
                <a:cs typeface="Times New Roman" panose="02020603050405020304" pitchFamily="18" charset="0"/>
              </a:rPr>
              <a:t>Stratford University – Woodbridge, VA</a:t>
            </a:r>
          </a:p>
          <a:p>
            <a:r>
              <a:rPr lang="en-US" sz="3200" dirty="0">
                <a:latin typeface="Times New Roman" panose="02020603050405020304" pitchFamily="18" charset="0"/>
                <a:cs typeface="Times New Roman" panose="02020603050405020304" pitchFamily="18" charset="0"/>
              </a:rPr>
              <a:t>Master Degree in Information Technology</a:t>
            </a:r>
          </a:p>
        </p:txBody>
      </p:sp>
      <p:sp>
        <p:nvSpPr>
          <p:cNvPr id="3" name="Rectangle 2"/>
          <p:cNvSpPr/>
          <p:nvPr/>
        </p:nvSpPr>
        <p:spPr>
          <a:xfrm>
            <a:off x="214339" y="486386"/>
            <a:ext cx="1840184"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Education</a:t>
            </a:r>
          </a:p>
        </p:txBody>
      </p:sp>
    </p:spTree>
    <p:extLst>
      <p:ext uri="{BB962C8B-B14F-4D97-AF65-F5344CB8AC3E}">
        <p14:creationId xmlns:p14="http://schemas.microsoft.com/office/powerpoint/2010/main" val="397787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005" y="746974"/>
            <a:ext cx="10728101" cy="452431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Introduction</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My knowledge and skills are reflected from all the traveling and military instruction I received while engaging in international interactions with the nationals. Then later changing my military occupation into civilian equaling. The things that mold me to who I am today are not the same as what my interest in now. The knowledge I possess and the skills acquired are the hallmark of my success.</a:t>
            </a:r>
          </a:p>
        </p:txBody>
      </p:sp>
      <p:pic>
        <p:nvPicPr>
          <p:cNvPr id="3" name="Picture 2"/>
          <p:cNvPicPr>
            <a:picLocks noChangeAspect="1"/>
          </p:cNvPicPr>
          <p:nvPr/>
        </p:nvPicPr>
        <p:blipFill>
          <a:blip r:embed="rId2"/>
          <a:stretch>
            <a:fillRect/>
          </a:stretch>
        </p:blipFill>
        <p:spPr>
          <a:xfrm>
            <a:off x="9561758" y="103031"/>
            <a:ext cx="1243617" cy="1745336"/>
          </a:xfrm>
          <a:prstGeom prst="rect">
            <a:avLst/>
          </a:prstGeom>
        </p:spPr>
      </p:pic>
    </p:spTree>
    <p:extLst>
      <p:ext uri="{BB962C8B-B14F-4D97-AF65-F5344CB8AC3E}">
        <p14:creationId xmlns:p14="http://schemas.microsoft.com/office/powerpoint/2010/main" val="126376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487" y="579549"/>
            <a:ext cx="11024316" cy="4031873"/>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The Scale of Informational Knowledge:</a:t>
            </a:r>
          </a:p>
          <a:p>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Construction Engineering</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Bridge Construction Standard and Non-standard</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Demolition</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Information Technology</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Certificates and Certifications</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Education</a:t>
            </a:r>
          </a:p>
        </p:txBody>
      </p:sp>
      <p:pic>
        <p:nvPicPr>
          <p:cNvPr id="3" name="Picture 2"/>
          <p:cNvPicPr>
            <a:picLocks noChangeAspect="1"/>
          </p:cNvPicPr>
          <p:nvPr/>
        </p:nvPicPr>
        <p:blipFill>
          <a:blip r:embed="rId2"/>
          <a:stretch>
            <a:fillRect/>
          </a:stretch>
        </p:blipFill>
        <p:spPr>
          <a:xfrm>
            <a:off x="6246252" y="3057123"/>
            <a:ext cx="3479443" cy="2609582"/>
          </a:xfrm>
          <a:prstGeom prst="rect">
            <a:avLst/>
          </a:prstGeom>
        </p:spPr>
      </p:pic>
    </p:spTree>
    <p:extLst>
      <p:ext uri="{BB962C8B-B14F-4D97-AF65-F5344CB8AC3E}">
        <p14:creationId xmlns:p14="http://schemas.microsoft.com/office/powerpoint/2010/main" val="329345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Engineering</a:t>
            </a:r>
          </a:p>
        </p:txBody>
      </p:sp>
      <p:sp>
        <p:nvSpPr>
          <p:cNvPr id="3" name="Content Placeholder 2"/>
          <p:cNvSpPr>
            <a:spLocks noGrp="1"/>
          </p:cNvSpPr>
          <p:nvPr>
            <p:ph idx="1"/>
          </p:nvPr>
        </p:nvSpPr>
        <p:spPr>
          <a:xfrm>
            <a:off x="838200" y="1568048"/>
            <a:ext cx="10515600" cy="4351338"/>
          </a:xfrm>
        </p:spPr>
        <p:txBody>
          <a:bodyPr>
            <a:normAutofit/>
          </a:bodyPr>
          <a:lstStyle/>
          <a:p>
            <a:r>
              <a:rPr lang="en-US" dirty="0">
                <a:latin typeface="Times New Roman" panose="02020603050405020304" pitchFamily="18" charset="0"/>
                <a:cs typeface="Times New Roman" panose="02020603050405020304" pitchFamily="18" charset="0"/>
              </a:rPr>
              <a:t>Construction engineering, this was my occupation in the military when the skills are converted into civilian experience. The skills convert to: blueprint reading, and creating full scale drawings in an AutoCAD programing, general construction of any type building including the different roofing such as shade roof, A frames and flat roofing. Brick laying of standard red brick and center block, decks and fencing.</a:t>
            </a:r>
          </a:p>
        </p:txBody>
      </p:sp>
      <p:pic>
        <p:nvPicPr>
          <p:cNvPr id="5" name="Picture 4"/>
          <p:cNvPicPr>
            <a:picLocks noChangeAspect="1"/>
          </p:cNvPicPr>
          <p:nvPr/>
        </p:nvPicPr>
        <p:blipFill>
          <a:blip r:embed="rId2"/>
          <a:stretch>
            <a:fillRect/>
          </a:stretch>
        </p:blipFill>
        <p:spPr>
          <a:xfrm>
            <a:off x="8950817" y="4000500"/>
            <a:ext cx="2540626" cy="2540626"/>
          </a:xfrm>
          <a:prstGeom prst="rect">
            <a:avLst/>
          </a:prstGeom>
        </p:spPr>
      </p:pic>
    </p:spTree>
    <p:extLst>
      <p:ext uri="{BB962C8B-B14F-4D97-AF65-F5344CB8AC3E}">
        <p14:creationId xmlns:p14="http://schemas.microsoft.com/office/powerpoint/2010/main" val="14159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 Construction Standard and Non-standard</a:t>
            </a:r>
          </a:p>
        </p:txBody>
      </p:sp>
      <p:sp>
        <p:nvSpPr>
          <p:cNvPr id="3" name="Content Placeholder 2"/>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Bridge Construction Standard and Non-standard, building a standard bridge in designing using pile pier, trestle or a continuous seal foundation. A non-standard as an example is a Multiple Purpose Span Junction Bridge (MGB) to include concrete abutments</a:t>
            </a:r>
            <a:r>
              <a:rPr lang="en-US" dirty="0"/>
              <a:t> </a:t>
            </a:r>
            <a:r>
              <a:rPr lang="en-US" sz="3200" dirty="0">
                <a:latin typeface="Times New Roman" panose="02020603050405020304" pitchFamily="18" charset="0"/>
                <a:cs typeface="Times New Roman" panose="02020603050405020304" pitchFamily="18" charset="0"/>
              </a:rPr>
              <a:t>and bridge inspections; classification with loadbearing inspections.</a:t>
            </a:r>
          </a:p>
        </p:txBody>
      </p:sp>
      <p:pic>
        <p:nvPicPr>
          <p:cNvPr id="4" name="Picture 3"/>
          <p:cNvPicPr>
            <a:picLocks noChangeAspect="1"/>
          </p:cNvPicPr>
          <p:nvPr/>
        </p:nvPicPr>
        <p:blipFill>
          <a:blip r:embed="rId2"/>
          <a:stretch>
            <a:fillRect/>
          </a:stretch>
        </p:blipFill>
        <p:spPr>
          <a:xfrm>
            <a:off x="7403692" y="4001294"/>
            <a:ext cx="3065206" cy="2682055"/>
          </a:xfrm>
          <a:prstGeom prst="rect">
            <a:avLst/>
          </a:prstGeom>
        </p:spPr>
      </p:pic>
    </p:spTree>
    <p:extLst>
      <p:ext uri="{BB962C8B-B14F-4D97-AF65-F5344CB8AC3E}">
        <p14:creationId xmlns:p14="http://schemas.microsoft.com/office/powerpoint/2010/main" val="363106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6698"/>
            <a:ext cx="10515600" cy="1838172"/>
          </a:xfrm>
        </p:spPr>
        <p:txBody>
          <a:bodyPr/>
          <a:lstStyle/>
          <a:p>
            <a:pPr algn="ctr"/>
            <a:r>
              <a:rPr lang="en-US" dirty="0">
                <a:latin typeface="Times New Roman" panose="02020603050405020304" pitchFamily="18" charset="0"/>
                <a:cs typeface="Times New Roman" panose="02020603050405020304" pitchFamily="18" charset="0"/>
              </a:rPr>
              <a:t>Demolition</a:t>
            </a:r>
          </a:p>
        </p:txBody>
      </p:sp>
      <p:sp>
        <p:nvSpPr>
          <p:cNvPr id="3" name="Content Placeholder 2"/>
          <p:cNvSpPr>
            <a:spLocks noGrp="1"/>
          </p:cNvSpPr>
          <p:nvPr>
            <p:ph idx="1"/>
          </p:nvPr>
        </p:nvSpPr>
        <p:spPr>
          <a:xfrm>
            <a:off x="1133167" y="2123769"/>
            <a:ext cx="9338187" cy="3805084"/>
          </a:xfrm>
        </p:spPr>
        <p:txBody>
          <a:bodyPr>
            <a:normAutofit fontScale="92500" lnSpcReduction="10000"/>
          </a:bodyPr>
          <a:lstStyle/>
          <a:p>
            <a:r>
              <a:rPr lang="en-US" sz="3200" dirty="0">
                <a:latin typeface="Times New Roman" panose="02020603050405020304" pitchFamily="18" charset="0"/>
                <a:cs typeface="Times New Roman" panose="02020603050405020304" pitchFamily="18" charset="0"/>
              </a:rPr>
              <a:t>Demolition, is a rear skill that most do not possess nor do they want to.  My level of experience in this area consist of: familiarity with the TNT, dynamite and the four compositions, time-fuse, </a:t>
            </a:r>
            <a:r>
              <a:rPr lang="en-US" sz="3200" dirty="0" err="1">
                <a:latin typeface="Times New Roman" panose="02020603050405020304" pitchFamily="18" charset="0"/>
                <a:cs typeface="Times New Roman" panose="02020603050405020304" pitchFamily="18" charset="0"/>
              </a:rPr>
              <a:t>det</a:t>
            </a:r>
            <a:r>
              <a:rPr lang="en-US" sz="3200" dirty="0">
                <a:latin typeface="Times New Roman" panose="02020603050405020304" pitchFamily="18" charset="0"/>
                <a:cs typeface="Times New Roman" panose="02020603050405020304" pitchFamily="18" charset="0"/>
              </a:rPr>
              <a:t>-cord, blasting caps electrical and non-electrical ending with most military devices to date. Experienced in tree cutting, rock cutting, cratering and ditching.  Also to include varies types of formulas for the different cuts. </a:t>
            </a:r>
          </a:p>
          <a:p>
            <a:r>
              <a:rPr lang="en-US" sz="3200" dirty="0">
                <a:latin typeface="Times New Roman" panose="02020603050405020304" pitchFamily="18" charset="0"/>
                <a:cs typeface="Times New Roman" panose="02020603050405020304" pitchFamily="18" charset="0"/>
              </a:rPr>
              <a:t>The important thing to remember in this field is SAFTY </a:t>
            </a:r>
          </a:p>
        </p:txBody>
      </p:sp>
      <p:pic>
        <p:nvPicPr>
          <p:cNvPr id="4" name="Picture 3"/>
          <p:cNvPicPr>
            <a:picLocks noChangeAspect="1"/>
          </p:cNvPicPr>
          <p:nvPr/>
        </p:nvPicPr>
        <p:blipFill>
          <a:blip r:embed="rId2"/>
          <a:stretch>
            <a:fillRect/>
          </a:stretch>
        </p:blipFill>
        <p:spPr>
          <a:xfrm>
            <a:off x="0" y="0"/>
            <a:ext cx="1460091" cy="2433484"/>
          </a:xfrm>
          <a:prstGeom prst="rect">
            <a:avLst/>
          </a:prstGeom>
        </p:spPr>
      </p:pic>
      <p:pic>
        <p:nvPicPr>
          <p:cNvPr id="5" name="Picture 4"/>
          <p:cNvPicPr>
            <a:picLocks noChangeAspect="1"/>
          </p:cNvPicPr>
          <p:nvPr/>
        </p:nvPicPr>
        <p:blipFill>
          <a:blip r:embed="rId3"/>
          <a:stretch>
            <a:fillRect/>
          </a:stretch>
        </p:blipFill>
        <p:spPr>
          <a:xfrm>
            <a:off x="9984658" y="4476135"/>
            <a:ext cx="2053098" cy="2217789"/>
          </a:xfrm>
          <a:prstGeom prst="rect">
            <a:avLst/>
          </a:prstGeom>
        </p:spPr>
      </p:pic>
    </p:spTree>
    <p:extLst>
      <p:ext uri="{BB962C8B-B14F-4D97-AF65-F5344CB8AC3E}">
        <p14:creationId xmlns:p14="http://schemas.microsoft.com/office/powerpoint/2010/main" val="31584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Technology</a:t>
            </a:r>
          </a:p>
        </p:txBody>
      </p:sp>
      <p:sp>
        <p:nvSpPr>
          <p:cNvPr id="3" name="Content Placeholder 2"/>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I am an experienced Network Engineer with a focus on Network Management and NOC services.  I have a proven ability to identify an issue, analyze the problem, determine the possible solutions and decide the best course of action to mitigate the problem. My priority is customer satisfaction.  I am a team player with effective communication and leadership skills.   I currently have a top secret/SCI security clearance</a:t>
            </a:r>
          </a:p>
        </p:txBody>
      </p:sp>
    </p:spTree>
    <p:extLst>
      <p:ext uri="{BB962C8B-B14F-4D97-AF65-F5344CB8AC3E}">
        <p14:creationId xmlns:p14="http://schemas.microsoft.com/office/powerpoint/2010/main" val="189231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0" presetClass="emph" presetSubtype="0" fill="hold" grpId="1" nodeType="clickEffect">
                                  <p:stCondLst>
                                    <p:cond delay="0"/>
                                  </p:stCondLst>
                                  <p:childTnLst>
                                    <p:animClr clrSpc="hsl" dir="cw">
                                      <p:cBhvr override="childStyle">
                                        <p:cTn id="10" dur="500" fill="hold"/>
                                        <p:tgtEl>
                                          <p:spTgt spid="2"/>
                                        </p:tgtEl>
                                        <p:attrNameLst>
                                          <p:attrName>style.color</p:attrName>
                                        </p:attrNameLst>
                                      </p:cBhvr>
                                      <p:by>
                                        <p:hsl h="0" s="12549" l="25098"/>
                                      </p:by>
                                    </p:animClr>
                                    <p:animClr clrSpc="hsl" dir="cw">
                                      <p:cBhvr>
                                        <p:cTn id="11" dur="500" fill="hold"/>
                                        <p:tgtEl>
                                          <p:spTgt spid="2"/>
                                        </p:tgtEl>
                                        <p:attrNameLst>
                                          <p:attrName>fillcolor</p:attrName>
                                        </p:attrNameLst>
                                      </p:cBhvr>
                                      <p:by>
                                        <p:hsl h="0" s="12549" l="25098"/>
                                      </p:by>
                                    </p:animClr>
                                    <p:animClr clrSpc="hsl" dir="cw">
                                      <p:cBhvr>
                                        <p:cTn id="12" dur="500" fill="hold"/>
                                        <p:tgtEl>
                                          <p:spTgt spid="2"/>
                                        </p:tgtEl>
                                        <p:attrNameLst>
                                          <p:attrName>stroke.color</p:attrName>
                                        </p:attrNameLst>
                                      </p:cBhvr>
                                      <p:by>
                                        <p:hsl h="0" s="12549" l="25098"/>
                                      </p:by>
                                    </p:animClr>
                                    <p:set>
                                      <p:cBhvr>
                                        <p:cTn id="13" dur="500" fill="hold"/>
                                        <p:tgtEl>
                                          <p:spTgt spid="2"/>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2000"/>
                                        <p:tgtEl>
                                          <p:spTgt spid="3">
                                            <p:txEl>
                                              <p:pRg st="0" end="0"/>
                                            </p:txEl>
                                          </p:spTgt>
                                        </p:tgtEl>
                                      </p:cBhvr>
                                    </p:animEffect>
                                    <p:anim calcmode="lin" valueType="num">
                                      <p:cBhvr>
                                        <p:cTn id="19"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20"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grpId="1" nodeType="clickEffect">
                                  <p:stCondLst>
                                    <p:cond delay="0"/>
                                  </p:stCondLst>
                                  <p:childTnLst>
                                    <p:animRot by="21600000">
                                      <p:cBhvr>
                                        <p:cTn id="24" dur="2000" fill="hold"/>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5471" y="250724"/>
            <a:ext cx="11474245" cy="1569660"/>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Technical Summary</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Cisco Router/Switch</a:t>
            </a:r>
          </a:p>
        </p:txBody>
      </p:sp>
      <p:pic>
        <p:nvPicPr>
          <p:cNvPr id="8" name="Picture 7"/>
          <p:cNvPicPr>
            <a:picLocks noChangeAspect="1"/>
          </p:cNvPicPr>
          <p:nvPr/>
        </p:nvPicPr>
        <p:blipFill>
          <a:blip r:embed="rId2"/>
          <a:stretch>
            <a:fillRect/>
          </a:stretch>
        </p:blipFill>
        <p:spPr>
          <a:xfrm>
            <a:off x="6958780" y="316475"/>
            <a:ext cx="5233220" cy="6541525"/>
          </a:xfrm>
          <a:prstGeom prst="rect">
            <a:avLst/>
          </a:prstGeom>
        </p:spPr>
      </p:pic>
      <p:sp>
        <p:nvSpPr>
          <p:cNvPr id="9" name="Rectangle 8"/>
          <p:cNvSpPr/>
          <p:nvPr/>
        </p:nvSpPr>
        <p:spPr>
          <a:xfrm>
            <a:off x="265471" y="1818725"/>
            <a:ext cx="6096000" cy="584775"/>
          </a:xfrm>
          <a:prstGeom prst="rect">
            <a:avLst/>
          </a:prstGeom>
        </p:spPr>
        <p:txBody>
          <a:bodyPr>
            <a:spAutoFit/>
          </a:bodyPr>
          <a:lstStyle/>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Firewall Security</a:t>
            </a:r>
          </a:p>
        </p:txBody>
      </p:sp>
      <p:sp>
        <p:nvSpPr>
          <p:cNvPr id="10" name="Rectangle 9"/>
          <p:cNvSpPr/>
          <p:nvPr/>
        </p:nvSpPr>
        <p:spPr>
          <a:xfrm>
            <a:off x="265471" y="2403500"/>
            <a:ext cx="6096000" cy="1077218"/>
          </a:xfrm>
          <a:prstGeom prst="rect">
            <a:avLst/>
          </a:prstGeom>
        </p:spPr>
        <p:txBody>
          <a:bodyPr>
            <a:spAutoFit/>
          </a:bodyPr>
          <a:lstStyle/>
          <a:p>
            <a:r>
              <a:rPr lang="en-US" sz="3200" dirty="0">
                <a:latin typeface="Times New Roman" panose="02020603050405020304" pitchFamily="18" charset="0"/>
                <a:cs typeface="Times New Roman" panose="02020603050405020304" pitchFamily="18" charset="0"/>
              </a:rPr>
              <a:t>•  SolarWinds monitoring tools</a:t>
            </a:r>
          </a:p>
          <a:p>
            <a:r>
              <a:rPr lang="en-US" sz="3200" dirty="0">
                <a:latin typeface="Times New Roman" panose="02020603050405020304" pitchFamily="18" charset="0"/>
                <a:cs typeface="Times New Roman" panose="02020603050405020304" pitchFamily="18" charset="0"/>
              </a:rPr>
              <a:t>• LAN/WAN</a:t>
            </a:r>
          </a:p>
        </p:txBody>
      </p:sp>
    </p:spTree>
    <p:extLst>
      <p:ext uri="{BB962C8B-B14F-4D97-AF65-F5344CB8AC3E}">
        <p14:creationId xmlns:p14="http://schemas.microsoft.com/office/powerpoint/2010/main" val="399619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9433" y="692863"/>
            <a:ext cx="5474526"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Cisco Router/Switch</a:t>
            </a:r>
          </a:p>
        </p:txBody>
      </p:sp>
      <p:sp>
        <p:nvSpPr>
          <p:cNvPr id="3" name="Rectangle 2"/>
          <p:cNvSpPr/>
          <p:nvPr/>
        </p:nvSpPr>
        <p:spPr>
          <a:xfrm>
            <a:off x="194604" y="1602103"/>
            <a:ext cx="11798710" cy="255454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  Conducted hundreds of routine and emergency maintenances, which includes but is not limited to: configuration changes, applying updates, upgrading operating systems, replacement of End of Life (EOL) devices, as well as insuring the proper hardening and the network management script are applied to all devices.</a:t>
            </a:r>
          </a:p>
        </p:txBody>
      </p:sp>
      <p:sp>
        <p:nvSpPr>
          <p:cNvPr id="4" name="Rectangle 3"/>
          <p:cNvSpPr/>
          <p:nvPr/>
        </p:nvSpPr>
        <p:spPr>
          <a:xfrm>
            <a:off x="194604" y="4481113"/>
            <a:ext cx="11798710" cy="1569660"/>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 Experience in installing and workstations, printers, internet services and troubleshooting. implementing Cisco devices (routers, switches and blades) and setting up </a:t>
            </a:r>
          </a:p>
        </p:txBody>
      </p:sp>
    </p:spTree>
    <p:extLst>
      <p:ext uri="{BB962C8B-B14F-4D97-AF65-F5344CB8AC3E}">
        <p14:creationId xmlns:p14="http://schemas.microsoft.com/office/powerpoint/2010/main" val="267875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763</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Differentiated Skills and Knowledge</vt:lpstr>
      <vt:lpstr>PowerPoint Presentation</vt:lpstr>
      <vt:lpstr>PowerPoint Presentation</vt:lpstr>
      <vt:lpstr>Construction Engineering</vt:lpstr>
      <vt:lpstr>Bridge Construction Standard and Non-standard</vt:lpstr>
      <vt:lpstr>Demolition</vt:lpstr>
      <vt:lpstr>Information Technology</vt:lpstr>
      <vt:lpstr>PowerPoint Presentation</vt:lpstr>
      <vt:lpstr>PowerPoint Presentation</vt:lpstr>
      <vt:lpstr>PowerPoint Presentation</vt:lpstr>
      <vt:lpstr>PowerPoint Presentation</vt:lpstr>
      <vt:lpstr>PowerPoint Presentation</vt:lpstr>
      <vt:lpstr>PowerPoint Presentation</vt:lpstr>
    </vt:vector>
  </TitlesOfParts>
  <Company>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Differentiated Skills and Knowledge</dc:title>
  <dc:creator>Fowler, Nathan</dc:creator>
  <cp:lastModifiedBy>Nathaniel Fowler</cp:lastModifiedBy>
  <cp:revision>45</cp:revision>
  <dcterms:created xsi:type="dcterms:W3CDTF">2021-11-22T15:41:13Z</dcterms:created>
  <dcterms:modified xsi:type="dcterms:W3CDTF">2021-12-12T21:32:16Z</dcterms:modified>
</cp:coreProperties>
</file>