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5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1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2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123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0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6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55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5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3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0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9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5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lle occupée la nuit">
            <a:extLst>
              <a:ext uri="{FF2B5EF4-FFF2-40B4-BE49-F238E27FC236}">
                <a16:creationId xmlns:a16="http://schemas.microsoft.com/office/drawing/2014/main" id="{8DA0682C-0C1D-4A1F-9BCC-7C47BE1DE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928BA9-7CCB-4672-87C0-BE6EF5B65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fr-FR" sz="4400" dirty="0"/>
              <a:t>P3 FONG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47AF3F-775A-4F31-B939-055242723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fr-FR" sz="1400" b="1" i="0" dirty="0">
                <a:solidFill>
                  <a:srgbClr val="FFFFFF"/>
                </a:solidFill>
                <a:effectLst/>
                <a:latin typeface="Montserrat"/>
              </a:rPr>
              <a:t>Créez et utilisez une base de données immobilière avec SQL</a:t>
            </a:r>
          </a:p>
          <a:p>
            <a:br>
              <a:rPr lang="fr-FR" sz="1400" b="0" i="0" dirty="0">
                <a:solidFill>
                  <a:srgbClr val="FFFFFF"/>
                </a:solidFill>
                <a:effectLst/>
                <a:latin typeface="Montserrat"/>
              </a:rPr>
            </a:br>
            <a:endParaRPr lang="fr-FR" sz="1800" dirty="0">
              <a:solidFill>
                <a:srgbClr val="B9A0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1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6C007A-106A-40F2-85A7-E9D3AC29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31" y="361950"/>
            <a:ext cx="3575292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Taux d’appartements qui ont été vendus à un prix du mètre carré deux fois plus élevé que le prix du mètre carré moyen du département.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0293AF5-CF42-4AEF-BBAA-ED5E0B058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537" y="3178176"/>
            <a:ext cx="3706889" cy="3016250"/>
          </a:xfrm>
        </p:spPr>
        <p:txBody>
          <a:bodyPr>
            <a:normAutofit fontScale="92500"/>
          </a:bodyPr>
          <a:lstStyle/>
          <a:p>
            <a:r>
              <a:rPr lang="fr-FR" sz="2800" dirty="0"/>
              <a:t>2,24% des appartements ont été vendus à un prix au mètre carré deux fois plus élevé que le prix du mètre carré moyen du département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D24A7FB-441E-4D1B-AA43-B2C7166DE4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19711" y="5446134"/>
            <a:ext cx="866775" cy="533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327F75-551C-4E90-B85E-EB8D9C451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206" y="699357"/>
            <a:ext cx="7334464" cy="43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6C007A-106A-40F2-85A7-E9D3AC29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31" y="361950"/>
            <a:ext cx="3575292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Donnez les moyennes de valeurs foncières pour le top 20 des communes.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0293AF5-CF42-4AEF-BBAA-ED5E0B058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537" y="3178176"/>
            <a:ext cx="3706889" cy="3016250"/>
          </a:xfrm>
        </p:spPr>
        <p:txBody>
          <a:bodyPr>
            <a:normAutofit/>
          </a:bodyPr>
          <a:lstStyle/>
          <a:p>
            <a:r>
              <a:rPr lang="fr-FR" sz="2800" dirty="0"/>
              <a:t>Ce top 20 confirme que Paris fait parties des communes dont les moyennes de valeurs foncières sont les plus élevées.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CE06AC-D68C-45F5-804F-4BE37B8F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462" y="718652"/>
            <a:ext cx="7373711" cy="245952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395732A-255B-4622-936C-3BC3A15B33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8337" y="3375025"/>
            <a:ext cx="415099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7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FBC25-3059-473D-A62F-FC99BE687DA8}"/>
              </a:ext>
            </a:extLst>
          </p:cNvPr>
          <p:cNvSpPr/>
          <p:nvPr/>
        </p:nvSpPr>
        <p:spPr>
          <a:xfrm>
            <a:off x="4620684" y="0"/>
            <a:ext cx="7571316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0965AB-68A2-4813-82DF-8F7B3D3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50" y="1578349"/>
            <a:ext cx="3946393" cy="18506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1. </a:t>
            </a:r>
            <a:r>
              <a:rPr lang="en-US" sz="31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Nombre</a:t>
            </a:r>
            <a:r>
              <a:rPr lang="en-US" sz="31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total </a:t>
            </a:r>
            <a:r>
              <a:rPr lang="en-US" sz="31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d’appartements</a:t>
            </a:r>
            <a:r>
              <a:rPr lang="en-US" sz="31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</a:t>
            </a:r>
            <a:r>
              <a:rPr lang="en-US" sz="31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vendus</a:t>
            </a:r>
            <a:r>
              <a:rPr lang="en-US" sz="31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au 1er </a:t>
            </a:r>
            <a:r>
              <a:rPr lang="en-US" sz="31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semestre</a:t>
            </a:r>
            <a:r>
              <a:rPr lang="en-US" sz="31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2020.</a:t>
            </a:r>
            <a:br>
              <a:rPr lang="en-US" sz="31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</a:br>
            <a:endParaRPr lang="en-US" sz="31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FC0EBBD-10E9-46D4-ABB1-D53E1E06B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9765" y="2219438"/>
            <a:ext cx="6430561" cy="1189653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2F669F-D944-4708-95C4-B94C62BC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8793" y="3409091"/>
            <a:ext cx="2945467" cy="18506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31378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EAF88F2-61AB-4D4B-A771-370E1CE4A1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39765" y="4233433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0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6EBF38-F0E6-43DE-B0B9-7A1B626B6252}"/>
              </a:ext>
            </a:extLst>
          </p:cNvPr>
          <p:cNvSpPr/>
          <p:nvPr/>
        </p:nvSpPr>
        <p:spPr>
          <a:xfrm>
            <a:off x="4620684" y="0"/>
            <a:ext cx="7571316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2F9AAD-203E-48F0-A1A2-3EDC8489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29" y="609600"/>
            <a:ext cx="3706889" cy="1821918"/>
          </a:xfrm>
        </p:spPr>
        <p:txBody>
          <a:bodyPr/>
          <a:lstStyle/>
          <a:p>
            <a:r>
              <a:rPr lang="fr-F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Proportion des ventes d’appartements par le nombre de pièces.</a:t>
            </a:r>
            <a:br>
              <a:rPr lang="fr-F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A44AB15-EB64-42E7-B894-4755EBFDC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616" y="609600"/>
            <a:ext cx="5896798" cy="2896004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BC2CCC-1314-4469-B424-20ED3C3D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329" y="2673351"/>
            <a:ext cx="3706889" cy="3016250"/>
          </a:xfrm>
        </p:spPr>
        <p:txBody>
          <a:bodyPr>
            <a:normAutofit/>
          </a:bodyPr>
          <a:lstStyle/>
          <a:p>
            <a:r>
              <a:rPr lang="fr-FR" sz="2800" dirty="0"/>
              <a:t>La majorité des ventes d’appartements comprennent soit 2 ou 3 pièces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6816FE-A97D-4737-86B7-9774F9C957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9616" y="3717681"/>
            <a:ext cx="1905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53E055-3CBF-4F81-89D7-8197DF99366B}"/>
              </a:ext>
            </a:extLst>
          </p:cNvPr>
          <p:cNvSpPr/>
          <p:nvPr/>
        </p:nvSpPr>
        <p:spPr>
          <a:xfrm>
            <a:off x="4620684" y="0"/>
            <a:ext cx="7571316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07B327-B8C5-4DBB-8EFE-9A7AAFD6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5" y="571500"/>
            <a:ext cx="3706889" cy="1821918"/>
          </a:xfrm>
        </p:spPr>
        <p:txBody>
          <a:bodyPr/>
          <a:lstStyle/>
          <a:p>
            <a:r>
              <a:rPr lang="fr-F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Liste des 10 départements où le prix du mètre carré est le plus élevé.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5BF739C-DD2B-4C80-B18E-95D832578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310" y="1882005"/>
            <a:ext cx="6411912" cy="142736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BD5CAE-3850-4CA7-9818-176BE947B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395" y="2635251"/>
            <a:ext cx="3706889" cy="3016250"/>
          </a:xfrm>
        </p:spPr>
        <p:txBody>
          <a:bodyPr>
            <a:normAutofit/>
          </a:bodyPr>
          <a:lstStyle/>
          <a:p>
            <a:r>
              <a:rPr lang="fr-FR" sz="2800" dirty="0"/>
              <a:t>On peut noter que la moitié des départements de cette liste sont situés en Ile-de-France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8005E5-18B8-4A59-8EFA-7A068426AE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46310" y="3452240"/>
            <a:ext cx="3124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7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C68A2D-BA51-41B6-BAC0-D8E196B5A1BF}"/>
              </a:ext>
            </a:extLst>
          </p:cNvPr>
          <p:cNvSpPr/>
          <p:nvPr/>
        </p:nvSpPr>
        <p:spPr>
          <a:xfrm>
            <a:off x="4620684" y="0"/>
            <a:ext cx="7571316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EDD57F-DE15-4F34-96B4-C1C5816E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20" y="672440"/>
            <a:ext cx="3706889" cy="1821918"/>
          </a:xfrm>
        </p:spPr>
        <p:txBody>
          <a:bodyPr/>
          <a:lstStyle/>
          <a:p>
            <a:r>
              <a:rPr lang="fr-F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Prix moyen du mètre carré d’une maison en Île-de-France.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116AE95-1D80-4F1E-BB5A-D743FCA58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2054883"/>
            <a:ext cx="6411912" cy="2189433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2A694C-B1C2-49E8-9C71-727335410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3720" y="2736191"/>
            <a:ext cx="3706889" cy="3016250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Le prix au mètre carré d’une maison en Ile-de-France est moins élevé que celui d’un appartement (7243.45 prix au m²*)</a:t>
            </a:r>
          </a:p>
          <a:p>
            <a:r>
              <a:rPr lang="fr-FR" sz="1200" dirty="0"/>
              <a:t>*en changeant juste le type de local dans la requête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58FF95-0877-4A47-A9D4-EDDA1BE3FB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6163" y="4500562"/>
            <a:ext cx="18288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8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873C38-43A8-449E-B7DF-6BAA180AC08A}"/>
              </a:ext>
            </a:extLst>
          </p:cNvPr>
          <p:cNvSpPr/>
          <p:nvPr/>
        </p:nvSpPr>
        <p:spPr>
          <a:xfrm>
            <a:off x="4620684" y="0"/>
            <a:ext cx="7571316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565866-4B2E-4D56-8291-9569B2F1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70" y="590550"/>
            <a:ext cx="3706889" cy="1821918"/>
          </a:xfrm>
        </p:spPr>
        <p:txBody>
          <a:bodyPr/>
          <a:lstStyle/>
          <a:p>
            <a:r>
              <a:rPr lang="fr-F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Liste des 10 appartements les plus chers avec le département et le nombre de mètres carrés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780125A-A884-4EE3-9F80-2C1BA5DFE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293" y="1682694"/>
            <a:ext cx="6411912" cy="174630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35992C-4198-4667-86B0-8236D975D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8970" y="2654301"/>
            <a:ext cx="3706889" cy="3016250"/>
          </a:xfrm>
        </p:spPr>
        <p:txBody>
          <a:bodyPr>
            <a:noAutofit/>
          </a:bodyPr>
          <a:lstStyle/>
          <a:p>
            <a:endParaRPr lang="fr-FR" sz="2800" dirty="0"/>
          </a:p>
          <a:p>
            <a:r>
              <a:rPr lang="fr-FR" sz="2800" dirty="0"/>
              <a:t>Les appartements les plus chers sont situés à Paris, sauf pour un appartement (dans l’Essonne)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19ADCF-148B-43C3-9491-32E3DAAD1E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6293" y="3587723"/>
            <a:ext cx="3600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9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8531F4-B729-42AC-A26E-7C0AFD20F4B4}"/>
              </a:ext>
            </a:extLst>
          </p:cNvPr>
          <p:cNvSpPr/>
          <p:nvPr/>
        </p:nvSpPr>
        <p:spPr>
          <a:xfrm>
            <a:off x="4620684" y="0"/>
            <a:ext cx="7571316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FC50FA-C5FB-40CD-A7CA-E8A0B32F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6" y="609600"/>
            <a:ext cx="3706889" cy="1821918"/>
          </a:xfrm>
        </p:spPr>
        <p:txBody>
          <a:bodyPr/>
          <a:lstStyle/>
          <a:p>
            <a:r>
              <a:rPr lang="fr-F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Taux d’évolution du nombre de ventes entre le premier et le deuxième trimestres de 2020.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A67169B-6D4F-41A3-94C1-6982779E9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56163" y="1828800"/>
            <a:ext cx="7218094" cy="2376204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5309AB-DB55-45FD-A1F5-5691E95DB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876" y="2673351"/>
            <a:ext cx="3706889" cy="3016250"/>
          </a:xfrm>
        </p:spPr>
        <p:txBody>
          <a:bodyPr>
            <a:normAutofit/>
          </a:bodyPr>
          <a:lstStyle/>
          <a:p>
            <a:r>
              <a:rPr lang="fr-FR" sz="2800" dirty="0"/>
              <a:t>Le taux d’évolution du nombre de ventes entre le 1</a:t>
            </a:r>
            <a:r>
              <a:rPr lang="fr-FR" sz="2800" baseline="30000" dirty="0"/>
              <a:t>er</a:t>
            </a:r>
            <a:r>
              <a:rPr lang="fr-FR" sz="2800" dirty="0"/>
              <a:t> et 2</a:t>
            </a:r>
            <a:r>
              <a:rPr lang="fr-FR" sz="2800" baseline="30000" dirty="0"/>
              <a:t>ème</a:t>
            </a:r>
            <a:r>
              <a:rPr lang="fr-FR" sz="2800" dirty="0"/>
              <a:t> semestre est de 3,68%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FF4666-EFB3-4399-8083-533EBDB8B33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56163" y="4514850"/>
            <a:ext cx="28765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9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6C007A-106A-40F2-85A7-E9D3AC29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31" y="835384"/>
            <a:ext cx="3575292" cy="2003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7.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Liste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des communes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où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le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taux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d’évolution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des ventes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supérieur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à 20 % entre le premier et le second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trimestre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2020.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3971FC4-E944-4F0E-952C-7009CE425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5001" y="240642"/>
            <a:ext cx="6197668" cy="4338366"/>
          </a:xfrm>
          <a:prstGeom prst="rect">
            <a:avLst/>
          </a:prstGeom>
          <a:ln>
            <a:noFill/>
          </a:ln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0293AF5-CF42-4AEF-BBAA-ED5E0B058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537" y="3178176"/>
            <a:ext cx="3706889" cy="3016250"/>
          </a:xfrm>
        </p:spPr>
        <p:txBody>
          <a:bodyPr>
            <a:normAutofit/>
          </a:bodyPr>
          <a:lstStyle/>
          <a:p>
            <a:r>
              <a:rPr lang="fr-FR" sz="2800" dirty="0"/>
              <a:t>Liste totale disponible dans le csv :</a:t>
            </a:r>
          </a:p>
          <a:p>
            <a:r>
              <a:rPr lang="fr-FR" sz="2800" dirty="0"/>
              <a:t>P3_FONG_Q7 Liste des communes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6499B29-1407-4F58-B41F-361641EC25B4}"/>
              </a:ext>
            </a:extLst>
          </p:cNvPr>
          <p:cNvPicPr/>
          <p:nvPr/>
        </p:nvPicPr>
        <p:blipFill rotWithShape="1">
          <a:blip r:embed="rId4"/>
          <a:srcRect b="57407"/>
          <a:stretch/>
        </p:blipFill>
        <p:spPr>
          <a:xfrm>
            <a:off x="5325001" y="4846262"/>
            <a:ext cx="4181475" cy="17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6C007A-106A-40F2-85A7-E9D3AC29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31" y="361950"/>
            <a:ext cx="3575292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Différence en pourcentage du prix au mètre carré entre un appartement de 2 pièces et un appartement de 3 pièces.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0293AF5-CF42-4AEF-BBAA-ED5E0B058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537" y="3178176"/>
            <a:ext cx="3706889" cy="3016250"/>
          </a:xfrm>
        </p:spPr>
        <p:txBody>
          <a:bodyPr>
            <a:normAutofit/>
          </a:bodyPr>
          <a:lstStyle/>
          <a:p>
            <a:r>
              <a:rPr lang="fr-FR" sz="2800" dirty="0"/>
              <a:t>Un appartement de 3 pièces est 12% moins cher en prix au m² par rapport à un 2 pièces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ECDB04-08A1-4D12-B058-BFCEA3D58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19"/>
          <a:stretch/>
        </p:blipFill>
        <p:spPr>
          <a:xfrm>
            <a:off x="5063176" y="753110"/>
            <a:ext cx="6866998" cy="276263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84C727-FE9D-4139-8DB2-4A57F14A98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66310" y="4519612"/>
            <a:ext cx="30575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5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1B1D30"/>
      </a:dk2>
      <a:lt2>
        <a:srgbClr val="F0F1F3"/>
      </a:lt2>
      <a:accent1>
        <a:srgbClr val="B9A037"/>
      </a:accent1>
      <a:accent2>
        <a:srgbClr val="BF662D"/>
      </a:accent2>
      <a:accent3>
        <a:srgbClr val="D13F43"/>
      </a:accent3>
      <a:accent4>
        <a:srgbClr val="BF2D6E"/>
      </a:accent4>
      <a:accent5>
        <a:srgbClr val="D13FBD"/>
      </a:accent5>
      <a:accent6>
        <a:srgbClr val="972DBF"/>
      </a:accent6>
      <a:hlink>
        <a:srgbClr val="4C64C3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1B1D30"/>
    </a:dk2>
    <a:lt2>
      <a:srgbClr val="F0F1F3"/>
    </a:lt2>
    <a:accent1>
      <a:srgbClr val="B9A037"/>
    </a:accent1>
    <a:accent2>
      <a:srgbClr val="BF662D"/>
    </a:accent2>
    <a:accent3>
      <a:srgbClr val="D13F43"/>
    </a:accent3>
    <a:accent4>
      <a:srgbClr val="BF2D6E"/>
    </a:accent4>
    <a:accent5>
      <a:srgbClr val="D13FBD"/>
    </a:accent5>
    <a:accent6>
      <a:srgbClr val="972DBF"/>
    </a:accent6>
    <a:hlink>
      <a:srgbClr val="4C64C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372</Words>
  <Application>Microsoft Office PowerPoint</Application>
  <PresentationFormat>Grand écran</PresentationFormat>
  <Paragraphs>26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Calibri Light</vt:lpstr>
      <vt:lpstr>Georgia Pro Cond Light</vt:lpstr>
      <vt:lpstr>Montserrat</vt:lpstr>
      <vt:lpstr>Speak Pro</vt:lpstr>
      <vt:lpstr>Wingdings 2</vt:lpstr>
      <vt:lpstr>SlateVTI</vt:lpstr>
      <vt:lpstr>P3 FONG</vt:lpstr>
      <vt:lpstr>1. Nombre total d’appartements vendus au 1er semestre 2020. </vt:lpstr>
      <vt:lpstr>2. Proportion des ventes d’appartements par le nombre de pièces. </vt:lpstr>
      <vt:lpstr>3. Liste des 10 départements où le prix du mètre carré est le plus élevé.</vt:lpstr>
      <vt:lpstr>4. Prix moyen du mètre carré d’une maison en Île-de-France.</vt:lpstr>
      <vt:lpstr>5. Liste des 10 appartements les plus chers avec le département et le nombre de mètres carrés</vt:lpstr>
      <vt:lpstr>6. Taux d’évolution du nombre de ventes entre le premier et le deuxième trimestres de 2020.</vt:lpstr>
      <vt:lpstr>7. Liste des communes où le taux d’évolution des ventes est supérieur à 20 % entre le premier et le second trimestre de 2020.</vt:lpstr>
      <vt:lpstr>8. Différence en pourcentage du prix au mètre carré entre un appartement de 2 pièces et un appartement de 3 pièces.</vt:lpstr>
      <vt:lpstr>9. Taux d’appartements qui ont été vendus à un prix du mètre carré deux fois plus élevé que le prix du mètre carré moyen du département.</vt:lpstr>
      <vt:lpstr>10. Donnez les moyennes de valeurs foncières pour le top 20 des communes.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FONG</dc:title>
  <dc:creator>V Fong</dc:creator>
  <cp:lastModifiedBy>V Fong</cp:lastModifiedBy>
  <cp:revision>16</cp:revision>
  <dcterms:created xsi:type="dcterms:W3CDTF">2021-04-13T14:27:48Z</dcterms:created>
  <dcterms:modified xsi:type="dcterms:W3CDTF">2021-04-13T16:00:17Z</dcterms:modified>
</cp:coreProperties>
</file>