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D78D8B-C9B5-4E22-8FB1-BB160985ED62}">
  <a:tblStyle styleId="{EDD78D8B-C9B5-4E22-8FB1-BB160985E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0b3a99eb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0b3a99eb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0b3a99eb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0b3a99eb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Partitionner</a:t>
            </a:r>
            <a:r>
              <a:rPr lang="fr"/>
              <a:t> ou segmenter les données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1317b54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1317b54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1822e9f0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1822e9f0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1317b548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1317b548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0b3a99eb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0b3a99eb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1317b54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1317b54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1317b548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1317b548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1822e9f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1822e9f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1317b548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1317b548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0b3a99eb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0b3a99eb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1822e9f0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1822e9f0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0b3a99eb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0b3a99eb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0b3a99eb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0b3a99eb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0b3a99eb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0b3a99eb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0b3a99eb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0b3a99eb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1822e9f0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1822e9f0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59595F"/>
                </a:solidFill>
                <a:highlight>
                  <a:srgbClr val="FFFFFF"/>
                </a:highlight>
              </a:rPr>
              <a:t>Cette représentation permet de déterminer la proportion d'information contenue dans un plan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0b3a99eb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0b3a99eb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0b3a99eb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0b3a99eb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Produisez une étude de marché avec R ou Python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P9 FONG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1393925"/>
            <a:ext cx="76887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Interprétation de l’ACP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151" name="Google Shape;151;p22"/>
          <p:cNvGraphicFramePr/>
          <p:nvPr/>
        </p:nvGraphicFramePr>
        <p:xfrm>
          <a:off x="125100" y="187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{EDD78D8B-C9B5-4E22-8FB1-BB160985ED62}</a:tableStyleId>
              </a:tblPr>
              <a:tblGrid>
                <a:gridCol w="2964600"/>
                <a:gridCol w="2964600"/>
                <a:gridCol w="2964600"/>
              </a:tblGrid>
              <a:tr h="2997300">
                <a:tc>
                  <a:txBody>
                    <a:bodyPr/>
                    <a:lstStyle/>
                    <a:p>
                      <a:pPr indent="0" lvl="0" marL="190500" marR="190500" rtl="0" algn="l"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50">
                          <a:highlight>
                            <a:srgbClr val="FFFFFF"/>
                          </a:highlight>
                        </a:rPr>
                        <a:t>Interprétation de l'axe 1</a:t>
                      </a:r>
                      <a:endParaRPr b="1"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Variables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++ Disponibilité protéines / PIB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-- Insécurité Alimentaire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Individus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++ Chine - RAS de Hong-Kong / Pays-Bas / Belgique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-- Somalie / Afghanistan / République arabe syrienne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0" marR="190500" rtl="0" algn="l">
                        <a:spcBef>
                          <a:spcPts val="2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50">
                          <a:highlight>
                            <a:srgbClr val="FFFFFF"/>
                          </a:highlight>
                        </a:rPr>
                        <a:t>Interprétation de l'axe 2</a:t>
                      </a:r>
                      <a:endParaRPr b="1"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Variables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++ Importation (kg/pers) / Nourriture Volaille/Total (%)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-- Densité ferroviaire / Accès eau potable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Individus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++ Saint-Kitts-et-Nevis / Saint-Vincent-et-les Grenadines / Samoa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-- Belgique / Luxembourg / Qatar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0" marR="190500" rtl="0" algn="l">
                        <a:spcBef>
                          <a:spcPts val="2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50">
                          <a:highlight>
                            <a:srgbClr val="FFFFFF"/>
                          </a:highlight>
                        </a:rPr>
                        <a:t>Interprétation de l'axe 3</a:t>
                      </a:r>
                      <a:endParaRPr b="1"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Variables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++ PIB / Indice de stabilité politique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-- Production / Excès pondéral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Individus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++ Palaos / Saint-Kitts-et-Nevis / Chine - RAS de Hong-Kong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50">
                          <a:highlight>
                            <a:srgbClr val="FFFFFF"/>
                          </a:highlight>
                        </a:rPr>
                        <a:t>-- Ukraine / Australie / Jamaïque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3</a:t>
            </a:r>
            <a:r>
              <a:rPr lang="fr" sz="1500"/>
              <a:t>. Clustering</a:t>
            </a:r>
            <a:endParaRPr sz="15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K-Means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Regrouper les objets en K clusters distincts (K à définir)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Clustering non hiérarchique (les objets ne sont pas ordonnés en fonction de leurs ressemblance)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Classification non-supervisée (les groupes n’existent pas avant d’être créés)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Classification </a:t>
            </a:r>
            <a:r>
              <a:rPr lang="fr"/>
              <a:t>Ascendante</a:t>
            </a:r>
            <a:r>
              <a:rPr lang="fr"/>
              <a:t> Hiérarchique (dendrogramme)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Créer des groupes d’individus homogènes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Classification non-supervisée</a:t>
            </a:r>
            <a:endParaRPr/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4950" y="207653"/>
            <a:ext cx="7697400" cy="4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P</a:t>
            </a:r>
            <a:r>
              <a:rPr i="1" lang="fr"/>
              <a:t>our obtenir le nombre K optimal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u="sng"/>
              <a:t>Méthode du coude</a:t>
            </a:r>
            <a:r>
              <a:rPr i="1" lang="fr"/>
              <a:t>: basée sur la distance moyenne de chaque point d'un cluster à son centre de gravité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u="sng"/>
              <a:t>Silhouette score</a:t>
            </a:r>
            <a:r>
              <a:rPr i="1" lang="fr"/>
              <a:t>:  mesure de la similitude d'un objet avec son propre cluster ( cohésion ) par rapport à d'autres clusters ( séparation )</a:t>
            </a:r>
            <a:endParaRPr i="1"/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3933825"/>
            <a:ext cx="67818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875" y="752475"/>
            <a:ext cx="5218756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Clustering par K-Means  sur le premier plan factoriel (composante 1 et 2)</a:t>
            </a:r>
            <a:endParaRPr i="1"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925" y="304800"/>
            <a:ext cx="4532157" cy="40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Heatmap des clusters K-Means et des variables</a:t>
            </a:r>
            <a:endParaRPr i="1"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428876" y="-2009775"/>
            <a:ext cx="4495799" cy="851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du K-Means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 cluster 1 semble être intéressant car ils regroupent des pays qui consomment, importent, produisent, exportent  beaucoup de volaille.</a:t>
            </a:r>
            <a:br>
              <a:rPr lang="fr"/>
            </a:br>
            <a:r>
              <a:rPr lang="fr"/>
              <a:t>Ce sont plutôt des pays développés (PIB, stabilité politique élevé) qui possèdent un bon réseau ferroviaire et un accès sécurisé à l’eau potable.</a:t>
            </a:r>
            <a:br>
              <a:rPr lang="fr"/>
            </a:br>
            <a:r>
              <a:rPr lang="fr"/>
              <a:t>Ils ont un taux d’évolution de population et d’inflation </a:t>
            </a:r>
            <a:r>
              <a:rPr lang="fr"/>
              <a:t>faible</a:t>
            </a:r>
            <a:r>
              <a:rPr lang="fr"/>
              <a:t> ainsi que peu d’insécurité alimentaire, de terres agricoles, population </a:t>
            </a:r>
            <a:r>
              <a:rPr lang="fr"/>
              <a:t>musulmane</a:t>
            </a:r>
            <a:r>
              <a:rPr lang="fr"/>
              <a:t>, population rurale, d’enfants en excès pondéral et importation alimentaire moindre par rapport aux exportations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Cluster trop large</a:t>
            </a:r>
            <a:endParaRPr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Dendrogramme de la Classification Ascendante Hiérarchique</a:t>
            </a:r>
            <a:endParaRPr i="1"/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713" y="304800"/>
            <a:ext cx="2053870" cy="406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Heatmap de la CAH</a:t>
            </a:r>
            <a:endParaRPr i="1"/>
          </a:p>
        </p:txBody>
      </p:sp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335950" y="-1610999"/>
            <a:ext cx="4520775" cy="774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de la CAH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 cluster 2 pourrait nous intéresser car  </a:t>
            </a:r>
            <a:r>
              <a:rPr lang="fr"/>
              <a:t>ils regroupent des pays qui importent, produisent, exportent  beaucoup de volaille. Ils en consomment modérément</a:t>
            </a:r>
            <a:br>
              <a:rPr lang="fr"/>
            </a:br>
            <a:r>
              <a:rPr lang="fr"/>
              <a:t>Ce sont plutôt des pays développés (PIB, stabilité politique élevé) qui possèdent un bon réseau ferroviaire et un accès sécurisé à l’eau potable.</a:t>
            </a:r>
            <a:br>
              <a:rPr lang="fr"/>
            </a:br>
            <a:r>
              <a:rPr lang="fr"/>
              <a:t>Ils ont un taux d’évolution de population faible, tout comme l’insécurité alimentaire, population musulmane, population rurale, d’enfants en excès pondéral et importation alimentaire moindre par rapport aux exportations</a:t>
            </a:r>
            <a:br>
              <a:rPr lang="fr"/>
            </a:br>
            <a:r>
              <a:rPr lang="fr"/>
              <a:t>L’évolution du taux d’inflation est faible et la part des terres agricoles sur la superficie totale est moyenne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Il regroupe moins d’individus que le cluster 1 du K-Means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Les individus du cluster 2 sont également présent dans le cluster 1 du K-Means</a:t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Clustering par K-Means &amp; CAH</a:t>
            </a:r>
            <a:endParaRPr i="1"/>
          </a:p>
        </p:txBody>
      </p:sp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883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4950" y="2290800"/>
            <a:ext cx="3768000" cy="16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3</a:t>
            </a:r>
            <a:r>
              <a:rPr lang="fr"/>
              <a:t>...</a:t>
            </a:r>
            <a:r>
              <a:rPr lang="fr"/>
              <a:t>Objectif</a:t>
            </a:r>
            <a:endParaRPr/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4...Démarche</a:t>
            </a:r>
            <a:endParaRPr/>
          </a:p>
          <a:p>
            <a:pPr indent="-30734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4</a:t>
            </a:r>
            <a:r>
              <a:rPr lang="fr"/>
              <a:t>...</a:t>
            </a:r>
            <a:r>
              <a:rPr lang="fr"/>
              <a:t> Préparation des données</a:t>
            </a:r>
            <a:endParaRPr/>
          </a:p>
          <a:p>
            <a:pPr indent="-30734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5… ACP</a:t>
            </a:r>
            <a:endParaRPr/>
          </a:p>
          <a:p>
            <a:pPr indent="-30734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11…Clustering</a:t>
            </a:r>
            <a:endParaRPr/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20...Recommandations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14860" r="16116" t="0"/>
          <a:stretch/>
        </p:blipFill>
        <p:spPr>
          <a:xfrm>
            <a:off x="4786925" y="1337956"/>
            <a:ext cx="4162574" cy="2467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</a:t>
            </a:r>
            <a:r>
              <a:rPr lang="fr"/>
              <a:t>ecommandations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Il semblerait que le cluster 2 de la CAH puisse être une première piste de </a:t>
            </a:r>
            <a:r>
              <a:rPr lang="fr"/>
              <a:t>réflexion pour l’exportation des poulets. Il regroupe principalement des pays d’Europe qui consomment </a:t>
            </a:r>
            <a:r>
              <a:rPr lang="fr"/>
              <a:t> de la volaille et qui en importent beaucoup. Même s’ils en produisent également cela ne les empêchent pas d’importer en quantité (exemple Belgique ou Hong Kong). Grâce à la libre circulation des marchandises au sein de l’Union Européenne, cela peut faciliter une première exportation à l’internationale. De plus ce cluster présente une densité de réseau ferroviaire élevé ce qui peut réduire les coûts </a:t>
            </a:r>
            <a:r>
              <a:rPr lang="fr"/>
              <a:t>logistiques</a:t>
            </a:r>
            <a:r>
              <a:rPr lang="fr"/>
              <a:t>.</a:t>
            </a:r>
            <a:br>
              <a:rPr lang="fr"/>
            </a:br>
            <a:r>
              <a:rPr lang="fr"/>
              <a:t>Si volonté de s’exporter hors d’Europe il y a également quelques pays asiatiques présents dans le cluster: Japon, Hong Kong, Corée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/>
              <a:t>L'entreprise La Poule Qui Chante souhaite se développer à l'international. 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/>
              <a:t>Proposer une première analyse des groupements de pays que l’on peut cibler pour exporter les poulets.</a:t>
            </a:r>
            <a:endParaRPr sz="1800"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1. Préparer les données</a:t>
            </a:r>
            <a:endParaRPr sz="15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Utilisation des données de la FAO envoyées par Patrick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Grâce aux critères de l’ analyse PESTEL, complément des données avec les données en open data de la FAO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Travail de chaque fichier avant de merger sur un dataframe général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Nombre de variables au départ 33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Après différentes itérations (dont matrice de covariance) réduction des variables à 18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2</a:t>
            </a:r>
            <a:r>
              <a:rPr lang="fr" sz="1500"/>
              <a:t>. Analyse en Composantes Principales</a:t>
            </a:r>
            <a:endParaRPr sz="15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Étudier la variabilité des individus (leurs ressemblances et différences)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Étudier les liaisons entre les variables (et au besoin, regrouper les variables liées en nouvelles variables synthétiques pour réduire le nombre de colonnes de nos données)</a:t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Heatmap des contributions de chaque variable aux composantes principales</a:t>
            </a:r>
            <a:endParaRPr i="1"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50" y="584625"/>
            <a:ext cx="8839202" cy="3120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Éboulis des valeurs propres</a:t>
            </a:r>
            <a:endParaRPr i="1"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13" y="255675"/>
            <a:ext cx="7699671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Cercle de corrélation pour le premier plan factoriel (composante 1 et 2)</a:t>
            </a:r>
            <a:endParaRPr i="1"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513" y="217250"/>
            <a:ext cx="5744280" cy="406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Projection des individus sur </a:t>
            </a:r>
            <a:r>
              <a:rPr i="1" lang="fr"/>
              <a:t> le premier plan factoriel (composante 1 et 2)</a:t>
            </a:r>
            <a:endParaRPr i="1"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750" y="152400"/>
            <a:ext cx="4795806" cy="406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