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276" r:id="rId6"/>
    <p:sldId id="288" r:id="rId7"/>
    <p:sldId id="277" r:id="rId8"/>
    <p:sldId id="281" r:id="rId9"/>
    <p:sldId id="282" r:id="rId10"/>
    <p:sldId id="283" r:id="rId11"/>
    <p:sldId id="270" r:id="rId12"/>
    <p:sldId id="290" r:id="rId13"/>
    <p:sldId id="284" r:id="rId14"/>
    <p:sldId id="291" r:id="rId15"/>
    <p:sldId id="289" r:id="rId16"/>
    <p:sldId id="285" r:id="rId17"/>
    <p:sldId id="286" r:id="rId18"/>
    <p:sldId id="292" r:id="rId19"/>
    <p:sldId id="287" r:id="rId20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688FA03-17C3-4384-A8CA-C7B5B2C3661B}" type="datetime1">
              <a:rPr lang="fr-FR" smtClean="0">
                <a:solidFill>
                  <a:schemeClr val="tx2"/>
                </a:solidFill>
              </a:rPr>
              <a:t>08/07/2021</a:t>
            </a:fld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fr-FR" smtClean="0">
                <a:solidFill>
                  <a:schemeClr val="tx2"/>
                </a:solidFill>
              </a:rPr>
              <a:pPr algn="r" rtl="0"/>
              <a:t>‹N°›</a:t>
            </a:fld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0278E6AB-A867-4373-B52A-2119E5F3C74C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209E4F-DFC6-482F-A6CA-B16F8BC41929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1AE174-79A8-4DBD-949F-59976445A8D7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662048-31C6-4FA4-8E2A-A7A728DE4DAD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4196A-BEE6-4491-90B5-F68FE796655F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F4D392-EF6A-4546-BE67-0A4475C8D146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28BD1F-6D0E-420C-8BFA-9DF0A6C07362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9C123-234E-4BDF-A453-4DA56EE52067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82CEE-EB75-4AF3-9151-1F5F1A2C8DEE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43391A-F551-4E68-A3A2-B2977A11EED5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4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7FC95F3A-C80B-45D8-8619-50796CD15BC7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989491" cy="2844800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4000" dirty="0"/>
              <a:t>Analysez les ventes d'une librairie avec R ou Python</a:t>
            </a:r>
          </a:p>
        </p:txBody>
      </p:sp>
      <p:pic>
        <p:nvPicPr>
          <p:cNvPr id="7" name="Image 6" descr="Gros plan des pages d’un livre ouvert dans un studio vif">
            <a:extLst>
              <a:ext uri="{FF2B5EF4-FFF2-40B4-BE49-F238E27FC236}">
                <a16:creationId xmlns:a16="http://schemas.microsoft.com/office/drawing/2014/main" id="{041130FD-6351-480A-A0AA-108794F74A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r="-2" b="-2"/>
          <a:stretch/>
        </p:blipFill>
        <p:spPr>
          <a:xfrm>
            <a:off x="4469236" y="482600"/>
            <a:ext cx="6805427" cy="58928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P6 FONG Wing </a:t>
            </a:r>
            <a:r>
              <a:rPr lang="fr-FR" dirty="0" err="1"/>
              <a:t>Sum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100"/>
              <a:t>1.3 Informations sur les profils des clients, et également la répartition du chiffre d'affaires entre eux, via par exemple une courbe de Lorenz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57DD6C-68F0-400C-87E8-C37B8A50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778000"/>
            <a:ext cx="6415314" cy="4470400"/>
          </a:xfrm>
          <a:prstGeom prst="rect">
            <a:avLst/>
          </a:prstGeom>
          <a:noFill/>
        </p:spPr>
      </p:pic>
      <p:sp>
        <p:nvSpPr>
          <p:cNvPr id="5" name="Espace réservé du numéro de diapositive 4" hidden="1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A60BA0E-20D0-4E7C-B286-26C960A6788F}" type="slidenum">
              <a:rPr lang="fr-FR" noProof="0" smtClean="0"/>
              <a:pPr rtl="0">
                <a:spcAft>
                  <a:spcPts val="600"/>
                </a:spcAft>
              </a:pPr>
              <a:t>10</a:t>
            </a:fld>
            <a:endParaRPr lang="fr-FR" noProof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9594E16B-CDE6-405D-907E-91108DDBEB5B}"/>
              </a:ext>
            </a:extLst>
          </p:cNvPr>
          <p:cNvSpPr txBox="1">
            <a:spLocks/>
          </p:cNvSpPr>
          <p:nvPr/>
        </p:nvSpPr>
        <p:spPr>
          <a:xfrm>
            <a:off x="10319546" y="65532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 rtl="0">
              <a:defRPr lang="fr-fr"/>
            </a:defPPr>
            <a:lvl1pPr marL="0" algn="r" defTabSz="1218987" rtl="0" eaLnBrk="1" latinLnBrk="0" hangingPunct="1">
              <a:defRPr sz="120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60BA0E-20D0-4E7C-B286-26C960A6788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7704B6-2293-4162-97FD-AEAD6FB191E6}"/>
              </a:ext>
            </a:extLst>
          </p:cNvPr>
          <p:cNvSpPr txBox="1"/>
          <p:nvPr/>
        </p:nvSpPr>
        <p:spPr>
          <a:xfrm>
            <a:off x="8974732" y="2780928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situation n’est ni égalitaire entre les clients ni inégalitaire</a:t>
            </a:r>
          </a:p>
        </p:txBody>
      </p:sp>
    </p:spTree>
    <p:extLst>
      <p:ext uri="{BB962C8B-B14F-4D97-AF65-F5344CB8AC3E}">
        <p14:creationId xmlns:p14="http://schemas.microsoft.com/office/powerpoint/2010/main" val="1639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40DEBE3-EB4B-4C77-A7C0-62BA5DFB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8" y="1556792"/>
            <a:ext cx="4977104" cy="2713614"/>
          </a:xfrm>
          <a:prstGeom prst="rect">
            <a:avLst/>
          </a:prstGeom>
          <a:noFill/>
        </p:spPr>
      </p:pic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4D0CB728-8EB1-44C6-88EA-C7167EB93B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5414" y="1540159"/>
            <a:ext cx="4743450" cy="3067050"/>
          </a:xfrm>
          <a:prstGeom prst="rect">
            <a:avLst/>
          </a:prstGeom>
        </p:spPr>
      </p:pic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B988081B-5E25-4970-B5DD-4E96DF63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3214B9-1637-45FD-A7FB-ECFE40230DC8}"/>
              </a:ext>
            </a:extLst>
          </p:cNvPr>
          <p:cNvSpPr txBox="1"/>
          <p:nvPr/>
        </p:nvSpPr>
        <p:spPr>
          <a:xfrm>
            <a:off x="1953952" y="5088506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répartition des clients par sexe est proportionnée. </a:t>
            </a:r>
          </a:p>
          <a:p>
            <a:pPr algn="ctr"/>
            <a:r>
              <a:rPr lang="fr-FR" dirty="0"/>
              <a:t>La majorité des clients ont entre 30 et 50 ans.</a:t>
            </a:r>
          </a:p>
        </p:txBody>
      </p:sp>
    </p:spTree>
    <p:extLst>
      <p:ext uri="{BB962C8B-B14F-4D97-AF65-F5344CB8AC3E}">
        <p14:creationId xmlns:p14="http://schemas.microsoft.com/office/powerpoint/2010/main" val="22681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2939547-BC53-4DED-99B9-E0E6274B0386}"/>
              </a:ext>
            </a:extLst>
          </p:cNvPr>
          <p:cNvSpPr txBox="1"/>
          <p:nvPr/>
        </p:nvSpPr>
        <p:spPr>
          <a:xfrm>
            <a:off x="1089856" y="2705725"/>
            <a:ext cx="100091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>
              <a:buNone/>
            </a:pPr>
            <a:r>
              <a:rPr lang="fr-FR" sz="4400" b="1" dirty="0"/>
              <a:t>Partie 2 - Analyse ciblée sur les clients</a:t>
            </a:r>
          </a:p>
        </p:txBody>
      </p:sp>
    </p:spTree>
    <p:extLst>
      <p:ext uri="{BB962C8B-B14F-4D97-AF65-F5344CB8AC3E}">
        <p14:creationId xmlns:p14="http://schemas.microsoft.com/office/powerpoint/2010/main" val="40998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2000" y="76200"/>
            <a:ext cx="10156825" cy="1397000"/>
          </a:xfrm>
        </p:spPr>
        <p:txBody>
          <a:bodyPr rtlCol="0" anchor="t">
            <a:noAutofit/>
          </a:bodyPr>
          <a:lstStyle/>
          <a:p>
            <a:pPr rtl="0"/>
            <a:r>
              <a:rPr lang="fr-FR" sz="3200" dirty="0"/>
              <a:t>2.1 Lien entre le genre d’un client et les catégories des livres achetés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E54166-978D-4373-A800-5DFA9971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700808"/>
            <a:ext cx="1088859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223FD0-3E29-40D2-9F2D-42ABCB4D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72" y="1412776"/>
            <a:ext cx="4102161" cy="28040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548378-01DF-4765-9BFE-DC2C95CB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4053992"/>
            <a:ext cx="3387729" cy="28040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05FA4B-F829-4380-A9F5-8AE81C82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72" y="4342648"/>
            <a:ext cx="4192293" cy="24391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0B3B55-58E6-47FB-A478-16F45FE01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909" y="1412776"/>
            <a:ext cx="4255893" cy="247142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A60BA0E-20D0-4E7C-B286-26C960A6788F}" type="slidenum">
              <a:rPr lang="fr-FR" noProof="0" smtClean="0"/>
              <a:pPr rtl="0">
                <a:spcAft>
                  <a:spcPts val="600"/>
                </a:spcAft>
              </a:pPr>
              <a:t>14</a:t>
            </a:fld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100"/>
              <a:t>2.2 Lien entre l’âge des clients et le montant total des achats, la fréquence d’achat, la taille du panier moyen et les catégories des livres achetés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419B5F-B402-4F13-BBDC-879C422FFF43}"/>
              </a:ext>
            </a:extLst>
          </p:cNvPr>
          <p:cNvSpPr txBox="1"/>
          <p:nvPr/>
        </p:nvSpPr>
        <p:spPr>
          <a:xfrm>
            <a:off x="9661604" y="4357671"/>
            <a:ext cx="247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Corrélation entre l’âge et la taille du panier moyen seulement</a:t>
            </a:r>
          </a:p>
        </p:txBody>
      </p:sp>
    </p:spTree>
    <p:extLst>
      <p:ext uri="{BB962C8B-B14F-4D97-AF65-F5344CB8AC3E}">
        <p14:creationId xmlns:p14="http://schemas.microsoft.com/office/powerpoint/2010/main" val="40082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8EB8AA-B601-4184-B264-21195361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700808"/>
            <a:ext cx="5388349" cy="30963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D4A3F24-84D7-45AD-9C95-B9547E3E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836712"/>
            <a:ext cx="6230888" cy="49191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6394D1-4A15-4017-A1B3-E0D06EED2542}"/>
              </a:ext>
            </a:extLst>
          </p:cNvPr>
          <p:cNvSpPr txBox="1"/>
          <p:nvPr/>
        </p:nvSpPr>
        <p:spPr>
          <a:xfrm>
            <a:off x="1341884" y="5755834"/>
            <a:ext cx="97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y a une corrélation entre l’âge et la catégorie de livre acheté </a:t>
            </a:r>
          </a:p>
        </p:txBody>
      </p:sp>
    </p:spTree>
    <p:extLst>
      <p:ext uri="{BB962C8B-B14F-4D97-AF65-F5344CB8AC3E}">
        <p14:creationId xmlns:p14="http://schemas.microsoft.com/office/powerpoint/2010/main" val="24844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fr-FR" noProof="0" smtClean="0"/>
              <a:t>16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2000" y="76200"/>
            <a:ext cx="10156825" cy="1397000"/>
          </a:xfrm>
        </p:spPr>
        <p:txBody>
          <a:bodyPr rtlCol="0" anchor="t">
            <a:noAutofit/>
          </a:bodyPr>
          <a:lstStyle/>
          <a:p>
            <a:pPr rtl="0"/>
            <a:r>
              <a:rPr lang="fr-FR" sz="3200" dirty="0"/>
              <a:t>2.3 Calculer la probabilité qu’un client achète la référence 0_525 sachant qu’il a acheté la référence 2_159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A1B15-28C1-4F60-8BE3-8909DC50EE09}"/>
              </a:ext>
            </a:extLst>
          </p:cNvPr>
          <p:cNvSpPr txBox="1"/>
          <p:nvPr/>
        </p:nvSpPr>
        <p:spPr>
          <a:xfrm>
            <a:off x="4942284" y="2921168"/>
            <a:ext cx="269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86,60%</a:t>
            </a:r>
          </a:p>
        </p:txBody>
      </p:sp>
    </p:spTree>
    <p:extLst>
      <p:ext uri="{BB962C8B-B14F-4D97-AF65-F5344CB8AC3E}">
        <p14:creationId xmlns:p14="http://schemas.microsoft.com/office/powerpoint/2010/main" val="58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4294967295"/>
          </p:nvPr>
        </p:nvSpPr>
        <p:spPr>
          <a:xfrm>
            <a:off x="1243013" y="549275"/>
            <a:ext cx="10945812" cy="59039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b="1" dirty="0"/>
              <a:t>Partie 1 - Analyse des différents indicateurs de vente</a:t>
            </a:r>
          </a:p>
          <a:p>
            <a:pPr marL="426645" lvl="1" indent="0">
              <a:buNone/>
            </a:pPr>
            <a:r>
              <a:rPr lang="fr-FR" dirty="0"/>
              <a:t>1.1 Indicateurs et graphiques autour du chiffre d'affaires, avec notamment l’évolution dans le temps</a:t>
            </a:r>
          </a:p>
          <a:p>
            <a:pPr marL="426645" lvl="1" indent="0">
              <a:buNone/>
            </a:pPr>
            <a:r>
              <a:rPr lang="fr-FR" dirty="0"/>
              <a:t>1.2 Zoom sur les références, pour voir un peu les tops et les flops, la répartition par catégorie, etc.</a:t>
            </a:r>
          </a:p>
          <a:p>
            <a:pPr marL="426645" lvl="1" indent="0">
              <a:buNone/>
            </a:pPr>
            <a:r>
              <a:rPr lang="fr-FR" dirty="0"/>
              <a:t>1.3 Informations sur les profils des clients, et également la répartition du chiffre d'affaires entre eux, via par exemple une courbe de Lorenz</a:t>
            </a:r>
          </a:p>
          <a:p>
            <a:pPr marL="426645" lvl="1" indent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b="1" dirty="0"/>
              <a:t>Partie 2 - Analyse ciblée sur les clients</a:t>
            </a:r>
          </a:p>
          <a:p>
            <a:pPr marL="426645" lvl="1" indent="0">
              <a:buNone/>
            </a:pPr>
            <a:r>
              <a:rPr lang="fr-FR" dirty="0"/>
              <a:t>2.1 Lien entre le genre d’un client et les catégories des livres achetés</a:t>
            </a:r>
          </a:p>
          <a:p>
            <a:pPr marL="426645" lvl="1" indent="0">
              <a:buNone/>
            </a:pPr>
            <a:r>
              <a:rPr lang="fr-FR" dirty="0"/>
              <a:t>2.2 Lien entre l’âge des clients et le montant total des achats, la fréquence d’achat, la taille du panier moyen et les catégories des livres achetés</a:t>
            </a:r>
          </a:p>
          <a:p>
            <a:pPr marL="426645" lvl="1" indent="0">
              <a:buNone/>
            </a:pPr>
            <a:r>
              <a:rPr lang="fr-FR" dirty="0"/>
              <a:t>2.3 Calculer la probabilité qu’un client achète la référence 0_525 sachant qu’il a acheté la référence 2_159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2939547-BC53-4DED-99B9-E0E6274B0386}"/>
              </a:ext>
            </a:extLst>
          </p:cNvPr>
          <p:cNvSpPr txBox="1"/>
          <p:nvPr/>
        </p:nvSpPr>
        <p:spPr>
          <a:xfrm>
            <a:off x="1089856" y="2705725"/>
            <a:ext cx="100091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>
              <a:buNone/>
            </a:pPr>
            <a:r>
              <a:rPr lang="fr-FR" sz="4400" b="1" dirty="0"/>
              <a:t>Partie 1 - Analyse des différents indicateurs de vente</a:t>
            </a:r>
          </a:p>
        </p:txBody>
      </p:sp>
    </p:spTree>
    <p:extLst>
      <p:ext uri="{BB962C8B-B14F-4D97-AF65-F5344CB8AC3E}">
        <p14:creationId xmlns:p14="http://schemas.microsoft.com/office/powerpoint/2010/main" val="39383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2000" y="76200"/>
            <a:ext cx="10156825" cy="1397000"/>
          </a:xfrm>
        </p:spPr>
        <p:txBody>
          <a:bodyPr rtlCol="0" anchor="t">
            <a:noAutofit/>
          </a:bodyPr>
          <a:lstStyle/>
          <a:p>
            <a:pPr rtl="0"/>
            <a:r>
              <a:rPr lang="fr-FR" sz="3200" dirty="0"/>
              <a:t>1.1 Indicateurs et graphiques autour du chiffre d'affaires, avec notamment l’évolution dans le temps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D1EC4-9356-4C65-8D60-D578B15C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1226962"/>
            <a:ext cx="8424867" cy="2679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60CBEAA-1C2C-4F38-A4A3-893A42BF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4064255"/>
            <a:ext cx="8494174" cy="2679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4587A0-683C-4BD5-9B25-6F21D1738094}"/>
              </a:ext>
            </a:extLst>
          </p:cNvPr>
          <p:cNvSpPr txBox="1"/>
          <p:nvPr/>
        </p:nvSpPr>
        <p:spPr>
          <a:xfrm>
            <a:off x="408551" y="2357236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entre 2021 et 2022</a:t>
            </a:r>
          </a:p>
          <a:p>
            <a:endParaRPr lang="fr-FR" dirty="0"/>
          </a:p>
          <a:p>
            <a:r>
              <a:rPr lang="fr-FR" dirty="0"/>
              <a:t>Baisse significative du CA sur octobre 2021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1C30FC4-985B-45E6-A088-60E3EE97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795463"/>
            <a:ext cx="962025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D93559FE-B89D-46E2-908E-83DDA1D2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F563EC-77A1-4CC7-BDC7-4667370EAC6F}"/>
              </a:ext>
            </a:extLst>
          </p:cNvPr>
          <p:cNvSpPr txBox="1"/>
          <p:nvPr/>
        </p:nvSpPr>
        <p:spPr>
          <a:xfrm>
            <a:off x="1284288" y="5270004"/>
            <a:ext cx="96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 de ventes sur la catégorie 1 au moins d’octobre 2021</a:t>
            </a:r>
          </a:p>
        </p:txBody>
      </p:sp>
    </p:spTree>
    <p:extLst>
      <p:ext uri="{BB962C8B-B14F-4D97-AF65-F5344CB8AC3E}">
        <p14:creationId xmlns:p14="http://schemas.microsoft.com/office/powerpoint/2010/main" val="15150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EE993AC-1FEA-4F44-894F-48520D32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59" y="1623760"/>
            <a:ext cx="8830907" cy="361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728F2308-9F0F-42AF-891A-341FA88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fr-FR" noProof="0" smtClean="0"/>
              <a:t>6</a:t>
            </a:fld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6E08EC-A8D2-4583-8A9D-FB454016CDD2}"/>
              </a:ext>
            </a:extLst>
          </p:cNvPr>
          <p:cNvSpPr txBox="1"/>
          <p:nvPr/>
        </p:nvSpPr>
        <p:spPr>
          <a:xfrm>
            <a:off x="1557908" y="5355854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semaine moins performante</a:t>
            </a:r>
          </a:p>
        </p:txBody>
      </p:sp>
    </p:spTree>
    <p:extLst>
      <p:ext uri="{BB962C8B-B14F-4D97-AF65-F5344CB8AC3E}">
        <p14:creationId xmlns:p14="http://schemas.microsoft.com/office/powerpoint/2010/main" val="4487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6226AB-0C54-4837-977A-8D84D5E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2000" y="76200"/>
            <a:ext cx="10156825" cy="1397000"/>
          </a:xfrm>
        </p:spPr>
        <p:txBody>
          <a:bodyPr rtlCol="0" anchor="t">
            <a:noAutofit/>
          </a:bodyPr>
          <a:lstStyle/>
          <a:p>
            <a:pPr rtl="0"/>
            <a:r>
              <a:rPr lang="fr-FR" sz="3200" dirty="0"/>
              <a:t>1.2 Zoom sur les références, pour voir un peu les tops et les flops, la répartition par catégorie, etc.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F3C7AD-08A4-4792-BFB4-B43DB337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65" y="1100669"/>
            <a:ext cx="7313094" cy="56208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8DE82B-231F-4A90-A3EF-2728D98ECAB6}"/>
              </a:ext>
            </a:extLst>
          </p:cNvPr>
          <p:cNvSpPr txBox="1"/>
          <p:nvPr/>
        </p:nvSpPr>
        <p:spPr>
          <a:xfrm>
            <a:off x="117749" y="1844824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 20 des ventes (CA)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FA4595-6C3A-420B-954F-485096EDF9D0}"/>
              </a:ext>
            </a:extLst>
          </p:cNvPr>
          <p:cNvSpPr txBox="1"/>
          <p:nvPr/>
        </p:nvSpPr>
        <p:spPr>
          <a:xfrm>
            <a:off x="221477" y="3212976"/>
            <a:ext cx="198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Principalement des produits de catégorie 2 ou 1</a:t>
            </a:r>
          </a:p>
        </p:txBody>
      </p:sp>
    </p:spTree>
    <p:extLst>
      <p:ext uri="{BB962C8B-B14F-4D97-AF65-F5344CB8AC3E}">
        <p14:creationId xmlns:p14="http://schemas.microsoft.com/office/powerpoint/2010/main" val="33813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4249D14-AF18-4A28-9162-7F06B54BB1C8}"/>
              </a:ext>
            </a:extLst>
          </p:cNvPr>
          <p:cNvSpPr txBox="1"/>
          <p:nvPr/>
        </p:nvSpPr>
        <p:spPr>
          <a:xfrm>
            <a:off x="748603" y="332655"/>
            <a:ext cx="2922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Top 20 des ventes </a:t>
            </a:r>
          </a:p>
          <a:p>
            <a:pPr algn="ctr"/>
            <a:r>
              <a:rPr lang="fr-FR" dirty="0"/>
              <a:t>(quantité)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CBAF25-C5A7-48FF-9F04-25A6AF2A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484784"/>
            <a:ext cx="1448002" cy="42106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EC5B76-B318-4F37-845F-86811582A38D}"/>
              </a:ext>
            </a:extLst>
          </p:cNvPr>
          <p:cNvSpPr txBox="1"/>
          <p:nvPr/>
        </p:nvSpPr>
        <p:spPr>
          <a:xfrm>
            <a:off x="4593839" y="332655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Flop 20 des ventes </a:t>
            </a:r>
          </a:p>
          <a:p>
            <a:pPr algn="ctr"/>
            <a:r>
              <a:rPr lang="fr-FR" dirty="0"/>
              <a:t>(valeur)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67F8FC-85A1-4155-8959-793A49285622}"/>
              </a:ext>
            </a:extLst>
          </p:cNvPr>
          <p:cNvSpPr txBox="1"/>
          <p:nvPr/>
        </p:nvSpPr>
        <p:spPr>
          <a:xfrm>
            <a:off x="8758708" y="332655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Flop 20 des ventes </a:t>
            </a:r>
          </a:p>
          <a:p>
            <a:pPr algn="ctr"/>
            <a:r>
              <a:rPr lang="fr-FR" dirty="0"/>
              <a:t>(quantité)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9D24E2-AA86-4A96-96CE-5A342859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05" y="1556792"/>
            <a:ext cx="1524213" cy="4258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023C91-D21C-4521-887E-477A37634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04" y="1484784"/>
            <a:ext cx="1428949" cy="4258269"/>
          </a:xfrm>
          <a:prstGeom prst="rect">
            <a:avLst/>
          </a:prstGeom>
        </p:spPr>
      </p:pic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C25B8043-789C-49E5-AE24-7F546CFB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fr-FR" noProof="0" smtClean="0"/>
              <a:t>8</a:t>
            </a:fld>
            <a:endParaRPr lang="fr-FR" noProof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301BB8-AAB2-44F2-93B1-D94123A4FA4A}"/>
              </a:ext>
            </a:extLst>
          </p:cNvPr>
          <p:cNvSpPr txBox="1"/>
          <p:nvPr/>
        </p:nvSpPr>
        <p:spPr>
          <a:xfrm>
            <a:off x="1125860" y="5823986"/>
            <a:ext cx="198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Seulement des produits de catégorie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A55D72-2F4B-4C1A-8668-19D096E851A2}"/>
              </a:ext>
            </a:extLst>
          </p:cNvPr>
          <p:cNvSpPr txBox="1"/>
          <p:nvPr/>
        </p:nvSpPr>
        <p:spPr>
          <a:xfrm>
            <a:off x="5230316" y="5815061"/>
            <a:ext cx="198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Seulement des produits de catégorie 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1CA54E-00A5-41F9-A884-4A6882CC16B0}"/>
              </a:ext>
            </a:extLst>
          </p:cNvPr>
          <p:cNvSpPr txBox="1"/>
          <p:nvPr/>
        </p:nvSpPr>
        <p:spPr>
          <a:xfrm>
            <a:off x="9470945" y="5758446"/>
            <a:ext cx="198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Principalement des produits de catégorie 0</a:t>
            </a:r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6B76B89-0C9F-4B45-93C8-E677AFF5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20" y="507525"/>
            <a:ext cx="1876425" cy="2009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9D0D62-15EA-45B9-9D03-EBEB12E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16" y="582757"/>
            <a:ext cx="30194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F2113B-8433-44CD-A6B7-549439D7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548680"/>
            <a:ext cx="3095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E27303-5725-4EA6-A3CA-D6AD55AE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80" y="3202949"/>
            <a:ext cx="8496944" cy="3072294"/>
          </a:xfrm>
          <a:prstGeom prst="rect">
            <a:avLst/>
          </a:prstGeom>
        </p:spPr>
      </p:pic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882809D4-721A-4F3D-8A62-DFCC9925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69318F-F288-49F8-A506-030F2CAF8C4F}"/>
              </a:ext>
            </a:extLst>
          </p:cNvPr>
          <p:cNvSpPr txBox="1"/>
          <p:nvPr/>
        </p:nvSpPr>
        <p:spPr>
          <a:xfrm>
            <a:off x="9694812" y="3429000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catégories semblent être partagées en fourchette de prix, la catégorie 0 étant la plus basse, et la catégorie la plus élevée</a:t>
            </a:r>
          </a:p>
        </p:txBody>
      </p:sp>
    </p:spTree>
    <p:extLst>
      <p:ext uri="{BB962C8B-B14F-4D97-AF65-F5344CB8AC3E}">
        <p14:creationId xmlns:p14="http://schemas.microsoft.com/office/powerpoint/2010/main" val="27082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es 16: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2_TF02787940_TF02787940.potx" id="{F1CFDDCE-5F12-468A-A560-9C25D09E4DE9}" vid="{64708D2F-0B50-4C7B-BBA8-11F9A1AC41D2}"/>
    </a:ext>
  </a:extLst>
</a:theme>
</file>

<file path=ppt/theme/theme2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rayonnages de bibliothèque bleus (grand écran)</Template>
  <TotalTime>1277</TotalTime>
  <Words>462</Words>
  <Application>Microsoft Office PowerPoint</Application>
  <PresentationFormat>Personnalisé</PresentationFormat>
  <Paragraphs>54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Livres 16:9</vt:lpstr>
      <vt:lpstr>Analysez les ventes d'une librairie avec R ou Python</vt:lpstr>
      <vt:lpstr>Présentation PowerPoint</vt:lpstr>
      <vt:lpstr>Présentation PowerPoint</vt:lpstr>
      <vt:lpstr>1.1 Indicateurs et graphiques autour du chiffre d'affaires, avec notamment l’évolution dans le temps</vt:lpstr>
      <vt:lpstr>Présentation PowerPoint</vt:lpstr>
      <vt:lpstr>Présentation PowerPoint</vt:lpstr>
      <vt:lpstr>1.2 Zoom sur les références, pour voir un peu les tops et les flops, la répartition par catégorie, etc.</vt:lpstr>
      <vt:lpstr>Présentation PowerPoint</vt:lpstr>
      <vt:lpstr>Présentation PowerPoint</vt:lpstr>
      <vt:lpstr>1.3 Informations sur les profils des clients, et également la répartition du chiffre d'affaires entre eux, via par exemple une courbe de Lorenz</vt:lpstr>
      <vt:lpstr>Présentation PowerPoint</vt:lpstr>
      <vt:lpstr>Présentation PowerPoint</vt:lpstr>
      <vt:lpstr>2.1 Lien entre le genre d’un client et les catégories des livres achetés</vt:lpstr>
      <vt:lpstr>2.2 Lien entre l’âge des clients et le montant total des achats, la fréquence d’achat, la taille du panier moyen et les catégories des livres achetés</vt:lpstr>
      <vt:lpstr>Présentation PowerPoint</vt:lpstr>
      <vt:lpstr>2.3 Calculer la probabilité qu’un client achète la référence 0_525 sachant qu’il a acheté la référence 2_159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ventes d'une librairie avec R ou Python</dc:title>
  <dc:creator>V Fong</dc:creator>
  <cp:lastModifiedBy>V Fong</cp:lastModifiedBy>
  <cp:revision>21</cp:revision>
  <dcterms:created xsi:type="dcterms:W3CDTF">2021-06-30T08:00:57Z</dcterms:created>
  <dcterms:modified xsi:type="dcterms:W3CDTF">2021-07-08T13:02:52Z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