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5" r:id="rId4"/>
    <p:sldId id="266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4" autoAdjust="0"/>
  </p:normalViewPr>
  <p:slideViewPr>
    <p:cSldViewPr>
      <p:cViewPr varScale="1">
        <p:scale>
          <a:sx n="87" d="100"/>
          <a:sy n="87" d="100"/>
        </p:scale>
        <p:origin x="52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00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Alimentation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EF-4D83-A551-6B74AC618D53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EB-491F-AE96-8CE253F87F4C}"/>
              </c:ext>
            </c:extLst>
          </c:dPt>
          <c:cat>
            <c:strRef>
              <c:f>Feuil1!$A$2:$A$3</c:f>
              <c:strCache>
                <c:ptCount val="2"/>
                <c:pt idx="0">
                  <c:v>Population alimentée</c:v>
                </c:pt>
                <c:pt idx="1">
                  <c:v>Population en sous-nutrition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7012.43</c:v>
                </c:pt>
                <c:pt idx="1">
                  <c:v>535.70000000000005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B-491F-AE96-8CE253F87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alimentaire par pers.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</c:f>
              <c:strCache>
                <c:ptCount val="2"/>
                <c:pt idx="0">
                  <c:v>Totale</c:v>
                </c:pt>
                <c:pt idx="1">
                  <c:v>Végétale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9508629376</c:v>
                </c:pt>
                <c:pt idx="1">
                  <c:v>7845801914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2E-482E-B1F3-5D901E03D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03945039"/>
        <c:axId val="1003937551"/>
      </c:barChart>
      <c:lineChart>
        <c:grouping val="standard"/>
        <c:varyColors val="0"/>
        <c:ser>
          <c:idx val="1"/>
          <c:order val="1"/>
          <c:tx>
            <c:strRef>
              <c:f>Feuil1!$C$1</c:f>
              <c:strCache>
                <c:ptCount val="1"/>
                <c:pt idx="0">
                  <c:v>Population mondiale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Feuil1!$A$2:$A$3</c:f>
              <c:strCache>
                <c:ptCount val="2"/>
                <c:pt idx="0">
                  <c:v>Totale</c:v>
                </c:pt>
                <c:pt idx="1">
                  <c:v>Végétale</c:v>
                </c:pt>
              </c:strCache>
            </c:strRef>
          </c:cat>
          <c:val>
            <c:numRef>
              <c:f>Feuil1!$C$2:$C$3</c:f>
              <c:numCache>
                <c:formatCode>General</c:formatCode>
                <c:ptCount val="2"/>
                <c:pt idx="0">
                  <c:v>7548134111</c:v>
                </c:pt>
                <c:pt idx="1">
                  <c:v>7548134111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D2E-482E-B1F3-5D901E03D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945039"/>
        <c:axId val="1003937551"/>
      </c:lineChart>
      <c:catAx>
        <c:axId val="100394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3937551"/>
        <c:crosses val="autoZero"/>
        <c:auto val="1"/>
        <c:lblAlgn val="ctr"/>
        <c:lblOffset val="100"/>
        <c:noMultiLvlLbl val="0"/>
      </c:catAx>
      <c:valAx>
        <c:axId val="100393755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0394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Alimentation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C9-40EB-B43D-955D2F9B48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EB-491F-AE96-8CE253F87F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8F-40AF-B5DC-72D28B36A3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8F-40AF-B5DC-72D28B36A3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Alimentation humaine</c:v>
                </c:pt>
                <c:pt idx="1">
                  <c:v>Alimentation animale</c:v>
                </c:pt>
                <c:pt idx="2">
                  <c:v>Alimentation perdue</c:v>
                </c:pt>
                <c:pt idx="3">
                  <c:v>Autres (semences, traitement)</c:v>
                </c:pt>
              </c:strCache>
            </c:strRef>
          </c:cat>
          <c:val>
            <c:numRef>
              <c:f>Feuil1!$B$2:$B$5</c:f>
              <c:numCache>
                <c:formatCode>0.00%</c:formatCode>
                <c:ptCount val="4"/>
                <c:pt idx="0">
                  <c:v>0.49509999999999998</c:v>
                </c:pt>
                <c:pt idx="1">
                  <c:v>0.13239999999999999</c:v>
                </c:pt>
                <c:pt idx="2">
                  <c:v>4.6100000000000002E-2</c:v>
                </c:pt>
                <c:pt idx="3">
                  <c:v>0.32740000000000002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B-491F-AE96-8CE253F87F4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Production de manioc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Production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D3-44FB-A8FB-17E04A7FBC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D3-44FB-A8FB-17E04A7FBCAB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srgbClr val="545454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Feuil1!$A$2:$A$3</c:f>
              <c:strCache>
                <c:ptCount val="2"/>
                <c:pt idx="0">
                  <c:v>Utilisation</c:v>
                </c:pt>
                <c:pt idx="1">
                  <c:v>Export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5014</c:v>
                </c:pt>
                <c:pt idx="1">
                  <c:v>25214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D3-44FB-A8FB-17E04A7FB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2A-477E-A7AA-BA59170E0D95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A-477E-A7AA-BA59170E0D9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2A-477E-A7AA-BA59170E0D95}"/>
                </c:ext>
              </c:extLst>
            </c:dLbl>
            <c:dLbl>
              <c:idx val="1"/>
              <c:layout>
                <c:manualLayout>
                  <c:x val="-7.2287799912756218E-4"/>
                  <c:y val="0.130940838223362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683845103885025"/>
                      <c:h val="0.166488656142583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22A-477E-A7AA-BA59170E0D95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545454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Feuil1!$A$2:$A$3</c:f>
              <c:strCache>
                <c:ptCount val="2"/>
                <c:pt idx="0">
                  <c:v>Population</c:v>
                </c:pt>
                <c:pt idx="1">
                  <c:v>En sous-alimentation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63.009810000000002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2A-477E-A7AA-BA59170E0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29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07F41F-981B-4EA8-ADB1-33E26AA7967F}" type="datetime1">
              <a:rPr lang="fr-FR" smtClean="0"/>
              <a:t>03/05/2021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A84669-2B6D-4C46-9F1B-9D743B655ACD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27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38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6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9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55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78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6" descr="Carte du Monde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A3B5C-E940-4885-80A7-96B06BBF2161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456CB-574D-40B3-8588-0DC15F211D1C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73E6D1-7CE5-4206-94E4-34F64ED666B1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28315-F7BA-45BA-AB37-D95BEE0B45CB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44244-0722-495D-B11D-C850FAB65489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CB6DA-6156-4D09-B5C3-5F1460A6D42B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CA9EC8-E8B5-4193-81C6-FBAC1FBDAF1D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C7BDA-7C91-42E5-80EC-443060F30DCA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0F85D-FB98-4CF2-99C9-469DCA39AC4B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832D9B-C869-4963-B191-35736ED442F0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4B19C7D4-6732-4ABC-9F14-5A5EC323EE91}" type="datetime1">
              <a:rPr lang="fr-FR" noProof="0" smtClean="0"/>
              <a:t>03/05/2021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l"/>
            <a:r>
              <a:rPr lang="fr-FR" b="1" i="0" dirty="0">
                <a:effectLst/>
                <a:latin typeface="Montserrat"/>
              </a:rPr>
              <a:t>Réalisez une étude de santé publique avec R ou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P4 FONG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ED56F0-B559-4720-B870-E39731C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952044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Pays ayant le plus de disponibilité/habitant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63F9A2-3289-4CEE-8926-33E52B53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F36C87F6-986D-49E6-AF40-1B3A1EE8064D}" type="slidenum">
              <a:rPr lang="fr-FR" sz="6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 sz="600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19B2C1-BDE4-4DE3-8C3E-5C300EC0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93" y="1898745"/>
            <a:ext cx="1101243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ED56F0-B559-4720-B870-E39731C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952044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Pays ayant le MOINS de disponibilité/habitant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63F9A2-3289-4CEE-8926-33E52B53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F36C87F6-986D-49E6-AF40-1B3A1EE8064D}" type="slidenum">
              <a:rPr lang="fr-FR" sz="6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fr-FR" sz="600" noProof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CD1C95-5DAF-435E-B472-E7BB34C5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060848"/>
            <a:ext cx="112982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Analyses de l’état de la malnutrition dans le monde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3" y="2140101"/>
            <a:ext cx="9753600" cy="4343400"/>
          </a:xfrm>
        </p:spPr>
        <p:txBody>
          <a:bodyPr rtlCol="0"/>
          <a:lstStyle/>
          <a:p>
            <a:pPr rtl="0"/>
            <a:r>
              <a:rPr lang="fr-FR" dirty="0"/>
              <a:t>Chiffres de 2017</a:t>
            </a:r>
          </a:p>
          <a:p>
            <a:pPr lvl="1"/>
            <a:r>
              <a:rPr lang="fr-FR" dirty="0">
                <a:latin typeface="Montserrat"/>
              </a:rPr>
              <a:t>P</a:t>
            </a:r>
            <a:r>
              <a:rPr lang="fr-FR" b="0" i="0" dirty="0">
                <a:effectLst/>
                <a:latin typeface="Montserrat"/>
              </a:rPr>
              <a:t>roportion de personnes en état de sous-nutrition</a:t>
            </a:r>
          </a:p>
          <a:p>
            <a:pPr lvl="1"/>
            <a:r>
              <a:rPr lang="fr-FR" dirty="0">
                <a:latin typeface="Montserrat"/>
              </a:rPr>
              <a:t>N</a:t>
            </a:r>
            <a:r>
              <a:rPr lang="fr-FR" b="0" i="0" dirty="0">
                <a:effectLst/>
                <a:latin typeface="Montserrat"/>
              </a:rPr>
              <a:t>ombre théorique de personnes qui pourraient être nourries</a:t>
            </a:r>
            <a:endParaRPr lang="fr-FR" dirty="0">
              <a:latin typeface="Montserrat"/>
            </a:endParaRPr>
          </a:p>
          <a:p>
            <a:pPr lvl="1"/>
            <a:r>
              <a:rPr lang="fr-FR" dirty="0">
                <a:latin typeface="Montserrat"/>
              </a:rPr>
              <a:t>U</a:t>
            </a:r>
            <a:r>
              <a:rPr lang="fr-FR" b="0" i="0" dirty="0">
                <a:effectLst/>
                <a:latin typeface="Montserrat"/>
              </a:rPr>
              <a:t>tilisation de la disponibilité intérieure</a:t>
            </a:r>
          </a:p>
          <a:p>
            <a:pPr marL="274320" lvl="1" indent="0">
              <a:buNone/>
            </a:pPr>
            <a:endParaRPr lang="fr-FR" dirty="0"/>
          </a:p>
          <a:p>
            <a:pPr rtl="0"/>
            <a:r>
              <a:rPr lang="fr-FR" dirty="0"/>
              <a:t>Étude par pays</a:t>
            </a:r>
          </a:p>
          <a:p>
            <a:pPr lvl="1"/>
            <a:r>
              <a:rPr lang="fr-FR" b="0" i="0" dirty="0">
                <a:effectLst/>
                <a:latin typeface="Montserrat"/>
              </a:rPr>
              <a:t>Pays dont proportion de personnes sous-alimentées est la plus forte en 2017</a:t>
            </a:r>
          </a:p>
          <a:p>
            <a:pPr lvl="1"/>
            <a:r>
              <a:rPr lang="fr-FR" b="0" i="0" dirty="0">
                <a:effectLst/>
                <a:latin typeface="Montserrat"/>
              </a:rPr>
              <a:t>Pays qui ont le plus bénéficié d’aide depuis 2013</a:t>
            </a:r>
          </a:p>
          <a:p>
            <a:pPr lvl="1"/>
            <a:r>
              <a:rPr lang="fr-FR" dirty="0">
                <a:latin typeface="Montserrat"/>
              </a:rPr>
              <a:t>Pays </a:t>
            </a:r>
            <a:r>
              <a:rPr lang="fr-FR" b="0" i="0" dirty="0">
                <a:effectLst/>
                <a:latin typeface="Montserrat"/>
              </a:rPr>
              <a:t>ayant le plus/le moins de disponibilité/habitant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E61A2B-6355-4A62-839D-7ED4187E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5780" y="2132856"/>
            <a:ext cx="6945288" cy="2448272"/>
          </a:xfrm>
        </p:spPr>
        <p:txBody>
          <a:bodyPr rtlCol="0" anchor="ctr"/>
          <a:lstStyle/>
          <a:p>
            <a:pPr algn="ctr" rtl="0"/>
            <a:r>
              <a:rPr lang="fr-FR" dirty="0"/>
              <a:t>La proportion de population en sous-nutrition en 2017 était de 7,10%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E26574-D728-4C5B-A563-15D1C99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3</a:t>
            </a:fld>
            <a:endParaRPr lang="fr-FR" noProof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41CC993-08A0-4F80-9BD6-9D9CDAB7F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829190"/>
              </p:ext>
            </p:extLst>
          </p:nvPr>
        </p:nvGraphicFramePr>
        <p:xfrm>
          <a:off x="7606580" y="908720"/>
          <a:ext cx="439248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04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812" y="1592796"/>
            <a:ext cx="4464496" cy="3672408"/>
          </a:xfrm>
        </p:spPr>
        <p:txBody>
          <a:bodyPr rtlCol="0" anchor="ctr">
            <a:noAutofit/>
          </a:bodyPr>
          <a:lstStyle/>
          <a:p>
            <a:pPr rtl="0"/>
            <a:r>
              <a:rPr lang="fr-FR" sz="2800" dirty="0"/>
              <a:t>théoriquement les besoins alimentaires mondiaux pourraient être couverts en totalité (125%) 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Ces besoins pourraient même être couverts seulement avec la disponibilité alimentaires d'origine végétale.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E26574-D728-4C5B-A563-15D1C99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4</a:t>
            </a:fld>
            <a:endParaRPr lang="fr-FR" noProof="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53F907D0-4CA6-413F-A6A1-6F2D59CC2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141686"/>
              </p:ext>
            </p:extLst>
          </p:nvPr>
        </p:nvGraphicFramePr>
        <p:xfrm>
          <a:off x="6382444" y="634526"/>
          <a:ext cx="4711014" cy="558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5780" y="2132856"/>
            <a:ext cx="4392488" cy="2448272"/>
          </a:xfrm>
        </p:spPr>
        <p:txBody>
          <a:bodyPr rtlCol="0" anchor="ctr"/>
          <a:lstStyle/>
          <a:p>
            <a:pPr algn="ctr" rtl="0"/>
            <a:r>
              <a:rPr lang="fr-FR" dirty="0"/>
              <a:t>Répartition utilisation de la disponibilité intérieure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E26574-D728-4C5B-A563-15D1C99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5</a:t>
            </a:fld>
            <a:endParaRPr lang="fr-FR" noProof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41CC993-08A0-4F80-9BD6-9D9CDAB7F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585361"/>
              </p:ext>
            </p:extLst>
          </p:nvPr>
        </p:nvGraphicFramePr>
        <p:xfrm>
          <a:off x="5806379" y="1052736"/>
          <a:ext cx="5976665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6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820" y="2132856"/>
            <a:ext cx="10657184" cy="2448272"/>
          </a:xfrm>
        </p:spPr>
        <p:txBody>
          <a:bodyPr rtlCol="0" anchor="ctr"/>
          <a:lstStyle/>
          <a:p>
            <a:pPr algn="ctr" rtl="0"/>
            <a:r>
              <a:rPr lang="fr-FR" dirty="0"/>
              <a:t>Cependant pour l’utilisation des céréales la proportion est de:</a:t>
            </a:r>
            <a:br>
              <a:rPr lang="fr-FR" dirty="0"/>
            </a:br>
            <a:r>
              <a:rPr lang="fr-FR" b="1" dirty="0"/>
              <a:t>62% pour l’alimentation animale </a:t>
            </a:r>
            <a:r>
              <a:rPr lang="fr-FR" dirty="0"/>
              <a:t>contre 26% pour les hommes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E26574-D728-4C5B-A563-15D1C99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01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820" y="251301"/>
            <a:ext cx="10657184" cy="1593523"/>
          </a:xfrm>
        </p:spPr>
        <p:txBody>
          <a:bodyPr rtlCol="0" anchor="ctr"/>
          <a:lstStyle/>
          <a:p>
            <a:pPr algn="ctr" rtl="0"/>
            <a:r>
              <a:rPr lang="fr-FR" dirty="0"/>
              <a:t>Focus Thaïlande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E26574-D728-4C5B-A563-15D1C99F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7</a:t>
            </a:fld>
            <a:endParaRPr lang="fr-FR" noProof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F16F5EB2-F19E-4066-AF8A-9D312792A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948132"/>
              </p:ext>
            </p:extLst>
          </p:nvPr>
        </p:nvGraphicFramePr>
        <p:xfrm>
          <a:off x="784638" y="1660394"/>
          <a:ext cx="439248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DD5F660-B61D-44F1-ADB3-4E00FAA8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148396"/>
              </p:ext>
            </p:extLst>
          </p:nvPr>
        </p:nvGraphicFramePr>
        <p:xfrm>
          <a:off x="6238427" y="1687515"/>
          <a:ext cx="5165759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290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ED56F0-B559-4720-B870-E39731C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244" y="573183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Pays pour lesquels la proportion de personnes sous-alimentées est la plus forte en 2017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C45254-47A8-452F-AFC8-32D8C1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4" y="2378964"/>
            <a:ext cx="9753600" cy="3243072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63F9A2-3289-4CEE-8926-33E52B53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8212" y="6448427"/>
            <a:ext cx="1143001" cy="18097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F36C87F6-986D-49E6-AF40-1B3A1EE8064D}" type="slidenum">
              <a:rPr lang="fr-FR" sz="6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 sz="600" noProof="0"/>
          </a:p>
        </p:txBody>
      </p:sp>
    </p:spTree>
    <p:extLst>
      <p:ext uri="{BB962C8B-B14F-4D97-AF65-F5344CB8AC3E}">
        <p14:creationId xmlns:p14="http://schemas.microsoft.com/office/powerpoint/2010/main" val="12704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59A6D5D-A97D-4950-8BC2-E9992C65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36C87F6-986D-49E6-AF40-1B3A1EE8064D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D2AF97-AFD7-4EC7-8FC5-F9E2E9A816C5}"/>
              </a:ext>
            </a:extLst>
          </p:cNvPr>
          <p:cNvSpPr txBox="1"/>
          <p:nvPr/>
        </p:nvSpPr>
        <p:spPr>
          <a:xfrm>
            <a:off x="765820" y="2183668"/>
            <a:ext cx="6096000" cy="1754326"/>
          </a:xfrm>
          <a:prstGeom prst="rect">
            <a:avLst/>
          </a:prstGeom>
        </p:spPr>
        <p:txBody>
          <a:bodyPr>
            <a:normAutofit fontScale="97500"/>
          </a:bodyPr>
          <a:lstStyle>
            <a:defPPr rtl="0"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 cap="all" baseline="0">
                <a:solidFill>
                  <a:srgbClr val="000000"/>
                </a:solidFill>
                <a:latin typeface="Helvetica Neue"/>
                <a:ea typeface="+mj-ea"/>
                <a:cs typeface="+mj-cs"/>
              </a:defRPr>
            </a:lvl1pPr>
          </a:lstStyle>
          <a:p>
            <a:r>
              <a:rPr lang="fr-FR" dirty="0"/>
              <a:t>Pays qui ont le plus bénéficié d’aide depuis 2013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F068BF-A963-47EA-BE22-6A481BF7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60" y="1780945"/>
            <a:ext cx="3238952" cy="329611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EF3F106-A9A5-4A20-AA9B-97659C8D793A}"/>
              </a:ext>
            </a:extLst>
          </p:cNvPr>
          <p:cNvSpPr txBox="1"/>
          <p:nvPr/>
        </p:nvSpPr>
        <p:spPr>
          <a:xfrm>
            <a:off x="7351712" y="5877272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 quantité qui a été donnée comme aide alimentaire, en tonnes</a:t>
            </a:r>
            <a:endParaRPr lang="fr-FR" sz="900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326001-1A40-4040-9363-1837A9202EE0}"/>
              </a:ext>
            </a:extLst>
          </p:cNvPr>
          <p:cNvSpPr txBox="1"/>
          <p:nvPr/>
        </p:nvSpPr>
        <p:spPr>
          <a:xfrm>
            <a:off x="10201920" y="1780945"/>
            <a:ext cx="7200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9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</a:t>
            </a:r>
            <a:endParaRPr lang="fr-FR" sz="900" i="1" dirty="0"/>
          </a:p>
        </p:txBody>
      </p:sp>
    </p:spTree>
    <p:extLst>
      <p:ext uri="{BB962C8B-B14F-4D97-AF65-F5344CB8AC3E}">
        <p14:creationId xmlns:p14="http://schemas.microsoft.com/office/powerpoint/2010/main" val="30634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Monde,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320_TF02804891" id="{7E2F00D9-A18E-43A1-800C-E739A1911384}" vid="{2C9D1835-9289-4B13-80E8-F9148CBB8213}"/>
    </a:ext>
  </a:extLst>
</a:theme>
</file>

<file path=ppt/theme/theme2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Série des cartes du monde, présentation Monde (écran large)</Template>
  <TotalTime>165</TotalTime>
  <Words>228</Words>
  <Application>Microsoft Office PowerPoint</Application>
  <PresentationFormat>Personnalisé</PresentationFormat>
  <Paragraphs>43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Helvetica Neue</vt:lpstr>
      <vt:lpstr>Montserrat</vt:lpstr>
      <vt:lpstr>Présentation Monde, 16:9</vt:lpstr>
      <vt:lpstr>Réalisez une étude de santé publique avec R ou Python</vt:lpstr>
      <vt:lpstr>Analyses de l’état de la malnutrition dans le monde</vt:lpstr>
      <vt:lpstr>La proportion de population en sous-nutrition en 2017 était de 7,10%</vt:lpstr>
      <vt:lpstr>théoriquement les besoins alimentaires mondiaux pourraient être couverts en totalité (125%)   Ces besoins pourraient même être couverts seulement avec la disponibilité alimentaires d'origine végétale.</vt:lpstr>
      <vt:lpstr>Répartition utilisation de la disponibilité intérieure</vt:lpstr>
      <vt:lpstr>Cependant pour l’utilisation des céréales la proportion est de: 62% pour l’alimentation animale contre 26% pour les hommes</vt:lpstr>
      <vt:lpstr>Focus Thaïlande</vt:lpstr>
      <vt:lpstr>Pays pour lesquels la proportion de personnes sous-alimentées est la plus forte en 2017</vt:lpstr>
      <vt:lpstr>Présentation PowerPoint</vt:lpstr>
      <vt:lpstr>Pays ayant le plus de disponibilité/habitant </vt:lpstr>
      <vt:lpstr>Pays ayant le MOINS de disponibilité/habitant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Réalisez une étude de santé publique avec R ou Python</dc:title>
  <dc:creator>V Fong</dc:creator>
  <cp:lastModifiedBy>V Fong</cp:lastModifiedBy>
  <cp:revision>11</cp:revision>
  <dcterms:created xsi:type="dcterms:W3CDTF">2021-04-29T09:24:17Z</dcterms:created>
  <dcterms:modified xsi:type="dcterms:W3CDTF">2021-05-03T18:03:34Z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