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56" r:id="rId2"/>
    <p:sldId id="265" r:id="rId3"/>
    <p:sldId id="280" r:id="rId4"/>
    <p:sldId id="264" r:id="rId5"/>
    <p:sldId id="266" r:id="rId6"/>
    <p:sldId id="271" r:id="rId7"/>
    <p:sldId id="281" r:id="rId8"/>
    <p:sldId id="282" r:id="rId9"/>
    <p:sldId id="274" r:id="rId10"/>
    <p:sldId id="272" r:id="rId11"/>
    <p:sldId id="270" r:id="rId12"/>
    <p:sldId id="268" r:id="rId13"/>
    <p:sldId id="273" r:id="rId14"/>
    <p:sldId id="263" r:id="rId15"/>
    <p:sldId id="275" r:id="rId16"/>
    <p:sldId id="276" r:id="rId17"/>
    <p:sldId id="267" r:id="rId18"/>
    <p:sldId id="269" r:id="rId19"/>
    <p:sldId id="278" r:id="rId20"/>
    <p:sldId id="279" r:id="rId21"/>
    <p:sldId id="277" r:id="rId22"/>
    <p:sldId id="260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565"/>
    <a:srgbClr val="626571"/>
    <a:srgbClr val="5C6774"/>
    <a:srgbClr val="535B65"/>
    <a:srgbClr val="5E5E5E"/>
    <a:srgbClr val="737373"/>
    <a:srgbClr val="565656"/>
    <a:srgbClr val="005BAA"/>
    <a:srgbClr val="8C8C8C"/>
    <a:srgbClr val="0051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660"/>
  </p:normalViewPr>
  <p:slideViewPr>
    <p:cSldViewPr snapToGrid="0" snapToObjects="1">
      <p:cViewPr>
        <p:scale>
          <a:sx n="84" d="100"/>
          <a:sy n="84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6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/>
                <a:ea typeface="微软雅黑"/>
                <a:cs typeface="Arial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9144000" y="3542269"/>
            <a:ext cx="1209627" cy="125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0" rIns="93442" bIns="46725" anchor="t" anchorCtr="0">
            <a:noAutofit/>
          </a:bodyPr>
          <a:lstStyle/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标题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字体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微软雅黑粗体</a:t>
            </a:r>
            <a:endParaRPr altLang="ja-JP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字号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32-3</a:t>
            </a:r>
            <a:r>
              <a:rPr lang="en-US"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6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pt</a:t>
            </a: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颜色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r>
              <a: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主题蓝色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endParaRPr lang="en-US" altLang="zh-CN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副标题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字体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微软雅黑</a:t>
            </a:r>
            <a:endParaRPr lang="en-US" altLang="zh-CN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字号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2</a:t>
            </a:r>
            <a:r>
              <a:rPr lang="en-US"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4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pt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颜色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主题灰色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05700" y="358140"/>
            <a:ext cx="1242764" cy="4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4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14173" y="550734"/>
            <a:ext cx="1782952" cy="1143000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4173" y="1870075"/>
            <a:ext cx="7138808" cy="43703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"/>
              </a:defRPr>
            </a:lvl1pPr>
          </a:lstStyle>
          <a:p>
            <a:pPr lvl="0"/>
            <a:r>
              <a:rPr kumimoji="1" lang="en-US" altLang="zh-CN" dirty="0" smtClean="0"/>
              <a:t>1.</a:t>
            </a:r>
          </a:p>
          <a:p>
            <a:pPr lvl="0"/>
            <a:r>
              <a:rPr kumimoji="1" lang="en-US" altLang="zh-CN" dirty="0" smtClean="0"/>
              <a:t>2.</a:t>
            </a:r>
          </a:p>
          <a:p>
            <a:pPr lvl="0"/>
            <a:r>
              <a:rPr kumimoji="1" lang="en-US" altLang="zh-CN" dirty="0" smtClean="0"/>
              <a:t>3.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23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5BAA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401610" y="129998"/>
            <a:ext cx="621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700" dirty="0" smtClean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&gt; </a:t>
            </a:r>
            <a:r>
              <a:rPr lang="zh-CN" altLang="en-US" sz="700" dirty="0" smtClean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内部公开</a:t>
            </a:r>
            <a:endParaRPr lang="zh-CN" altLang="en-US" sz="700" dirty="0">
              <a:solidFill>
                <a:srgbClr val="656565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-1334749" y="36152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9152238" y="3839666"/>
            <a:ext cx="1360488" cy="2693462"/>
            <a:chOff x="9152238" y="3839666"/>
            <a:chExt cx="1360488" cy="2693462"/>
          </a:xfrm>
        </p:grpSpPr>
        <p:grpSp>
          <p:nvGrpSpPr>
            <p:cNvPr id="20" name="组 19"/>
            <p:cNvGrpSpPr/>
            <p:nvPr userDrawn="1"/>
          </p:nvGrpSpPr>
          <p:grpSpPr>
            <a:xfrm>
              <a:off x="9272194" y="5231379"/>
              <a:ext cx="935158" cy="1301749"/>
              <a:chOff x="9286278" y="1725515"/>
              <a:chExt cx="935158" cy="1301749"/>
            </a:xfrm>
          </p:grpSpPr>
          <p:grpSp>
            <p:nvGrpSpPr>
              <p:cNvPr id="21" name="组 20"/>
              <p:cNvGrpSpPr/>
              <p:nvPr userDrawn="1"/>
            </p:nvGrpSpPr>
            <p:grpSpPr>
              <a:xfrm>
                <a:off x="9286278" y="1725515"/>
                <a:ext cx="795145" cy="254390"/>
                <a:chOff x="9286278" y="1725515"/>
                <a:chExt cx="795145" cy="254390"/>
              </a:xfrm>
            </p:grpSpPr>
            <p:sp>
              <p:nvSpPr>
                <p:cNvPr id="43" name="矩形 42"/>
                <p:cNvSpPr/>
                <p:nvPr userDrawn="1"/>
              </p:nvSpPr>
              <p:spPr>
                <a:xfrm>
                  <a:off x="9286278" y="1725515"/>
                  <a:ext cx="254390" cy="254390"/>
                </a:xfrm>
                <a:prstGeom prst="rect">
                  <a:avLst/>
                </a:prstGeom>
                <a:solidFill>
                  <a:srgbClr val="005BA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文本框 43"/>
                <p:cNvSpPr txBox="1"/>
                <p:nvPr userDrawn="1"/>
              </p:nvSpPr>
              <p:spPr>
                <a:xfrm>
                  <a:off x="9503622" y="1756625"/>
                  <a:ext cx="5778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G91, B170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2" name="组 21"/>
              <p:cNvGrpSpPr/>
              <p:nvPr userDrawn="1"/>
            </p:nvGrpSpPr>
            <p:grpSpPr>
              <a:xfrm>
                <a:off x="9286278" y="2062596"/>
                <a:ext cx="935158" cy="254390"/>
                <a:chOff x="9286278" y="2062596"/>
                <a:chExt cx="935158" cy="254390"/>
              </a:xfrm>
            </p:grpSpPr>
            <p:sp>
              <p:nvSpPr>
                <p:cNvPr id="41" name="矩形 40"/>
                <p:cNvSpPr/>
                <p:nvPr userDrawn="1"/>
              </p:nvSpPr>
              <p:spPr>
                <a:xfrm>
                  <a:off x="9286278" y="2062596"/>
                  <a:ext cx="254390" cy="254390"/>
                </a:xfrm>
                <a:prstGeom prst="rect">
                  <a:avLst/>
                </a:prstGeom>
                <a:solidFill>
                  <a:srgbClr val="0089C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文本框 41"/>
                <p:cNvSpPr txBox="1"/>
                <p:nvPr userDrawn="1"/>
              </p:nvSpPr>
              <p:spPr>
                <a:xfrm>
                  <a:off x="9503622" y="209370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G137, B207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3" name="组 22"/>
              <p:cNvGrpSpPr/>
              <p:nvPr userDrawn="1"/>
            </p:nvGrpSpPr>
            <p:grpSpPr>
              <a:xfrm>
                <a:off x="9286278" y="2411716"/>
                <a:ext cx="935158" cy="254390"/>
                <a:chOff x="9286278" y="2411716"/>
                <a:chExt cx="935158" cy="254390"/>
              </a:xfrm>
            </p:grpSpPr>
            <p:sp>
              <p:nvSpPr>
                <p:cNvPr id="39" name="矩形 38"/>
                <p:cNvSpPr/>
                <p:nvPr userDrawn="1"/>
              </p:nvSpPr>
              <p:spPr>
                <a:xfrm>
                  <a:off x="9286278" y="2411716"/>
                  <a:ext cx="254390" cy="254390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文本框 39"/>
                <p:cNvSpPr txBox="1"/>
                <p:nvPr userDrawn="1"/>
              </p:nvSpPr>
              <p:spPr>
                <a:xfrm>
                  <a:off x="9503622" y="244282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G174, B239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sp>
            <p:nvSpPr>
              <p:cNvPr id="24" name="矩形 23"/>
              <p:cNvSpPr/>
              <p:nvPr userDrawn="1"/>
            </p:nvSpPr>
            <p:spPr>
              <a:xfrm>
                <a:off x="9286278" y="2772874"/>
                <a:ext cx="254390" cy="254390"/>
              </a:xfrm>
              <a:prstGeom prst="rect">
                <a:avLst/>
              </a:prstGeom>
              <a:solidFill>
                <a:srgbClr val="00AB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文本框 37"/>
              <p:cNvSpPr txBox="1"/>
              <p:nvPr userDrawn="1"/>
            </p:nvSpPr>
            <p:spPr>
              <a:xfrm>
                <a:off x="9503622" y="2803984"/>
                <a:ext cx="71781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 smtClean="0">
                    <a:solidFill>
                      <a:schemeClr val="bg1"/>
                    </a:solidFill>
                    <a:latin typeface="Times"/>
                    <a:cs typeface="Times"/>
                  </a:rPr>
                  <a:t>G171, B189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45" name="Rectangle 8"/>
            <p:cNvSpPr>
              <a:spLocks noChangeArrowheads="1"/>
            </p:cNvSpPr>
            <p:nvPr userDrawn="1"/>
          </p:nvSpPr>
          <p:spPr bwMode="auto">
            <a:xfrm>
              <a:off x="9152238" y="3839666"/>
              <a:ext cx="1360488" cy="1254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93442" bIns="46725" anchor="t" anchorCtr="0">
              <a:noAutofit/>
            </a:bodyPr>
            <a:lstStyle/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标题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字体</a:t>
              </a:r>
              <a:r>
                <a:rPr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微软雅黑</a:t>
              </a: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字号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en-US"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30-32pt</a:t>
              </a:r>
              <a:endParaRPr altLang="ja-JP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颜色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主题蓝色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正文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(1-5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级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)</a:t>
              </a:r>
              <a:r>
                <a:rPr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字体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微软雅黑</a:t>
              </a: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字号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en-US"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28-12</a:t>
              </a:r>
              <a:r>
                <a:rPr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pt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颜色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黑色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005" y="6610877"/>
            <a:ext cx="504000" cy="16971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7570946" y="6602510"/>
            <a:ext cx="1491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© ZTE Corporation. All rights reserved.</a:t>
            </a:r>
            <a:endParaRPr kumimoji="1" lang="zh-CN" altLang="en-U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27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0" y="6532880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© ZTE Corporation. All rights reserved.</a:t>
            </a:r>
            <a:endParaRPr kumimoji="1" lang="zh-CN" altLang="en-US" sz="6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88340"/>
            <a:ext cx="3200400" cy="5842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397131" y="3215512"/>
            <a:ext cx="24503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600" b="1" dirty="0" smtClean="0">
                <a:solidFill>
                  <a:srgbClr val="626571"/>
                </a:solidFill>
                <a:latin typeface="Arial"/>
                <a:cs typeface="Arial"/>
              </a:rPr>
              <a:t>Thanks!</a:t>
            </a:r>
            <a:endParaRPr kumimoji="1" lang="zh-CN" altLang="en-US" sz="4600" b="1" dirty="0">
              <a:solidFill>
                <a:srgbClr val="62657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5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35600" y="143092"/>
            <a:ext cx="9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63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7" r:id="rId2"/>
    <p:sldLayoutId id="2147483658" r:id="rId3"/>
    <p:sldLayoutId id="214748366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005BAA"/>
          </a:solidFill>
          <a:latin typeface="+mj-lt"/>
          <a:ea typeface="微软雅黑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/docs/3.2.8.RELEASE/spring-framework-reference/htmlsingle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 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52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IOC</a:t>
            </a:r>
            <a:r>
              <a:rPr lang="zh-CN" altLang="en-US" dirty="0" smtClean="0"/>
              <a:t>实现方式有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种：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配置，注解方式</a:t>
            </a:r>
            <a:endParaRPr lang="en-US" altLang="zh-CN" dirty="0" smtClean="0"/>
          </a:p>
          <a:p>
            <a:r>
              <a:rPr lang="en-US" altLang="zh-CN" dirty="0" smtClean="0"/>
              <a:t>Xml:</a:t>
            </a:r>
            <a:r>
              <a:rPr lang="zh-CN" altLang="en-US" dirty="0" smtClean="0"/>
              <a:t>集中配置，方便维护，开发效率较低</a:t>
            </a:r>
            <a:endParaRPr lang="en-US" altLang="zh-CN" dirty="0" smtClean="0"/>
          </a:p>
          <a:p>
            <a:r>
              <a:rPr lang="zh-CN" altLang="en-US" dirty="0" smtClean="0"/>
              <a:t>注解：开发效率较高，分散式配置，维护不集中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实现应用中，我们往往需要同时使用注释配置和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配置，对于类级别且不会发生变动的配置可以优先考虑注释配置；而对于那些第三方类以及容易发生调整的配置则应优先考虑使用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配置</a:t>
            </a:r>
            <a:endParaRPr lang="zh-CN" altLang="en-US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Context</a:t>
            </a:r>
            <a:r>
              <a:rPr lang="zh-CN" altLang="en-US" dirty="0" smtClean="0"/>
              <a:t>：提供在框架中访问对象的方式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JNDI.</a:t>
            </a:r>
            <a:r>
              <a:rPr lang="zh-CN" altLang="en-US" dirty="0" smtClean="0"/>
              <a:t>同时添加了国际化，资源加载等特性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Expression Language:</a:t>
            </a:r>
            <a:r>
              <a:rPr lang="zh-CN" altLang="en-US" dirty="0" smtClean="0"/>
              <a:t>表达式语言，支持设定和获取属性值，方法调用，对象获取等。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:&lt;bean id="</a:t>
            </a:r>
            <a:r>
              <a:rPr lang="en-US" altLang="zh-CN" dirty="0" err="1" smtClean="0"/>
              <a:t>numberGuess</a:t>
            </a:r>
            <a:r>
              <a:rPr lang="en-US" altLang="zh-CN" dirty="0" smtClean="0"/>
              <a:t>" class="</a:t>
            </a:r>
            <a:r>
              <a:rPr lang="en-US" altLang="zh-CN" dirty="0" err="1" smtClean="0"/>
              <a:t>org.spring.samples.NumberGuess</a:t>
            </a:r>
            <a:r>
              <a:rPr lang="en-US" altLang="zh-CN" dirty="0" smtClean="0"/>
              <a:t>"&gt; &lt;property name="</a:t>
            </a:r>
            <a:r>
              <a:rPr lang="en-US" altLang="zh-CN" dirty="0" err="1" smtClean="0"/>
              <a:t>randomNumber</a:t>
            </a:r>
            <a:r>
              <a:rPr lang="en-US" altLang="zh-CN" dirty="0" smtClean="0"/>
              <a:t>" value</a:t>
            </a:r>
            <a:r>
              <a:rPr lang="en-US" altLang="zh-CN" dirty="0" smtClean="0">
                <a:solidFill>
                  <a:srgbClr val="FF0000"/>
                </a:solidFill>
              </a:rPr>
              <a:t>="#{ T(</a:t>
            </a:r>
            <a:r>
              <a:rPr lang="en-US" altLang="zh-CN" dirty="0" err="1" smtClean="0">
                <a:solidFill>
                  <a:srgbClr val="FF0000"/>
                </a:solidFill>
              </a:rPr>
              <a:t>java.lang.Math</a:t>
            </a:r>
            <a:r>
              <a:rPr lang="en-US" altLang="zh-CN" dirty="0" smtClean="0">
                <a:solidFill>
                  <a:srgbClr val="FF0000"/>
                </a:solidFill>
              </a:rPr>
              <a:t>).random() * 100.0 }"/&gt; </a:t>
            </a:r>
            <a:r>
              <a:rPr lang="en-US" altLang="zh-CN" i="1" dirty="0" smtClean="0"/>
              <a:t>&lt;!-- other properties --&gt;</a:t>
            </a:r>
            <a:r>
              <a:rPr lang="en-US" altLang="zh-CN" dirty="0" smtClean="0"/>
              <a:t> &lt;/bean&gt;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AOP:</a:t>
            </a:r>
            <a:r>
              <a:rPr lang="zh-CN" altLang="en-US" dirty="0" smtClean="0"/>
              <a:t>面向切面编程。即允许你定义方法的拦截器和嵌入点，为代码动态加入功能，类似动态代理。</a:t>
            </a:r>
            <a:r>
              <a:rPr kumimoji="1" lang="zh-CN" altLang="en-US" dirty="0" smtClean="0">
                <a:latin typeface="宋体" charset="-122"/>
              </a:rPr>
              <a:t>例如事务处理、日志管理、权限控制等，封装起来，便于减少系统的重复代码，降低模块间的耦合度，并有利于未来的可操作性和可维护性。</a:t>
            </a:r>
            <a:endParaRPr kumimoji="1" lang="en-US" altLang="zh-CN" dirty="0" smtClean="0">
              <a:latin typeface="宋体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Font typeface="Wingdings" pitchFamily="2" charset="2"/>
              <a:buChar char="n"/>
            </a:pPr>
            <a:r>
              <a:rPr lang="en-US" altLang="zh-CN" dirty="0" smtClean="0">
                <a:latin typeface="宋体" charset="-122"/>
              </a:rPr>
              <a:t>AOP</a:t>
            </a:r>
            <a:r>
              <a:rPr lang="zh-CN" altLang="en-US" dirty="0" smtClean="0">
                <a:latin typeface="宋体" charset="-122"/>
              </a:rPr>
              <a:t>能干什么，也是</a:t>
            </a:r>
            <a:r>
              <a:rPr lang="en-US" altLang="zh-CN" dirty="0" smtClean="0">
                <a:latin typeface="宋体" charset="-122"/>
              </a:rPr>
              <a:t>AOP</a:t>
            </a:r>
            <a:r>
              <a:rPr lang="zh-CN" altLang="en-US" dirty="0" smtClean="0">
                <a:latin typeface="宋体" charset="-122"/>
              </a:rPr>
              <a:t>带来的好处</a:t>
            </a:r>
          </a:p>
          <a:p>
            <a:pPr marL="800100" lvl="1" indent="-342900">
              <a:lnSpc>
                <a:spcPct val="120000"/>
              </a:lnSpc>
            </a:pPr>
            <a:r>
              <a:rPr kumimoji="1" lang="en-US" altLang="zh-CN" b="1" dirty="0" smtClean="0">
                <a:latin typeface="宋体" charset="-122"/>
              </a:rPr>
              <a:t>1</a:t>
            </a:r>
            <a:r>
              <a:rPr kumimoji="1" lang="zh-CN" altLang="en-US" b="1" dirty="0" smtClean="0">
                <a:latin typeface="宋体" charset="-122"/>
              </a:rPr>
              <a:t>：</a:t>
            </a:r>
            <a:r>
              <a:rPr kumimoji="1" lang="zh-CN" altLang="en-US" dirty="0" smtClean="0">
                <a:latin typeface="宋体" charset="-122"/>
              </a:rPr>
              <a:t>降低模块的耦合度</a:t>
            </a:r>
          </a:p>
          <a:p>
            <a:pPr marL="800100" lvl="1" indent="-342900">
              <a:lnSpc>
                <a:spcPct val="120000"/>
              </a:lnSpc>
            </a:pPr>
            <a:r>
              <a:rPr kumimoji="1" lang="en-US" altLang="zh-CN" b="1" dirty="0" smtClean="0">
                <a:latin typeface="宋体" charset="-122"/>
              </a:rPr>
              <a:t>2</a:t>
            </a:r>
            <a:r>
              <a:rPr kumimoji="1" lang="zh-CN" altLang="en-US" b="1" dirty="0" smtClean="0">
                <a:latin typeface="宋体" charset="-122"/>
              </a:rPr>
              <a:t>：</a:t>
            </a:r>
            <a:r>
              <a:rPr kumimoji="1" lang="zh-CN" altLang="en-US" dirty="0" smtClean="0">
                <a:latin typeface="宋体" charset="-122"/>
              </a:rPr>
              <a:t>使系统容易扩展</a:t>
            </a:r>
          </a:p>
          <a:p>
            <a:pPr marL="800100" lvl="1" indent="-342900">
              <a:lnSpc>
                <a:spcPct val="120000"/>
              </a:lnSpc>
            </a:pPr>
            <a:r>
              <a:rPr kumimoji="1" lang="en-US" altLang="zh-CN" b="1" dirty="0" smtClean="0">
                <a:latin typeface="宋体" charset="-122"/>
              </a:rPr>
              <a:t>3</a:t>
            </a:r>
            <a:r>
              <a:rPr kumimoji="1" lang="zh-CN" altLang="en-US" b="1" dirty="0" smtClean="0">
                <a:latin typeface="宋体" charset="-122"/>
              </a:rPr>
              <a:t>：</a:t>
            </a:r>
            <a:r>
              <a:rPr kumimoji="1" lang="zh-CN" altLang="en-US" dirty="0" smtClean="0">
                <a:latin typeface="宋体" charset="-122"/>
              </a:rPr>
              <a:t>设计决定的迟绑定：使用</a:t>
            </a:r>
            <a:r>
              <a:rPr kumimoji="1" lang="en-US" altLang="zh-CN" dirty="0" smtClean="0">
                <a:latin typeface="宋体" charset="-122"/>
              </a:rPr>
              <a:t>AOP,</a:t>
            </a:r>
            <a:r>
              <a:rPr kumimoji="1" lang="zh-CN" altLang="en-US" dirty="0" smtClean="0">
                <a:latin typeface="宋体" charset="-122"/>
              </a:rPr>
              <a:t>设计师可以推迟为将来的需求作决定，因为它</a:t>
            </a:r>
          </a:p>
          <a:p>
            <a:pPr marL="800100" lvl="1" indent="-342900">
              <a:lnSpc>
                <a:spcPct val="120000"/>
              </a:lnSpc>
            </a:pPr>
            <a:r>
              <a:rPr kumimoji="1" lang="zh-CN" altLang="en-US" dirty="0" smtClean="0">
                <a:latin typeface="宋体" charset="-122"/>
              </a:rPr>
              <a:t>	可以把这种需求作为独立的方面很容易的实现。</a:t>
            </a:r>
          </a:p>
          <a:p>
            <a:pPr marL="800100" lvl="1" indent="-342900">
              <a:lnSpc>
                <a:spcPct val="120000"/>
              </a:lnSpc>
            </a:pPr>
            <a:r>
              <a:rPr kumimoji="1" lang="en-US" altLang="zh-CN" b="1" dirty="0" smtClean="0">
                <a:latin typeface="宋体" charset="-122"/>
              </a:rPr>
              <a:t>4</a:t>
            </a:r>
            <a:r>
              <a:rPr kumimoji="1" lang="zh-CN" altLang="en-US" b="1" dirty="0" smtClean="0">
                <a:latin typeface="宋体" charset="-122"/>
              </a:rPr>
              <a:t>：</a:t>
            </a:r>
            <a:r>
              <a:rPr kumimoji="1" lang="zh-CN" altLang="en-US" dirty="0" smtClean="0">
                <a:latin typeface="宋体" charset="-122"/>
              </a:rPr>
              <a:t>更好的代码复用性</a:t>
            </a:r>
            <a:endParaRPr lang="zh-CN" altLang="en-US" dirty="0" smtClean="0">
              <a:latin typeface="宋体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@Aspect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PayEbiAspect</a:t>
            </a:r>
            <a:r>
              <a:rPr lang="en-US" altLang="zh-CN" dirty="0" smtClean="0"/>
              <a:t> {    </a:t>
            </a:r>
          </a:p>
          <a:p>
            <a:r>
              <a:rPr lang="en-US" altLang="zh-CN" dirty="0" smtClean="0"/>
              <a:t>    @</a:t>
            </a:r>
            <a:r>
              <a:rPr lang="en-US" altLang="zh-CN" dirty="0" err="1" smtClean="0"/>
              <a:t>Pointcut</a:t>
            </a:r>
            <a:r>
              <a:rPr lang="en-US" altLang="zh-CN" dirty="0" smtClean="0"/>
              <a:t>(value="execution(* pay(..))")</a:t>
            </a:r>
          </a:p>
          <a:p>
            <a:r>
              <a:rPr lang="en-US" altLang="zh-CN" dirty="0" smtClean="0"/>
              <a:t>    public void </a:t>
            </a:r>
            <a:r>
              <a:rPr lang="en-US" altLang="zh-CN" dirty="0" err="1" smtClean="0"/>
              <a:t>pointcut</a:t>
            </a:r>
            <a:r>
              <a:rPr lang="en-US" altLang="zh-CN" dirty="0" smtClean="0"/>
              <a:t>() {}</a:t>
            </a:r>
          </a:p>
          <a:p>
            <a:r>
              <a:rPr lang="en-US" altLang="zh-CN" dirty="0" smtClean="0"/>
              <a:t>    @Around(value="</a:t>
            </a:r>
            <a:r>
              <a:rPr lang="en-US" altLang="zh-CN" dirty="0" err="1" smtClean="0"/>
              <a:t>pointcut</a:t>
            </a:r>
            <a:r>
              <a:rPr lang="en-US" altLang="zh-CN" dirty="0" smtClean="0"/>
              <a:t>()")</a:t>
            </a:r>
          </a:p>
          <a:p>
            <a:r>
              <a:rPr lang="en-US" altLang="zh-CN" dirty="0" smtClean="0"/>
              <a:t>    public Object around(</a:t>
            </a:r>
            <a:r>
              <a:rPr lang="en-US" altLang="zh-CN" dirty="0" err="1" smtClean="0"/>
              <a:t>ProceedingJoinPoint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pjp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Throwable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//1.</a:t>
            </a:r>
            <a:r>
              <a:rPr lang="zh-CN" altLang="en-US" dirty="0" smtClean="0"/>
              <a:t>记录日志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//2.</a:t>
            </a:r>
            <a:r>
              <a:rPr lang="zh-CN" altLang="en-US" dirty="0" smtClean="0"/>
              <a:t>时间统计开始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//3.</a:t>
            </a:r>
            <a:r>
              <a:rPr lang="zh-CN" altLang="en-US" dirty="0" smtClean="0"/>
              <a:t>安全检查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Object </a:t>
            </a:r>
            <a:r>
              <a:rPr lang="en-US" altLang="zh-CN" dirty="0" err="1" smtClean="0"/>
              <a:t>retVal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pjp.proceed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调用目标对象的真正方法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//4.</a:t>
            </a:r>
            <a:r>
              <a:rPr lang="zh-CN" altLang="en-US" dirty="0" smtClean="0"/>
              <a:t>时间统计结束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retVal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Springmvc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提供了基本的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特性，路径映射，文件上传等。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模式将表现层和控制层以及</a:t>
            </a:r>
            <a:r>
              <a:rPr kumimoji="1" lang="en-US" altLang="zh-CN" dirty="0" err="1" smtClean="0"/>
              <a:t>modelBean</a:t>
            </a:r>
            <a:r>
              <a:rPr kumimoji="1" lang="zh-CN" altLang="en-US" dirty="0" smtClean="0"/>
              <a:t>分离，便于应用的扩展和维护。</a:t>
            </a:r>
            <a:endParaRPr kumimoji="1"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  <a:hlinkClick r:id="rId2"/>
              </a:rPr>
              <a:t>DispatcherServlet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请求分发机制</a:t>
            </a:r>
            <a:endParaRPr lang="en-US" altLang="zh-CN" dirty="0" smtClean="0"/>
          </a:p>
          <a:p>
            <a:r>
              <a:rPr kumimoji="1" lang="zh-CN" altLang="en-US" dirty="0" smtClean="0"/>
              <a:t>开发流程：定义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配置，返回视图定义（</a:t>
            </a:r>
            <a:r>
              <a:rPr kumimoji="1" lang="en-US" altLang="zh-CN" dirty="0" err="1" smtClean="0"/>
              <a:t>jsp,jstl,tiles,pdf</a:t>
            </a:r>
            <a:r>
              <a:rPr kumimoji="1" lang="zh-CN" altLang="en-US" dirty="0" smtClean="0"/>
              <a:t>等）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模块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90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08063" y="381000"/>
            <a:ext cx="6948487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005BAA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Spring MVC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5BAA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框架结构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5BAA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Dispatcher"/>
          <p:cNvSpPr/>
          <p:nvPr/>
        </p:nvSpPr>
        <p:spPr>
          <a:xfrm>
            <a:off x="1744838" y="3066306"/>
            <a:ext cx="2088232" cy="576064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DispatcherServlet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" name="HandlerMapping"/>
          <p:cNvSpPr/>
          <p:nvPr/>
        </p:nvSpPr>
        <p:spPr>
          <a:xfrm>
            <a:off x="4572000" y="1698625"/>
            <a:ext cx="2087563" cy="4587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HandlerMapping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" name="HandlerAdapter"/>
          <p:cNvSpPr/>
          <p:nvPr/>
        </p:nvSpPr>
        <p:spPr>
          <a:xfrm>
            <a:off x="6192838" y="3067050"/>
            <a:ext cx="1835150" cy="5746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HandlerAdapter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Handler"/>
          <p:cNvSpPr/>
          <p:nvPr/>
        </p:nvSpPr>
        <p:spPr>
          <a:xfrm>
            <a:off x="6599238" y="4551363"/>
            <a:ext cx="1295400" cy="4587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9" name="View"/>
          <p:cNvSpPr/>
          <p:nvPr/>
        </p:nvSpPr>
        <p:spPr>
          <a:xfrm>
            <a:off x="1547813" y="5199063"/>
            <a:ext cx="1785937" cy="4587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  <a:ea typeface="宋体" pitchFamily="2" charset="-122"/>
              </a:rPr>
              <a:t>View </a:t>
            </a:r>
          </a:p>
          <a:p>
            <a:pPr algn="ctr">
              <a:defRPr/>
            </a:pPr>
            <a:r>
              <a:rPr lang="en-US" altLang="zh-CN" sz="1000" b="1">
                <a:solidFill>
                  <a:srgbClr val="BFBFBF"/>
                </a:solidFill>
                <a:ea typeface="宋体" pitchFamily="2" charset="-122"/>
              </a:rPr>
              <a:t>(JSP/XML/PDF,...)</a:t>
            </a:r>
          </a:p>
        </p:txBody>
      </p:sp>
      <p:grpSp>
        <p:nvGrpSpPr>
          <p:cNvPr id="10" name="pxLine2"/>
          <p:cNvGrpSpPr>
            <a:grpSpLocks/>
          </p:cNvGrpSpPr>
          <p:nvPr/>
        </p:nvGrpSpPr>
        <p:grpSpPr bwMode="auto">
          <a:xfrm>
            <a:off x="3757613" y="2157413"/>
            <a:ext cx="814387" cy="909637"/>
            <a:chOff x="3576682" y="2232040"/>
            <a:chExt cx="814686" cy="908928"/>
          </a:xfrm>
        </p:grpSpPr>
        <p:cxnSp>
          <p:nvCxnSpPr>
            <p:cNvPr id="11" name="Line2"/>
            <p:cNvCxnSpPr/>
            <p:nvPr/>
          </p:nvCxnSpPr>
          <p:spPr>
            <a:xfrm flipV="1">
              <a:off x="3576682" y="2232040"/>
              <a:ext cx="814686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707904" y="278092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2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pxLine3"/>
          <p:cNvGrpSpPr>
            <a:grpSpLocks/>
          </p:cNvGrpSpPr>
          <p:nvPr/>
        </p:nvGrpSpPr>
        <p:grpSpPr bwMode="auto">
          <a:xfrm>
            <a:off x="3833813" y="3095625"/>
            <a:ext cx="2359025" cy="230188"/>
            <a:chOff x="3652438" y="3170178"/>
            <a:chExt cx="2359110" cy="229612"/>
          </a:xfrm>
        </p:grpSpPr>
        <p:cxnSp>
          <p:nvCxnSpPr>
            <p:cNvPr id="14" name="Line3"/>
            <p:cNvCxnSpPr/>
            <p:nvPr/>
          </p:nvCxnSpPr>
          <p:spPr>
            <a:xfrm>
              <a:off x="3652438" y="3285776"/>
              <a:ext cx="23591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984025" y="317017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3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pxLine5"/>
          <p:cNvGrpSpPr>
            <a:grpSpLocks/>
          </p:cNvGrpSpPr>
          <p:nvPr/>
        </p:nvGrpSpPr>
        <p:grpSpPr bwMode="auto">
          <a:xfrm>
            <a:off x="3833813" y="3354388"/>
            <a:ext cx="2359025" cy="287337"/>
            <a:chOff x="3652438" y="3429000"/>
            <a:chExt cx="2359110" cy="288032"/>
          </a:xfrm>
        </p:grpSpPr>
        <p:grpSp>
          <p:nvGrpSpPr>
            <p:cNvPr id="17" name="Line5"/>
            <p:cNvGrpSpPr>
              <a:grpSpLocks/>
            </p:cNvGrpSpPr>
            <p:nvPr/>
          </p:nvGrpSpPr>
          <p:grpSpPr bwMode="auto">
            <a:xfrm>
              <a:off x="3652438" y="3429000"/>
              <a:ext cx="2359110" cy="288032"/>
              <a:chOff x="3652438" y="3429000"/>
              <a:chExt cx="2359110" cy="288032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 flipH="1">
                <a:off x="3652438" y="3572221"/>
                <a:ext cx="2359110" cy="15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圆角矩形 19"/>
              <p:cNvSpPr/>
              <p:nvPr/>
            </p:nvSpPr>
            <p:spPr>
              <a:xfrm>
                <a:off x="3984237" y="3429000"/>
                <a:ext cx="1558981" cy="28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b="1" dirty="0">
                    <a:solidFill>
                      <a:schemeClr val="bg1"/>
                    </a:solidFill>
                  </a:rPr>
                  <a:t>ModelAndView</a:t>
                </a: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5687512" y="348742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5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pxLine4"/>
          <p:cNvGrpSpPr>
            <a:grpSpLocks/>
          </p:cNvGrpSpPr>
          <p:nvPr/>
        </p:nvGrpSpPr>
        <p:grpSpPr bwMode="auto">
          <a:xfrm>
            <a:off x="7345363" y="3567113"/>
            <a:ext cx="215900" cy="909637"/>
            <a:chOff x="7164288" y="3642370"/>
            <a:chExt cx="216024" cy="908928"/>
          </a:xfrm>
        </p:grpSpPr>
        <p:cxnSp>
          <p:nvCxnSpPr>
            <p:cNvPr id="22" name="Line4"/>
            <p:cNvCxnSpPr>
              <a:endCxn id="8" idx="0"/>
            </p:cNvCxnSpPr>
            <p:nvPr/>
          </p:nvCxnSpPr>
          <p:spPr>
            <a:xfrm>
              <a:off x="7231001" y="3642370"/>
              <a:ext cx="15884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7164288" y="386104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4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2120900" y="2417763"/>
            <a:ext cx="147638" cy="649287"/>
          </a:xfrm>
          <a:prstGeom prst="line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ers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925" y="3836988"/>
            <a:ext cx="549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ViewResolver"/>
          <p:cNvSpPr/>
          <p:nvPr/>
        </p:nvSpPr>
        <p:spPr>
          <a:xfrm>
            <a:off x="3973513" y="4551363"/>
            <a:ext cx="1785937" cy="4587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  <a:ea typeface="宋体" pitchFamily="2" charset="-122"/>
              </a:rPr>
              <a:t>ViewResolver</a:t>
            </a:r>
            <a:endParaRPr lang="en-US" altLang="zh-CN" sz="1000" b="1">
              <a:solidFill>
                <a:srgbClr val="BFBFBF"/>
              </a:solidFill>
              <a:ea typeface="宋体" pitchFamily="2" charset="-122"/>
            </a:endParaRPr>
          </a:p>
        </p:txBody>
      </p:sp>
      <p:grpSp>
        <p:nvGrpSpPr>
          <p:cNvPr id="27" name="pxLine6"/>
          <p:cNvGrpSpPr>
            <a:grpSpLocks/>
          </p:cNvGrpSpPr>
          <p:nvPr/>
        </p:nvGrpSpPr>
        <p:grpSpPr bwMode="auto">
          <a:xfrm>
            <a:off x="3398838" y="3641725"/>
            <a:ext cx="981075" cy="909638"/>
            <a:chOff x="3218968" y="3717032"/>
            <a:chExt cx="981081" cy="908928"/>
          </a:xfrm>
        </p:grpSpPr>
        <p:cxnSp>
          <p:nvCxnSpPr>
            <p:cNvPr id="28" name="Line6"/>
            <p:cNvCxnSpPr/>
            <p:nvPr/>
          </p:nvCxnSpPr>
          <p:spPr>
            <a:xfrm>
              <a:off x="3218968" y="3717032"/>
              <a:ext cx="981081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3442042" y="3882895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6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30" name="pxLine7"/>
          <p:cNvGrpSpPr>
            <a:grpSpLocks/>
          </p:cNvGrpSpPr>
          <p:nvPr/>
        </p:nvGrpSpPr>
        <p:grpSpPr bwMode="auto">
          <a:xfrm>
            <a:off x="2268538" y="3641725"/>
            <a:ext cx="287337" cy="1557338"/>
            <a:chOff x="2087112" y="3717032"/>
            <a:chExt cx="288032" cy="1557000"/>
          </a:xfrm>
        </p:grpSpPr>
        <p:grpSp>
          <p:nvGrpSpPr>
            <p:cNvPr id="31" name="Line7"/>
            <p:cNvGrpSpPr>
              <a:grpSpLocks/>
            </p:cNvGrpSpPr>
            <p:nvPr/>
          </p:nvGrpSpPr>
          <p:grpSpPr bwMode="auto">
            <a:xfrm>
              <a:off x="2087112" y="3717032"/>
              <a:ext cx="288032" cy="1557000"/>
              <a:chOff x="2087112" y="3717032"/>
              <a:chExt cx="288032" cy="1557000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>
                <a:off x="2268525" y="3717032"/>
                <a:ext cx="0" cy="1557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2087112" y="4248730"/>
                <a:ext cx="288032" cy="7650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anchor="ctr"/>
              <a:lstStyle/>
              <a:p>
                <a:pPr algn="ctr">
                  <a:defRPr/>
                </a:pPr>
                <a:r>
                  <a:rPr lang="en-US" altLang="zh-CN" sz="1400">
                    <a:solidFill>
                      <a:srgbClr val="FFFFFF"/>
                    </a:solidFill>
                    <a:ea typeface="宋体" pitchFamily="2" charset="-122"/>
                  </a:rPr>
                  <a:t>Model</a:t>
                </a:r>
                <a:endParaRPr lang="zh-CN" altLang="en-US" sz="1400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2152417" y="3851136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7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35" name="ConfFile"/>
          <p:cNvGrpSpPr>
            <a:grpSpLocks/>
          </p:cNvGrpSpPr>
          <p:nvPr/>
        </p:nvGrpSpPr>
        <p:grpSpPr bwMode="auto">
          <a:xfrm>
            <a:off x="1262063" y="1484313"/>
            <a:ext cx="2373312" cy="989012"/>
            <a:chOff x="1081088" y="1559446"/>
            <a:chExt cx="2373312" cy="988492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54046" y="1559446"/>
              <a:ext cx="771525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图片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1088" y="2254387"/>
              <a:ext cx="2373312" cy="293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pxLine8"/>
          <p:cNvGrpSpPr>
            <a:grpSpLocks/>
          </p:cNvGrpSpPr>
          <p:nvPr/>
        </p:nvGrpSpPr>
        <p:grpSpPr bwMode="auto">
          <a:xfrm>
            <a:off x="792163" y="4649788"/>
            <a:ext cx="755650" cy="549275"/>
            <a:chOff x="611560" y="4725144"/>
            <a:chExt cx="755472" cy="548888"/>
          </a:xfrm>
        </p:grpSpPr>
        <p:cxnSp>
          <p:nvCxnSpPr>
            <p:cNvPr id="39" name="Line8"/>
            <p:cNvCxnSpPr/>
            <p:nvPr/>
          </p:nvCxnSpPr>
          <p:spPr>
            <a:xfrm flipH="1" flipV="1">
              <a:off x="611560" y="4725144"/>
              <a:ext cx="755472" cy="5488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899592" y="489837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8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41" name="pxLine1"/>
          <p:cNvGrpSpPr>
            <a:grpSpLocks/>
          </p:cNvGrpSpPr>
          <p:nvPr/>
        </p:nvGrpSpPr>
        <p:grpSpPr bwMode="auto">
          <a:xfrm>
            <a:off x="792163" y="3354388"/>
            <a:ext cx="942975" cy="568325"/>
            <a:chOff x="611560" y="3429000"/>
            <a:chExt cx="942486" cy="568701"/>
          </a:xfrm>
        </p:grpSpPr>
        <p:cxnSp>
          <p:nvCxnSpPr>
            <p:cNvPr id="42" name="srcLine1"/>
            <p:cNvCxnSpPr/>
            <p:nvPr/>
          </p:nvCxnSpPr>
          <p:spPr>
            <a:xfrm flipV="1">
              <a:off x="611560" y="3429000"/>
              <a:ext cx="942486" cy="568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58767" y="373633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1</a:t>
              </a:r>
              <a:endParaRPr lang="zh-CN" altLang="en-US" sz="14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14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package </a:t>
            </a:r>
            <a:r>
              <a:rPr lang="en-US" altLang="zh-CN" sz="1400" dirty="0" err="1" smtClean="0"/>
              <a:t>com.baobaotao.web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...</a:t>
            </a:r>
          </a:p>
          <a:p>
            <a:r>
              <a:rPr lang="en-US" altLang="zh-CN" sz="1400" dirty="0" smtClean="0"/>
              <a:t>@Controller                    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①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将</a:t>
            </a:r>
            <a:r>
              <a:rPr lang="en-US" altLang="zh-CN" sz="1400" dirty="0" err="1" smtClean="0">
                <a:solidFill>
                  <a:srgbClr val="FF0000"/>
                </a:solidFill>
                <a:sym typeface="Wingdings" pitchFamily="2" charset="2"/>
              </a:rPr>
              <a:t>UserController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变成一个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Handler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RequestMapping</a:t>
            </a:r>
            <a:r>
              <a:rPr lang="en-US" altLang="zh-CN" sz="1400" dirty="0" smtClean="0"/>
              <a:t>(“/user”)   </a:t>
            </a:r>
            <a:r>
              <a:rPr lang="zh-CN" altLang="en-US" sz="1400" dirty="0" smtClean="0">
                <a:solidFill>
                  <a:srgbClr val="FF0000"/>
                </a:solidFill>
              </a:rPr>
              <a:t>②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指定控制器映射的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URL</a:t>
            </a:r>
            <a:endParaRPr lang="en-US" altLang="zh-CN" sz="1400" dirty="0" smtClean="0"/>
          </a:p>
          <a:p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UserController</a:t>
            </a:r>
            <a:r>
              <a:rPr lang="en-US" altLang="zh-CN" sz="1400" dirty="0" smtClean="0"/>
              <a:t> {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	@</a:t>
            </a:r>
            <a:r>
              <a:rPr lang="en-US" altLang="zh-CN" sz="1400" dirty="0" err="1" smtClean="0"/>
              <a:t>RequestMapping</a:t>
            </a:r>
            <a:r>
              <a:rPr lang="en-US" altLang="zh-CN" sz="1400" dirty="0" smtClean="0"/>
              <a:t>(value = “/register”)</a:t>
            </a:r>
            <a:r>
              <a:rPr lang="zh-CN" altLang="en-US" sz="1400" dirty="0" smtClean="0">
                <a:solidFill>
                  <a:srgbClr val="FF0000"/>
                </a:solidFill>
              </a:rPr>
              <a:t> ③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处理方法对应的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URL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，相对于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                                                               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②处的</a:t>
            </a:r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</a:p>
          <a:p>
            <a:r>
              <a:rPr lang="en-US" altLang="zh-CN" sz="1400" dirty="0" smtClean="0"/>
              <a:t>	public String register() {</a:t>
            </a:r>
          </a:p>
          <a:p>
            <a:r>
              <a:rPr lang="en-US" altLang="zh-CN" sz="1400" dirty="0" smtClean="0"/>
              <a:t>	          return “user/register”;</a:t>
            </a:r>
            <a:r>
              <a:rPr lang="zh-CN" altLang="en-US" sz="1400" dirty="0" smtClean="0">
                <a:solidFill>
                  <a:srgbClr val="FF0000"/>
                </a:solidFill>
              </a:rPr>
              <a:t> ④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返回逻辑视图名</a:t>
            </a:r>
            <a:endParaRPr lang="en-US" altLang="zh-CN" sz="1400" dirty="0" smtClean="0"/>
          </a:p>
          <a:p>
            <a:r>
              <a:rPr lang="en-US" altLang="zh-CN" sz="1400" dirty="0" smtClean="0"/>
              <a:t>	}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 smtClean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173" y="550734"/>
            <a:ext cx="2786894" cy="1143000"/>
          </a:xfrm>
        </p:spPr>
        <p:txBody>
          <a:bodyPr/>
          <a:lstStyle/>
          <a:p>
            <a:r>
              <a:rPr lang="zh-CN" altLang="en-US" dirty="0" smtClean="0"/>
              <a:t>数据访问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提供了多种数据访问方式：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ORM</a:t>
            </a:r>
          </a:p>
          <a:p>
            <a:r>
              <a:rPr lang="zh-CN" altLang="en-US" dirty="0" smtClean="0"/>
              <a:t>通过包装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springjdbc</a:t>
            </a:r>
            <a:r>
              <a:rPr lang="zh-CN" altLang="en-US" dirty="0" smtClean="0"/>
              <a:t>的访问方式。</a:t>
            </a:r>
            <a:endParaRPr lang="en-US" altLang="zh-CN" dirty="0" smtClean="0"/>
          </a:p>
          <a:p>
            <a:r>
              <a:rPr lang="en-US" altLang="zh-CN" dirty="0" smtClean="0"/>
              <a:t>ORM</a:t>
            </a:r>
            <a:r>
              <a:rPr lang="zh-CN" altLang="en-US" dirty="0" smtClean="0"/>
              <a:t>提供了第三方的集成，如</a:t>
            </a:r>
            <a:r>
              <a:rPr lang="en-US" altLang="zh-CN" dirty="0" err="1" smtClean="0"/>
              <a:t>hibernate,mybatis,JPA</a:t>
            </a:r>
            <a:r>
              <a:rPr lang="zh-CN" altLang="en-US" dirty="0" smtClean="0"/>
              <a:t>等。（</a:t>
            </a:r>
            <a:r>
              <a:rPr lang="en-US" altLang="zh-CN" dirty="0" smtClean="0"/>
              <a:t>O/R:</a:t>
            </a:r>
            <a:r>
              <a:rPr lang="zh-CN" altLang="en-US" dirty="0" smtClean="0"/>
              <a:t>通过对象的方式访问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获取 关系数据库的数据）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提供了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的多种访问形式，集成了</a:t>
            </a:r>
            <a:r>
              <a:rPr lang="en-US" altLang="zh-CN" dirty="0" smtClean="0"/>
              <a:t>JMS</a:t>
            </a:r>
            <a:r>
              <a:rPr lang="zh-CN" altLang="en-US" dirty="0" smtClean="0"/>
              <a:t>模块。</a:t>
            </a:r>
            <a:endParaRPr lang="en-US" altLang="zh-CN" dirty="0" smtClean="0"/>
          </a:p>
          <a:p>
            <a:r>
              <a:rPr lang="zh-CN" altLang="en-US" dirty="0" smtClean="0"/>
              <a:t>提供了事务管理模块</a:t>
            </a:r>
            <a:endParaRPr lang="en-US" altLang="zh-CN" dirty="0" smtClean="0"/>
          </a:p>
          <a:p>
            <a:r>
              <a:rPr lang="zh-CN" altLang="en-US" dirty="0" smtClean="0"/>
              <a:t>事务管理：编程式事务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写代码显示提交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和声明式事务（通过配置文件针对类方法配置）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172" y="550734"/>
            <a:ext cx="2899783" cy="1143000"/>
          </a:xfrm>
        </p:spPr>
        <p:txBody>
          <a:bodyPr/>
          <a:lstStyle/>
          <a:p>
            <a:r>
              <a:rPr lang="zh-CN" altLang="en-US" dirty="0" smtClean="0"/>
              <a:t>集成其他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远程调用：</a:t>
            </a:r>
            <a:endParaRPr lang="en-US" altLang="zh-CN" dirty="0" smtClean="0"/>
          </a:p>
          <a:p>
            <a:r>
              <a:rPr lang="en-US" altLang="zh-CN" dirty="0" smtClean="0"/>
              <a:t>1.Spring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Hession</a:t>
            </a:r>
            <a:r>
              <a:rPr lang="zh-CN" altLang="en-US" dirty="0" smtClean="0"/>
              <a:t>方式通过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封装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方式调用</a:t>
            </a:r>
            <a:endParaRPr lang="en-US" altLang="zh-CN" dirty="0" smtClean="0"/>
          </a:p>
          <a:p>
            <a:r>
              <a:rPr lang="en-US" altLang="zh-CN" dirty="0" smtClean="0"/>
              <a:t>4.JMS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EJM</a:t>
            </a:r>
            <a:r>
              <a:rPr lang="zh-CN" altLang="en-US" dirty="0" smtClean="0"/>
              <a:t>集成，</a:t>
            </a:r>
            <a:r>
              <a:rPr lang="en-US" altLang="zh-CN" dirty="0" smtClean="0"/>
              <a:t>JMS</a:t>
            </a:r>
            <a:r>
              <a:rPr lang="zh-CN" altLang="en-US" dirty="0" smtClean="0"/>
              <a:t>集成，</a:t>
            </a:r>
            <a:r>
              <a:rPr lang="en-US" altLang="zh-CN" dirty="0" smtClean="0"/>
              <a:t>JMX</a:t>
            </a:r>
            <a:r>
              <a:rPr lang="zh-CN" altLang="en-US" dirty="0" smtClean="0"/>
              <a:t>集成，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集成，计划任务集成（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动态语言集成（</a:t>
            </a:r>
            <a:r>
              <a:rPr lang="en-US" altLang="zh-CN" dirty="0" err="1" smtClean="0"/>
              <a:t>JRuby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1.Spring</a:t>
            </a:r>
            <a:r>
              <a:rPr lang="zh-CN" altLang="en-US" dirty="0" smtClean="0"/>
              <a:t>支持测试框架：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单元测试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提供</a:t>
            </a:r>
            <a:r>
              <a:rPr lang="zh-CN" altLang="en-US" dirty="0" smtClean="0"/>
              <a:t>了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框架，能得到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mockHttpServletRequest,MockHttpSession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例如测试服务层代码可以通过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数据接口对象测试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同时可以用第三方的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框架如</a:t>
            </a:r>
            <a:r>
              <a:rPr lang="en-US" altLang="zh-CN" dirty="0" err="1" smtClean="0"/>
              <a:t>Jmock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集成测试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集成测试最大好处无需依赖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容器或应用服务器。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通过提供一套</a:t>
            </a:r>
            <a:r>
              <a:rPr lang="en-US" altLang="zh-CN" dirty="0" err="1" smtClean="0"/>
              <a:t>TestContext</a:t>
            </a:r>
            <a:r>
              <a:rPr lang="zh-CN" altLang="en-US" dirty="0" smtClean="0"/>
              <a:t>框架来简化集成测试，使用</a:t>
            </a:r>
            <a:r>
              <a:rPr lang="en-US" altLang="zh-CN" dirty="0" err="1" smtClean="0"/>
              <a:t>TestContext</a:t>
            </a:r>
            <a:r>
              <a:rPr lang="zh-CN" altLang="en-US" dirty="0" smtClean="0"/>
              <a:t>测试框架能获得许多好处，如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容器缓存、事务管理、依赖注入、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测试支持类等等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支持</a:t>
            </a:r>
            <a:r>
              <a:rPr lang="zh-CN" altLang="en-US" dirty="0" smtClean="0"/>
              <a:t>使用各种注释标签，提高开发效率和代码简洁性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1.Spring framework </a:t>
            </a:r>
            <a:r>
              <a:rPr kumimoji="1" lang="zh-CN" altLang="en-US" dirty="0" smtClean="0"/>
              <a:t>是什么？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  Spring framework</a:t>
            </a:r>
            <a:r>
              <a:rPr kumimoji="1" lang="zh-CN" altLang="en-US" dirty="0" smtClean="0"/>
              <a:t>是一个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开发平台，提供了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应用开发的基础构架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简化企业级开发。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为什么使用</a:t>
            </a:r>
            <a:r>
              <a:rPr kumimoji="1" lang="en-US" altLang="zh-CN" dirty="0" smtClean="0"/>
              <a:t>spring?</a:t>
            </a:r>
          </a:p>
          <a:p>
            <a:pPr marL="457200" indent="-457200">
              <a:buAutoNum type="arabicParenBoth"/>
            </a:pPr>
            <a:r>
              <a:rPr kumimoji="1" lang="zh-CN" altLang="en-US" dirty="0" smtClean="0"/>
              <a:t>方便解耦，简化开发</a:t>
            </a:r>
            <a:endParaRPr kumimoji="1" lang="en-US" altLang="zh-CN" dirty="0" smtClean="0"/>
          </a:p>
          <a:p>
            <a:pPr marL="457200" indent="-457200"/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IOC</a:t>
            </a:r>
            <a:r>
              <a:rPr kumimoji="1" lang="zh-CN" altLang="en-US" dirty="0" smtClean="0"/>
              <a:t>容器将对象依赖关系交由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进行控制，避免硬编码造成的耦合，实现各层之间的解耦。</a:t>
            </a:r>
            <a:r>
              <a:rPr lang="zh-CN" altLang="en-US" dirty="0" smtClean="0"/>
              <a:t>有了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，用户不必再为单实例模式类、属性文件解析等这些很底层的需求编写代码。</a:t>
            </a:r>
            <a:endParaRPr kumimoji="1" lang="en-US" altLang="zh-CN" dirty="0" smtClean="0"/>
          </a:p>
          <a:p>
            <a:pPr marL="457200" indent="-457200"/>
            <a:r>
              <a:rPr kumimoji="1"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能通过接口而不是类促进好的编程习惯，减少编程代价到几乎为零</a:t>
            </a:r>
            <a:endParaRPr lang="en-US" altLang="zh-CN" dirty="0" smtClean="0"/>
          </a:p>
          <a:p>
            <a:pPr marL="457200" indent="-457200"/>
            <a:r>
              <a:rPr kumimoji="1" lang="en-US" altLang="zh-CN" dirty="0" smtClean="0"/>
              <a:t>(3)AOP </a:t>
            </a:r>
            <a:r>
              <a:rPr kumimoji="1" lang="zh-CN" altLang="en-US" dirty="0" smtClean="0"/>
              <a:t>提供一种编程思路，将类似的行为抽离出来统一处理，分离业务逻辑和系统服务，例如日志，权限和事务支持。</a:t>
            </a:r>
            <a:endParaRPr kumimoji="1" lang="en-US" altLang="zh-CN" dirty="0" smtClean="0"/>
          </a:p>
          <a:p>
            <a:pPr marL="457200" indent="-457200"/>
            <a:r>
              <a:rPr kumimoji="1" lang="en-US" altLang="zh-CN" dirty="0" smtClean="0"/>
              <a:t>(4)</a:t>
            </a:r>
            <a:r>
              <a:rPr kumimoji="1" lang="zh-CN" altLang="en-US" dirty="0" smtClean="0"/>
              <a:t>分层设计（</a:t>
            </a:r>
            <a:r>
              <a:rPr kumimoji="1" lang="en-US" altLang="zh-CN" dirty="0" smtClean="0"/>
              <a:t>Controller-Service-DAO</a:t>
            </a:r>
            <a:r>
              <a:rPr kumimoji="1" lang="zh-CN" altLang="en-US" dirty="0" smtClean="0"/>
              <a:t>），提高代码的重用性，降低后期维护成本。</a:t>
            </a:r>
            <a:endParaRPr kumimoji="1" lang="en-US" altLang="zh-CN" dirty="0" smtClean="0"/>
          </a:p>
          <a:p>
            <a:pPr marL="457200" indent="-457200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78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RunWith</a:t>
            </a:r>
            <a:r>
              <a:rPr lang="en-US" altLang="zh-CN" sz="2000" dirty="0" smtClean="0"/>
              <a:t>(SpringJUnit4ClassRunner.class) @</a:t>
            </a:r>
            <a:r>
              <a:rPr lang="en-US" altLang="zh-CN" sz="2000" dirty="0" err="1" smtClean="0"/>
              <a:t>ContextConfiguration</a:t>
            </a:r>
            <a:r>
              <a:rPr lang="en-US" altLang="zh-CN" sz="2000" dirty="0" smtClean="0"/>
              <a:t>(“/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/Spring-db1.xml”) @Transactional(</a:t>
            </a:r>
            <a:r>
              <a:rPr lang="zh-CN" altLang="en-US" sz="2000" dirty="0" smtClean="0"/>
              <a:t>事务启用，所有变更自动清除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 public class AccountServiceTest1 {</a:t>
            </a:r>
          </a:p>
          <a:p>
            <a:r>
              <a:rPr lang="en-US" altLang="zh-CN" sz="2000" dirty="0" smtClean="0"/>
              <a:t> @</a:t>
            </a:r>
            <a:r>
              <a:rPr lang="en-US" altLang="zh-CN" sz="2000" dirty="0" err="1" smtClean="0"/>
              <a:t>Autowired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private </a:t>
            </a:r>
            <a:r>
              <a:rPr lang="en-US" altLang="zh-CN" sz="2000" dirty="0" err="1" smtClean="0"/>
              <a:t>AccountService</a:t>
            </a:r>
            <a:r>
              <a:rPr lang="en-US" altLang="zh-CN" sz="2000" dirty="0" smtClean="0"/>
              <a:t> service; </a:t>
            </a:r>
          </a:p>
          <a:p>
            <a:r>
              <a:rPr lang="en-US" altLang="zh-CN" sz="2000" dirty="0" smtClean="0"/>
              <a:t>@Test public void </a:t>
            </a:r>
            <a:r>
              <a:rPr lang="en-US" altLang="zh-CN" sz="2000" dirty="0" err="1" smtClean="0"/>
              <a:t>testGetAcccountById</a:t>
            </a:r>
            <a:r>
              <a:rPr lang="en-US" altLang="zh-CN" sz="2000" dirty="0" smtClean="0"/>
              <a:t>() { </a:t>
            </a:r>
          </a:p>
          <a:p>
            <a:r>
              <a:rPr lang="en-US" altLang="zh-CN" sz="2000" dirty="0" smtClean="0"/>
              <a:t>Account acct = </a:t>
            </a:r>
            <a:r>
              <a:rPr lang="en-US" altLang="zh-CN" sz="2000" dirty="0" err="1" smtClean="0"/>
              <a:t>Account.getAccount</a:t>
            </a:r>
            <a:r>
              <a:rPr lang="en-US" altLang="zh-CN" sz="2000" dirty="0" smtClean="0"/>
              <a:t>(1, "user01", 18, "M"); </a:t>
            </a:r>
            <a:r>
              <a:rPr lang="en-US" altLang="zh-CN" sz="2000" dirty="0" err="1" smtClean="0"/>
              <a:t>service.insertIfNotExist</a:t>
            </a:r>
            <a:r>
              <a:rPr lang="en-US" altLang="zh-CN" sz="2000" dirty="0" smtClean="0"/>
              <a:t>(acct); Account acct2 = </a:t>
            </a:r>
            <a:r>
              <a:rPr lang="en-US" altLang="zh-CN" sz="2000" dirty="0" err="1" smtClean="0"/>
              <a:t>service.getAccountById</a:t>
            </a:r>
            <a:r>
              <a:rPr lang="en-US" altLang="zh-CN" sz="2000" dirty="0" smtClean="0"/>
              <a:t>(1); </a:t>
            </a:r>
            <a:r>
              <a:rPr lang="en-US" altLang="zh-CN" sz="2000" dirty="0" err="1" smtClean="0"/>
              <a:t>assertEquals</a:t>
            </a:r>
            <a:r>
              <a:rPr lang="en-US" altLang="zh-CN" sz="2000" dirty="0" smtClean="0"/>
              <a:t>(acct,acct2); </a:t>
            </a:r>
          </a:p>
          <a:p>
            <a:r>
              <a:rPr lang="en-US" altLang="zh-CN" sz="2000" dirty="0" smtClean="0"/>
              <a:t>} 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问题？？？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98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3.Spring framework</a:t>
            </a:r>
            <a:r>
              <a:rPr kumimoji="1" lang="zh-CN" altLang="en-US" dirty="0" smtClean="0"/>
              <a:t>的组成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pirngmodu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02" y="1846411"/>
            <a:ext cx="5687219" cy="419158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173" y="550734"/>
            <a:ext cx="2132138" cy="1143000"/>
          </a:xfrm>
        </p:spPr>
        <p:txBody>
          <a:bodyPr/>
          <a:lstStyle/>
          <a:p>
            <a:r>
              <a:rPr lang="zh-CN" altLang="en-US" dirty="0" smtClean="0"/>
              <a:t>核心模块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514173" y="1456267"/>
            <a:ext cx="7138808" cy="47841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Core Container:</a:t>
            </a:r>
            <a:r>
              <a:rPr lang="zh-CN" altLang="en-US" dirty="0" smtClean="0"/>
              <a:t>包括控制反转和依赖注入（</a:t>
            </a:r>
            <a:r>
              <a:rPr lang="en-US" altLang="zh-CN" dirty="0" smtClean="0"/>
              <a:t>IOC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控制反转</a:t>
            </a:r>
            <a:r>
              <a:rPr lang="zh-CN" altLang="en-US" dirty="0" smtClean="0"/>
              <a:t>：由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容器创建对象的方式叫控制反转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依赖注入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创建的对象，直接提供给应用使用的方式叫依赖注入。（如通过对象属性直接引用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对象）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err="1" smtClean="0"/>
              <a:t>IoC</a:t>
            </a:r>
            <a:r>
              <a:rPr lang="zh-CN" altLang="en-US" b="1" dirty="0" smtClean="0"/>
              <a:t>容器特点：</a:t>
            </a:r>
          </a:p>
          <a:p>
            <a:r>
              <a:rPr lang="en-US" altLang="zh-CN" b="1" dirty="0" smtClean="0"/>
              <a:t>【1】</a:t>
            </a:r>
            <a:r>
              <a:rPr lang="zh-CN" altLang="en-US" dirty="0" smtClean="0"/>
              <a:t>无需主动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对象；而是描述对象应该如何被创建即可</a:t>
            </a:r>
          </a:p>
          <a:p>
            <a:r>
              <a:rPr lang="zh-CN" altLang="en-US" dirty="0" smtClean="0"/>
              <a:t>         </a:t>
            </a:r>
            <a:r>
              <a:rPr lang="en-US" altLang="zh-CN" b="1" dirty="0" err="1" smtClean="0"/>
              <a:t>IoC</a:t>
            </a:r>
            <a:r>
              <a:rPr lang="zh-CN" altLang="en-US" b="1" dirty="0" smtClean="0"/>
              <a:t>容器帮你创建，即被动实例化；</a:t>
            </a:r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不需要主动装配对象之间的依赖关系，而是描述需要哪个服务（组件），</a:t>
            </a:r>
          </a:p>
          <a:p>
            <a:r>
              <a:rPr lang="zh-CN" altLang="en-US" dirty="0" smtClean="0"/>
              <a:t>        </a:t>
            </a:r>
            <a:r>
              <a:rPr lang="en-US" altLang="zh-CN" b="1" dirty="0" err="1" smtClean="0"/>
              <a:t>IoC</a:t>
            </a:r>
            <a:r>
              <a:rPr lang="zh-CN" altLang="en-US" b="1" dirty="0" smtClean="0"/>
              <a:t>容器会帮你装配（即负责将它们关联在一起），被动接受装配；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25" y="1562100"/>
            <a:ext cx="4176713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950" y="1635125"/>
            <a:ext cx="40322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//</a:t>
            </a:r>
            <a:r>
              <a:rPr lang="zh-CN" altLang="en-US"/>
              <a:t>返回装配好的</a:t>
            </a:r>
            <a:r>
              <a:rPr lang="en-US" altLang="zh-CN"/>
              <a:t>a </a:t>
            </a:r>
          </a:p>
          <a:p>
            <a:r>
              <a:rPr lang="en-US" altLang="zh-CN"/>
              <a:t>A a = ApplicationContext.getBean(“a”);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7950" y="2498725"/>
            <a:ext cx="4032250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&lt;!—</a:t>
            </a:r>
            <a:r>
              <a:rPr lang="zh-CN" altLang="en-US"/>
              <a:t>配置文件</a:t>
            </a:r>
            <a:r>
              <a:rPr lang="en-US" altLang="zh-CN">
                <a:sym typeface="Wingdings" pitchFamily="2" charset="2"/>
              </a:rPr>
              <a:t>--&gt;</a:t>
            </a:r>
            <a:endParaRPr lang="en-US" altLang="zh-CN"/>
          </a:p>
          <a:p>
            <a:r>
              <a:rPr lang="en-US" altLang="zh-CN"/>
              <a:t>&lt;bean id=“a” class=“AImpl”&gt;</a:t>
            </a:r>
          </a:p>
          <a:p>
            <a:r>
              <a:rPr lang="en-US" altLang="zh-CN"/>
              <a:t>    &lt;property name=“b” ref=“b”/&gt;</a:t>
            </a:r>
          </a:p>
          <a:p>
            <a:r>
              <a:rPr lang="en-US" altLang="zh-CN"/>
              <a:t>&lt;/bean&gt;</a:t>
            </a:r>
          </a:p>
          <a:p>
            <a:r>
              <a:rPr lang="en-US" altLang="zh-CN"/>
              <a:t>&lt;bean id=“b” class=“BImpl”/&gt;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140200" y="1701800"/>
            <a:ext cx="2879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/>
              <a:t>本质：创建对象和装配对象、管理对象生命周期</a:t>
            </a:r>
          </a:p>
          <a:p>
            <a:r>
              <a:rPr lang="zh-CN" altLang="en-US" dirty="0"/>
              <a:t>          被动实例化，被动接受依赖，被动装配</a:t>
            </a:r>
          </a:p>
          <a:p>
            <a:r>
              <a:rPr lang="zh-CN" altLang="en-US" dirty="0"/>
              <a:t>        （工厂</a:t>
            </a:r>
            <a:r>
              <a:rPr lang="en-US" altLang="zh-CN" dirty="0"/>
              <a:t>+</a:t>
            </a:r>
            <a:r>
              <a:rPr lang="zh-CN" altLang="en-US" dirty="0"/>
              <a:t>反射</a:t>
            </a:r>
            <a:r>
              <a:rPr lang="en-US" altLang="zh-CN" dirty="0"/>
              <a:t>+xml</a:t>
            </a:r>
            <a:r>
              <a:rPr lang="zh-CN" altLang="en-US" dirty="0"/>
              <a:t>配置文件）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003800" y="3003550"/>
            <a:ext cx="2879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通用</a:t>
            </a:r>
          </a:p>
          <a:p>
            <a:r>
              <a:rPr lang="zh-CN" altLang="en-US"/>
              <a:t>            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68313" y="4298950"/>
            <a:ext cx="6140450" cy="1938338"/>
            <a:chOff x="463" y="1302"/>
            <a:chExt cx="3868" cy="1221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521" y="1661"/>
              <a:ext cx="3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63" y="1302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1156" y="2024"/>
              <a:ext cx="281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Spring</a:t>
              </a:r>
              <a:r>
                <a:rPr lang="zh-CN" altLang="en-US"/>
                <a:t>框架（</a:t>
              </a:r>
              <a:r>
                <a:rPr lang="en-US" altLang="zh-CN"/>
                <a:t>IoC</a:t>
              </a:r>
              <a:r>
                <a:rPr lang="zh-CN" altLang="en-US"/>
                <a:t>容器）</a:t>
              </a:r>
            </a:p>
          </p:txBody>
        </p:sp>
      </p:grp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2555875" y="4298950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类</a:t>
            </a:r>
            <a:r>
              <a:rPr lang="en-US" altLang="zh-CN"/>
              <a:t>AImpl</a:t>
            </a: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284663" y="4298950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类</a:t>
            </a:r>
            <a:r>
              <a:rPr lang="en-US" altLang="zh-CN"/>
              <a:t>BImpl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V="1">
            <a:off x="3419475" y="4441825"/>
            <a:ext cx="865188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 flipH="1" flipV="1">
            <a:off x="2771775" y="4730750"/>
            <a:ext cx="7143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V="1">
            <a:off x="4643438" y="4730750"/>
            <a:ext cx="2159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987675" y="4730750"/>
            <a:ext cx="71438" cy="7191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 flipH="1" flipV="1">
            <a:off x="3203575" y="4730750"/>
            <a:ext cx="71438" cy="7191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468313" y="4659313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类</a:t>
            </a:r>
            <a:r>
              <a:rPr lang="en-US" altLang="zh-CN"/>
              <a:t>Client</a:t>
            </a: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1187450" y="4948238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4" grpId="0" animBg="1"/>
      <p:bldP spid="15" grpId="0" animBg="1"/>
      <p:bldP spid="16" grpId="0" uiExpand="1" animBg="1"/>
      <p:bldP spid="16" grpId="1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ExampleBean</a:t>
            </a:r>
            <a:r>
              <a:rPr lang="en-US" altLang="zh-CN" sz="1400" dirty="0" smtClean="0"/>
              <a:t> {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private </a:t>
            </a:r>
            <a:r>
              <a:rPr lang="en-US" altLang="zh-CN" sz="1400" dirty="0" err="1" smtClean="0"/>
              <a:t>AnotherBean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beanOne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smtClean="0"/>
              <a:t>private </a:t>
            </a:r>
            <a:r>
              <a:rPr lang="en-US" altLang="zh-CN" sz="1400" dirty="0" err="1" smtClean="0"/>
              <a:t>YetAnotherBean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beanTwo</a:t>
            </a:r>
            <a:r>
              <a:rPr lang="en-US" altLang="zh-CN" sz="1400" dirty="0" smtClean="0"/>
              <a:t>;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private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;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public </a:t>
            </a:r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setBeanOne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AnotherBean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beanOne</a:t>
            </a:r>
            <a:r>
              <a:rPr lang="en-US" altLang="zh-CN" sz="1400" dirty="0" smtClean="0"/>
              <a:t>) {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this.beanOne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beanOne</a:t>
            </a:r>
            <a:r>
              <a:rPr lang="en-US" altLang="zh-CN" sz="1400" dirty="0" smtClean="0"/>
              <a:t>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}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smtClean="0"/>
              <a:t>public void </a:t>
            </a:r>
            <a:r>
              <a:rPr lang="en-US" altLang="zh-CN" sz="1400" dirty="0" err="1" smtClean="0"/>
              <a:t>setBeanTwo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YetAnotherBean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beanTwo</a:t>
            </a:r>
            <a:r>
              <a:rPr lang="en-US" altLang="zh-CN" sz="1400" dirty="0" smtClean="0"/>
              <a:t>) {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this.beanTwo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beanTwo</a:t>
            </a:r>
            <a:r>
              <a:rPr lang="en-US" altLang="zh-CN" sz="1400" dirty="0" smtClean="0"/>
              <a:t>;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 smtClean="0"/>
              <a:t>    } </a:t>
            </a:r>
          </a:p>
          <a:p>
            <a:pPr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 smtClean="0"/>
              <a:t>      </a:t>
            </a:r>
          </a:p>
          <a:p>
            <a:pPr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 smtClean="0"/>
              <a:t>   public </a:t>
            </a:r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setIntegerProperty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 { </a:t>
            </a:r>
            <a:r>
              <a:rPr lang="en-US" altLang="zh-CN" sz="1400" dirty="0" err="1" smtClean="0"/>
              <a:t>this.i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; }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r>
              <a:rPr lang="en-US" altLang="zh-CN" sz="1400" dirty="0" smtClean="0"/>
              <a:t>&lt;bean id=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exampleBean</a:t>
            </a:r>
            <a:r>
              <a:rPr lang="en-US" altLang="zh-CN" sz="1400" i="1" dirty="0" smtClean="0"/>
              <a:t>" class="</a:t>
            </a:r>
            <a:r>
              <a:rPr lang="en-US" altLang="zh-CN" sz="1400" i="1" dirty="0" err="1" smtClean="0"/>
              <a:t>examples.ExampleBean</a:t>
            </a:r>
            <a:r>
              <a:rPr lang="en-US" altLang="zh-CN" sz="1400" i="1" dirty="0" smtClean="0"/>
              <a:t>"&gt;</a:t>
            </a:r>
          </a:p>
          <a:p>
            <a:r>
              <a:rPr lang="en-US" altLang="zh-CN" sz="1400" dirty="0" smtClean="0"/>
              <a:t>&lt;!-- 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setter</a:t>
            </a:r>
            <a:r>
              <a:rPr lang="zh-CN" altLang="en-US" sz="1400" dirty="0" smtClean="0"/>
              <a:t>注入 </a:t>
            </a:r>
            <a:r>
              <a:rPr lang="en-US" altLang="zh-CN" sz="1400" dirty="0" smtClean="0"/>
              <a:t>--&gt;</a:t>
            </a:r>
          </a:p>
          <a:p>
            <a:r>
              <a:rPr lang="en-US" altLang="zh-CN" sz="1400" dirty="0" smtClean="0"/>
              <a:t>&lt;property name=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beanOne</a:t>
            </a:r>
            <a:r>
              <a:rPr lang="en-US" altLang="zh-CN" sz="1400" i="1" dirty="0" smtClean="0"/>
              <a:t>"&gt;&lt;ref bean="</a:t>
            </a:r>
            <a:r>
              <a:rPr lang="en-US" altLang="zh-CN" sz="1400" i="1" dirty="0" err="1" smtClean="0"/>
              <a:t>anotherExampleBean</a:t>
            </a:r>
            <a:r>
              <a:rPr lang="en-US" altLang="zh-CN" sz="1400" i="1" dirty="0" smtClean="0"/>
              <a:t>"/&gt;&lt;/property&gt;</a:t>
            </a:r>
          </a:p>
          <a:p>
            <a:r>
              <a:rPr lang="en-US" altLang="zh-CN" sz="1400" dirty="0" smtClean="0"/>
              <a:t>&lt;property name=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beanTwo</a:t>
            </a:r>
            <a:r>
              <a:rPr lang="en-US" altLang="zh-CN" sz="1400" i="1" dirty="0" smtClean="0"/>
              <a:t>" ref="</a:t>
            </a:r>
            <a:r>
              <a:rPr lang="en-US" altLang="zh-CN" sz="1400" i="1" dirty="0" err="1" smtClean="0"/>
              <a:t>yetAnotherBean</a:t>
            </a:r>
            <a:r>
              <a:rPr lang="en-US" altLang="zh-CN" sz="1400" i="1" dirty="0" smtClean="0"/>
              <a:t>"/&gt;</a:t>
            </a:r>
          </a:p>
          <a:p>
            <a:r>
              <a:rPr lang="en-US" altLang="zh-CN" sz="1400" dirty="0" smtClean="0"/>
              <a:t>&lt;property name=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integerProperty</a:t>
            </a:r>
            <a:r>
              <a:rPr lang="en-US" altLang="zh-CN" sz="1400" i="1" dirty="0" smtClean="0"/>
              <a:t>" value="1"/&gt;</a:t>
            </a:r>
          </a:p>
          <a:p>
            <a:r>
              <a:rPr lang="en-US" altLang="zh-CN" sz="1400" dirty="0" smtClean="0"/>
              <a:t>&lt;/bean&gt;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&lt;bean id=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anotherExampleBean</a:t>
            </a:r>
            <a:r>
              <a:rPr lang="en-US" altLang="zh-CN" sz="1400" i="1" dirty="0" smtClean="0"/>
              <a:t>" class="</a:t>
            </a:r>
            <a:r>
              <a:rPr lang="en-US" altLang="zh-CN" sz="1400" i="1" dirty="0" err="1" smtClean="0"/>
              <a:t>examples.AnotherBean</a:t>
            </a:r>
            <a:r>
              <a:rPr lang="en-US" altLang="zh-CN" sz="1400" i="1" dirty="0" smtClean="0"/>
              <a:t>"/&gt;</a:t>
            </a:r>
          </a:p>
          <a:p>
            <a:r>
              <a:rPr lang="en-US" altLang="zh-CN" sz="1400" dirty="0" smtClean="0"/>
              <a:t>&lt;bean id=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yetAnotherBean</a:t>
            </a:r>
            <a:r>
              <a:rPr lang="en-US" altLang="zh-CN" sz="1400" i="1" dirty="0" smtClean="0"/>
              <a:t>" class="</a:t>
            </a:r>
            <a:r>
              <a:rPr lang="en-US" altLang="zh-CN" sz="1400" i="1" dirty="0" err="1" smtClean="0"/>
              <a:t>examples.YetAnotherBean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Setter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构造器注入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package examples; public class </a:t>
            </a:r>
            <a:r>
              <a:rPr lang="en-US" altLang="zh-CN" sz="1400" dirty="0" err="1" smtClean="0"/>
              <a:t>ExampleBean</a:t>
            </a:r>
            <a:r>
              <a:rPr lang="en-US" altLang="zh-CN" sz="1400" dirty="0" smtClean="0"/>
              <a:t> { </a:t>
            </a:r>
            <a:endParaRPr lang="en-US" altLang="zh-CN" sz="1400" dirty="0" smtClean="0"/>
          </a:p>
          <a:p>
            <a:r>
              <a:rPr lang="en-US" altLang="zh-CN" sz="1400" dirty="0" smtClean="0"/>
              <a:t>  private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years; </a:t>
            </a:r>
            <a:endParaRPr lang="en-US" altLang="zh-CN" sz="1400" dirty="0" smtClean="0"/>
          </a:p>
          <a:p>
            <a:r>
              <a:rPr lang="en-US" altLang="zh-CN" sz="1400" dirty="0" smtClean="0"/>
              <a:t>   private </a:t>
            </a:r>
            <a:r>
              <a:rPr lang="en-US" altLang="zh-CN" sz="1400" dirty="0" smtClean="0"/>
              <a:t>String </a:t>
            </a:r>
            <a:r>
              <a:rPr lang="en-US" altLang="zh-CN" sz="1400" dirty="0" err="1" smtClean="0"/>
              <a:t>ultimateAnswer</a:t>
            </a:r>
            <a:r>
              <a:rPr lang="en-US" altLang="zh-CN" sz="1400" dirty="0" smtClean="0"/>
              <a:t>; 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 public </a:t>
            </a:r>
            <a:r>
              <a:rPr lang="en-US" altLang="zh-CN" sz="1400" dirty="0" err="1" smtClean="0"/>
              <a:t>ExampleBean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years, String </a:t>
            </a:r>
            <a:r>
              <a:rPr lang="en-US" altLang="zh-CN" sz="1400" dirty="0" err="1" smtClean="0"/>
              <a:t>ultimateAnswer</a:t>
            </a:r>
            <a:r>
              <a:rPr lang="en-US" altLang="zh-CN" sz="1400" dirty="0" smtClean="0"/>
              <a:t>) </a:t>
            </a:r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this.years</a:t>
            </a:r>
            <a:r>
              <a:rPr lang="en-US" altLang="zh-CN" sz="1400" dirty="0" smtClean="0"/>
              <a:t> = years;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this.ultimateAnswer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ultimateAnswer</a:t>
            </a:r>
            <a:r>
              <a:rPr lang="en-US" altLang="zh-CN" sz="1400" dirty="0" smtClean="0"/>
              <a:t>; </a:t>
            </a:r>
            <a:endParaRPr lang="en-US" altLang="zh-CN" sz="1400" dirty="0" smtClean="0"/>
          </a:p>
          <a:p>
            <a:r>
              <a:rPr lang="zh-CN" altLang="en-US" sz="1400" dirty="0" smtClean="0"/>
              <a:t>｝｝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&lt;bean id=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exampleBean</a:t>
            </a:r>
            <a:r>
              <a:rPr lang="en-US" altLang="zh-CN" sz="1400" i="1" dirty="0" smtClean="0"/>
              <a:t>" class="</a:t>
            </a:r>
            <a:r>
              <a:rPr lang="en-US" altLang="zh-CN" sz="1400" i="1" dirty="0" err="1" smtClean="0"/>
              <a:t>examples.ExampleBean</a:t>
            </a:r>
            <a:r>
              <a:rPr lang="en-US" altLang="zh-CN" sz="1400" i="1" dirty="0" smtClean="0"/>
              <a:t>"&gt;</a:t>
            </a:r>
          </a:p>
          <a:p>
            <a:r>
              <a:rPr lang="en-US" altLang="zh-CN" sz="1400" dirty="0" smtClean="0"/>
              <a:t>&lt;constructor-</a:t>
            </a:r>
            <a:r>
              <a:rPr lang="en-US" altLang="zh-CN" sz="1400" dirty="0" err="1" smtClean="0"/>
              <a:t>arg</a:t>
            </a:r>
            <a:r>
              <a:rPr lang="en-US" altLang="zh-CN" sz="1400" dirty="0" smtClean="0"/>
              <a:t> type=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int</a:t>
            </a:r>
            <a:r>
              <a:rPr lang="en-US" altLang="zh-CN" sz="1400" i="1" dirty="0" smtClean="0"/>
              <a:t>" value="7500000"/&gt;</a:t>
            </a:r>
          </a:p>
          <a:p>
            <a:r>
              <a:rPr lang="en-US" altLang="zh-CN" sz="1400" dirty="0" smtClean="0"/>
              <a:t>&lt;constructor-</a:t>
            </a:r>
            <a:r>
              <a:rPr lang="en-US" altLang="zh-CN" sz="1400" dirty="0" err="1" smtClean="0"/>
              <a:t>arg</a:t>
            </a:r>
            <a:r>
              <a:rPr lang="en-US" altLang="zh-CN" sz="1400" dirty="0" smtClean="0"/>
              <a:t> type=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java.lang.String</a:t>
            </a:r>
            <a:r>
              <a:rPr lang="en-US" altLang="zh-CN" sz="1400" i="1" dirty="0" smtClean="0"/>
              <a:t>" value="42"/&gt;</a:t>
            </a:r>
          </a:p>
          <a:p>
            <a:r>
              <a:rPr lang="en-US" altLang="zh-CN" sz="1400" dirty="0" smtClean="0"/>
              <a:t>&lt;/bean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其他有集合注入方式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 smtClean="0"/>
              <a:t>@Service</a:t>
            </a:r>
            <a:endParaRPr lang="en-US" altLang="zh-CN" b="1" dirty="0" smtClean="0"/>
          </a:p>
          <a:p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Person{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i="1" dirty="0" smtClean="0"/>
              <a:t>@</a:t>
            </a:r>
            <a:r>
              <a:rPr lang="en-US" altLang="zh-CN" i="1" dirty="0" err="1" smtClean="0"/>
              <a:t>Autowired</a:t>
            </a:r>
            <a:endParaRPr lang="en-US" altLang="zh-CN" i="1" dirty="0" smtClean="0"/>
          </a:p>
          <a:p>
            <a:r>
              <a:rPr lang="en-US" altLang="zh-CN" b="1" dirty="0" smtClean="0"/>
              <a:t>@Qualifier(“address")</a:t>
            </a:r>
            <a:endParaRPr lang="en-US" altLang="zh-CN" dirty="0" smtClean="0"/>
          </a:p>
          <a:p>
            <a:r>
              <a:rPr lang="en-US" altLang="zh-CN" b="1" dirty="0" smtClean="0"/>
              <a:t>private</a:t>
            </a:r>
            <a:r>
              <a:rPr lang="en-US" altLang="zh-CN" dirty="0" smtClean="0"/>
              <a:t>  Address   </a:t>
            </a:r>
            <a:r>
              <a:rPr lang="en-US" altLang="zh-CN" dirty="0" err="1" smtClean="0"/>
              <a:t>address</a:t>
            </a:r>
            <a:r>
              <a:rPr lang="en-US" altLang="zh-CN" dirty="0" smtClean="0"/>
              <a:t>; </a:t>
            </a:r>
            <a:r>
              <a:rPr lang="en-US" altLang="zh-CN" i="1" dirty="0" smtClean="0"/>
              <a:t>// ...</a:t>
            </a:r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904</TotalTime>
  <Words>1425</Words>
  <Application>Microsoft Office PowerPoint</Application>
  <PresentationFormat>全屏显示(4:3)</PresentationFormat>
  <Paragraphs>198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blank</vt:lpstr>
      <vt:lpstr>Spring Framework 3</vt:lpstr>
      <vt:lpstr>幻灯片 2</vt:lpstr>
      <vt:lpstr>幻灯片 3</vt:lpstr>
      <vt:lpstr>组成</vt:lpstr>
      <vt:lpstr>核心模块</vt:lpstr>
      <vt:lpstr>幻灯片 6</vt:lpstr>
      <vt:lpstr>Setter注入</vt:lpstr>
      <vt:lpstr>构造器注入</vt:lpstr>
      <vt:lpstr>幻灯片 9</vt:lpstr>
      <vt:lpstr>IOC</vt:lpstr>
      <vt:lpstr>核心模块</vt:lpstr>
      <vt:lpstr>AOP</vt:lpstr>
      <vt:lpstr>AOP</vt:lpstr>
      <vt:lpstr>Web模块 </vt:lpstr>
      <vt:lpstr>幻灯片 15</vt:lpstr>
      <vt:lpstr>幻灯片 16</vt:lpstr>
      <vt:lpstr>数据访问</vt:lpstr>
      <vt:lpstr>集成其他</vt:lpstr>
      <vt:lpstr>测试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</dc:title>
  <dc:creator>123123</dc:creator>
  <cp:lastModifiedBy>123123</cp:lastModifiedBy>
  <cp:revision>128</cp:revision>
  <dcterms:created xsi:type="dcterms:W3CDTF">2014-03-03T01:17:11Z</dcterms:created>
  <dcterms:modified xsi:type="dcterms:W3CDTF">2014-03-05T09:19:24Z</dcterms:modified>
</cp:coreProperties>
</file>