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6" r:id="rId5"/>
    <p:sldId id="257" r:id="rId6"/>
    <p:sldId id="267" r:id="rId7"/>
    <p:sldId id="265" r:id="rId8"/>
    <p:sldId id="268" r:id="rId9"/>
    <p:sldId id="269" r:id="rId10"/>
    <p:sldId id="266" r:id="rId11"/>
    <p:sldId id="259" r:id="rId12"/>
    <p:sldId id="260" r:id="rId13"/>
    <p:sldId id="263" r:id="rId14"/>
    <p:sldId id="261" r:id="rId15"/>
    <p:sldId id="264" r:id="rId16"/>
    <p:sldId id="262" r:id="rId17"/>
    <p:sldId id="270" r:id="rId18"/>
    <p:sldId id="271" r:id="rId19"/>
    <p:sldId id="275" r:id="rId20"/>
    <p:sldId id="272" r:id="rId21"/>
    <p:sldId id="273" r:id="rId22"/>
    <p:sldId id="274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0F91E-DAD8-AFFD-AA3F-73F3C8AF9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87C2B-5D8A-1F90-4D93-B5C77E25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80B68-ADF0-328A-8DFC-F8FA89E7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0B2BF-E289-E45F-625F-82BF209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2EA9D-ED92-E4EE-22D4-5352946B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3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AEAE3-063D-1D02-58A2-73FE2FB1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88F83-40D6-2904-1299-2062FDF83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DE1D4-3F29-FC85-C9B8-D9AE9FA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16EE0-EAD1-0A46-3463-C2BB103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87DBE-C59B-2768-356B-24753E52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9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69619-772B-B0D2-FD1B-22DDE9758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10111D-70BA-4738-C1C7-5C19DFC68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CDCF1-03D4-3732-329D-55CEC4CA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FABDE-1D38-1A39-FA71-54EDE503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D0E3A-E6AA-D97E-D1FC-FA08DFD4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A55D-019B-9609-280E-4EFD193A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B4C9E-24A9-E6A1-FF42-2999713F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77671F-4954-6A79-BF39-E2840784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8D1CF-0396-89EC-8D21-95AAE7C6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CAD4B-48DB-D793-21F8-A1C341C9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274B-9057-908E-0C43-E21A0C2D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3BC36-70C0-6920-07B6-11F942DA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04FEB-5EDA-1209-46CE-5994D5CD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E6153-C75C-B5C9-00CD-4064E63C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3C71-BA6A-DAAA-AB3B-6E3C7879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A9057-1FF2-B779-7F50-48ED357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9FF0-0341-BE1E-B2C8-4718A929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7758B-BB9F-AD25-BA8C-DEFB1910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B9EE1-3DD3-FB5A-8E1A-3EE1F9AB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F7E8C-3053-F36E-B241-55AE8DA5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D5BE-4965-1B18-C02B-19D5BAC7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6440-53AC-4DAC-BCCB-6B11E0F6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F282-8823-9E0D-6372-F2DF633A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73D27-99FA-A7E9-6F70-466A1F04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67579-5CC9-7F3F-EAFB-819149117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E3881-0F52-6128-DB3C-3B781587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0E71C6-31E1-2048-3B41-0C6A6CB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208355-1832-EE70-E524-FB919693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68028-2AEF-1B38-0A55-57430A02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9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A71E0-F0A7-8C75-D399-5E4B234F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B71218-2C49-3545-5458-DD7BCE42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8CAF3-C8EE-CDC5-20D4-407349D3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B1CCF-A8C6-93C4-CEB2-5A47F8D3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8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3A702F-B3D8-42A4-D696-3B8225F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820602-9DE8-CA13-0C8D-D85585A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A5E089-2FF1-17FD-0381-6DEBEC41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BDFE-EE2D-173B-F354-339556EE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51172-04A0-FA57-CB3F-7ABD59BB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4BC90-969B-F320-1D37-A0494BDF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B17AD-99EE-5CB3-6487-82BB8302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CA973-00EE-EBA1-7D0E-2F60DAD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760D2-F346-FDF3-579E-50002167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B7B3-168C-6F48-B48D-BDE04B01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406D19-989A-BD56-99C3-C924F056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A93F15-B66B-C2E2-CD30-C0904E15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9E3C31-9B94-8AC0-62C9-3E18E6D6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37D8F-4037-57CB-874A-C769F447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67597-8A43-7753-7811-69036305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8F3795-7663-EA66-CE3B-47C1C60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B903C-C2AF-A34A-287A-34C65C51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4014-2F12-3FE0-3379-FEA16AF96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25B7-D864-4DDA-A0E8-DA0BABFE6090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B4342-DF1F-208E-DBE6-90811C416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C4F2D-1D8C-F623-ACA1-F9B2886B6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9D5BF-2979-4FBD-9BD3-983C150D9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70CB3C-8587-35D2-05E1-E7751484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4365"/>
              </p:ext>
            </p:extLst>
          </p:nvPr>
        </p:nvGraphicFramePr>
        <p:xfrm>
          <a:off x="3407317" y="719666"/>
          <a:ext cx="233184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一个场景包含了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20s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的数据，标注频率为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帧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场景名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:'scene-0001'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场景标识符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:'73030fb67d3cxx'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样本数量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:40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第一帧样本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:'e93e98b63d3b’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最后一帧样本</a:t>
                      </a:r>
                      <a:r>
                        <a:rPr lang="en-US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:'40e413c92218425</a:t>
                      </a:r>
                      <a:r>
                        <a:rPr 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85F5837-0B94-9D36-8292-498EFA774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89951"/>
              </p:ext>
            </p:extLst>
          </p:nvPr>
        </p:nvGraphicFramePr>
        <p:xfrm>
          <a:off x="3407317" y="2247382"/>
          <a:ext cx="2331844" cy="2227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定义了一个场景中的一帧样本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:1531883530449377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上一个样本的标志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下一个样本的标志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样本数据：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前置摄像头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右边前摄像头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左后涉摄像头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右后摄像头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后置摄像头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顶补激光雷达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样本标注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615C05-D5A1-FBDD-5156-AB212089F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333043"/>
              </p:ext>
            </p:extLst>
          </p:nvPr>
        </p:nvGraphicFramePr>
        <p:xfrm>
          <a:off x="6343038" y="2685828"/>
          <a:ext cx="1287346" cy="135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样本标注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样本标志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对象标志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属性标志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尺寸：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平移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5F680E3-F1B4-6C08-C978-8418DAE9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48781"/>
              </p:ext>
            </p:extLst>
          </p:nvPr>
        </p:nvGraphicFramePr>
        <p:xfrm>
          <a:off x="3407317" y="4860485"/>
          <a:ext cx="2331844" cy="85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样本数据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单个传感器数据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文件名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:_CAM_FRONT__1534.jpg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传感器标定参数标志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6A3D09-6555-BE59-0DBD-2DCBEACA33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3239" y="1877906"/>
            <a:ext cx="0" cy="36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3DFC12-5B0D-5094-DCE3-684F4321629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73239" y="4475355"/>
            <a:ext cx="0" cy="38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B4FD4F5-DA01-9D02-BE06-D405E8F0F8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39161" y="3361368"/>
            <a:ext cx="603877" cy="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4A5CF94-8762-E800-E9AF-119123C78311}"/>
              </a:ext>
            </a:extLst>
          </p:cNvPr>
          <p:cNvSpPr txBox="1"/>
          <p:nvPr/>
        </p:nvSpPr>
        <p:spPr>
          <a:xfrm>
            <a:off x="4573238" y="1960146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ABE74A-0D38-C4EB-2278-E860E139DAF8}"/>
              </a:ext>
            </a:extLst>
          </p:cNvPr>
          <p:cNvSpPr txBox="1"/>
          <p:nvPr/>
        </p:nvSpPr>
        <p:spPr>
          <a:xfrm>
            <a:off x="4618179" y="4491153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7A8A9-F2B1-EE99-FB90-458D1B77F232}"/>
              </a:ext>
            </a:extLst>
          </p:cNvPr>
          <p:cNvSpPr txBox="1"/>
          <p:nvPr/>
        </p:nvSpPr>
        <p:spPr>
          <a:xfrm>
            <a:off x="6064456" y="300945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FA0DAA-7B6E-FBB4-28E6-26F587664C59}"/>
              </a:ext>
            </a:extLst>
          </p:cNvPr>
          <p:cNvSpPr txBox="1"/>
          <p:nvPr/>
        </p:nvSpPr>
        <p:spPr>
          <a:xfrm>
            <a:off x="3293136" y="396429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*</a:t>
            </a:r>
            <a:r>
              <a:rPr lang="zh-CN" altLang="en-US" sz="1200" dirty="0"/>
              <a:t>代表一对多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D316074-2689-D9BA-3DBB-A8E4A1AF9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73100"/>
              </p:ext>
            </p:extLst>
          </p:nvPr>
        </p:nvGraphicFramePr>
        <p:xfrm>
          <a:off x="1529335" y="5800744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传感器标定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标志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8353D62-0CD6-625B-B3A6-33A71677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0447"/>
              </p:ext>
            </p:extLst>
          </p:nvPr>
        </p:nvGraphicFramePr>
        <p:xfrm>
          <a:off x="1529335" y="4936686"/>
          <a:ext cx="1564426" cy="70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426">
                  <a:extLst>
                    <a:ext uri="{9D8B030D-6E8A-4147-A177-3AD203B41FA5}">
                      <a16:colId xmlns:a16="http://schemas.microsoft.com/office/drawing/2014/main" val="309055787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自车位姿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4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时间戳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旋转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位移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65168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3C8575-7494-76CB-E382-C5E8283EC868}"/>
              </a:ext>
            </a:extLst>
          </p:cNvPr>
          <p:cNvCxnSpPr>
            <a:cxnSpLocks/>
            <a:stCxn id="8" idx="1"/>
            <a:endCxn id="30" idx="3"/>
          </p:cNvCxnSpPr>
          <p:nvPr/>
        </p:nvCxnSpPr>
        <p:spPr>
          <a:xfrm flipH="1">
            <a:off x="3093761" y="5288671"/>
            <a:ext cx="313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8D7A0DC-01A5-ADDD-A1BC-2A9E2CE4523A}"/>
              </a:ext>
            </a:extLst>
          </p:cNvPr>
          <p:cNvCxnSpPr>
            <a:cxnSpLocks/>
            <a:stCxn id="8" idx="2"/>
            <a:endCxn id="29" idx="3"/>
          </p:cNvCxnSpPr>
          <p:nvPr/>
        </p:nvCxnSpPr>
        <p:spPr>
          <a:xfrm rot="5400000">
            <a:off x="3615564" y="5195055"/>
            <a:ext cx="435872" cy="14794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A0F2DDA2-7F0C-D6B5-5638-807968125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29593" r="10406" b="28493"/>
          <a:stretch/>
        </p:blipFill>
        <p:spPr>
          <a:xfrm>
            <a:off x="1504521" y="696815"/>
            <a:ext cx="1746017" cy="98144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76CA48A-CD01-94F9-2914-5D708B791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0" t="28494" r="11194" b="28493"/>
          <a:stretch/>
        </p:blipFill>
        <p:spPr>
          <a:xfrm>
            <a:off x="837581" y="2117192"/>
            <a:ext cx="2564779" cy="107692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3786F924-0844-9B00-8CB9-BB7BA6ED606D}"/>
              </a:ext>
            </a:extLst>
          </p:cNvPr>
          <p:cNvSpPr txBox="1"/>
          <p:nvPr/>
        </p:nvSpPr>
        <p:spPr>
          <a:xfrm>
            <a:off x="1515754" y="1729053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所有标注在前视摄像头投影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7A9F7E-6356-F471-91BC-0FC21AB421A7}"/>
              </a:ext>
            </a:extLst>
          </p:cNvPr>
          <p:cNvSpPr txBox="1"/>
          <p:nvPr/>
        </p:nvSpPr>
        <p:spPr>
          <a:xfrm>
            <a:off x="885788" y="321292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单个标注在后视摄像头和激光上的投影</a:t>
            </a: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BE07E822-0CAC-E878-75F7-ACCB6317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153226"/>
              </p:ext>
            </p:extLst>
          </p:nvPr>
        </p:nvGraphicFramePr>
        <p:xfrm>
          <a:off x="6343038" y="1049560"/>
          <a:ext cx="1287346" cy="1447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46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307922">
                <a:tc>
                  <a:txBody>
                    <a:bodyPr/>
                    <a:lstStyle/>
                    <a:p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实例：在多帧内连续存在的标注对象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1051063"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标注数量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第一帧标注标志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zh-CN" altLang="en-US" sz="10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最后一帧标注标志</a:t>
                      </a:r>
                      <a:endParaRPr lang="en-US" altLang="zh-CN" sz="10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315CEB3-C4BF-8DA8-2CD5-EE39546D5F10}"/>
              </a:ext>
            </a:extLst>
          </p:cNvPr>
          <p:cNvCxnSpPr>
            <a:cxnSpLocks/>
            <a:stCxn id="6" idx="0"/>
            <a:endCxn id="60" idx="2"/>
          </p:cNvCxnSpPr>
          <p:nvPr/>
        </p:nvCxnSpPr>
        <p:spPr>
          <a:xfrm flipV="1">
            <a:off x="6986711" y="2496863"/>
            <a:ext cx="0" cy="18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2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5588204" y="637743"/>
            <a:ext cx="162555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Dataset.py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</a:t>
            </a:r>
            <a:r>
              <a:rPr lang="zh-CN" altLang="en-US" sz="2400" dirty="0"/>
              <a:t>数据集配置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F2DCB6-8E29-F7BF-9804-CDB6C8652273}"/>
              </a:ext>
            </a:extLst>
          </p:cNvPr>
          <p:cNvSpPr/>
          <p:nvPr/>
        </p:nvSpPr>
        <p:spPr>
          <a:xfrm>
            <a:off x="4586022" y="1843531"/>
            <a:ext cx="1625556" cy="302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训练时的预处理流程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F52298-353D-5819-756C-E6FAEB5F7FE4}"/>
              </a:ext>
            </a:extLst>
          </p:cNvPr>
          <p:cNvSpPr/>
          <p:nvPr/>
        </p:nvSpPr>
        <p:spPr>
          <a:xfrm>
            <a:off x="6633059" y="1843532"/>
            <a:ext cx="1625556" cy="302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测试时的预处理流程</a:t>
            </a: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FBB609-8E8E-DAA7-5470-D9F2D827A301}"/>
              </a:ext>
            </a:extLst>
          </p:cNvPr>
          <p:cNvSpPr/>
          <p:nvPr/>
        </p:nvSpPr>
        <p:spPr>
          <a:xfrm>
            <a:off x="1745648" y="1843532"/>
            <a:ext cx="2418893" cy="3021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数据集主体配置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关联数据集对象</a:t>
            </a:r>
            <a:r>
              <a:rPr lang="en-US" altLang="zh-CN" dirty="0">
                <a:solidFill>
                  <a:schemeClr val="tx1"/>
                </a:solidFill>
              </a:rPr>
              <a:t>nuscenes_dataset.py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关联数据集文件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Train.pkl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设置分类类型等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AFD313A-FAB4-D4B0-8632-3A19E8637CE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612615" y="1010309"/>
            <a:ext cx="621589" cy="1044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2C225C8-E6FD-72FF-51B9-DBF1F75CA3B1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367245" y="-190206"/>
            <a:ext cx="621589" cy="3445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17E912E-A86D-6CC8-E4CB-65FAA73B396B}"/>
              </a:ext>
            </a:extLst>
          </p:cNvPr>
          <p:cNvSpPr/>
          <p:nvPr/>
        </p:nvSpPr>
        <p:spPr>
          <a:xfrm>
            <a:off x="8592314" y="1843531"/>
            <a:ext cx="1625556" cy="302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eval_pipeline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F8AC0EC-0C70-CE0D-4998-ACDD1B94CAB1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7592243" y="30682"/>
            <a:ext cx="621588" cy="3004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B4CC354-B654-22B2-CBEA-2D80401B3B10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5400000">
            <a:off x="5589097" y="1031646"/>
            <a:ext cx="621588" cy="1002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727200" y="14351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533400" y="1435100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484952" y="216647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397000" y="17272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Testing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3436937" y="14351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3624966" y="2066845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054350" y="1727200"/>
            <a:ext cx="382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3295650" y="3122998"/>
            <a:ext cx="1271587" cy="500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785470" y="37245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5000630" y="11874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567237" y="1727197"/>
            <a:ext cx="43339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567237" y="1727197"/>
            <a:ext cx="43339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7179498" y="1435098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7179498" y="2313643"/>
            <a:ext cx="1860550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861180" y="17271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861180" y="1727197"/>
            <a:ext cx="318318" cy="878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52E97D9-8A89-9970-A87C-D7C57B64023B}"/>
              </a:ext>
            </a:extLst>
          </p:cNvPr>
          <p:cNvSpPr txBox="1"/>
          <p:nvPr/>
        </p:nvSpPr>
        <p:spPr>
          <a:xfrm>
            <a:off x="7369429" y="1010926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F742951-72F3-F82C-5FD3-E819F64D12AA}"/>
              </a:ext>
            </a:extLst>
          </p:cNvPr>
          <p:cNvSpPr txBox="1"/>
          <p:nvPr/>
        </p:nvSpPr>
        <p:spPr>
          <a:xfrm>
            <a:off x="7369428" y="2908421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581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97827-01CC-9EEF-9FE4-58BD999CFD5F}"/>
              </a:ext>
            </a:extLst>
          </p:cNvPr>
          <p:cNvSpPr/>
          <p:nvPr/>
        </p:nvSpPr>
        <p:spPr>
          <a:xfrm>
            <a:off x="1416050" y="2298700"/>
            <a:ext cx="132715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77251A-D295-C16C-E73F-AD7C5A3350DB}"/>
              </a:ext>
            </a:extLst>
          </p:cNvPr>
          <p:cNvSpPr/>
          <p:nvPr/>
        </p:nvSpPr>
        <p:spPr>
          <a:xfrm>
            <a:off x="374650" y="2298700"/>
            <a:ext cx="863600" cy="584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5B9349-DA54-A640-67B3-2AB43A258E1F}"/>
              </a:ext>
            </a:extLst>
          </p:cNvPr>
          <p:cNvSpPr txBox="1"/>
          <p:nvPr/>
        </p:nvSpPr>
        <p:spPr>
          <a:xfrm>
            <a:off x="326202" y="3030071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N_imgsxCx928x1600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60B737-0FCC-B710-0ACF-0F4DD77A37A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238250" y="259080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8559AE-3AA7-D508-6D5F-F21865AD5EBE}"/>
              </a:ext>
            </a:extLst>
          </p:cNvPr>
          <p:cNvSpPr txBox="1"/>
          <p:nvPr/>
        </p:nvSpPr>
        <p:spPr>
          <a:xfrm>
            <a:off x="4253349" y="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Training Process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4C527E-5E8A-3A92-0026-57D044D33AB5}"/>
              </a:ext>
            </a:extLst>
          </p:cNvPr>
          <p:cNvSpPr/>
          <p:nvPr/>
        </p:nvSpPr>
        <p:spPr>
          <a:xfrm>
            <a:off x="2897187" y="2298700"/>
            <a:ext cx="11303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Img_feats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1DD60A-9858-FB91-285E-0E5E69F32EFF}"/>
              </a:ext>
            </a:extLst>
          </p:cNvPr>
          <p:cNvSpPr txBox="1"/>
          <p:nvPr/>
        </p:nvSpPr>
        <p:spPr>
          <a:xfrm>
            <a:off x="2823311" y="2882897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6x256x232x400</a:t>
            </a:r>
          </a:p>
          <a:p>
            <a:r>
              <a:rPr lang="en-US" altLang="zh-CN" sz="1200" dirty="0"/>
              <a:t>6x512x116x200</a:t>
            </a:r>
          </a:p>
          <a:p>
            <a:r>
              <a:rPr lang="en-US" altLang="zh-CN" sz="1200" dirty="0"/>
              <a:t>6x1024x58x100</a:t>
            </a:r>
          </a:p>
          <a:p>
            <a:r>
              <a:rPr lang="en-US" altLang="zh-CN" sz="1200" dirty="0"/>
              <a:t>6x2048x29x50</a:t>
            </a:r>
            <a:endParaRPr lang="zh-CN" altLang="en-US" sz="1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96C228-3FAE-D03F-3D7B-F24871205F7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743200" y="2590800"/>
            <a:ext cx="153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96EC4C7-D896-AB17-9C5D-2AE938826ABF}"/>
              </a:ext>
            </a:extLst>
          </p:cNvPr>
          <p:cNvSpPr/>
          <p:nvPr/>
        </p:nvSpPr>
        <p:spPr>
          <a:xfrm>
            <a:off x="2755900" y="3986598"/>
            <a:ext cx="1271587" cy="500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495546-537E-A2FD-041A-01D01063985C}"/>
              </a:ext>
            </a:extLst>
          </p:cNvPr>
          <p:cNvSpPr txBox="1"/>
          <p:nvPr/>
        </p:nvSpPr>
        <p:spPr>
          <a:xfrm>
            <a:off x="3245720" y="4588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3363EB-4779-43A2-DCA0-731F7A8E616D}"/>
              </a:ext>
            </a:extLst>
          </p:cNvPr>
          <p:cNvSpPr/>
          <p:nvPr/>
        </p:nvSpPr>
        <p:spPr>
          <a:xfrm>
            <a:off x="4251330" y="2051046"/>
            <a:ext cx="1860550" cy="107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 transformer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28E6C7-E6CE-AC86-DC0C-739C537D4C5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4027487" y="2590797"/>
            <a:ext cx="22384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B6ECBC7-C326-4855-D981-A3EAD5541BE1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 flipV="1">
            <a:off x="4027487" y="2590797"/>
            <a:ext cx="223843" cy="1646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9448A821-0F40-8883-00EB-6C4A90EA13C7}"/>
              </a:ext>
            </a:extLst>
          </p:cNvPr>
          <p:cNvSpPr/>
          <p:nvPr/>
        </p:nvSpPr>
        <p:spPr>
          <a:xfrm>
            <a:off x="6430198" y="2298698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all_cls_scores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109DC04-AC94-94E2-5EB0-C02ED47C45E4}"/>
              </a:ext>
            </a:extLst>
          </p:cNvPr>
          <p:cNvSpPr/>
          <p:nvPr/>
        </p:nvSpPr>
        <p:spPr>
          <a:xfrm>
            <a:off x="6430196" y="3642927"/>
            <a:ext cx="1685102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all_bbox_preds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4B3705C-93C0-C46A-7148-2CDAF082279B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6111880" y="2590797"/>
            <a:ext cx="318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9E8D191-1C1E-F541-B3E1-38D6A9975B9A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6111880" y="2590797"/>
            <a:ext cx="318316" cy="1344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C7E8470-963B-FD88-1893-90691D760458}"/>
              </a:ext>
            </a:extLst>
          </p:cNvPr>
          <p:cNvSpPr/>
          <p:nvPr/>
        </p:nvSpPr>
        <p:spPr>
          <a:xfrm>
            <a:off x="6430196" y="1137945"/>
            <a:ext cx="1685101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gt_labels_3d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148E033-88B8-88ED-62F7-BB36624326CF}"/>
              </a:ext>
            </a:extLst>
          </p:cNvPr>
          <p:cNvSpPr/>
          <p:nvPr/>
        </p:nvSpPr>
        <p:spPr>
          <a:xfrm>
            <a:off x="6430196" y="5393030"/>
            <a:ext cx="1685102" cy="500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gt_bboxes_3d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BF4781-2FF8-31BB-2D79-3F44C2DCC961}"/>
              </a:ext>
            </a:extLst>
          </p:cNvPr>
          <p:cNvSpPr/>
          <p:nvPr/>
        </p:nvSpPr>
        <p:spPr>
          <a:xfrm>
            <a:off x="10145576" y="390284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loss_box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F7D6FCF-095D-6A5B-ED5E-88F37FF638E7}"/>
              </a:ext>
            </a:extLst>
          </p:cNvPr>
          <p:cNvCxnSpPr>
            <a:cxnSpLocks/>
            <a:stCxn id="46" idx="3"/>
            <a:endCxn id="54" idx="1"/>
          </p:cNvCxnSpPr>
          <p:nvPr/>
        </p:nvCxnSpPr>
        <p:spPr>
          <a:xfrm>
            <a:off x="8115300" y="2590798"/>
            <a:ext cx="318314" cy="760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80A822B-99C5-C40D-EB1D-294F81FD95F2}"/>
              </a:ext>
            </a:extLst>
          </p:cNvPr>
          <p:cNvCxnSpPr>
            <a:cxnSpLocks/>
            <a:stCxn id="15" idx="3"/>
            <a:endCxn id="54" idx="0"/>
          </p:cNvCxnSpPr>
          <p:nvPr/>
        </p:nvCxnSpPr>
        <p:spPr>
          <a:xfrm>
            <a:off x="8115297" y="1388169"/>
            <a:ext cx="1095198" cy="1670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ADC70CC-B316-5FF2-4B48-E17AFB6C1CAA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 flipV="1">
            <a:off x="8115298" y="3350828"/>
            <a:ext cx="318316" cy="5841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B865B55-75AC-D632-6016-B5C26F621685}"/>
              </a:ext>
            </a:extLst>
          </p:cNvPr>
          <p:cNvCxnSpPr>
            <a:cxnSpLocks/>
            <a:stCxn id="17" idx="3"/>
            <a:endCxn id="54" idx="2"/>
          </p:cNvCxnSpPr>
          <p:nvPr/>
        </p:nvCxnSpPr>
        <p:spPr>
          <a:xfrm flipV="1">
            <a:off x="8115298" y="3642927"/>
            <a:ext cx="1095197" cy="2000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ADD22C5-1F85-B807-3A0E-82A431F6492A}"/>
              </a:ext>
            </a:extLst>
          </p:cNvPr>
          <p:cNvSpPr txBox="1"/>
          <p:nvPr/>
        </p:nvSpPr>
        <p:spPr>
          <a:xfrm>
            <a:off x="6592451" y="768022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31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A3A9DE-BBE9-3BF6-BF5E-595D2C20A00A}"/>
              </a:ext>
            </a:extLst>
          </p:cNvPr>
          <p:cNvSpPr txBox="1"/>
          <p:nvPr/>
        </p:nvSpPr>
        <p:spPr>
          <a:xfrm>
            <a:off x="6288785" y="1761911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641227-2DA6-EF07-2893-E47450B950FF}"/>
              </a:ext>
            </a:extLst>
          </p:cNvPr>
          <p:cNvSpPr txBox="1"/>
          <p:nvPr/>
        </p:nvSpPr>
        <p:spPr>
          <a:xfrm>
            <a:off x="6450828" y="4349660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zh-CN" sz="1200" dirty="0"/>
              <a:t>nb_dec, bs, num_query, 9</a:t>
            </a:r>
          </a:p>
          <a:p>
            <a:r>
              <a:rPr lang="pl-PL" altLang="zh-CN" sz="1200" dirty="0"/>
              <a:t>cx, cy, w, l, cz, h, theta, vx, vy</a:t>
            </a:r>
            <a:endParaRPr lang="en-US" altLang="zh-CN" sz="1200" dirty="0"/>
          </a:p>
          <a:p>
            <a:r>
              <a:rPr lang="en-US" altLang="zh-CN" sz="1200" dirty="0"/>
              <a:t>6x1x900x10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CE4D9E-55A7-B905-83F6-C11756B750B3}"/>
              </a:ext>
            </a:extLst>
          </p:cNvPr>
          <p:cNvSpPr txBox="1"/>
          <p:nvPr/>
        </p:nvSpPr>
        <p:spPr>
          <a:xfrm>
            <a:off x="6430195" y="603875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LiDARInstance3DBoxes</a:t>
            </a:r>
          </a:p>
          <a:p>
            <a:r>
              <a:rPr lang="en-US" altLang="zh-CN" sz="1200" dirty="0"/>
              <a:t>Bev 31x5</a:t>
            </a:r>
          </a:p>
          <a:p>
            <a:r>
              <a:rPr lang="en-US" altLang="zh-CN" sz="1200" dirty="0"/>
              <a:t>Bottom_center:31x3</a:t>
            </a:r>
            <a:endParaRPr lang="zh-CN" altLang="en-US" sz="12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BFC1EC-97E2-4337-F15F-FE4199853548}"/>
              </a:ext>
            </a:extLst>
          </p:cNvPr>
          <p:cNvSpPr/>
          <p:nvPr/>
        </p:nvSpPr>
        <p:spPr>
          <a:xfrm>
            <a:off x="10145576" y="2309386"/>
            <a:ext cx="1068336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loss_cls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F0DF3CF-A50E-A7CA-A3D3-15DF77F8BFE8}"/>
              </a:ext>
            </a:extLst>
          </p:cNvPr>
          <p:cNvSpPr/>
          <p:nvPr/>
        </p:nvSpPr>
        <p:spPr>
          <a:xfrm>
            <a:off x="8433614" y="3058728"/>
            <a:ext cx="1553761" cy="584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Single_loss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E50C25-A174-705E-C379-70708E326723}"/>
              </a:ext>
            </a:extLst>
          </p:cNvPr>
          <p:cNvSpPr txBox="1"/>
          <p:nvPr/>
        </p:nvSpPr>
        <p:spPr>
          <a:xfrm>
            <a:off x="8199138" y="3637855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Multi_apply</a:t>
            </a:r>
            <a:r>
              <a:rPr lang="en-US" altLang="zh-CN" sz="1200" dirty="0"/>
              <a:t> for 6 decoder layers </a:t>
            </a:r>
            <a:endParaRPr lang="zh-CN" altLang="en-US" sz="1200" dirty="0"/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DF2274D-D718-FEDC-A096-1DE16CEFEDB2}"/>
              </a:ext>
            </a:extLst>
          </p:cNvPr>
          <p:cNvCxnSpPr>
            <a:cxnSpLocks/>
            <a:stCxn id="54" idx="3"/>
            <a:endCxn id="53" idx="2"/>
          </p:cNvCxnSpPr>
          <p:nvPr/>
        </p:nvCxnSpPr>
        <p:spPr>
          <a:xfrm flipV="1">
            <a:off x="9987375" y="2893585"/>
            <a:ext cx="692369" cy="457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6FAB73C-DA66-63C9-BE68-DDC5C1E8A6EB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>
            <a:off x="9987375" y="3350828"/>
            <a:ext cx="692369" cy="552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2B07F-8103-A704-570E-CA53711B4214}"/>
              </a:ext>
            </a:extLst>
          </p:cNvPr>
          <p:cNvSpPr txBox="1"/>
          <p:nvPr/>
        </p:nvSpPr>
        <p:spPr>
          <a:xfrm>
            <a:off x="207669" y="1499892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N_imgs:6</a:t>
            </a:r>
          </a:p>
          <a:p>
            <a:r>
              <a:rPr lang="en-US" altLang="zh-CN" sz="1200" dirty="0"/>
              <a:t>C:3</a:t>
            </a:r>
          </a:p>
          <a:p>
            <a:r>
              <a:rPr lang="en-US" altLang="zh-CN" sz="1200" dirty="0"/>
              <a:t>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7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043F2A-9B70-3EC2-6A49-E3A4720EF04B}"/>
              </a:ext>
            </a:extLst>
          </p:cNvPr>
          <p:cNvSpPr/>
          <p:nvPr/>
        </p:nvSpPr>
        <p:spPr>
          <a:xfrm>
            <a:off x="5529944" y="6498219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MVXFasterRCNN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529944" y="5845841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D7447BB-CF35-F9B4-8008-E6452398C9D6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7130144" y="6307506"/>
            <a:ext cx="0" cy="1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E80E69-BB79-03BC-4BB0-E37AC54EA92F}"/>
              </a:ext>
            </a:extLst>
          </p:cNvPr>
          <p:cNvSpPr txBox="1"/>
          <p:nvPr/>
        </p:nvSpPr>
        <p:spPr>
          <a:xfrm>
            <a:off x="4253349" y="0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PointPillar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BB621-25AB-F868-5DCB-0CF51A8EF0AB}"/>
              </a:ext>
            </a:extLst>
          </p:cNvPr>
          <p:cNvSpPr/>
          <p:nvPr/>
        </p:nvSpPr>
        <p:spPr>
          <a:xfrm>
            <a:off x="92457" y="2663314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BC2174-076E-9798-8671-99AC4A9C1983}"/>
              </a:ext>
            </a:extLst>
          </p:cNvPr>
          <p:cNvSpPr txBox="1"/>
          <p:nvPr/>
        </p:nvSpPr>
        <p:spPr>
          <a:xfrm>
            <a:off x="-57918" y="325602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15791-5CD6-8383-B0DB-DB05842B9AF6}"/>
              </a:ext>
            </a:extLst>
          </p:cNvPr>
          <p:cNvSpPr/>
          <p:nvPr/>
        </p:nvSpPr>
        <p:spPr>
          <a:xfrm>
            <a:off x="295443" y="4772165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3C457B-8E50-549A-4C3E-392212FD4AEE}"/>
              </a:ext>
            </a:extLst>
          </p:cNvPr>
          <p:cNvSpPr txBox="1"/>
          <p:nvPr/>
        </p:nvSpPr>
        <p:spPr>
          <a:xfrm>
            <a:off x="53993" y="5452934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3C100-FF04-5A40-D4D3-2E080722E766}"/>
              </a:ext>
            </a:extLst>
          </p:cNvPr>
          <p:cNvSpPr txBox="1"/>
          <p:nvPr/>
        </p:nvSpPr>
        <p:spPr>
          <a:xfrm>
            <a:off x="218676" y="42637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6DE6BB0-4858-B198-1528-062FA1BD2439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956057" y="2955414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C42D548-2FB9-7367-B29B-015C9B245B11}"/>
              </a:ext>
            </a:extLst>
          </p:cNvPr>
          <p:cNvSpPr/>
          <p:nvPr/>
        </p:nvSpPr>
        <p:spPr>
          <a:xfrm>
            <a:off x="1669834" y="477216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99C296-886C-953A-060D-0AA15555E97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403440" y="5064265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FE1AF0B-39B4-8A73-98AB-8CF8B392945E}"/>
              </a:ext>
            </a:extLst>
          </p:cNvPr>
          <p:cNvSpPr txBox="1"/>
          <p:nvPr/>
        </p:nvSpPr>
        <p:spPr>
          <a:xfrm>
            <a:off x="1860381" y="426372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  <a:r>
              <a:rPr lang="en-US" altLang="zh-CN" dirty="0">
                <a:solidFill>
                  <a:schemeClr val="tx1"/>
                </a:solidFill>
              </a:rPr>
              <a:t>VFE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FDA380-2A3A-B8C5-5931-705C9F5B14C2}"/>
              </a:ext>
            </a:extLst>
          </p:cNvPr>
          <p:cNvSpPr/>
          <p:nvPr/>
        </p:nvSpPr>
        <p:spPr>
          <a:xfrm>
            <a:off x="4023239" y="4766022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11E4DA-4053-16D8-80A0-B66654BBF84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756844" y="5058122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0FD5753-E6E6-F93E-8FD6-4DDC2E2DF027}"/>
              </a:ext>
            </a:extLst>
          </p:cNvPr>
          <p:cNvSpPr txBox="1"/>
          <p:nvPr/>
        </p:nvSpPr>
        <p:spPr>
          <a:xfrm>
            <a:off x="3674321" y="4165440"/>
            <a:ext cx="2875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  <a:r>
              <a:rPr lang="en-US" altLang="zh-CN" dirty="0" err="1">
                <a:solidFill>
                  <a:schemeClr val="tx1"/>
                </a:solidFill>
              </a:rPr>
              <a:t>PointPillarsScatter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706452-C0AD-6188-EEE7-E3D155FAA815}"/>
              </a:ext>
            </a:extLst>
          </p:cNvPr>
          <p:cNvSpPr/>
          <p:nvPr/>
        </p:nvSpPr>
        <p:spPr>
          <a:xfrm>
            <a:off x="6467299" y="4762023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666037-FC73-9A3C-9CF8-B460D1CB2C87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 flipV="1">
            <a:off x="4712464" y="2949271"/>
            <a:ext cx="5149238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712F9B-FF1D-BC8D-7128-5BEA0671C5D6}"/>
              </a:ext>
            </a:extLst>
          </p:cNvPr>
          <p:cNvSpPr txBox="1"/>
          <p:nvPr/>
        </p:nvSpPr>
        <p:spPr>
          <a:xfrm>
            <a:off x="180324" y="2197740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点云特征提取</a:t>
            </a:r>
            <a:r>
              <a:rPr lang="en-US" altLang="zh-CN" dirty="0" err="1"/>
              <a:t>extract_pts_feat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694164-1064-CDE3-7EB7-A0067A05CB39}"/>
              </a:ext>
            </a:extLst>
          </p:cNvPr>
          <p:cNvSpPr txBox="1"/>
          <p:nvPr/>
        </p:nvSpPr>
        <p:spPr>
          <a:xfrm>
            <a:off x="6439127" y="4362043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C8DD2C-E836-9F46-CC8A-C13283B16EFE}"/>
              </a:ext>
            </a:extLst>
          </p:cNvPr>
          <p:cNvSpPr txBox="1"/>
          <p:nvPr/>
        </p:nvSpPr>
        <p:spPr>
          <a:xfrm>
            <a:off x="3503586" y="2242643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N:Batch_size, </a:t>
            </a:r>
            <a:r>
              <a:rPr lang="en-US" altLang="zh-CN" sz="1200" dirty="0" err="1"/>
              <a:t>NumP</a:t>
            </a:r>
            <a:r>
              <a:rPr lang="en-US" altLang="zh-CN" sz="1200" dirty="0"/>
              <a:t>:</a:t>
            </a:r>
            <a:r>
              <a:rPr lang="zh-CN" altLang="en-US" sz="1200" dirty="0"/>
              <a:t>点数量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F544D7C-E901-1F77-1779-0D5B92BA6B15}"/>
              </a:ext>
            </a:extLst>
          </p:cNvPr>
          <p:cNvSpPr/>
          <p:nvPr/>
        </p:nvSpPr>
        <p:spPr>
          <a:xfrm>
            <a:off x="8379032" y="4752846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86790B-592E-5F23-6B71-27355C34A61D}"/>
              </a:ext>
            </a:extLst>
          </p:cNvPr>
          <p:cNvSpPr txBox="1"/>
          <p:nvPr/>
        </p:nvSpPr>
        <p:spPr>
          <a:xfrm>
            <a:off x="8462159" y="434588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68D686-A2EB-1B79-7B24-96EE8149FB92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8191837" y="5044946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C96F407-F5C8-20CD-2BC7-81CC9D5F52D3}"/>
              </a:ext>
            </a:extLst>
          </p:cNvPr>
          <p:cNvSpPr/>
          <p:nvPr/>
        </p:nvSpPr>
        <p:spPr>
          <a:xfrm>
            <a:off x="2625454" y="2671825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938A6E0A-4C79-796C-B992-9B5D92E1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3" y="389403"/>
            <a:ext cx="5791086" cy="1718955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F5622DE-6FDE-53C7-BCC5-E53B7D0D0712}"/>
              </a:ext>
            </a:extLst>
          </p:cNvPr>
          <p:cNvSpPr txBox="1"/>
          <p:nvPr/>
        </p:nvSpPr>
        <p:spPr>
          <a:xfrm>
            <a:off x="4186129" y="5406552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</a:p>
          <a:p>
            <a:r>
              <a:rPr lang="zh-CN" altLang="en-US" sz="1200" dirty="0"/>
              <a:t>组织成</a:t>
            </a:r>
            <a:r>
              <a:rPr lang="en-US" altLang="zh-CN" sz="1200" dirty="0"/>
              <a:t>BCHW</a:t>
            </a:r>
            <a:r>
              <a:rPr lang="zh-CN" altLang="en-US" sz="1200" dirty="0"/>
              <a:t>形式，便于后续</a:t>
            </a:r>
            <a:r>
              <a:rPr lang="en-US" altLang="zh-CN" sz="1200" dirty="0"/>
              <a:t>CNN</a:t>
            </a:r>
            <a:r>
              <a:rPr lang="zh-CN" altLang="en-US" sz="1200" dirty="0"/>
              <a:t>应用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1B59171-EC00-5715-FF74-254ECCE4A3DB}"/>
              </a:ext>
            </a:extLst>
          </p:cNvPr>
          <p:cNvSpPr/>
          <p:nvPr/>
        </p:nvSpPr>
        <p:spPr>
          <a:xfrm>
            <a:off x="-4194" y="4137871"/>
            <a:ext cx="10265794" cy="2495241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C6EDF65-AD57-1E0B-D78F-144E8E95F05C}"/>
              </a:ext>
            </a:extLst>
          </p:cNvPr>
          <p:cNvCxnSpPr>
            <a:cxnSpLocks/>
          </p:cNvCxnSpPr>
          <p:nvPr/>
        </p:nvCxnSpPr>
        <p:spPr>
          <a:xfrm flipH="1">
            <a:off x="1741018" y="3241279"/>
            <a:ext cx="1452186" cy="863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FF7C2AF9-0888-036C-3E82-FA6B4B88D715}"/>
              </a:ext>
            </a:extLst>
          </p:cNvPr>
          <p:cNvCxnSpPr>
            <a:cxnSpLocks/>
          </p:cNvCxnSpPr>
          <p:nvPr/>
        </p:nvCxnSpPr>
        <p:spPr>
          <a:xfrm>
            <a:off x="4169063" y="3256025"/>
            <a:ext cx="4411667" cy="848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48ABA10-6F44-6A68-8FC9-0B0A594E4326}"/>
              </a:ext>
            </a:extLst>
          </p:cNvPr>
          <p:cNvSpPr txBox="1"/>
          <p:nvPr/>
        </p:nvSpPr>
        <p:spPr>
          <a:xfrm>
            <a:off x="6638915" y="5354534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7C00916-653F-27BA-FB63-2E8A814A8BB4}"/>
              </a:ext>
            </a:extLst>
          </p:cNvPr>
          <p:cNvSpPr txBox="1"/>
          <p:nvPr/>
        </p:nvSpPr>
        <p:spPr>
          <a:xfrm>
            <a:off x="8525510" y="5402810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536BCB0-D1DF-D8EC-D1AD-E1EA5EA97072}"/>
              </a:ext>
            </a:extLst>
          </p:cNvPr>
          <p:cNvSpPr txBox="1"/>
          <p:nvPr/>
        </p:nvSpPr>
        <p:spPr>
          <a:xfrm>
            <a:off x="2004624" y="5404612"/>
            <a:ext cx="1324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</a:p>
          <a:p>
            <a:r>
              <a:rPr lang="zh-CN" altLang="en-US" sz="1200" dirty="0"/>
              <a:t>通过全连接和</a:t>
            </a:r>
            <a:r>
              <a:rPr lang="en-US" altLang="zh-CN" sz="1200" dirty="0"/>
              <a:t>norm</a:t>
            </a:r>
            <a:r>
              <a:rPr lang="zh-CN" altLang="en-US" sz="1200" dirty="0"/>
              <a:t>层，提取特征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F12B5C8-904D-FA5E-F118-F6BFCA336FA3}"/>
              </a:ext>
            </a:extLst>
          </p:cNvPr>
          <p:cNvSpPr/>
          <p:nvPr/>
        </p:nvSpPr>
        <p:spPr>
          <a:xfrm>
            <a:off x="9861702" y="265717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DC948A8-BE4D-5EAA-F51C-8CA7AAE33687}"/>
              </a:ext>
            </a:extLst>
          </p:cNvPr>
          <p:cNvSpPr txBox="1"/>
          <p:nvPr/>
        </p:nvSpPr>
        <p:spPr>
          <a:xfrm>
            <a:off x="9780182" y="223024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Anchor3Dhead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B5F0C32-F8F8-70A7-FF34-93DD91BD1BA3}"/>
              </a:ext>
            </a:extLst>
          </p:cNvPr>
          <p:cNvSpPr txBox="1"/>
          <p:nvPr/>
        </p:nvSpPr>
        <p:spPr>
          <a:xfrm>
            <a:off x="10558519" y="3346111"/>
            <a:ext cx="1558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Nx80x200x200</a:t>
            </a:r>
          </a:p>
          <a:p>
            <a:r>
              <a:rPr lang="en-US" altLang="zh-CN" sz="1200" dirty="0"/>
              <a:t>Nx80x100x100</a:t>
            </a:r>
          </a:p>
          <a:p>
            <a:r>
              <a:rPr lang="en-US" altLang="zh-CN" sz="1200" dirty="0"/>
              <a:t>Nx80x50x50</a:t>
            </a:r>
          </a:p>
          <a:p>
            <a:r>
              <a:rPr lang="en-US" altLang="zh-CN" sz="1200" dirty="0"/>
              <a:t>Nx72x200x200</a:t>
            </a:r>
          </a:p>
          <a:p>
            <a:r>
              <a:rPr lang="en-US" altLang="zh-CN" sz="1200" dirty="0"/>
              <a:t>Nx72x100x100</a:t>
            </a:r>
          </a:p>
          <a:p>
            <a:r>
              <a:rPr lang="en-US" altLang="zh-CN" sz="1200" dirty="0"/>
              <a:t>Nx72x50x50</a:t>
            </a:r>
          </a:p>
          <a:p>
            <a:r>
              <a:rPr lang="en-US" altLang="zh-CN" sz="1200" dirty="0"/>
              <a:t>Nx16x200x200</a:t>
            </a:r>
          </a:p>
          <a:p>
            <a:r>
              <a:rPr lang="en-US" altLang="zh-CN" sz="1200" dirty="0"/>
              <a:t>Nx16x100x100</a:t>
            </a:r>
          </a:p>
          <a:p>
            <a:r>
              <a:rPr lang="en-US" altLang="zh-CN" sz="1200" dirty="0"/>
              <a:t>Nx16x50x50</a:t>
            </a:r>
          </a:p>
          <a:p>
            <a:r>
              <a:rPr lang="zh-CN" altLang="en-US" sz="1200" dirty="0"/>
              <a:t>多尺度锚框</a:t>
            </a:r>
            <a:endParaRPr lang="en-US" altLang="zh-CN" sz="12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801CB13-68CA-DC72-6792-868DFF5E01E4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6279930" y="5054123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6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Futr3d </a:t>
            </a:r>
            <a:r>
              <a:rPr lang="zh-CN" altLang="en-US" sz="2400" dirty="0"/>
              <a:t>激光部分代码流程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DD0BD2-9E90-E5A2-5C2E-806B9DD148D0}"/>
              </a:ext>
            </a:extLst>
          </p:cNvPr>
          <p:cNvSpPr/>
          <p:nvPr/>
        </p:nvSpPr>
        <p:spPr>
          <a:xfrm>
            <a:off x="329524" y="2350047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points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6547C5-29C1-7FF3-9383-D8296777FBC3}"/>
              </a:ext>
            </a:extLst>
          </p:cNvPr>
          <p:cNvSpPr txBox="1"/>
          <p:nvPr/>
        </p:nvSpPr>
        <p:spPr>
          <a:xfrm>
            <a:off x="179149" y="2942758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Nxn_ptsx4</a:t>
            </a:r>
          </a:p>
          <a:p>
            <a:r>
              <a:rPr lang="en-US" altLang="zh-CN" sz="1200" dirty="0" err="1"/>
              <a:t>n_pts</a:t>
            </a:r>
            <a:r>
              <a:rPr lang="en-US" altLang="zh-CN" sz="1200" dirty="0"/>
              <a:t> ex. 363827</a:t>
            </a:r>
          </a:p>
          <a:p>
            <a:r>
              <a:rPr lang="zh-CN" altLang="en-US" sz="1200" dirty="0"/>
              <a:t>点云</a:t>
            </a:r>
            <a:r>
              <a:rPr lang="en-US" altLang="zh-CN" sz="1200" dirty="0" err="1"/>
              <a:t>x,y,z,intensity</a:t>
            </a:r>
            <a:endParaRPr lang="zh-CN" alt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EB69977-48C5-424F-005D-89653A2D33EC}"/>
              </a:ext>
            </a:extLst>
          </p:cNvPr>
          <p:cNvSpPr/>
          <p:nvPr/>
        </p:nvSpPr>
        <p:spPr>
          <a:xfrm>
            <a:off x="532510" y="4458898"/>
            <a:ext cx="110799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voxelize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C49C30-76D3-2207-FBA4-760D5BD842EF}"/>
              </a:ext>
            </a:extLst>
          </p:cNvPr>
          <p:cNvSpPr txBox="1"/>
          <p:nvPr/>
        </p:nvSpPr>
        <p:spPr>
          <a:xfrm>
            <a:off x="232874" y="5145615"/>
            <a:ext cx="1645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n_voxelx64x4</a:t>
            </a:r>
          </a:p>
          <a:p>
            <a:r>
              <a:rPr lang="en-US" altLang="zh-CN" sz="1200" dirty="0"/>
              <a:t>n_voxel:60348batch</a:t>
            </a:r>
            <a:r>
              <a:rPr lang="zh-CN" altLang="en-US" sz="1200" dirty="0"/>
              <a:t>内所有体素一起，有</a:t>
            </a:r>
            <a:r>
              <a:rPr lang="en-US" altLang="zh-CN" sz="1200" dirty="0"/>
              <a:t>coordinate</a:t>
            </a:r>
            <a:r>
              <a:rPr lang="zh-CN" altLang="en-US" sz="1200" dirty="0"/>
              <a:t>变量分割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54DA6B-5FBD-5F03-3A3E-FBB7B66BB885}"/>
              </a:ext>
            </a:extLst>
          </p:cNvPr>
          <p:cNvSpPr txBox="1"/>
          <p:nvPr/>
        </p:nvSpPr>
        <p:spPr>
          <a:xfrm>
            <a:off x="721861" y="3965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8B8A16-8B33-1279-5B86-0760868BCF26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1193124" y="2642147"/>
            <a:ext cx="1669397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5E0A9F1-4F0D-0478-6E3E-9FA6F0BE660A}"/>
              </a:ext>
            </a:extLst>
          </p:cNvPr>
          <p:cNvSpPr/>
          <p:nvPr/>
        </p:nvSpPr>
        <p:spPr>
          <a:xfrm>
            <a:off x="1906901" y="445889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pts_voxel_encoder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292DD8-1013-7198-F022-EEA6839F3FD5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1640507" y="4750998"/>
            <a:ext cx="266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4754155-B3D8-B4F9-BA6A-FAE993D29EE0}"/>
              </a:ext>
            </a:extLst>
          </p:cNvPr>
          <p:cNvSpPr txBox="1"/>
          <p:nvPr/>
        </p:nvSpPr>
        <p:spPr>
          <a:xfrm>
            <a:off x="2280992" y="40023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体素编码器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4814D27-FBE7-D1AD-AF4D-6E2E9C5C2CA1}"/>
              </a:ext>
            </a:extLst>
          </p:cNvPr>
          <p:cNvSpPr/>
          <p:nvPr/>
        </p:nvSpPr>
        <p:spPr>
          <a:xfrm>
            <a:off x="4260306" y="4452755"/>
            <a:ext cx="225669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pts_middle_encoder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ADFCEEC-73BC-DBAB-50B6-E0114FB81F37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3993911" y="4744855"/>
            <a:ext cx="266395" cy="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12EF1D3-7048-BA85-23B1-9D20AE000AB5}"/>
              </a:ext>
            </a:extLst>
          </p:cNvPr>
          <p:cNvSpPr txBox="1"/>
          <p:nvPr/>
        </p:nvSpPr>
        <p:spPr>
          <a:xfrm>
            <a:off x="4561606" y="4072329"/>
            <a:ext cx="154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中间编码器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B6DB13-AAF5-38E4-B65E-82A153EEAE15}"/>
              </a:ext>
            </a:extLst>
          </p:cNvPr>
          <p:cNvSpPr/>
          <p:nvPr/>
        </p:nvSpPr>
        <p:spPr>
          <a:xfrm>
            <a:off x="6704366" y="4448756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pts_backbone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6CD849-4F35-E6D7-72A1-E139BD013905}"/>
              </a:ext>
            </a:extLst>
          </p:cNvPr>
          <p:cNvCxnSpPr>
            <a:cxnSpLocks/>
            <a:stCxn id="44" idx="3"/>
            <a:endCxn id="53" idx="1"/>
          </p:cNvCxnSpPr>
          <p:nvPr/>
        </p:nvCxnSpPr>
        <p:spPr>
          <a:xfrm>
            <a:off x="4949531" y="2650658"/>
            <a:ext cx="4208359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0A156EB-E5CD-6C74-8F91-7770A0F89FEB}"/>
              </a:ext>
            </a:extLst>
          </p:cNvPr>
          <p:cNvSpPr txBox="1"/>
          <p:nvPr/>
        </p:nvSpPr>
        <p:spPr>
          <a:xfrm>
            <a:off x="6676194" y="4048776"/>
            <a:ext cx="204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主干网络</a:t>
            </a:r>
            <a:r>
              <a:rPr lang="en-US" altLang="zh-CN" dirty="0"/>
              <a:t>SECOND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A493DE-3602-45CA-EC87-41781C53B4FC}"/>
              </a:ext>
            </a:extLst>
          </p:cNvPr>
          <p:cNvSpPr/>
          <p:nvPr/>
        </p:nvSpPr>
        <p:spPr>
          <a:xfrm>
            <a:off x="8616099" y="4439579"/>
            <a:ext cx="129598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3CAFBC-9388-291C-FE57-8B4A769EAF73}"/>
              </a:ext>
            </a:extLst>
          </p:cNvPr>
          <p:cNvSpPr txBox="1"/>
          <p:nvPr/>
        </p:nvSpPr>
        <p:spPr>
          <a:xfrm>
            <a:off x="8699226" y="403262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颈部网络</a:t>
            </a:r>
            <a:r>
              <a:rPr lang="en-US" altLang="zh-CN" dirty="0"/>
              <a:t>FPN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6EB12A8-CDD6-9A58-E0D6-C43EA57EE9D7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8428904" y="4731679"/>
            <a:ext cx="187195" cy="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898D7EF8-440B-1A21-D3A1-3F866B95645F}"/>
              </a:ext>
            </a:extLst>
          </p:cNvPr>
          <p:cNvSpPr/>
          <p:nvPr/>
        </p:nvSpPr>
        <p:spPr>
          <a:xfrm>
            <a:off x="2862521" y="2358558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extract_pts_feat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310B431-F28E-EB5D-538C-454CFD9D1E13}"/>
              </a:ext>
            </a:extLst>
          </p:cNvPr>
          <p:cNvSpPr txBox="1"/>
          <p:nvPr/>
        </p:nvSpPr>
        <p:spPr>
          <a:xfrm>
            <a:off x="4423196" y="509328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Nx64x400x400</a:t>
            </a:r>
            <a:endParaRPr lang="zh-CN" altLang="en-US" sz="1200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06D737C-2F5C-1B5E-378D-F001627EFD0E}"/>
              </a:ext>
            </a:extLst>
          </p:cNvPr>
          <p:cNvSpPr/>
          <p:nvPr/>
        </p:nvSpPr>
        <p:spPr>
          <a:xfrm>
            <a:off x="232873" y="3981633"/>
            <a:ext cx="10265794" cy="23382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6A6D3A9-B934-0528-64E5-CAE368932F6A}"/>
              </a:ext>
            </a:extLst>
          </p:cNvPr>
          <p:cNvCxnSpPr>
            <a:cxnSpLocks/>
          </p:cNvCxnSpPr>
          <p:nvPr/>
        </p:nvCxnSpPr>
        <p:spPr>
          <a:xfrm flipH="1">
            <a:off x="1969258" y="2928012"/>
            <a:ext cx="1461013" cy="966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6E69848-8CC0-031A-E7F4-5804557B52FE}"/>
              </a:ext>
            </a:extLst>
          </p:cNvPr>
          <p:cNvCxnSpPr>
            <a:cxnSpLocks/>
          </p:cNvCxnSpPr>
          <p:nvPr/>
        </p:nvCxnSpPr>
        <p:spPr>
          <a:xfrm>
            <a:off x="4406130" y="2942758"/>
            <a:ext cx="5135521" cy="107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79743-B648-2FE8-EA7D-7179C3D3B62C}"/>
              </a:ext>
            </a:extLst>
          </p:cNvPr>
          <p:cNvSpPr txBox="1"/>
          <p:nvPr/>
        </p:nvSpPr>
        <p:spPr>
          <a:xfrm>
            <a:off x="6875982" y="5041267"/>
            <a:ext cx="132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Nx64x200x200</a:t>
            </a:r>
          </a:p>
          <a:p>
            <a:r>
              <a:rPr lang="en-US" altLang="zh-CN" sz="1200" dirty="0"/>
              <a:t>Nx128x100x100</a:t>
            </a:r>
          </a:p>
          <a:p>
            <a:r>
              <a:rPr lang="en-US" altLang="zh-CN" sz="1200" dirty="0"/>
              <a:t>Nx256x50x50</a:t>
            </a:r>
          </a:p>
          <a:p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1F8F8C5-BE7D-9052-3D00-3FD0BA29BEB8}"/>
              </a:ext>
            </a:extLst>
          </p:cNvPr>
          <p:cNvSpPr txBox="1"/>
          <p:nvPr/>
        </p:nvSpPr>
        <p:spPr>
          <a:xfrm>
            <a:off x="8762577" y="5089543"/>
            <a:ext cx="1558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Nx256x200x200</a:t>
            </a:r>
          </a:p>
          <a:p>
            <a:r>
              <a:rPr lang="en-US" altLang="zh-CN" sz="1200" dirty="0"/>
              <a:t>Nx256x100x100</a:t>
            </a:r>
          </a:p>
          <a:p>
            <a:r>
              <a:rPr lang="en-US" altLang="zh-CN" sz="1200" dirty="0"/>
              <a:t>Nx256x50x50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4E536BC-FC03-F7B4-269F-24BA942A46D1}"/>
              </a:ext>
            </a:extLst>
          </p:cNvPr>
          <p:cNvSpPr txBox="1"/>
          <p:nvPr/>
        </p:nvSpPr>
        <p:spPr>
          <a:xfrm>
            <a:off x="2241691" y="5091345"/>
            <a:ext cx="132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60349x64</a:t>
            </a:r>
            <a:endParaRPr lang="zh-CN" altLang="en-US" sz="12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295756-102F-3337-8B66-B6A452BD4FBF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6516997" y="4740856"/>
            <a:ext cx="187369" cy="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06922B8-840E-B3EB-7B84-5D58326EC409}"/>
              </a:ext>
            </a:extLst>
          </p:cNvPr>
          <p:cNvSpPr/>
          <p:nvPr/>
        </p:nvSpPr>
        <p:spPr>
          <a:xfrm>
            <a:off x="9157890" y="2365618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40D2B4-9DF7-367B-52B2-4F218AD63D1A}"/>
              </a:ext>
            </a:extLst>
          </p:cNvPr>
          <p:cNvSpPr txBox="1"/>
          <p:nvPr/>
        </p:nvSpPr>
        <p:spPr>
          <a:xfrm>
            <a:off x="9028804" y="1834805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Futr3Dhead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0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 </a:t>
            </a:r>
            <a:r>
              <a:rPr lang="zh-CN" altLang="en-US" sz="2400" dirty="0"/>
              <a:t>代码流程流程</a:t>
            </a:r>
          </a:p>
        </p:txBody>
      </p:sp>
    </p:spTree>
    <p:extLst>
      <p:ext uri="{BB962C8B-B14F-4D97-AF65-F5344CB8AC3E}">
        <p14:creationId xmlns:p14="http://schemas.microsoft.com/office/powerpoint/2010/main" val="295600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</a:t>
            </a:r>
            <a:r>
              <a:rPr lang="zh-CN" altLang="en-US" sz="2400" dirty="0"/>
              <a:t>配置文件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E000AD-7EC6-F3F8-BE31-8362F1CC454B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Base3DDetector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B5601A-9808-BFA3-5DF2-7A4C4D5A7A64}"/>
              </a:ext>
            </a:extLst>
          </p:cNvPr>
          <p:cNvSpPr/>
          <p:nvPr/>
        </p:nvSpPr>
        <p:spPr>
          <a:xfrm>
            <a:off x="5529944" y="1202871"/>
            <a:ext cx="3200400" cy="4452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MVXTwoStageDetector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pts_voxel_encoder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pts_middle_encoder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pts_fusion_layer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img_backbone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pts_backbone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img_neck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pts_neck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pts_bbox_head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img_roi_head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img_rpn_head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zh-CN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43A5BCF-70FB-776B-5002-9748FBBA48D0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7130144" y="998275"/>
            <a:ext cx="0" cy="20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883E7D1-41F8-75B8-3606-1B8005CDDDBE}"/>
              </a:ext>
            </a:extLst>
          </p:cNvPr>
          <p:cNvCxnSpPr>
            <a:cxnSpLocks/>
            <a:stCxn id="16" idx="0"/>
            <a:endCxn id="3" idx="2"/>
          </p:cNvCxnSpPr>
          <p:nvPr/>
        </p:nvCxnSpPr>
        <p:spPr>
          <a:xfrm flipV="1">
            <a:off x="7130144" y="5655128"/>
            <a:ext cx="0" cy="2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7A3AE26-6C61-1A72-4B5D-1E4469E730D0}"/>
              </a:ext>
            </a:extLst>
          </p:cNvPr>
          <p:cNvSpPr/>
          <p:nvPr/>
        </p:nvSpPr>
        <p:spPr>
          <a:xfrm>
            <a:off x="5469420" y="5859725"/>
            <a:ext cx="3321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Detr3d(</a:t>
            </a:r>
            <a:r>
              <a:rPr lang="en-US" altLang="zh-CN" dirty="0" err="1">
                <a:solidFill>
                  <a:schemeClr val="tx1"/>
                </a:solidFill>
              </a:rPr>
              <a:t>MVXTwoStageDetector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1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5830-4BC7-3217-1C76-9AC42DA52305}"/>
              </a:ext>
            </a:extLst>
          </p:cNvPr>
          <p:cNvSpPr/>
          <p:nvPr/>
        </p:nvSpPr>
        <p:spPr>
          <a:xfrm>
            <a:off x="885479" y="1684363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3F22-39ED-C391-8430-025A8B8ECE97}"/>
              </a:ext>
            </a:extLst>
          </p:cNvPr>
          <p:cNvSpPr txBox="1"/>
          <p:nvPr/>
        </p:nvSpPr>
        <p:spPr>
          <a:xfrm>
            <a:off x="735104" y="227707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(B,N,C,H,W)</a:t>
            </a:r>
          </a:p>
          <a:p>
            <a:r>
              <a:rPr lang="en-US" altLang="zh-CN" sz="1200" dirty="0"/>
              <a:t>1x6x3x928x1600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C154CD-105D-32DB-0AE8-41D798D07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1749079" y="1976463"/>
            <a:ext cx="625892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8F7EC5-0C91-8CD6-5473-7181B7E0F0A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6994204" y="1992034"/>
            <a:ext cx="866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4EBE47-4FBD-DEF0-918F-57ADD665909C}"/>
              </a:ext>
            </a:extLst>
          </p:cNvPr>
          <p:cNvSpPr/>
          <p:nvPr/>
        </p:nvSpPr>
        <p:spPr>
          <a:xfrm>
            <a:off x="2374971" y="169287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EA2AB3-BA40-47B4-87C5-51E7F9C9B95C}"/>
              </a:ext>
            </a:extLst>
          </p:cNvPr>
          <p:cNvSpPr/>
          <p:nvPr/>
        </p:nvSpPr>
        <p:spPr>
          <a:xfrm>
            <a:off x="7860221" y="1699934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E5B005A-2AAB-9B34-45BF-BD65039C916A}"/>
              </a:ext>
            </a:extLst>
          </p:cNvPr>
          <p:cNvSpPr/>
          <p:nvPr/>
        </p:nvSpPr>
        <p:spPr>
          <a:xfrm>
            <a:off x="4907194" y="169993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img_neck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C601AD-D1FC-5366-7344-E15E6D1B573C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4461981" y="1984974"/>
            <a:ext cx="445213" cy="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1F0257-FC19-B847-4CFF-2B80DC3D2678}"/>
              </a:ext>
            </a:extLst>
          </p:cNvPr>
          <p:cNvSpPr txBox="1"/>
          <p:nvPr/>
        </p:nvSpPr>
        <p:spPr>
          <a:xfrm>
            <a:off x="742793" y="531161"/>
            <a:ext cx="1261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B:Batch_size</a:t>
            </a:r>
          </a:p>
          <a:p>
            <a:r>
              <a:rPr lang="en-US" altLang="zh-CN" sz="1200" dirty="0" err="1"/>
              <a:t>N_img</a:t>
            </a:r>
            <a:r>
              <a:rPr lang="en-US" altLang="zh-CN" sz="1200" dirty="0"/>
              <a:t>:</a:t>
            </a:r>
            <a:r>
              <a:rPr lang="zh-CN" altLang="en-US" sz="1200" dirty="0"/>
              <a:t>图片数量</a:t>
            </a:r>
            <a:endParaRPr lang="en-US" altLang="zh-CN" sz="1200" dirty="0"/>
          </a:p>
          <a:p>
            <a:r>
              <a:rPr lang="en-US" altLang="zh-CN" sz="1200" dirty="0"/>
              <a:t>C:</a:t>
            </a:r>
            <a:r>
              <a:rPr lang="zh-CN" altLang="en-US" sz="1200" dirty="0"/>
              <a:t>通道数</a:t>
            </a:r>
            <a:endParaRPr lang="en-US" altLang="zh-CN" sz="1200" dirty="0"/>
          </a:p>
          <a:p>
            <a:r>
              <a:rPr lang="en-US" altLang="zh-CN" sz="1200" dirty="0"/>
              <a:t>H: </a:t>
            </a:r>
            <a:r>
              <a:rPr lang="zh-CN" altLang="en-US" sz="1200" dirty="0"/>
              <a:t>图片高度</a:t>
            </a:r>
            <a:endParaRPr lang="en-US" altLang="zh-CN" sz="1200" dirty="0"/>
          </a:p>
          <a:p>
            <a:r>
              <a:rPr lang="en-US" altLang="zh-CN" sz="1200" dirty="0"/>
              <a:t>W:</a:t>
            </a:r>
            <a:r>
              <a:rPr lang="zh-CN" altLang="en-US" sz="1200" dirty="0"/>
              <a:t>图片宽度</a:t>
            </a:r>
            <a:endParaRPr lang="en-US" altLang="zh-CN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FA3A03-EBE4-D395-66F7-CD628955679A}"/>
              </a:ext>
            </a:extLst>
          </p:cNvPr>
          <p:cNvSpPr txBox="1"/>
          <p:nvPr/>
        </p:nvSpPr>
        <p:spPr>
          <a:xfrm>
            <a:off x="2979894" y="11774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623110-F923-3151-D02D-E333FBB51B0A}"/>
              </a:ext>
            </a:extLst>
          </p:cNvPr>
          <p:cNvSpPr txBox="1"/>
          <p:nvPr/>
        </p:nvSpPr>
        <p:spPr>
          <a:xfrm>
            <a:off x="2801159" y="2362534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Nx256x232x400</a:t>
            </a:r>
          </a:p>
          <a:p>
            <a:r>
              <a:rPr lang="en-US" altLang="zh-CN" sz="1200" dirty="0"/>
              <a:t>Nx512x116x200</a:t>
            </a:r>
          </a:p>
          <a:p>
            <a:r>
              <a:rPr lang="en-US" altLang="zh-CN" sz="1200" dirty="0"/>
              <a:t>Nx1024x58x100</a:t>
            </a:r>
          </a:p>
          <a:p>
            <a:r>
              <a:rPr lang="en-US" altLang="zh-CN" sz="1200" dirty="0"/>
              <a:t>Nx2048x29x50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96B6E26-9E39-4F4B-281B-9F7578B73D73}"/>
              </a:ext>
            </a:extLst>
          </p:cNvPr>
          <p:cNvSpPr txBox="1"/>
          <p:nvPr/>
        </p:nvSpPr>
        <p:spPr>
          <a:xfrm>
            <a:off x="5499605" y="117749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E91B092-6671-1941-DFB9-A656C451D572}"/>
              </a:ext>
            </a:extLst>
          </p:cNvPr>
          <p:cNvSpPr txBox="1"/>
          <p:nvPr/>
        </p:nvSpPr>
        <p:spPr>
          <a:xfrm>
            <a:off x="5333382" y="2362533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BxNx256x116x200</a:t>
            </a:r>
          </a:p>
          <a:p>
            <a:r>
              <a:rPr lang="en-US" altLang="zh-CN" sz="1200" dirty="0"/>
              <a:t>BxNx256x58x100</a:t>
            </a:r>
          </a:p>
          <a:p>
            <a:r>
              <a:rPr lang="en-US" altLang="zh-CN" sz="1200" dirty="0"/>
              <a:t>BxNx256x29x50</a:t>
            </a:r>
          </a:p>
          <a:p>
            <a:r>
              <a:rPr lang="en-US" altLang="zh-CN" sz="1200" dirty="0"/>
              <a:t>BxNx256x15x25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309EA7-72CD-C994-48A5-D974308B34FB}"/>
              </a:ext>
            </a:extLst>
          </p:cNvPr>
          <p:cNvSpPr/>
          <p:nvPr/>
        </p:nvSpPr>
        <p:spPr>
          <a:xfrm>
            <a:off x="4907194" y="3522403"/>
            <a:ext cx="202763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8AA41-F959-E7F3-832B-649B7ACBC22A}"/>
              </a:ext>
            </a:extLst>
          </p:cNvPr>
          <p:cNvSpPr txBox="1"/>
          <p:nvPr/>
        </p:nvSpPr>
        <p:spPr>
          <a:xfrm>
            <a:off x="7761873" y="116912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Detr3Dhead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FDBAF5-90CA-9C96-D59C-0A8CB2AC29C5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6934826" y="1992034"/>
            <a:ext cx="925395" cy="1822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131B9C8-BC5B-7B60-A35B-A19818803819}"/>
              </a:ext>
            </a:extLst>
          </p:cNvPr>
          <p:cNvSpPr txBox="1"/>
          <p:nvPr/>
        </p:nvSpPr>
        <p:spPr>
          <a:xfrm>
            <a:off x="7761873" y="2299235"/>
            <a:ext cx="29562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分类结果</a:t>
            </a:r>
            <a:endParaRPr lang="en-US" altLang="zh-CN" sz="1200" dirty="0"/>
          </a:p>
          <a:p>
            <a:r>
              <a:rPr lang="en-US" altLang="zh-CN" sz="1200" dirty="0"/>
              <a:t>[</a:t>
            </a:r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r>
              <a:rPr lang="en-US" altLang="zh-CN" sz="1200" dirty="0"/>
              <a:t>]</a:t>
            </a:r>
          </a:p>
          <a:p>
            <a:endParaRPr lang="en-US" altLang="zh-CN" sz="1200" dirty="0"/>
          </a:p>
          <a:p>
            <a:r>
              <a:rPr lang="zh-CN" altLang="en-US" sz="1200" dirty="0"/>
              <a:t>回归结果</a:t>
            </a:r>
            <a:endParaRPr lang="en-US" altLang="zh-CN" sz="1200" dirty="0"/>
          </a:p>
          <a:p>
            <a:r>
              <a:rPr lang="pt-BR" altLang="zh-CN" sz="1200" dirty="0"/>
              <a:t>[nb_dec, bs, num_query,9]</a:t>
            </a:r>
          </a:p>
          <a:p>
            <a:r>
              <a:rPr lang="zh-CN" altLang="en-US" sz="1200" dirty="0"/>
              <a:t>最后一维数据含义是</a:t>
            </a:r>
            <a:endParaRPr lang="en-US" altLang="zh-CN" sz="1200" dirty="0"/>
          </a:p>
          <a:p>
            <a:r>
              <a:rPr lang="pl-PL" altLang="zh-CN" sz="1200" dirty="0"/>
              <a:t>cx, cy, w, l, cz, h, theta, vx, vy</a:t>
            </a:r>
            <a:endParaRPr lang="pt-BR" altLang="zh-CN" sz="1200" dirty="0"/>
          </a:p>
          <a:p>
            <a:endParaRPr lang="pt-BR" altLang="zh-CN" sz="1200" dirty="0"/>
          </a:p>
          <a:p>
            <a:r>
              <a:rPr lang="en-US" altLang="zh-CN" sz="1200" dirty="0" err="1"/>
              <a:t>nb_dec</a:t>
            </a:r>
            <a:r>
              <a:rPr lang="en-US" altLang="zh-CN" sz="1200" dirty="0"/>
              <a:t>: transformer</a:t>
            </a:r>
            <a:r>
              <a:rPr lang="zh-CN" altLang="en-US" sz="1200" dirty="0"/>
              <a:t>解码层数</a:t>
            </a:r>
            <a:endParaRPr lang="en-US" altLang="zh-CN" sz="1200" dirty="0"/>
          </a:p>
          <a:p>
            <a:r>
              <a:rPr lang="en-US" altLang="zh-CN" sz="1200" dirty="0" err="1"/>
              <a:t>num_query</a:t>
            </a:r>
            <a:r>
              <a:rPr lang="en-US" altLang="zh-CN" sz="1200" dirty="0"/>
              <a:t>: query</a:t>
            </a:r>
            <a:r>
              <a:rPr lang="zh-CN" altLang="en-US" sz="1200" dirty="0"/>
              <a:t>数量</a:t>
            </a:r>
            <a:endParaRPr lang="en-US" altLang="zh-CN" sz="1200" dirty="0"/>
          </a:p>
          <a:p>
            <a:r>
              <a:rPr lang="en-US" altLang="zh-CN" sz="1200" dirty="0" err="1"/>
              <a:t>cls_out_channels</a:t>
            </a:r>
            <a:r>
              <a:rPr lang="en-US" altLang="zh-CN" sz="1200" dirty="0"/>
              <a:t>:</a:t>
            </a:r>
            <a:r>
              <a:rPr lang="zh-CN" altLang="en-US" sz="1200" dirty="0"/>
              <a:t>分类数量</a:t>
            </a:r>
            <a:endParaRPr lang="pt-BR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502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Detr3DHead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838565" y="378278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700DC-A04C-255C-28D7-7AA7FFE3FF2C}"/>
              </a:ext>
            </a:extLst>
          </p:cNvPr>
          <p:cNvSpPr/>
          <p:nvPr/>
        </p:nvSpPr>
        <p:spPr>
          <a:xfrm>
            <a:off x="4838565" y="296733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DetrHead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38137C-9A66-41C7-9F34-43D7AE2256D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5882070" y="3429000"/>
            <a:ext cx="0" cy="35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8C40B0-E604-E270-294A-AE271C0E4258}"/>
              </a:ext>
            </a:extLst>
          </p:cNvPr>
          <p:cNvSpPr/>
          <p:nvPr/>
        </p:nvSpPr>
        <p:spPr>
          <a:xfrm>
            <a:off x="4838565" y="2148092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AnchorFreeHead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F0A550-2798-3B26-ED31-FDD67C75C69A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5882070" y="2609757"/>
            <a:ext cx="0" cy="35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E3DA98-E005-10BB-2335-6BCAF4E407D0}"/>
              </a:ext>
            </a:extLst>
          </p:cNvPr>
          <p:cNvSpPr txBox="1"/>
          <p:nvPr/>
        </p:nvSpPr>
        <p:spPr>
          <a:xfrm>
            <a:off x="4253349" y="0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Detr</a:t>
            </a:r>
            <a:r>
              <a:rPr lang="zh-CN" altLang="en-US" sz="2400" dirty="0"/>
              <a:t>配置文件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04CED2-7983-6B6B-95C5-90046E095F4F}"/>
              </a:ext>
            </a:extLst>
          </p:cNvPr>
          <p:cNvSpPr/>
          <p:nvPr/>
        </p:nvSpPr>
        <p:spPr>
          <a:xfrm>
            <a:off x="5529944" y="53661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BaseDetector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B0CF0F-4FAB-27EB-0D3A-F17CEF945B08}"/>
              </a:ext>
            </a:extLst>
          </p:cNvPr>
          <p:cNvSpPr/>
          <p:nvPr/>
        </p:nvSpPr>
        <p:spPr>
          <a:xfrm>
            <a:off x="5529944" y="1202872"/>
            <a:ext cx="3200400" cy="2578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800" kern="100" dirty="0" err="1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SingleStageDetector</a:t>
            </a:r>
            <a:endParaRPr lang="en-US" altLang="zh-CN" sz="18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Backbone</a:t>
            </a:r>
          </a:p>
          <a:p>
            <a:pPr algn="just"/>
            <a:r>
              <a:rPr lang="en-US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Neck</a:t>
            </a: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Bbox_head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Train_cfg</a:t>
            </a:r>
            <a:endParaRPr lang="en-US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Test_cfg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Pretrained</a:t>
            </a:r>
          </a:p>
          <a:p>
            <a:pPr algn="just"/>
            <a:r>
              <a:rPr lang="en-US" altLang="zh-CN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Init_cfg</a:t>
            </a:r>
            <a:endParaRPr lang="en-US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91C8AC-3F11-FBC0-1644-60CB34C88BF6}"/>
              </a:ext>
            </a:extLst>
          </p:cNvPr>
          <p:cNvSpPr/>
          <p:nvPr/>
        </p:nvSpPr>
        <p:spPr>
          <a:xfrm>
            <a:off x="5529944" y="405364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80C3404-0C15-0816-36D9-9800AF8674F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130144" y="3780890"/>
            <a:ext cx="0" cy="27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E4E11D-481F-9604-D4C6-CE4CB35B4F3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130144" y="998275"/>
            <a:ext cx="0" cy="2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2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Detr3Head</a:t>
            </a:r>
            <a:r>
              <a:rPr lang="zh-CN" altLang="en-US" sz="2400" dirty="0"/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3A953B-93AA-0614-6AFD-F49C8E4E9844}"/>
              </a:ext>
            </a:extLst>
          </p:cNvPr>
          <p:cNvSpPr/>
          <p:nvPr/>
        </p:nvSpPr>
        <p:spPr>
          <a:xfrm>
            <a:off x="4340191" y="1063767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B3172A-7087-194C-798B-F30CAA399996}"/>
              </a:ext>
            </a:extLst>
          </p:cNvPr>
          <p:cNvSpPr/>
          <p:nvPr/>
        </p:nvSpPr>
        <p:spPr>
          <a:xfrm>
            <a:off x="4340191" y="1965029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4340191" y="2866291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FCD5C9-01B3-A8B1-F29E-AF4901AD347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45410" y="1647967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933120-7A1E-B071-FE1A-285A6192C35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45410" y="2549229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817971-30E3-53CE-A825-5544EB8C2321}"/>
              </a:ext>
            </a:extLst>
          </p:cNvPr>
          <p:cNvSpPr/>
          <p:nvPr/>
        </p:nvSpPr>
        <p:spPr>
          <a:xfrm>
            <a:off x="4340191" y="3767553"/>
            <a:ext cx="34104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Detr3DTransformerDecoder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834D5C-9354-19C9-DF9A-A4A240389AD7}"/>
              </a:ext>
            </a:extLst>
          </p:cNvPr>
          <p:cNvSpPr/>
          <p:nvPr/>
        </p:nvSpPr>
        <p:spPr>
          <a:xfrm>
            <a:off x="4340190" y="4668815"/>
            <a:ext cx="3410437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DetrTransformerDecoderLayer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98DA4D5-1D86-8F65-DE27-0F52793EAF7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6045410" y="3450491"/>
            <a:ext cx="0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17DF52F-638F-0580-A1BA-301ACAF79AF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6045409" y="4351753"/>
            <a:ext cx="1" cy="31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93A4789-3D8B-38BB-EA3B-4FBEED685C04}"/>
              </a:ext>
            </a:extLst>
          </p:cNvPr>
          <p:cNvSpPr/>
          <p:nvPr/>
        </p:nvSpPr>
        <p:spPr>
          <a:xfrm>
            <a:off x="3295162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6DE777-972F-7F50-9857-80D2FE34FCE3}"/>
              </a:ext>
            </a:extLst>
          </p:cNvPr>
          <p:cNvSpPr/>
          <p:nvPr/>
        </p:nvSpPr>
        <p:spPr>
          <a:xfrm>
            <a:off x="6444344" y="5595039"/>
            <a:ext cx="245249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DC8521F-E68B-BB95-1EE3-3B0C101A8B6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5112398" y="4662028"/>
            <a:ext cx="342024" cy="1523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709F8E7-5430-6D3D-B9F2-BB9CFF92F327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rot="16200000" flipH="1">
            <a:off x="6686988" y="4611435"/>
            <a:ext cx="342024" cy="1625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59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Detr3DTransformer</a:t>
            </a:r>
            <a:r>
              <a:rPr lang="zh-CN" altLang="en-US" sz="2400" dirty="0"/>
              <a:t>机制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8C3AD1-823F-DC81-A559-DF203BB6FA1A}"/>
              </a:ext>
            </a:extLst>
          </p:cNvPr>
          <p:cNvSpPr/>
          <p:nvPr/>
        </p:nvSpPr>
        <p:spPr>
          <a:xfrm>
            <a:off x="3483080" y="3488080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</a:t>
            </a:r>
            <a:r>
              <a:rPr lang="en-US" altLang="zh-CN" dirty="0">
                <a:solidFill>
                  <a:schemeClr val="tx1"/>
                </a:solidFill>
              </a:rPr>
              <a:t> feature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C9D335-B36C-5203-68CC-A81DBA3F0D24}"/>
              </a:ext>
            </a:extLst>
          </p:cNvPr>
          <p:cNvSpPr/>
          <p:nvPr/>
        </p:nvSpPr>
        <p:spPr>
          <a:xfrm>
            <a:off x="3483080" y="275656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Embedding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E725DA0-3C91-DBDF-C790-3714CC1AC8DB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4526585" y="3340761"/>
            <a:ext cx="0" cy="14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5231F1F-0A19-D120-D18E-4CE73ADDFD3C}"/>
              </a:ext>
            </a:extLst>
          </p:cNvPr>
          <p:cNvSpPr/>
          <p:nvPr/>
        </p:nvSpPr>
        <p:spPr>
          <a:xfrm>
            <a:off x="5902669" y="2755342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BA5D19-0B40-C73D-CDB6-D4E6BB317AA4}"/>
              </a:ext>
            </a:extLst>
          </p:cNvPr>
          <p:cNvSpPr/>
          <p:nvPr/>
        </p:nvSpPr>
        <p:spPr>
          <a:xfrm>
            <a:off x="8306984" y="275534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EBD5B4-FE50-6B0F-303A-2992D5E08811}"/>
              </a:ext>
            </a:extLst>
          </p:cNvPr>
          <p:cNvSpPr/>
          <p:nvPr/>
        </p:nvSpPr>
        <p:spPr>
          <a:xfrm>
            <a:off x="8306984" y="1879041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Reference_point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(900,3)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6F8632-1CCB-C5BC-837F-ADAF899B9663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9350489" y="2463241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837E8F2-EE6A-2E70-0845-02D68D666A49}"/>
              </a:ext>
            </a:extLst>
          </p:cNvPr>
          <p:cNvSpPr/>
          <p:nvPr/>
        </p:nvSpPr>
        <p:spPr>
          <a:xfrm>
            <a:off x="7045760" y="3700220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Query_embeded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(900,256)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C168C81-863F-3509-D39F-BEC32154F9EA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rot="5400000" flipH="1" flipV="1">
            <a:off x="8539538" y="2889269"/>
            <a:ext cx="360679" cy="1261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AEB5EEE-D34B-BE5D-8B29-191F0D765F19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rot="16200000" flipV="1">
            <a:off x="7337381" y="2948335"/>
            <a:ext cx="360678" cy="1143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9F5FF8D-1326-1339-7321-73D48A317291}"/>
              </a:ext>
            </a:extLst>
          </p:cNvPr>
          <p:cNvSpPr/>
          <p:nvPr/>
        </p:nvSpPr>
        <p:spPr>
          <a:xfrm>
            <a:off x="4053662" y="1666899"/>
            <a:ext cx="2087010" cy="787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4000A3-EFF8-1692-46CA-9F9F92FC1C3F}"/>
              </a:ext>
            </a:extLst>
          </p:cNvPr>
          <p:cNvSpPr txBox="1"/>
          <p:nvPr/>
        </p:nvSpPr>
        <p:spPr>
          <a:xfrm>
            <a:off x="5652073" y="20848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F44479-CEAA-A8EA-D989-97F50FBC61FC}"/>
              </a:ext>
            </a:extLst>
          </p:cNvPr>
          <p:cNvSpPr txBox="1"/>
          <p:nvPr/>
        </p:nvSpPr>
        <p:spPr>
          <a:xfrm>
            <a:off x="4945595" y="2084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4FB62ED-ABCB-F612-F3B5-B285E5BD959F}"/>
              </a:ext>
            </a:extLst>
          </p:cNvPr>
          <p:cNvSpPr txBox="1"/>
          <p:nvPr/>
        </p:nvSpPr>
        <p:spPr>
          <a:xfrm>
            <a:off x="4367151" y="20848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F75347A-0B64-D4EF-674F-F8DDCDA6A95F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rot="16200000" flipV="1">
            <a:off x="6238373" y="2047541"/>
            <a:ext cx="301198" cy="11144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04E67A6A-E13F-46E3-1728-9EC0013D1592}"/>
              </a:ext>
            </a:extLst>
          </p:cNvPr>
          <p:cNvCxnSpPr>
            <a:cxnSpLocks/>
            <a:stCxn id="11" idx="0"/>
            <a:endCxn id="32" idx="2"/>
          </p:cNvCxnSpPr>
          <p:nvPr/>
        </p:nvCxnSpPr>
        <p:spPr>
          <a:xfrm rot="16200000" flipV="1">
            <a:off x="5873512" y="1682680"/>
            <a:ext cx="301198" cy="1844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2EDF1F-26C7-09D2-AFCC-B9544C369A5A}"/>
              </a:ext>
            </a:extLst>
          </p:cNvPr>
          <p:cNvCxnSpPr>
            <a:cxnSpLocks/>
            <a:stCxn id="2" idx="0"/>
            <a:endCxn id="33" idx="2"/>
          </p:cNvCxnSpPr>
          <p:nvPr/>
        </p:nvCxnSpPr>
        <p:spPr>
          <a:xfrm flipV="1">
            <a:off x="4526585" y="2454144"/>
            <a:ext cx="3431" cy="30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89429DF-36CE-15CE-1E02-8282D3E6C38B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rot="16200000" flipH="1" flipV="1">
            <a:off x="5841917" y="563708"/>
            <a:ext cx="2193239" cy="4823904"/>
          </a:xfrm>
          <a:prstGeom prst="bentConnector5">
            <a:avLst>
              <a:gd name="adj1" fmla="val -10423"/>
              <a:gd name="adj2" fmla="val -38561"/>
              <a:gd name="adj3" fmla="val 121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50B642C-6412-EEF1-1133-EA99E57B52D5}"/>
              </a:ext>
            </a:extLst>
          </p:cNvPr>
          <p:cNvSpPr/>
          <p:nvPr/>
        </p:nvSpPr>
        <p:spPr>
          <a:xfrm>
            <a:off x="3483080" y="4995420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25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257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Detr3DCrossAtten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68CBB9-065F-846B-AB98-377701A3A094}"/>
              </a:ext>
            </a:extLst>
          </p:cNvPr>
          <p:cNvSpPr/>
          <p:nvPr/>
        </p:nvSpPr>
        <p:spPr>
          <a:xfrm>
            <a:off x="4580354" y="5476899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Self Attention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DC7456-3BDF-C77E-27AA-7AD93CF43710}"/>
              </a:ext>
            </a:extLst>
          </p:cNvPr>
          <p:cNvSpPr/>
          <p:nvPr/>
        </p:nvSpPr>
        <p:spPr>
          <a:xfrm>
            <a:off x="4580354" y="4725785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C3495B-7418-7635-FC65-EAFCF9A5F6D2}"/>
              </a:ext>
            </a:extLst>
          </p:cNvPr>
          <p:cNvSpPr/>
          <p:nvPr/>
        </p:nvSpPr>
        <p:spPr>
          <a:xfrm>
            <a:off x="4580354" y="3888563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Cross Attention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15F3B8-0343-88BF-F562-B3DFADC90BDB}"/>
              </a:ext>
            </a:extLst>
          </p:cNvPr>
          <p:cNvSpPr/>
          <p:nvPr/>
        </p:nvSpPr>
        <p:spPr>
          <a:xfrm>
            <a:off x="4580354" y="3116326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5ECE8-2628-D9E2-D0FC-CE47C0304609}"/>
              </a:ext>
            </a:extLst>
          </p:cNvPr>
          <p:cNvSpPr/>
          <p:nvPr/>
        </p:nvSpPr>
        <p:spPr>
          <a:xfrm>
            <a:off x="4580354" y="2304981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4580354" y="1532744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</a:t>
            </a:r>
          </a:p>
        </p:txBody>
      </p:sp>
    </p:spTree>
    <p:extLst>
      <p:ext uri="{BB962C8B-B14F-4D97-AF65-F5344CB8AC3E}">
        <p14:creationId xmlns:p14="http://schemas.microsoft.com/office/powerpoint/2010/main" val="124169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838565" y="-706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Detr3DHead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F0212-FBE5-E8CC-DBA1-A7F3A33902FE}"/>
              </a:ext>
            </a:extLst>
          </p:cNvPr>
          <p:cNvSpPr/>
          <p:nvPr/>
        </p:nvSpPr>
        <p:spPr>
          <a:xfrm>
            <a:off x="5687071" y="3566275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 point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700DC-A04C-255C-28D7-7AA7FFE3FF2C}"/>
              </a:ext>
            </a:extLst>
          </p:cNvPr>
          <p:cNvSpPr/>
          <p:nvPr/>
        </p:nvSpPr>
        <p:spPr>
          <a:xfrm>
            <a:off x="5687071" y="2805035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FC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38137C-9A66-41C7-9F34-43D7AE2256D0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6827591" y="2484580"/>
            <a:ext cx="0" cy="32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48C40B0-E604-E270-294A-AE271C0E4258}"/>
              </a:ext>
            </a:extLst>
          </p:cNvPr>
          <p:cNvSpPr/>
          <p:nvPr/>
        </p:nvSpPr>
        <p:spPr>
          <a:xfrm>
            <a:off x="5687072" y="2022915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04DEF8-F1EB-FC17-3E2E-CEEE2632E40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827591" y="3266700"/>
            <a:ext cx="0" cy="2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E3CF67A-7BBE-9487-C594-3452DD18A45D}"/>
              </a:ext>
            </a:extLst>
          </p:cNvPr>
          <p:cNvSpPr txBox="1"/>
          <p:nvPr/>
        </p:nvSpPr>
        <p:spPr>
          <a:xfrm>
            <a:off x="4641943" y="2146626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0E452D-527F-507C-F0BA-066F205781F0}"/>
              </a:ext>
            </a:extLst>
          </p:cNvPr>
          <p:cNvSpPr txBox="1"/>
          <p:nvPr/>
        </p:nvSpPr>
        <p:spPr>
          <a:xfrm>
            <a:off x="4723698" y="3658607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[1,900,3]</a:t>
            </a:r>
            <a:endParaRPr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94C7D8-250C-8A9A-B908-7FD56E3324D1}"/>
              </a:ext>
            </a:extLst>
          </p:cNvPr>
          <p:cNvSpPr/>
          <p:nvPr/>
        </p:nvSpPr>
        <p:spPr>
          <a:xfrm>
            <a:off x="5687071" y="4353883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feature_sampling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2F14B6-F8AB-4290-3054-2544854C8CF9}"/>
              </a:ext>
            </a:extLst>
          </p:cNvPr>
          <p:cNvSpPr/>
          <p:nvPr/>
        </p:nvSpPr>
        <p:spPr>
          <a:xfrm>
            <a:off x="4333704" y="5127500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Reference_points_3d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157079-9E71-449E-BE0F-0EA2F06C92F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827591" y="4027940"/>
            <a:ext cx="0" cy="32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21A5CFB-8BD0-A00B-A7CF-8712C4126D86}"/>
              </a:ext>
            </a:extLst>
          </p:cNvPr>
          <p:cNvSpPr txBox="1"/>
          <p:nvPr/>
        </p:nvSpPr>
        <p:spPr>
          <a:xfrm>
            <a:off x="7862670" y="5758743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[1,256,900,6,1,4]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EB14F9-1DAE-542A-D885-8B672A60D960}"/>
              </a:ext>
            </a:extLst>
          </p:cNvPr>
          <p:cNvSpPr/>
          <p:nvPr/>
        </p:nvSpPr>
        <p:spPr>
          <a:xfrm>
            <a:off x="7283260" y="5127500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Sampled_feats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E74552D-3454-EBED-6759-04CE107221A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5994932" y="4294841"/>
            <a:ext cx="311952" cy="1353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7026636E-48F1-4C47-6358-0922DD887EB8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16200000" flipH="1">
            <a:off x="7469709" y="4173429"/>
            <a:ext cx="311952" cy="1596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0EB9EF3-5C35-A545-7D83-4BB45249866B}"/>
              </a:ext>
            </a:extLst>
          </p:cNvPr>
          <p:cNvSpPr txBox="1"/>
          <p:nvPr/>
        </p:nvSpPr>
        <p:spPr>
          <a:xfrm>
            <a:off x="5098960" y="5753821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[1,900,3]</a:t>
            </a:r>
            <a:endParaRPr lang="zh-CN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675317-BF1E-5E9F-1BB6-3EAF82D2418D}"/>
              </a:ext>
            </a:extLst>
          </p:cNvPr>
          <p:cNvSpPr/>
          <p:nvPr/>
        </p:nvSpPr>
        <p:spPr>
          <a:xfrm>
            <a:off x="3822815" y="1103714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query_embed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25361DAF-34CC-C78E-25B9-D90D2666CF45}"/>
              </a:ext>
            </a:extLst>
          </p:cNvPr>
          <p:cNvCxnSpPr>
            <a:cxnSpLocks/>
            <a:stCxn id="70" idx="2"/>
            <a:endCxn id="13" idx="0"/>
          </p:cNvCxnSpPr>
          <p:nvPr/>
        </p:nvCxnSpPr>
        <p:spPr>
          <a:xfrm rot="16200000" flipH="1">
            <a:off x="5666694" y="862018"/>
            <a:ext cx="457536" cy="1864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D8734053-F13D-AEC4-851F-34640957D5E1}"/>
              </a:ext>
            </a:extLst>
          </p:cNvPr>
          <p:cNvSpPr/>
          <p:nvPr/>
        </p:nvSpPr>
        <p:spPr>
          <a:xfrm>
            <a:off x="2106297" y="1983655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008E3F9-1C08-E109-7DE7-0F52AC82F68C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 rot="5400000">
            <a:off x="3895937" y="916258"/>
            <a:ext cx="418276" cy="1716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1A17AF5-8C46-1B7B-20E3-352A49AB3719}"/>
              </a:ext>
            </a:extLst>
          </p:cNvPr>
          <p:cNvSpPr txBox="1"/>
          <p:nvPr/>
        </p:nvSpPr>
        <p:spPr>
          <a:xfrm>
            <a:off x="1073282" y="2135392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[900,1,256]</a:t>
            </a:r>
            <a:endParaRPr lang="zh-CN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BEA6BAA-305A-0150-860F-829402BECD6E}"/>
              </a:ext>
            </a:extLst>
          </p:cNvPr>
          <p:cNvSpPr/>
          <p:nvPr/>
        </p:nvSpPr>
        <p:spPr>
          <a:xfrm>
            <a:off x="8423990" y="3563036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features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5B1AAAA-F35D-4E31-1D8A-E642D43C4947}"/>
              </a:ext>
            </a:extLst>
          </p:cNvPr>
          <p:cNvCxnSpPr>
            <a:cxnSpLocks/>
            <a:stCxn id="81" idx="2"/>
            <a:endCxn id="19" idx="0"/>
          </p:cNvCxnSpPr>
          <p:nvPr/>
        </p:nvCxnSpPr>
        <p:spPr>
          <a:xfrm rot="5400000">
            <a:off x="8031459" y="2820833"/>
            <a:ext cx="329182" cy="2736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CD4C27DE-7028-CC4E-FE60-90B4F8829F24}"/>
              </a:ext>
            </a:extLst>
          </p:cNvPr>
          <p:cNvSpPr txBox="1"/>
          <p:nvPr/>
        </p:nvSpPr>
        <p:spPr>
          <a:xfrm>
            <a:off x="6272508" y="118059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[900,1,512]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EAC43F8-272B-B1C0-5EC9-037631501169}"/>
              </a:ext>
            </a:extLst>
          </p:cNvPr>
          <p:cNvSpPr txBox="1"/>
          <p:nvPr/>
        </p:nvSpPr>
        <p:spPr>
          <a:xfrm>
            <a:off x="8875692" y="2253747"/>
            <a:ext cx="2095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[[6,256,116,200],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[6,256,58,100],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[6,256,29,50],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[6,256,15,25]]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1707E08-BCCB-B38C-EC58-98E144251543}"/>
              </a:ext>
            </a:extLst>
          </p:cNvPr>
          <p:cNvSpPr/>
          <p:nvPr/>
        </p:nvSpPr>
        <p:spPr>
          <a:xfrm>
            <a:off x="2280606" y="3559379"/>
            <a:ext cx="22810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Extrinsic parameters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5C2C8C8D-10B0-10E9-0593-11EBEB3089EB}"/>
              </a:ext>
            </a:extLst>
          </p:cNvPr>
          <p:cNvCxnSpPr>
            <a:cxnSpLocks/>
            <a:stCxn id="89" idx="2"/>
            <a:endCxn id="19" idx="0"/>
          </p:cNvCxnSpPr>
          <p:nvPr/>
        </p:nvCxnSpPr>
        <p:spPr>
          <a:xfrm rot="16200000" flipH="1">
            <a:off x="4957939" y="2484230"/>
            <a:ext cx="332839" cy="34064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53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165BCA-1CDF-EF5D-771C-04FD84FBCF5D}"/>
              </a:ext>
            </a:extLst>
          </p:cNvPr>
          <p:cNvSpPr/>
          <p:nvPr/>
        </p:nvSpPr>
        <p:spPr>
          <a:xfrm>
            <a:off x="5872884" y="3938581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MultiheadAttention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A4FCBA-A103-D269-94EA-D8F2A69F4374}"/>
              </a:ext>
            </a:extLst>
          </p:cNvPr>
          <p:cNvSpPr/>
          <p:nvPr/>
        </p:nvSpPr>
        <p:spPr>
          <a:xfrm>
            <a:off x="7219276" y="6168933"/>
            <a:ext cx="20870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Object query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B3367F-F915-8B7C-8330-F602FE3E797E}"/>
              </a:ext>
            </a:extLst>
          </p:cNvPr>
          <p:cNvSpPr/>
          <p:nvPr/>
        </p:nvSpPr>
        <p:spPr>
          <a:xfrm>
            <a:off x="5872890" y="2265613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Detr3DCrossAtten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BB24FB-E56B-4003-016C-6445C857E83A}"/>
              </a:ext>
            </a:extLst>
          </p:cNvPr>
          <p:cNvSpPr/>
          <p:nvPr/>
        </p:nvSpPr>
        <p:spPr>
          <a:xfrm>
            <a:off x="5872885" y="3111827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B63199-39BE-A834-4F3F-B32997C45FB7}"/>
              </a:ext>
            </a:extLst>
          </p:cNvPr>
          <p:cNvSpPr/>
          <p:nvPr/>
        </p:nvSpPr>
        <p:spPr>
          <a:xfrm>
            <a:off x="5872888" y="1587022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2A0AA0-AF72-0E63-348D-F3E850639D0E}"/>
              </a:ext>
            </a:extLst>
          </p:cNvPr>
          <p:cNvSpPr/>
          <p:nvPr/>
        </p:nvSpPr>
        <p:spPr>
          <a:xfrm>
            <a:off x="5872888" y="924235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FFN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6C4617-1D55-65F2-0F9E-7CDA2C578376}"/>
              </a:ext>
            </a:extLst>
          </p:cNvPr>
          <p:cNvSpPr/>
          <p:nvPr/>
        </p:nvSpPr>
        <p:spPr>
          <a:xfrm>
            <a:off x="5872888" y="252998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Add &amp; Norm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A57050-5FD1-597A-A4EF-C824A4528E6C}"/>
              </a:ext>
            </a:extLst>
          </p:cNvPr>
          <p:cNvSpPr txBox="1"/>
          <p:nvPr/>
        </p:nvSpPr>
        <p:spPr>
          <a:xfrm>
            <a:off x="5994203" y="4396003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AEF5F-30E0-DFA9-2381-F0ACD003AE9A}"/>
              </a:ext>
            </a:extLst>
          </p:cNvPr>
          <p:cNvSpPr txBox="1"/>
          <p:nvPr/>
        </p:nvSpPr>
        <p:spPr>
          <a:xfrm>
            <a:off x="7689686" y="4315464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4F2FE6-1111-A5C2-E996-8B5A39EE91BE}"/>
              </a:ext>
            </a:extLst>
          </p:cNvPr>
          <p:cNvSpPr txBox="1"/>
          <p:nvPr/>
        </p:nvSpPr>
        <p:spPr>
          <a:xfrm>
            <a:off x="6634755" y="4368897"/>
            <a:ext cx="4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4579C53-C847-0C3F-86CF-E1A5C32496C1}"/>
              </a:ext>
            </a:extLst>
          </p:cNvPr>
          <p:cNvSpPr/>
          <p:nvPr/>
        </p:nvSpPr>
        <p:spPr>
          <a:xfrm>
            <a:off x="5872884" y="5322721"/>
            <a:ext cx="2258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C008B81-481F-6010-C893-B69322C0DDC3}"/>
              </a:ext>
            </a:extLst>
          </p:cNvPr>
          <p:cNvCxnSpPr>
            <a:cxnSpLocks/>
            <a:stCxn id="22" idx="0"/>
            <a:endCxn id="63" idx="4"/>
          </p:cNvCxnSpPr>
          <p:nvPr/>
        </p:nvCxnSpPr>
        <p:spPr>
          <a:xfrm rot="5400000" flipH="1" flipV="1">
            <a:off x="7112235" y="4703815"/>
            <a:ext cx="508639" cy="729174"/>
          </a:xfrm>
          <a:prstGeom prst="bentConnector3">
            <a:avLst>
              <a:gd name="adj1" fmla="val 729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94110314-4C91-B5A2-5E8C-F3F48A63214D}"/>
              </a:ext>
            </a:extLst>
          </p:cNvPr>
          <p:cNvCxnSpPr>
            <a:cxnSpLocks/>
            <a:stCxn id="22" idx="0"/>
            <a:endCxn id="15" idx="0"/>
          </p:cNvCxnSpPr>
          <p:nvPr/>
        </p:nvCxnSpPr>
        <p:spPr>
          <a:xfrm rot="16200000" flipV="1">
            <a:off x="6153239" y="4473992"/>
            <a:ext cx="926718" cy="770739"/>
          </a:xfrm>
          <a:prstGeom prst="bentConnector3">
            <a:avLst>
              <a:gd name="adj1" fmla="val 39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DE36AA4-0223-31FF-A8F9-5A827AFC9A4C}"/>
              </a:ext>
            </a:extLst>
          </p:cNvPr>
          <p:cNvCxnSpPr>
            <a:cxnSpLocks/>
            <a:stCxn id="22" idx="0"/>
            <a:endCxn id="57" idx="4"/>
          </p:cNvCxnSpPr>
          <p:nvPr/>
        </p:nvCxnSpPr>
        <p:spPr>
          <a:xfrm flipH="1" flipV="1">
            <a:off x="7001966" y="4825569"/>
            <a:ext cx="1" cy="49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08205A5-6451-A0D2-6308-04F5C1C4DE87}"/>
              </a:ext>
            </a:extLst>
          </p:cNvPr>
          <p:cNvSpPr/>
          <p:nvPr/>
        </p:nvSpPr>
        <p:spPr>
          <a:xfrm>
            <a:off x="8489393" y="5322719"/>
            <a:ext cx="2281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query_pos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流程图: 或者 56">
            <a:extLst>
              <a:ext uri="{FF2B5EF4-FFF2-40B4-BE49-F238E27FC236}">
                <a16:creationId xmlns:a16="http://schemas.microsoft.com/office/drawing/2014/main" id="{5C8E7504-48EE-7851-F571-AB0135F7795B}"/>
              </a:ext>
            </a:extLst>
          </p:cNvPr>
          <p:cNvSpPr/>
          <p:nvPr/>
        </p:nvSpPr>
        <p:spPr>
          <a:xfrm>
            <a:off x="6936591" y="4694819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A26B477-8634-0A09-75E1-4208D821E90B}"/>
              </a:ext>
            </a:extLst>
          </p:cNvPr>
          <p:cNvCxnSpPr>
            <a:cxnSpLocks/>
            <a:stCxn id="57" idx="0"/>
            <a:endCxn id="4" idx="2"/>
          </p:cNvCxnSpPr>
          <p:nvPr/>
        </p:nvCxnSpPr>
        <p:spPr>
          <a:xfrm flipV="1">
            <a:off x="7001966" y="4400246"/>
            <a:ext cx="1" cy="29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或者 62">
            <a:extLst>
              <a:ext uri="{FF2B5EF4-FFF2-40B4-BE49-F238E27FC236}">
                <a16:creationId xmlns:a16="http://schemas.microsoft.com/office/drawing/2014/main" id="{D3316FC9-4736-2952-3F6D-281DB6517E30}"/>
              </a:ext>
            </a:extLst>
          </p:cNvPr>
          <p:cNvSpPr/>
          <p:nvPr/>
        </p:nvSpPr>
        <p:spPr>
          <a:xfrm>
            <a:off x="7665766" y="4683332"/>
            <a:ext cx="130750" cy="13075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02A23741-9F63-3381-6727-7943E06C71EA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rot="16200000" flipV="1">
            <a:off x="7440101" y="5346253"/>
            <a:ext cx="384547" cy="1260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79396830-B635-28C8-4E42-0D3D5E349C7F}"/>
              </a:ext>
            </a:extLst>
          </p:cNvPr>
          <p:cNvCxnSpPr>
            <a:cxnSpLocks/>
            <a:stCxn id="5" idx="0"/>
            <a:endCxn id="55" idx="2"/>
          </p:cNvCxnSpPr>
          <p:nvPr/>
        </p:nvCxnSpPr>
        <p:spPr>
          <a:xfrm rot="5400000" flipH="1" flipV="1">
            <a:off x="8754072" y="5293094"/>
            <a:ext cx="384549" cy="1367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F8A9774-92B3-5AF7-B554-AA7CA90DE243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731141" y="4396002"/>
            <a:ext cx="0" cy="28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5FA799B-5624-D999-C09D-AB6033A0867B}"/>
              </a:ext>
            </a:extLst>
          </p:cNvPr>
          <p:cNvSpPr/>
          <p:nvPr/>
        </p:nvSpPr>
        <p:spPr>
          <a:xfrm>
            <a:off x="2008270" y="3519647"/>
            <a:ext cx="22810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Sampled_feature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797E9BAA-DB0B-454F-380E-40A31C8DA2D3}"/>
              </a:ext>
            </a:extLst>
          </p:cNvPr>
          <p:cNvCxnSpPr>
            <a:cxnSpLocks/>
            <a:stCxn id="55" idx="0"/>
            <a:endCxn id="63" idx="6"/>
          </p:cNvCxnSpPr>
          <p:nvPr/>
        </p:nvCxnSpPr>
        <p:spPr>
          <a:xfrm rot="16200000" flipV="1">
            <a:off x="8426208" y="4119015"/>
            <a:ext cx="574012" cy="1833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9720EC2-4800-F014-D50F-7DF52462EC4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7001967" y="3573492"/>
            <a:ext cx="1" cy="36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EED8718-58E2-75A3-6A19-DC26133B81AE}"/>
              </a:ext>
            </a:extLst>
          </p:cNvPr>
          <p:cNvSpPr txBox="1"/>
          <p:nvPr/>
        </p:nvSpPr>
        <p:spPr>
          <a:xfrm>
            <a:off x="7559491" y="2678585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943FBE9-3468-9C84-DD21-7E8007158CC9}"/>
              </a:ext>
            </a:extLst>
          </p:cNvPr>
          <p:cNvSpPr txBox="1"/>
          <p:nvPr/>
        </p:nvSpPr>
        <p:spPr>
          <a:xfrm>
            <a:off x="6636835" y="2713471"/>
            <a:ext cx="47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2256A68A-A997-9159-4493-9269339D1D31}"/>
              </a:ext>
            </a:extLst>
          </p:cNvPr>
          <p:cNvSpPr txBox="1"/>
          <p:nvPr/>
        </p:nvSpPr>
        <p:spPr>
          <a:xfrm>
            <a:off x="5872884" y="2718369"/>
            <a:ext cx="47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</a:p>
        </p:txBody>
      </p: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196878AF-AF78-B313-483A-EF49A80949F7}"/>
              </a:ext>
            </a:extLst>
          </p:cNvPr>
          <p:cNvCxnSpPr>
            <a:cxnSpLocks/>
            <a:stCxn id="85" idx="0"/>
            <a:endCxn id="114" idx="0"/>
          </p:cNvCxnSpPr>
          <p:nvPr/>
        </p:nvCxnSpPr>
        <p:spPr>
          <a:xfrm rot="5400000" flipH="1" flipV="1">
            <a:off x="4228710" y="1638449"/>
            <a:ext cx="801278" cy="2961119"/>
          </a:xfrm>
          <a:prstGeom prst="bentConnector3">
            <a:avLst>
              <a:gd name="adj1" fmla="val 658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9075F200-D6A0-72AE-BE60-2575AE4289DC}"/>
              </a:ext>
            </a:extLst>
          </p:cNvPr>
          <p:cNvCxnSpPr>
            <a:cxnSpLocks/>
            <a:stCxn id="8" idx="0"/>
            <a:endCxn id="112" idx="0"/>
          </p:cNvCxnSpPr>
          <p:nvPr/>
        </p:nvCxnSpPr>
        <p:spPr>
          <a:xfrm rot="5400000" flipH="1" flipV="1">
            <a:off x="7182621" y="2497932"/>
            <a:ext cx="433242" cy="794548"/>
          </a:xfrm>
          <a:prstGeom prst="bentConnector3">
            <a:avLst>
              <a:gd name="adj1" fmla="val 178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05160D4-10B7-3381-4070-C8AF57694BDB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7001971" y="2048687"/>
            <a:ext cx="2" cy="21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6B93F9-EA16-A03C-8332-0D670F0F70A4}"/>
              </a:ext>
            </a:extLst>
          </p:cNvPr>
          <p:cNvSpPr txBox="1"/>
          <p:nvPr/>
        </p:nvSpPr>
        <p:spPr>
          <a:xfrm>
            <a:off x="1726861" y="3119008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[1,256,900,6,1,4]</a:t>
            </a:r>
            <a:endParaRPr lang="zh-CN" altLang="en-US" sz="1200" dirty="0"/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47E2FFA-C95F-5476-5F55-39B295B23C4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001971" y="1385900"/>
            <a:ext cx="0" cy="20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E90A533-36C6-26F8-F50D-A56F9813095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001971" y="714663"/>
            <a:ext cx="0" cy="20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FF85821E-694E-1326-FE44-BA44C9FEE711}"/>
              </a:ext>
            </a:extLst>
          </p:cNvPr>
          <p:cNvCxnSpPr>
            <a:cxnSpLocks/>
            <a:stCxn id="55" idx="0"/>
            <a:endCxn id="57" idx="6"/>
          </p:cNvCxnSpPr>
          <p:nvPr/>
        </p:nvCxnSpPr>
        <p:spPr>
          <a:xfrm rot="16200000" flipV="1">
            <a:off x="8067365" y="3760171"/>
            <a:ext cx="562525" cy="2562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7C914FD6-8C1E-9B5E-05F7-6C3A8C5208CC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16200000" flipV="1">
            <a:off x="5790442" y="1900301"/>
            <a:ext cx="1293972" cy="1129080"/>
          </a:xfrm>
          <a:prstGeom prst="bentConnector4">
            <a:avLst>
              <a:gd name="adj1" fmla="val 4950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08F431E6-A011-0B1C-B710-7A82370D5523}"/>
              </a:ext>
            </a:extLst>
          </p:cNvPr>
          <p:cNvCxnSpPr>
            <a:cxnSpLocks/>
            <a:stCxn id="22" idx="0"/>
            <a:endCxn id="8" idx="1"/>
          </p:cNvCxnSpPr>
          <p:nvPr/>
        </p:nvCxnSpPr>
        <p:spPr>
          <a:xfrm rot="16200000" flipV="1">
            <a:off x="5447396" y="3768150"/>
            <a:ext cx="1980061" cy="1129082"/>
          </a:xfrm>
          <a:prstGeom prst="bentConnector4">
            <a:avLst>
              <a:gd name="adj1" fmla="val 18824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3D137714-DE53-D197-A3B0-33DF32B5BA2A}"/>
              </a:ext>
            </a:extLst>
          </p:cNvPr>
          <p:cNvCxnSpPr>
            <a:cxnSpLocks/>
            <a:stCxn id="9" idx="0"/>
            <a:endCxn id="11" idx="1"/>
          </p:cNvCxnSpPr>
          <p:nvPr/>
        </p:nvCxnSpPr>
        <p:spPr>
          <a:xfrm rot="16200000" flipV="1">
            <a:off x="5885835" y="470885"/>
            <a:ext cx="1103191" cy="1129083"/>
          </a:xfrm>
          <a:prstGeom prst="bentConnector4">
            <a:avLst>
              <a:gd name="adj1" fmla="val 7754"/>
              <a:gd name="adj2" fmla="val 1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Detr</a:t>
            </a:r>
            <a:r>
              <a:rPr lang="en-US" altLang="zh-CN" sz="2400" dirty="0"/>
              <a:t> </a:t>
            </a:r>
            <a:r>
              <a:rPr lang="zh-CN" altLang="en-US" sz="2400" dirty="0"/>
              <a:t>代码流程流程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25830-4BC7-3217-1C76-9AC42DA52305}"/>
              </a:ext>
            </a:extLst>
          </p:cNvPr>
          <p:cNvSpPr/>
          <p:nvPr/>
        </p:nvSpPr>
        <p:spPr>
          <a:xfrm>
            <a:off x="885479" y="1684363"/>
            <a:ext cx="86360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3F22-39ED-C391-8430-025A8B8ECE97}"/>
              </a:ext>
            </a:extLst>
          </p:cNvPr>
          <p:cNvSpPr txBox="1"/>
          <p:nvPr/>
        </p:nvSpPr>
        <p:spPr>
          <a:xfrm>
            <a:off x="735104" y="2277074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(B, C,H,W)</a:t>
            </a:r>
          </a:p>
          <a:p>
            <a:r>
              <a:rPr lang="en-US" altLang="zh-CN" sz="1200" dirty="0"/>
              <a:t>2x3x800x1091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5C154CD-105D-32DB-0AE8-41D798D07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1749079" y="1976463"/>
            <a:ext cx="625892" cy="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C4EBE47-4FBD-DEF0-918F-57ADD665909C}"/>
              </a:ext>
            </a:extLst>
          </p:cNvPr>
          <p:cNvSpPr/>
          <p:nvPr/>
        </p:nvSpPr>
        <p:spPr>
          <a:xfrm>
            <a:off x="2374971" y="1692874"/>
            <a:ext cx="2087010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extract_img_feat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BEA2AB3-BA40-47B4-87C5-51E7F9C9B95C}"/>
              </a:ext>
            </a:extLst>
          </p:cNvPr>
          <p:cNvSpPr/>
          <p:nvPr/>
        </p:nvSpPr>
        <p:spPr>
          <a:xfrm>
            <a:off x="7358076" y="1694261"/>
            <a:ext cx="172453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pts_bbox_head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C601AD-D1FC-5366-7344-E15E6D1B573C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4461981" y="1984974"/>
            <a:ext cx="240041" cy="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1F0257-FC19-B847-4CFF-2B80DC3D2678}"/>
              </a:ext>
            </a:extLst>
          </p:cNvPr>
          <p:cNvSpPr txBox="1"/>
          <p:nvPr/>
        </p:nvSpPr>
        <p:spPr>
          <a:xfrm>
            <a:off x="742793" y="531161"/>
            <a:ext cx="982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B:Batch_size</a:t>
            </a:r>
          </a:p>
          <a:p>
            <a:r>
              <a:rPr lang="en-US" altLang="zh-CN" sz="1200" dirty="0"/>
              <a:t>C:</a:t>
            </a:r>
            <a:r>
              <a:rPr lang="zh-CN" altLang="en-US" sz="1200" dirty="0"/>
              <a:t>通道数</a:t>
            </a:r>
            <a:endParaRPr lang="en-US" altLang="zh-CN" sz="1200" dirty="0"/>
          </a:p>
          <a:p>
            <a:r>
              <a:rPr lang="en-US" altLang="zh-CN" sz="1200" dirty="0"/>
              <a:t>H: </a:t>
            </a:r>
            <a:r>
              <a:rPr lang="zh-CN" altLang="en-US" sz="1200" dirty="0"/>
              <a:t>图片高度</a:t>
            </a:r>
            <a:endParaRPr lang="en-US" altLang="zh-CN" sz="1200" dirty="0"/>
          </a:p>
          <a:p>
            <a:r>
              <a:rPr lang="en-US" altLang="zh-CN" sz="1200" dirty="0"/>
              <a:t>W:</a:t>
            </a:r>
            <a:r>
              <a:rPr lang="zh-CN" altLang="en-US" sz="1200" dirty="0"/>
              <a:t>图片宽度</a:t>
            </a:r>
            <a:endParaRPr lang="en-US" altLang="zh-CN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9FA3A03-EBE4-D395-66F7-CD628955679A}"/>
              </a:ext>
            </a:extLst>
          </p:cNvPr>
          <p:cNvSpPr txBox="1"/>
          <p:nvPr/>
        </p:nvSpPr>
        <p:spPr>
          <a:xfrm>
            <a:off x="2979894" y="117749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9623110-F923-3151-D02D-E333FBB51B0A}"/>
              </a:ext>
            </a:extLst>
          </p:cNvPr>
          <p:cNvSpPr txBox="1"/>
          <p:nvPr/>
        </p:nvSpPr>
        <p:spPr>
          <a:xfrm>
            <a:off x="2801159" y="2362534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2x2048x25x35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309EA7-72CD-C994-48A5-D974308B34FB}"/>
              </a:ext>
            </a:extLst>
          </p:cNvPr>
          <p:cNvSpPr/>
          <p:nvPr/>
        </p:nvSpPr>
        <p:spPr>
          <a:xfrm>
            <a:off x="3284647" y="3522403"/>
            <a:ext cx="202763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img_metas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8AA41-F959-E7F3-832B-649B7ACBC22A}"/>
              </a:ext>
            </a:extLst>
          </p:cNvPr>
          <p:cNvSpPr txBox="1"/>
          <p:nvPr/>
        </p:nvSpPr>
        <p:spPr>
          <a:xfrm>
            <a:off x="6139326" y="1169121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检测头</a:t>
            </a:r>
            <a:r>
              <a:rPr lang="en-US" altLang="zh-CN" dirty="0"/>
              <a:t>Detr3Dhead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FDBAF5-90CA-9C96-D59C-0A8CB2AC29C5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 flipV="1">
            <a:off x="5312279" y="1986361"/>
            <a:ext cx="2045797" cy="1828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131B9C8-BC5B-7B60-A35B-A19818803819}"/>
              </a:ext>
            </a:extLst>
          </p:cNvPr>
          <p:cNvSpPr txBox="1"/>
          <p:nvPr/>
        </p:nvSpPr>
        <p:spPr>
          <a:xfrm>
            <a:off x="6941906" y="2952364"/>
            <a:ext cx="29562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分类结果</a:t>
            </a:r>
            <a:endParaRPr lang="en-US" altLang="zh-CN" sz="1200" dirty="0"/>
          </a:p>
          <a:p>
            <a:r>
              <a:rPr lang="en-US" altLang="zh-CN" sz="1200" dirty="0"/>
              <a:t>[</a:t>
            </a:r>
            <a:r>
              <a:rPr lang="en-US" altLang="zh-CN" sz="1200" dirty="0" err="1"/>
              <a:t>nb_dec</a:t>
            </a:r>
            <a:r>
              <a:rPr lang="en-US" altLang="zh-CN" sz="1200" dirty="0"/>
              <a:t>, bs, </a:t>
            </a:r>
            <a:r>
              <a:rPr lang="en-US" altLang="zh-CN" sz="1200" dirty="0" err="1"/>
              <a:t>num_query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cls_out_channels</a:t>
            </a:r>
            <a:r>
              <a:rPr lang="en-US" altLang="zh-CN" sz="1200" dirty="0"/>
              <a:t>]</a:t>
            </a:r>
          </a:p>
          <a:p>
            <a:r>
              <a:rPr lang="en-US" altLang="zh-CN" sz="1200" dirty="0"/>
              <a:t>[6,2,100,81]</a:t>
            </a:r>
          </a:p>
          <a:p>
            <a:endParaRPr lang="en-US" altLang="zh-CN" sz="1200" dirty="0"/>
          </a:p>
          <a:p>
            <a:r>
              <a:rPr lang="zh-CN" altLang="en-US" sz="1200" dirty="0"/>
              <a:t>回归结果</a:t>
            </a:r>
            <a:endParaRPr lang="en-US" altLang="zh-CN" sz="1200" dirty="0"/>
          </a:p>
          <a:p>
            <a:r>
              <a:rPr lang="pt-BR" altLang="zh-CN" sz="1200" dirty="0"/>
              <a:t>[nb_dec, bs, num_query,4]</a:t>
            </a:r>
          </a:p>
          <a:p>
            <a:r>
              <a:rPr lang="pt-BR" altLang="zh-CN" sz="1200" dirty="0"/>
              <a:t>[6,2,100,4</a:t>
            </a:r>
          </a:p>
          <a:p>
            <a:r>
              <a:rPr lang="zh-CN" altLang="en-US" sz="1200" dirty="0"/>
              <a:t>最后一维数据含义是</a:t>
            </a:r>
            <a:endParaRPr lang="en-US" altLang="zh-CN" sz="1200" dirty="0"/>
          </a:p>
          <a:p>
            <a:r>
              <a:rPr lang="pl-PL" altLang="zh-CN" sz="1200" dirty="0"/>
              <a:t>cx, cy, w, </a:t>
            </a:r>
            <a:r>
              <a:rPr lang="en-US" altLang="zh-CN" sz="1200" dirty="0"/>
              <a:t>h</a:t>
            </a:r>
            <a:endParaRPr lang="pt-BR" altLang="zh-CN" sz="1200" dirty="0"/>
          </a:p>
          <a:p>
            <a:endParaRPr lang="pt-BR" altLang="zh-CN" sz="1200" dirty="0"/>
          </a:p>
          <a:p>
            <a:r>
              <a:rPr lang="en-US" altLang="zh-CN" sz="1200" dirty="0" err="1"/>
              <a:t>nb_dec</a:t>
            </a:r>
            <a:r>
              <a:rPr lang="en-US" altLang="zh-CN" sz="1200" dirty="0"/>
              <a:t>: transformer</a:t>
            </a:r>
            <a:r>
              <a:rPr lang="zh-CN" altLang="en-US" sz="1200" dirty="0"/>
              <a:t>解码层数</a:t>
            </a:r>
            <a:endParaRPr lang="en-US" altLang="zh-CN" sz="1200" dirty="0"/>
          </a:p>
          <a:p>
            <a:r>
              <a:rPr lang="en-US" altLang="zh-CN" sz="1200" dirty="0" err="1"/>
              <a:t>num_query</a:t>
            </a:r>
            <a:r>
              <a:rPr lang="en-US" altLang="zh-CN" sz="1200" dirty="0"/>
              <a:t>: query</a:t>
            </a:r>
            <a:r>
              <a:rPr lang="zh-CN" altLang="en-US" sz="1200" dirty="0"/>
              <a:t>数量</a:t>
            </a:r>
            <a:endParaRPr lang="en-US" altLang="zh-CN" sz="1200" dirty="0"/>
          </a:p>
          <a:p>
            <a:r>
              <a:rPr lang="en-US" altLang="zh-CN" sz="1200" dirty="0" err="1"/>
              <a:t>cls_out_channels</a:t>
            </a:r>
            <a:r>
              <a:rPr lang="en-US" altLang="zh-CN" sz="1200" dirty="0"/>
              <a:t>:</a:t>
            </a:r>
            <a:r>
              <a:rPr lang="zh-CN" altLang="en-US" sz="1200" dirty="0"/>
              <a:t>分类数量</a:t>
            </a:r>
            <a:r>
              <a:rPr lang="en-US" altLang="zh-CN" sz="1200" dirty="0"/>
              <a:t>,</a:t>
            </a:r>
            <a:r>
              <a:rPr lang="en-US" altLang="zh-CN" sz="1200" dirty="0" err="1"/>
              <a:t>detr</a:t>
            </a:r>
            <a:r>
              <a:rPr lang="zh-CN" altLang="en-US" sz="1200" dirty="0"/>
              <a:t>有</a:t>
            </a:r>
            <a:r>
              <a:rPr lang="en-US" altLang="zh-CN" sz="1200" dirty="0"/>
              <a:t>81</a:t>
            </a:r>
            <a:r>
              <a:rPr lang="zh-CN" altLang="en-US" sz="1200" dirty="0"/>
              <a:t>类</a:t>
            </a:r>
            <a:endParaRPr lang="pt-BR" altLang="zh-CN" sz="1200" dirty="0"/>
          </a:p>
          <a:p>
            <a:endParaRPr lang="en-US" altLang="zh-CN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BD618E-9739-44E0-AD25-79D95EA5D3B9}"/>
              </a:ext>
            </a:extLst>
          </p:cNvPr>
          <p:cNvSpPr/>
          <p:nvPr/>
        </p:nvSpPr>
        <p:spPr>
          <a:xfrm>
            <a:off x="4702022" y="1694338"/>
            <a:ext cx="1393978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input_proj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5ECEC4A-CC99-F28D-1EE2-FDED681D2F72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6096000" y="1986361"/>
            <a:ext cx="1262076" cy="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B5869C6-64BF-5E36-C64E-FF86C2FA6883}"/>
              </a:ext>
            </a:extLst>
          </p:cNvPr>
          <p:cNvSpPr txBox="1"/>
          <p:nvPr/>
        </p:nvSpPr>
        <p:spPr>
          <a:xfrm>
            <a:off x="4866483" y="115986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Conv2d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D41142-9ED4-4150-DCD1-036505779364}"/>
              </a:ext>
            </a:extLst>
          </p:cNvPr>
          <p:cNvSpPr txBox="1"/>
          <p:nvPr/>
        </p:nvSpPr>
        <p:spPr>
          <a:xfrm>
            <a:off x="4702022" y="2369406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2x256x25x35</a:t>
            </a:r>
          </a:p>
        </p:txBody>
      </p:sp>
    </p:spTree>
    <p:extLst>
      <p:ext uri="{BB962C8B-B14F-4D97-AF65-F5344CB8AC3E}">
        <p14:creationId xmlns:p14="http://schemas.microsoft.com/office/powerpoint/2010/main" val="296978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算法介绍流程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40DF8B-1453-AAEF-0543-5E18B337DFFB}"/>
              </a:ext>
            </a:extLst>
          </p:cNvPr>
          <p:cNvSpPr/>
          <p:nvPr/>
        </p:nvSpPr>
        <p:spPr>
          <a:xfrm>
            <a:off x="5366988" y="3033159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PointPillar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voxelization)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E294D5-6A69-C852-CD3C-9EC83BA39C94}"/>
              </a:ext>
            </a:extLst>
          </p:cNvPr>
          <p:cNvSpPr/>
          <p:nvPr/>
        </p:nvSpPr>
        <p:spPr>
          <a:xfrm>
            <a:off x="2534410" y="3033159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E3203-5816-3B13-9840-3358B01B259B}"/>
              </a:ext>
            </a:extLst>
          </p:cNvPr>
          <p:cNvSpPr/>
          <p:nvPr/>
        </p:nvSpPr>
        <p:spPr>
          <a:xfrm>
            <a:off x="2534410" y="2106155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Detr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BD51D-0102-B548-5932-00F42C20A193}"/>
              </a:ext>
            </a:extLst>
          </p:cNvPr>
          <p:cNvSpPr/>
          <p:nvPr/>
        </p:nvSpPr>
        <p:spPr>
          <a:xfrm>
            <a:off x="3965595" y="4281060"/>
            <a:ext cx="2031325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Detr3d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FA33E225-B96F-82A0-2EE2-EE8681B5A8AC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933815" y="3233616"/>
            <a:ext cx="663701" cy="1431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D3F3F091-0A08-5D0B-037F-4BF46D7BFD7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350105" y="3248513"/>
            <a:ext cx="663701" cy="1401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E789B2-ED8E-8614-3612-62967C251460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3550073" y="2690355"/>
            <a:ext cx="0" cy="34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099EEF-69A8-D1D5-7E7E-EB37C8F77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858"/>
              </p:ext>
            </p:extLst>
          </p:nvPr>
        </p:nvGraphicFramePr>
        <p:xfrm>
          <a:off x="3407317" y="719666"/>
          <a:ext cx="2331844" cy="131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844">
                  <a:extLst>
                    <a:ext uri="{9D8B030D-6E8A-4147-A177-3AD203B41FA5}">
                      <a16:colId xmlns:a16="http://schemas.microsoft.com/office/drawing/2014/main" val="2060460155"/>
                    </a:ext>
                  </a:extLst>
                </a:gridCol>
              </a:tblGrid>
              <a:tr h="246773">
                <a:tc>
                  <a:txBody>
                    <a:bodyPr/>
                    <a:lstStyle/>
                    <a:p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LIDARInstance3DBoxes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7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Bev: 31x5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 center: 31x3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Bottom_height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Top_height</a:t>
                      </a:r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Volume: 31</a:t>
                      </a:r>
                    </a:p>
                    <a:p>
                      <a:pPr algn="just"/>
                      <a:r>
                        <a:rPr lang="en-US" altLang="zh-CN" sz="1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Yaw:31</a:t>
                      </a:r>
                    </a:p>
                    <a:p>
                      <a:pPr algn="just"/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10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E0787-9F63-109A-C5AF-A66197ED2BBB}"/>
              </a:ext>
            </a:extLst>
          </p:cNvPr>
          <p:cNvSpPr txBox="1"/>
          <p:nvPr/>
        </p:nvSpPr>
        <p:spPr>
          <a:xfrm>
            <a:off x="4253349" y="0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MMDetection3d config</a:t>
            </a:r>
            <a:r>
              <a:rPr lang="zh-CN" altLang="en-US" sz="2400" dirty="0"/>
              <a:t>文件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B0F68A-4F3F-7490-B2C9-14FDF017B088}"/>
              </a:ext>
            </a:extLst>
          </p:cNvPr>
          <p:cNvSpPr/>
          <p:nvPr/>
        </p:nvSpPr>
        <p:spPr>
          <a:xfrm>
            <a:off x="2596287" y="1237589"/>
            <a:ext cx="1953767" cy="1919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Backbone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Neck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BD4704-5808-ED5A-04B0-D1BFB5E3B0B1}"/>
              </a:ext>
            </a:extLst>
          </p:cNvPr>
          <p:cNvSpPr/>
          <p:nvPr/>
        </p:nvSpPr>
        <p:spPr>
          <a:xfrm>
            <a:off x="511911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Dataset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Test_pipeline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5B1E1F-C490-2D0B-8892-A0740E87B54D}"/>
              </a:ext>
            </a:extLst>
          </p:cNvPr>
          <p:cNvSpPr/>
          <p:nvPr/>
        </p:nvSpPr>
        <p:spPr>
          <a:xfrm>
            <a:off x="7641946" y="1237590"/>
            <a:ext cx="1953767" cy="191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Schedule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Learning_rate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decay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8ADEA2-AB1A-83B6-C907-0B151E7BEEE4}"/>
              </a:ext>
            </a:extLst>
          </p:cNvPr>
          <p:cNvSpPr/>
          <p:nvPr/>
        </p:nvSpPr>
        <p:spPr>
          <a:xfrm>
            <a:off x="2596287" y="1237590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Read_Config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C528F-AD97-29F1-0161-5AAB94C957ED}"/>
              </a:ext>
            </a:extLst>
          </p:cNvPr>
          <p:cNvSpPr/>
          <p:nvPr/>
        </p:nvSpPr>
        <p:spPr>
          <a:xfrm>
            <a:off x="2596287" y="3138322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81ACB-14C3-7DBB-5055-F508028743BE}"/>
              </a:ext>
            </a:extLst>
          </p:cNvPr>
          <p:cNvSpPr/>
          <p:nvPr/>
        </p:nvSpPr>
        <p:spPr>
          <a:xfrm>
            <a:off x="2596287" y="4212437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build_dataset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33DA9E-EC27-4776-5ACF-2729FC7ACC80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4169360" y="1821790"/>
            <a:ext cx="0" cy="3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55144A-739C-7FE6-462D-8DFFB946060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169360" y="3722522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D3CE650-01E2-06BE-05EC-EB8DFC959798}"/>
              </a:ext>
            </a:extLst>
          </p:cNvPr>
          <p:cNvSpPr/>
          <p:nvPr/>
        </p:nvSpPr>
        <p:spPr>
          <a:xfrm>
            <a:off x="2596287" y="5374335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Train_model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6FEA60-C10F-7AFF-20B9-8BC9DF0BA98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4169360" y="4796637"/>
            <a:ext cx="0" cy="57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767B7-6F5C-1A98-ADE3-2E4139B2B8F3}"/>
              </a:ext>
            </a:extLst>
          </p:cNvPr>
          <p:cNvSpPr txBox="1"/>
          <p:nvPr/>
        </p:nvSpPr>
        <p:spPr>
          <a:xfrm>
            <a:off x="4253349" y="0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Mmdetectoin3d tools/train.py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39A6E8-B6FE-2713-AE0B-9214E0CB35F7}"/>
              </a:ext>
            </a:extLst>
          </p:cNvPr>
          <p:cNvSpPr txBox="1"/>
          <p:nvPr/>
        </p:nvSpPr>
        <p:spPr>
          <a:xfrm>
            <a:off x="6096000" y="3182304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Detr3d.py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AA9905-A565-4B3D-3FB0-A4EE4414A724}"/>
              </a:ext>
            </a:extLst>
          </p:cNvPr>
          <p:cNvSpPr txBox="1"/>
          <p:nvPr/>
        </p:nvSpPr>
        <p:spPr>
          <a:xfrm>
            <a:off x="6096000" y="4342485"/>
            <a:ext cx="241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nuscenes_dataset.py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A41F4D-8A26-32F9-D362-EBDF251F1870}"/>
              </a:ext>
            </a:extLst>
          </p:cNvPr>
          <p:cNvSpPr/>
          <p:nvPr/>
        </p:nvSpPr>
        <p:spPr>
          <a:xfrm>
            <a:off x="2596287" y="2187956"/>
            <a:ext cx="3146146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Import plugin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2F54AB-9F21-BB47-0275-EF5C6DA72F8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169360" y="2772156"/>
            <a:ext cx="0" cy="36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6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Voxelization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664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A11B59-4D83-E8B9-5F36-0759DBEB0CDB}"/>
              </a:ext>
            </a:extLst>
          </p:cNvPr>
          <p:cNvSpPr txBox="1"/>
          <p:nvPr/>
        </p:nvSpPr>
        <p:spPr>
          <a:xfrm>
            <a:off x="4253349" y="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VFE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3BEB0E-F8D0-422F-2AB2-A7B217FE29E4}"/>
              </a:ext>
            </a:extLst>
          </p:cNvPr>
          <p:cNvSpPr/>
          <p:nvPr/>
        </p:nvSpPr>
        <p:spPr>
          <a:xfrm>
            <a:off x="5032857" y="1354633"/>
            <a:ext cx="1645921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Linear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4993FC-F424-2691-3A31-ADB1C163D57A}"/>
              </a:ext>
            </a:extLst>
          </p:cNvPr>
          <p:cNvSpPr/>
          <p:nvPr/>
        </p:nvSpPr>
        <p:spPr>
          <a:xfrm>
            <a:off x="5032857" y="2185416"/>
            <a:ext cx="1645922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1506E89-C7A2-A30D-F3FD-5E7BB830D23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855818" y="1938833"/>
            <a:ext cx="0" cy="24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4688130-344F-6A05-5412-F4B7A555F6DC}"/>
              </a:ext>
            </a:extLst>
          </p:cNvPr>
          <p:cNvSpPr/>
          <p:nvPr/>
        </p:nvSpPr>
        <p:spPr>
          <a:xfrm>
            <a:off x="5032855" y="3032864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Relu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4EA37B-7A47-67DA-08D6-8A729B1A28C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55817" y="2769616"/>
            <a:ext cx="1" cy="26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6C1C383-F448-D2BA-A89B-3145A041C179}"/>
              </a:ext>
            </a:extLst>
          </p:cNvPr>
          <p:cNvSpPr/>
          <p:nvPr/>
        </p:nvSpPr>
        <p:spPr>
          <a:xfrm>
            <a:off x="5032854" y="3843732"/>
            <a:ext cx="1645923" cy="58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E1DFE4C-00DD-75DF-0535-96678ECFA861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5855816" y="3617064"/>
            <a:ext cx="1" cy="22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0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20672</TotalTime>
  <Words>1357</Words>
  <Application>Microsoft Office PowerPoint</Application>
  <PresentationFormat>宽屏</PresentationFormat>
  <Paragraphs>410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baojiali</dc:creator>
  <cp:lastModifiedBy>baojiali</cp:lastModifiedBy>
  <cp:revision>17</cp:revision>
  <dcterms:created xsi:type="dcterms:W3CDTF">2024-08-19T07:40:03Z</dcterms:created>
  <dcterms:modified xsi:type="dcterms:W3CDTF">2024-09-03T10:03:50Z</dcterms:modified>
</cp:coreProperties>
</file>