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77" r:id="rId3"/>
    <p:sldId id="276" r:id="rId4"/>
    <p:sldId id="257" r:id="rId5"/>
    <p:sldId id="267" r:id="rId6"/>
    <p:sldId id="265" r:id="rId7"/>
    <p:sldId id="268" r:id="rId8"/>
    <p:sldId id="269" r:id="rId9"/>
    <p:sldId id="266" r:id="rId10"/>
    <p:sldId id="259" r:id="rId11"/>
    <p:sldId id="260" r:id="rId12"/>
    <p:sldId id="263" r:id="rId13"/>
    <p:sldId id="261" r:id="rId14"/>
    <p:sldId id="264" r:id="rId15"/>
    <p:sldId id="270" r:id="rId16"/>
    <p:sldId id="278" r:id="rId17"/>
    <p:sldId id="271" r:id="rId18"/>
    <p:sldId id="275" r:id="rId19"/>
    <p:sldId id="272" r:id="rId20"/>
    <p:sldId id="273" r:id="rId21"/>
    <p:sldId id="281" r:id="rId22"/>
    <p:sldId id="282" r:id="rId23"/>
    <p:sldId id="279" r:id="rId24"/>
    <p:sldId id="280" r:id="rId25"/>
    <p:sldId id="287" r:id="rId26"/>
    <p:sldId id="285" r:id="rId27"/>
    <p:sldId id="286" r:id="rId28"/>
    <p:sldId id="284" r:id="rId29"/>
    <p:sldId id="288" r:id="rId30"/>
    <p:sldId id="283" r:id="rId31"/>
    <p:sldId id="291" r:id="rId32"/>
    <p:sldId id="289" r:id="rId33"/>
    <p:sldId id="292" r:id="rId34"/>
    <p:sldId id="290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603E9DE-181F-4C7D-8ADE-6C7D5D5B8361}">
          <p14:sldIdLst>
            <p14:sldId id="256"/>
            <p14:sldId id="277"/>
            <p14:sldId id="276"/>
            <p14:sldId id="257"/>
            <p14:sldId id="267"/>
            <p14:sldId id="265"/>
            <p14:sldId id="268"/>
            <p14:sldId id="269"/>
            <p14:sldId id="266"/>
            <p14:sldId id="259"/>
            <p14:sldId id="260"/>
            <p14:sldId id="263"/>
            <p14:sldId id="261"/>
            <p14:sldId id="264"/>
            <p14:sldId id="270"/>
            <p14:sldId id="278"/>
            <p14:sldId id="271"/>
            <p14:sldId id="275"/>
            <p14:sldId id="272"/>
            <p14:sldId id="273"/>
            <p14:sldId id="281"/>
            <p14:sldId id="282"/>
            <p14:sldId id="279"/>
            <p14:sldId id="280"/>
            <p14:sldId id="287"/>
            <p14:sldId id="285"/>
            <p14:sldId id="286"/>
            <p14:sldId id="284"/>
            <p14:sldId id="288"/>
            <p14:sldId id="283"/>
            <p14:sldId id="291"/>
            <p14:sldId id="289"/>
            <p14:sldId id="292"/>
            <p14:sldId id="290"/>
          </p14:sldIdLst>
        </p14:section>
        <p14:section name="无标题节" id="{CBB97379-85F3-4938-A589-5330BBD3452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93" d="100"/>
          <a:sy n="93" d="100"/>
        </p:scale>
        <p:origin x="74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78420-8B01-441E-AF68-859A0CF7926F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CC82E-131B-4627-A351-F465EF620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765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CC82E-131B-4627-A351-F465EF62064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6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0F91E-DAD8-AFFD-AA3F-73F3C8AF9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887C2B-5D8A-1F90-4D93-B5C77E257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480B68-ADF0-328A-8DFC-F8FA89E7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F0B2BF-E289-E45F-625F-82BF209F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2EA9D-ED92-E4EE-22D4-5352946B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33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AEAE3-063D-1D02-58A2-73FE2FB1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188F83-40D6-2904-1299-2062FDF83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DE1D4-3F29-FC85-C9B8-D9AE9FAE7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E16EE0-EAD1-0A46-3463-C2BB1039B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87DBE-C59B-2768-356B-24753E52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79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969619-772B-B0D2-FD1B-22DDE9758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10111D-70BA-4738-C1C7-5C19DFC68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1CDCF1-03D4-3732-329D-55CEC4CA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2FABDE-1D38-1A39-FA71-54EDE503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AD0E3A-E6AA-D97E-D1FC-FA08DFD4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FA55D-019B-9609-280E-4EFD193A3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B4C9E-24A9-E6A1-FF42-2999713FE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77671F-4954-6A79-BF39-E2840784A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98D1CF-0396-89EC-8D21-95AAE7C6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ECAD4B-48DB-D793-21F8-A1C341C9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6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6274B-9057-908E-0C43-E21A0C2DC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53BC36-70C0-6920-07B6-11F942DA3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B04FEB-5EDA-1209-46CE-5994D5CD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E6153-C75C-B5C9-00CD-4064E63C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73C71-BA6A-DAAA-AB3B-6E3C7879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19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A9057-1FF2-B779-7F50-48ED3570C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A9FF0-0341-BE1E-B2C8-4718A929F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97758B-BB9F-AD25-BA8C-DEFB19104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B9EE1-3DD3-FB5A-8E1A-3EE1F9AB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FF7E8C-3053-F36E-B241-55AE8DA5F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AFD5BE-4965-1B18-C02B-19D5BAC7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37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96440-53AC-4DAC-BCCB-6B11E0F6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9F282-8823-9E0D-6372-F2DF633A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E73D27-99FA-A7E9-6F70-466A1F04B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067579-5CC9-7F3F-EAFB-819149117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CE3881-0F52-6128-DB3C-3B7815872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0E71C6-31E1-2048-3B41-0C6A6CBA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208355-1832-EE70-E524-FB919693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A68028-2AEF-1B38-0A55-57430A02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79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A71E0-F0A7-8C75-D399-5E4B234F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B71218-2C49-3545-5458-DD7BCE42A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F8CAF3-C8EE-CDC5-20D4-407349D3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0B1CCF-A8C6-93C4-CEB2-5A47F8D3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38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3A702F-B3D8-42A4-D696-3B8225FE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820602-9DE8-CA13-0C8D-D85585A9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A5E089-2FF1-17FD-0381-6DEBEC41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27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4BDFE-EE2D-173B-F354-339556EE9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B51172-04A0-FA57-CB3F-7ABD59BB9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A4BC90-969B-F320-1D37-A0494BDF5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B17AD-99EE-5CB3-6487-82BB8302D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ACA973-00EE-EBA1-7D0E-2F60DAD9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2760D2-F346-FDF3-579E-50002167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03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DB7B3-168C-6F48-B48D-BDE04B015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406D19-989A-BD56-99C3-C924F056B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A93F15-B66B-C2E2-CD30-C0904E151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9E3C31-9B94-8AC0-62C9-3E18E6D6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D37D8F-4037-57CB-874A-C769F4475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867597-8A43-7753-7811-69036305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2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8F3795-7663-EA66-CE3B-47C1C6061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5B903C-C2AF-A34A-287A-34C65C519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A34014-2F12-3FE0-3379-FEA16AF96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125B7-D864-4DDA-A0E8-DA0BABFE6090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7B4342-DF1F-208E-DBE6-90811C416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FC4F2D-1D8C-F623-ACA1-F9B2886B6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68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270CB3C-8587-35D2-05E1-E7751484D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14365"/>
              </p:ext>
            </p:extLst>
          </p:nvPr>
        </p:nvGraphicFramePr>
        <p:xfrm>
          <a:off x="3407317" y="719666"/>
          <a:ext cx="2331844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844">
                  <a:extLst>
                    <a:ext uri="{9D8B030D-6E8A-4147-A177-3AD203B41FA5}">
                      <a16:colId xmlns:a16="http://schemas.microsoft.com/office/drawing/2014/main" val="2060460155"/>
                    </a:ext>
                  </a:extLst>
                </a:gridCol>
              </a:tblGrid>
              <a:tr h="246773">
                <a:tc>
                  <a:txBody>
                    <a:bodyPr/>
                    <a:lstStyle/>
                    <a:p>
                      <a:r>
                        <a:rPr lang="zh-CN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场景</a:t>
                      </a:r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CN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一个场景包含了</a:t>
                      </a:r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20s</a:t>
                      </a:r>
                      <a:r>
                        <a:rPr lang="zh-CN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的数据，标注频率为</a:t>
                      </a:r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帧</a:t>
                      </a:r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97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场景名</a:t>
                      </a:r>
                      <a:r>
                        <a:rPr lang="en-US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:'scene-0001'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场景标识符</a:t>
                      </a:r>
                      <a:r>
                        <a:rPr lang="en-US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:'73030fb67d3cxx'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样本数量</a:t>
                      </a:r>
                      <a:r>
                        <a:rPr lang="en-US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:40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第一帧样本</a:t>
                      </a:r>
                      <a:r>
                        <a:rPr lang="en-US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:'e93e98b63d3b’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最后一帧样本</a:t>
                      </a:r>
                      <a:r>
                        <a:rPr lang="en-US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:'40e413c92218425</a:t>
                      </a:r>
                      <a:r>
                        <a:rPr 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‘</a:t>
                      </a: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3109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85F5837-0B94-9D36-8292-498EFA774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489951"/>
              </p:ext>
            </p:extLst>
          </p:nvPr>
        </p:nvGraphicFramePr>
        <p:xfrm>
          <a:off x="3407317" y="2247382"/>
          <a:ext cx="2331844" cy="2227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844">
                  <a:extLst>
                    <a:ext uri="{9D8B030D-6E8A-4147-A177-3AD203B41FA5}">
                      <a16:colId xmlns:a16="http://schemas.microsoft.com/office/drawing/2014/main" val="2060460155"/>
                    </a:ext>
                  </a:extLst>
                </a:gridCol>
              </a:tblGrid>
              <a:tr h="246773">
                <a:tc>
                  <a:txBody>
                    <a:bodyPr/>
                    <a:lstStyle/>
                    <a:p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样本</a:t>
                      </a:r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定义了一个场景中的一帧样本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97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时间戳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:1531883530449377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标志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上一个样本的标志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下一个样本的标志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样本数据：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前置摄像头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左前摄像头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右边前摄像头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左后涉摄像头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右后摄像头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后置摄像头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顶补激光雷达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样本标注</a:t>
                      </a: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3109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B615C05-D5A1-FBDD-5156-AB212089F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333043"/>
              </p:ext>
            </p:extLst>
          </p:nvPr>
        </p:nvGraphicFramePr>
        <p:xfrm>
          <a:off x="6343038" y="2685828"/>
          <a:ext cx="1287346" cy="1358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346">
                  <a:extLst>
                    <a:ext uri="{9D8B030D-6E8A-4147-A177-3AD203B41FA5}">
                      <a16:colId xmlns:a16="http://schemas.microsoft.com/office/drawing/2014/main" val="2060460155"/>
                    </a:ext>
                  </a:extLst>
                </a:gridCol>
              </a:tblGrid>
              <a:tr h="307922">
                <a:tc>
                  <a:txBody>
                    <a:bodyPr/>
                    <a:lstStyle/>
                    <a:p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样本标注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979033"/>
                  </a:ext>
                </a:extLst>
              </a:tr>
              <a:tr h="1051063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样本标志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对象标志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属性标志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尺寸：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平移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旋转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31095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5F680E3-F1B4-6C08-C978-8418DAE90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548781"/>
              </p:ext>
            </p:extLst>
          </p:nvPr>
        </p:nvGraphicFramePr>
        <p:xfrm>
          <a:off x="3407317" y="4860485"/>
          <a:ext cx="2331844" cy="856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844">
                  <a:extLst>
                    <a:ext uri="{9D8B030D-6E8A-4147-A177-3AD203B41FA5}">
                      <a16:colId xmlns:a16="http://schemas.microsoft.com/office/drawing/2014/main" val="2060460155"/>
                    </a:ext>
                  </a:extLst>
                </a:gridCol>
              </a:tblGrid>
              <a:tr h="246773">
                <a:tc>
                  <a:txBody>
                    <a:bodyPr/>
                    <a:lstStyle/>
                    <a:p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样本数据</a:t>
                      </a:r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单个传感器数据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97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标志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时间戳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文件名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:_CAM_FRONT__1534.jpg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传感器标定参数标志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31095"/>
                  </a:ext>
                </a:extLst>
              </a:tr>
            </a:tbl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D6A3D09-6555-BE59-0DBD-2DCBEACA338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573239" y="1877906"/>
            <a:ext cx="0" cy="36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03DFC12-5B0D-5094-DCE3-684F43216299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4573239" y="4475355"/>
            <a:ext cx="0" cy="38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B4FD4F5-DA01-9D02-BE06-D405E8F0F88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739161" y="3361368"/>
            <a:ext cx="603877" cy="3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4A5CF94-8762-E800-E9AF-119123C78311}"/>
              </a:ext>
            </a:extLst>
          </p:cNvPr>
          <p:cNvSpPr txBox="1"/>
          <p:nvPr/>
        </p:nvSpPr>
        <p:spPr>
          <a:xfrm>
            <a:off x="4573238" y="1960146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ABE74A-0D38-C4EB-2278-E860E139DAF8}"/>
              </a:ext>
            </a:extLst>
          </p:cNvPr>
          <p:cNvSpPr txBox="1"/>
          <p:nvPr/>
        </p:nvSpPr>
        <p:spPr>
          <a:xfrm>
            <a:off x="4618179" y="4491153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5E7A8A9-F2B1-EE99-FB90-458D1B77F232}"/>
              </a:ext>
            </a:extLst>
          </p:cNvPr>
          <p:cNvSpPr txBox="1"/>
          <p:nvPr/>
        </p:nvSpPr>
        <p:spPr>
          <a:xfrm>
            <a:off x="6064456" y="3009454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FFA0DAA-7B6E-FBB4-28E6-26F587664C59}"/>
              </a:ext>
            </a:extLst>
          </p:cNvPr>
          <p:cNvSpPr txBox="1"/>
          <p:nvPr/>
        </p:nvSpPr>
        <p:spPr>
          <a:xfrm>
            <a:off x="3293136" y="396429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*</a:t>
            </a:r>
            <a:r>
              <a:rPr lang="zh-CN" altLang="en-US" sz="1200" dirty="0"/>
              <a:t>代表一对多</a:t>
            </a: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AD316074-2689-D9BA-3DBB-A8E4A1AF9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273100"/>
              </p:ext>
            </p:extLst>
          </p:nvPr>
        </p:nvGraphicFramePr>
        <p:xfrm>
          <a:off x="1529335" y="5800744"/>
          <a:ext cx="1564426" cy="703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426">
                  <a:extLst>
                    <a:ext uri="{9D8B030D-6E8A-4147-A177-3AD203B41FA5}">
                      <a16:colId xmlns:a16="http://schemas.microsoft.com/office/drawing/2014/main" val="2060460155"/>
                    </a:ext>
                  </a:extLst>
                </a:gridCol>
              </a:tblGrid>
              <a:tr h="246773">
                <a:tc>
                  <a:txBody>
                    <a:bodyPr/>
                    <a:lstStyle/>
                    <a:p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传感器标定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97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标志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旋转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位移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31095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38353D62-0CD6-625B-B3A6-33A71677E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60447"/>
              </p:ext>
            </p:extLst>
          </p:nvPr>
        </p:nvGraphicFramePr>
        <p:xfrm>
          <a:off x="1529335" y="4936686"/>
          <a:ext cx="1564426" cy="703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426">
                  <a:extLst>
                    <a:ext uri="{9D8B030D-6E8A-4147-A177-3AD203B41FA5}">
                      <a16:colId xmlns:a16="http://schemas.microsoft.com/office/drawing/2014/main" val="3090557875"/>
                    </a:ext>
                  </a:extLst>
                </a:gridCol>
              </a:tblGrid>
              <a:tr h="246773">
                <a:tc>
                  <a:txBody>
                    <a:bodyPr/>
                    <a:lstStyle/>
                    <a:p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自车位姿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64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时间戳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旋转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位移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465168"/>
                  </a:ext>
                </a:extLst>
              </a:tr>
            </a:tbl>
          </a:graphicData>
        </a:graphic>
      </p:graphicFrame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43C8575-7494-76CB-E382-C5E8283EC868}"/>
              </a:ext>
            </a:extLst>
          </p:cNvPr>
          <p:cNvCxnSpPr>
            <a:cxnSpLocks/>
            <a:stCxn id="8" idx="1"/>
            <a:endCxn id="30" idx="3"/>
          </p:cNvCxnSpPr>
          <p:nvPr/>
        </p:nvCxnSpPr>
        <p:spPr>
          <a:xfrm flipH="1">
            <a:off x="3093761" y="5288671"/>
            <a:ext cx="313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58D7A0DC-01A5-ADDD-A1BC-2A9E2CE4523A}"/>
              </a:ext>
            </a:extLst>
          </p:cNvPr>
          <p:cNvCxnSpPr>
            <a:cxnSpLocks/>
            <a:stCxn id="8" idx="2"/>
            <a:endCxn id="29" idx="3"/>
          </p:cNvCxnSpPr>
          <p:nvPr/>
        </p:nvCxnSpPr>
        <p:spPr>
          <a:xfrm rot="5400000">
            <a:off x="3615564" y="5195055"/>
            <a:ext cx="435872" cy="14794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A0F2DDA2-7F0C-D6B5-5638-807968125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5" t="29593" r="10406" b="28493"/>
          <a:stretch/>
        </p:blipFill>
        <p:spPr>
          <a:xfrm>
            <a:off x="1504521" y="696815"/>
            <a:ext cx="1746017" cy="981446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676CA48A-CD01-94F9-2914-5D708B7912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0" t="28494" r="11194" b="28493"/>
          <a:stretch/>
        </p:blipFill>
        <p:spPr>
          <a:xfrm>
            <a:off x="837581" y="2117192"/>
            <a:ext cx="2564779" cy="1076928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3786F924-0844-9B00-8CB9-BB7BA6ED606D}"/>
              </a:ext>
            </a:extLst>
          </p:cNvPr>
          <p:cNvSpPr txBox="1"/>
          <p:nvPr/>
        </p:nvSpPr>
        <p:spPr>
          <a:xfrm>
            <a:off x="1515754" y="1729053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所有标注在前视摄像头投影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B7A9F7E-6356-F471-91BC-0FC21AB421A7}"/>
              </a:ext>
            </a:extLst>
          </p:cNvPr>
          <p:cNvSpPr txBox="1"/>
          <p:nvPr/>
        </p:nvSpPr>
        <p:spPr>
          <a:xfrm>
            <a:off x="885788" y="3212927"/>
            <a:ext cx="2364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单个标注在后视摄像头和激光上的投影</a:t>
            </a:r>
          </a:p>
        </p:txBody>
      </p: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BE07E822-0CAC-E878-75F7-ACCB63177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153226"/>
              </p:ext>
            </p:extLst>
          </p:nvPr>
        </p:nvGraphicFramePr>
        <p:xfrm>
          <a:off x="6343038" y="1049560"/>
          <a:ext cx="1287346" cy="1447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346">
                  <a:extLst>
                    <a:ext uri="{9D8B030D-6E8A-4147-A177-3AD203B41FA5}">
                      <a16:colId xmlns:a16="http://schemas.microsoft.com/office/drawing/2014/main" val="2060460155"/>
                    </a:ext>
                  </a:extLst>
                </a:gridCol>
              </a:tblGrid>
              <a:tr h="307922">
                <a:tc>
                  <a:txBody>
                    <a:bodyPr/>
                    <a:lstStyle/>
                    <a:p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实例：在多帧内连续存在的标注对象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979033"/>
                  </a:ext>
                </a:extLst>
              </a:tr>
              <a:tr h="1051063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标注数量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第一帧标注标志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最后一帧标注标志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31095"/>
                  </a:ext>
                </a:extLst>
              </a:tr>
            </a:tbl>
          </a:graphicData>
        </a:graphic>
      </p:graphicFrame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315CEB3-C4BF-8DA8-2CD5-EE39546D5F10}"/>
              </a:ext>
            </a:extLst>
          </p:cNvPr>
          <p:cNvCxnSpPr>
            <a:cxnSpLocks/>
            <a:stCxn id="6" idx="0"/>
            <a:endCxn id="60" idx="2"/>
          </p:cNvCxnSpPr>
          <p:nvPr/>
        </p:nvCxnSpPr>
        <p:spPr>
          <a:xfrm flipV="1">
            <a:off x="6986711" y="2496863"/>
            <a:ext cx="0" cy="18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723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C697827-01CC-9EEF-9FE4-58BD999CFD5F}"/>
              </a:ext>
            </a:extLst>
          </p:cNvPr>
          <p:cNvSpPr/>
          <p:nvPr/>
        </p:nvSpPr>
        <p:spPr>
          <a:xfrm>
            <a:off x="1727200" y="1435100"/>
            <a:ext cx="132715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extract_img_feat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77251A-D295-C16C-E73F-AD7C5A3350DB}"/>
              </a:ext>
            </a:extLst>
          </p:cNvPr>
          <p:cNvSpPr/>
          <p:nvPr/>
        </p:nvSpPr>
        <p:spPr>
          <a:xfrm>
            <a:off x="533400" y="1435100"/>
            <a:ext cx="8636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imgs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5B9349-DA54-A640-67B3-2AB43A258E1F}"/>
              </a:ext>
            </a:extLst>
          </p:cNvPr>
          <p:cNvSpPr txBox="1"/>
          <p:nvPr/>
        </p:nvSpPr>
        <p:spPr>
          <a:xfrm>
            <a:off x="484952" y="2166471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6x3x928x1600</a:t>
            </a:r>
            <a:endParaRPr lang="zh-CN" altLang="en-US" sz="12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F60B737-0FCC-B710-0ACF-0F4DD77A37A8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397000" y="1727200"/>
            <a:ext cx="33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B8559AE-3AA7-D508-6D5F-F21865AD5EBE}"/>
              </a:ext>
            </a:extLst>
          </p:cNvPr>
          <p:cNvSpPr txBox="1"/>
          <p:nvPr/>
        </p:nvSpPr>
        <p:spPr>
          <a:xfrm>
            <a:off x="4253349" y="0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Testing Process</a:t>
            </a:r>
            <a:endParaRPr lang="zh-CN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4C527E-5E8A-3A92-0026-57D044D33AB5}"/>
              </a:ext>
            </a:extLst>
          </p:cNvPr>
          <p:cNvSpPr/>
          <p:nvPr/>
        </p:nvSpPr>
        <p:spPr>
          <a:xfrm>
            <a:off x="3436937" y="1435100"/>
            <a:ext cx="11303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Img_feats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1DD60A-9858-FB91-285E-0E5E69F32EFF}"/>
              </a:ext>
            </a:extLst>
          </p:cNvPr>
          <p:cNvSpPr txBox="1"/>
          <p:nvPr/>
        </p:nvSpPr>
        <p:spPr>
          <a:xfrm>
            <a:off x="3624966" y="2066845"/>
            <a:ext cx="1204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6x256x232x400</a:t>
            </a:r>
          </a:p>
          <a:p>
            <a:r>
              <a:rPr lang="en-US" altLang="zh-CN" sz="1200" dirty="0"/>
              <a:t>6x512x116x200</a:t>
            </a:r>
          </a:p>
          <a:p>
            <a:r>
              <a:rPr lang="en-US" altLang="zh-CN" sz="1200" dirty="0"/>
              <a:t>6x1024x58x100</a:t>
            </a:r>
          </a:p>
          <a:p>
            <a:r>
              <a:rPr lang="en-US" altLang="zh-CN" sz="1200" dirty="0"/>
              <a:t>6x2048x29x50</a:t>
            </a:r>
            <a:endParaRPr lang="zh-CN" altLang="en-US" sz="12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496C228-3FAE-D03F-3D7B-F24871205F71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054350" y="1727200"/>
            <a:ext cx="382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C96EC4C7-D896-AB17-9C5D-2AE938826ABF}"/>
              </a:ext>
            </a:extLst>
          </p:cNvPr>
          <p:cNvSpPr/>
          <p:nvPr/>
        </p:nvSpPr>
        <p:spPr>
          <a:xfrm>
            <a:off x="3295650" y="3122998"/>
            <a:ext cx="1271587" cy="500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Img_metas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495546-537E-A2FD-041A-01D01063985C}"/>
              </a:ext>
            </a:extLst>
          </p:cNvPr>
          <p:cNvSpPr txBox="1"/>
          <p:nvPr/>
        </p:nvSpPr>
        <p:spPr>
          <a:xfrm>
            <a:off x="3785470" y="372454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外参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3363EB-4779-43A2-DCA0-731F7A8E616D}"/>
              </a:ext>
            </a:extLst>
          </p:cNvPr>
          <p:cNvSpPr/>
          <p:nvPr/>
        </p:nvSpPr>
        <p:spPr>
          <a:xfrm>
            <a:off x="5000630" y="1187446"/>
            <a:ext cx="1860550" cy="1079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Detr3dHead transformer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pts_bbox_head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928E6C7-E6CE-AC86-DC0C-739C537D4C57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 flipV="1">
            <a:off x="4567237" y="1727197"/>
            <a:ext cx="43339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CB6ECBC7-C326-4855-D981-A3EAD5541BE1}"/>
              </a:ext>
            </a:extLst>
          </p:cNvPr>
          <p:cNvCxnSpPr>
            <a:cxnSpLocks/>
            <a:stCxn id="19" idx="3"/>
            <a:endCxn id="3" idx="1"/>
          </p:cNvCxnSpPr>
          <p:nvPr/>
        </p:nvCxnSpPr>
        <p:spPr>
          <a:xfrm flipV="1">
            <a:off x="4567237" y="1727197"/>
            <a:ext cx="433393" cy="16460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9448A821-0F40-8883-00EB-6C4A90EA13C7}"/>
              </a:ext>
            </a:extLst>
          </p:cNvPr>
          <p:cNvSpPr/>
          <p:nvPr/>
        </p:nvSpPr>
        <p:spPr>
          <a:xfrm>
            <a:off x="7179498" y="1435098"/>
            <a:ext cx="1860550" cy="584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all_cls_scores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109DC04-AC94-94E2-5EB0-C02ED47C45E4}"/>
              </a:ext>
            </a:extLst>
          </p:cNvPr>
          <p:cNvSpPr/>
          <p:nvPr/>
        </p:nvSpPr>
        <p:spPr>
          <a:xfrm>
            <a:off x="7179498" y="2313643"/>
            <a:ext cx="1860550" cy="584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all_bbox_preds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24B3705C-93C0-C46A-7148-2CDAF082279B}"/>
              </a:ext>
            </a:extLst>
          </p:cNvPr>
          <p:cNvCxnSpPr>
            <a:cxnSpLocks/>
            <a:stCxn id="3" idx="3"/>
            <a:endCxn id="46" idx="1"/>
          </p:cNvCxnSpPr>
          <p:nvPr/>
        </p:nvCxnSpPr>
        <p:spPr>
          <a:xfrm>
            <a:off x="6861180" y="1727197"/>
            <a:ext cx="3183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39E8D191-1C1E-F541-B3E1-38D6A9975B9A}"/>
              </a:ext>
            </a:extLst>
          </p:cNvPr>
          <p:cNvCxnSpPr>
            <a:cxnSpLocks/>
            <a:stCxn id="3" idx="3"/>
            <a:endCxn id="47" idx="1"/>
          </p:cNvCxnSpPr>
          <p:nvPr/>
        </p:nvCxnSpPr>
        <p:spPr>
          <a:xfrm>
            <a:off x="6861180" y="1727197"/>
            <a:ext cx="318318" cy="8785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652E97D9-8A89-9970-A87C-D7C57B64023B}"/>
              </a:ext>
            </a:extLst>
          </p:cNvPr>
          <p:cNvSpPr txBox="1"/>
          <p:nvPr/>
        </p:nvSpPr>
        <p:spPr>
          <a:xfrm>
            <a:off x="7369429" y="1010926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6x1x900x10</a:t>
            </a:r>
            <a:endParaRPr lang="zh-CN" altLang="en-US" sz="12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F742951-72F3-F82C-5FD3-E819F64D12AA}"/>
              </a:ext>
            </a:extLst>
          </p:cNvPr>
          <p:cNvSpPr txBox="1"/>
          <p:nvPr/>
        </p:nvSpPr>
        <p:spPr>
          <a:xfrm>
            <a:off x="7369428" y="2908421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6x1x900x10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45819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C697827-01CC-9EEF-9FE4-58BD999CFD5F}"/>
              </a:ext>
            </a:extLst>
          </p:cNvPr>
          <p:cNvSpPr/>
          <p:nvPr/>
        </p:nvSpPr>
        <p:spPr>
          <a:xfrm>
            <a:off x="1416050" y="2298700"/>
            <a:ext cx="132715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extract_img_feat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77251A-D295-C16C-E73F-AD7C5A3350DB}"/>
              </a:ext>
            </a:extLst>
          </p:cNvPr>
          <p:cNvSpPr/>
          <p:nvPr/>
        </p:nvSpPr>
        <p:spPr>
          <a:xfrm>
            <a:off x="374650" y="2298700"/>
            <a:ext cx="863600" cy="584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imgs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5B9349-DA54-A640-67B3-2AB43A258E1F}"/>
              </a:ext>
            </a:extLst>
          </p:cNvPr>
          <p:cNvSpPr txBox="1"/>
          <p:nvPr/>
        </p:nvSpPr>
        <p:spPr>
          <a:xfrm>
            <a:off x="326202" y="3030071"/>
            <a:ext cx="1531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N_imgsxCx928x1600</a:t>
            </a:r>
            <a:endParaRPr lang="zh-CN" altLang="en-US" sz="12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F60B737-0FCC-B710-0ACF-0F4DD77A37A8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238250" y="2590800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B8559AE-3AA7-D508-6D5F-F21865AD5EBE}"/>
              </a:ext>
            </a:extLst>
          </p:cNvPr>
          <p:cNvSpPr txBox="1"/>
          <p:nvPr/>
        </p:nvSpPr>
        <p:spPr>
          <a:xfrm>
            <a:off x="4253349" y="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Training Process</a:t>
            </a:r>
            <a:endParaRPr lang="zh-CN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4C527E-5E8A-3A92-0026-57D044D33AB5}"/>
              </a:ext>
            </a:extLst>
          </p:cNvPr>
          <p:cNvSpPr/>
          <p:nvPr/>
        </p:nvSpPr>
        <p:spPr>
          <a:xfrm>
            <a:off x="2897187" y="2298700"/>
            <a:ext cx="11303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Img_feats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1DD60A-9858-FB91-285E-0E5E69F32EFF}"/>
              </a:ext>
            </a:extLst>
          </p:cNvPr>
          <p:cNvSpPr txBox="1"/>
          <p:nvPr/>
        </p:nvSpPr>
        <p:spPr>
          <a:xfrm>
            <a:off x="2823311" y="2882897"/>
            <a:ext cx="1204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6x256x232x400</a:t>
            </a:r>
          </a:p>
          <a:p>
            <a:r>
              <a:rPr lang="en-US" altLang="zh-CN" sz="1200" dirty="0"/>
              <a:t>6x512x116x200</a:t>
            </a:r>
          </a:p>
          <a:p>
            <a:r>
              <a:rPr lang="en-US" altLang="zh-CN" sz="1200" dirty="0"/>
              <a:t>6x1024x58x100</a:t>
            </a:r>
          </a:p>
          <a:p>
            <a:r>
              <a:rPr lang="en-US" altLang="zh-CN" sz="1200" dirty="0"/>
              <a:t>6x2048x29x50</a:t>
            </a:r>
            <a:endParaRPr lang="zh-CN" altLang="en-US" sz="12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496C228-3FAE-D03F-3D7B-F24871205F71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743200" y="2590800"/>
            <a:ext cx="153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C96EC4C7-D896-AB17-9C5D-2AE938826ABF}"/>
              </a:ext>
            </a:extLst>
          </p:cNvPr>
          <p:cNvSpPr/>
          <p:nvPr/>
        </p:nvSpPr>
        <p:spPr>
          <a:xfrm>
            <a:off x="2755900" y="3986598"/>
            <a:ext cx="1271587" cy="500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Img_metas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495546-537E-A2FD-041A-01D01063985C}"/>
              </a:ext>
            </a:extLst>
          </p:cNvPr>
          <p:cNvSpPr txBox="1"/>
          <p:nvPr/>
        </p:nvSpPr>
        <p:spPr>
          <a:xfrm>
            <a:off x="3245720" y="458814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外参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3363EB-4779-43A2-DCA0-731F7A8E616D}"/>
              </a:ext>
            </a:extLst>
          </p:cNvPr>
          <p:cNvSpPr/>
          <p:nvPr/>
        </p:nvSpPr>
        <p:spPr>
          <a:xfrm>
            <a:off x="4251330" y="2051046"/>
            <a:ext cx="1860550" cy="1079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Detr3dHead transformer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pts_bbox_head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928E6C7-E6CE-AC86-DC0C-739C537D4C57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 flipV="1">
            <a:off x="4027487" y="2590797"/>
            <a:ext cx="22384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CB6ECBC7-C326-4855-D981-A3EAD5541BE1}"/>
              </a:ext>
            </a:extLst>
          </p:cNvPr>
          <p:cNvCxnSpPr>
            <a:cxnSpLocks/>
            <a:stCxn id="19" idx="3"/>
            <a:endCxn id="3" idx="1"/>
          </p:cNvCxnSpPr>
          <p:nvPr/>
        </p:nvCxnSpPr>
        <p:spPr>
          <a:xfrm flipV="1">
            <a:off x="4027487" y="2590797"/>
            <a:ext cx="223843" cy="16460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9448A821-0F40-8883-00EB-6C4A90EA13C7}"/>
              </a:ext>
            </a:extLst>
          </p:cNvPr>
          <p:cNvSpPr/>
          <p:nvPr/>
        </p:nvSpPr>
        <p:spPr>
          <a:xfrm>
            <a:off x="6430198" y="2298698"/>
            <a:ext cx="1685102" cy="584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all_cls_scores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109DC04-AC94-94E2-5EB0-C02ED47C45E4}"/>
              </a:ext>
            </a:extLst>
          </p:cNvPr>
          <p:cNvSpPr/>
          <p:nvPr/>
        </p:nvSpPr>
        <p:spPr>
          <a:xfrm>
            <a:off x="6430196" y="3642927"/>
            <a:ext cx="1685102" cy="584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all_bbox_preds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24B3705C-93C0-C46A-7148-2CDAF082279B}"/>
              </a:ext>
            </a:extLst>
          </p:cNvPr>
          <p:cNvCxnSpPr>
            <a:cxnSpLocks/>
            <a:stCxn id="3" idx="3"/>
            <a:endCxn id="46" idx="1"/>
          </p:cNvCxnSpPr>
          <p:nvPr/>
        </p:nvCxnSpPr>
        <p:spPr>
          <a:xfrm>
            <a:off x="6111880" y="2590797"/>
            <a:ext cx="3183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39E8D191-1C1E-F541-B3E1-38D6A9975B9A}"/>
              </a:ext>
            </a:extLst>
          </p:cNvPr>
          <p:cNvCxnSpPr>
            <a:cxnSpLocks/>
            <a:stCxn id="3" idx="3"/>
            <a:endCxn id="47" idx="1"/>
          </p:cNvCxnSpPr>
          <p:nvPr/>
        </p:nvCxnSpPr>
        <p:spPr>
          <a:xfrm>
            <a:off x="6111880" y="2590797"/>
            <a:ext cx="318316" cy="13442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0C7E8470-963B-FD88-1893-90691D760458}"/>
              </a:ext>
            </a:extLst>
          </p:cNvPr>
          <p:cNvSpPr/>
          <p:nvPr/>
        </p:nvSpPr>
        <p:spPr>
          <a:xfrm>
            <a:off x="6430196" y="1137945"/>
            <a:ext cx="1685101" cy="500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gt_labels_3d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48E033-88B8-88ED-62F7-BB36624326CF}"/>
              </a:ext>
            </a:extLst>
          </p:cNvPr>
          <p:cNvSpPr/>
          <p:nvPr/>
        </p:nvSpPr>
        <p:spPr>
          <a:xfrm>
            <a:off x="6430196" y="5393030"/>
            <a:ext cx="1685102" cy="500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gt_bboxes_3d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3BF4781-2FF8-31BB-2D79-3F44C2DCC961}"/>
              </a:ext>
            </a:extLst>
          </p:cNvPr>
          <p:cNvSpPr/>
          <p:nvPr/>
        </p:nvSpPr>
        <p:spPr>
          <a:xfrm>
            <a:off x="10145576" y="3902846"/>
            <a:ext cx="1068336" cy="584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loss_box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FF7D6FCF-095D-6A5B-ED5E-88F37FF638E7}"/>
              </a:ext>
            </a:extLst>
          </p:cNvPr>
          <p:cNvCxnSpPr>
            <a:cxnSpLocks/>
            <a:stCxn id="46" idx="3"/>
            <a:endCxn id="54" idx="1"/>
          </p:cNvCxnSpPr>
          <p:nvPr/>
        </p:nvCxnSpPr>
        <p:spPr>
          <a:xfrm>
            <a:off x="8115300" y="2590798"/>
            <a:ext cx="318314" cy="7600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280A822B-99C5-C40D-EB1D-294F81FD95F2}"/>
              </a:ext>
            </a:extLst>
          </p:cNvPr>
          <p:cNvCxnSpPr>
            <a:cxnSpLocks/>
            <a:stCxn id="15" idx="3"/>
            <a:endCxn id="54" idx="0"/>
          </p:cNvCxnSpPr>
          <p:nvPr/>
        </p:nvCxnSpPr>
        <p:spPr>
          <a:xfrm>
            <a:off x="8115297" y="1388169"/>
            <a:ext cx="1095198" cy="16705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EADC70CC-B316-5FF2-4B48-E17AFB6C1CAA}"/>
              </a:ext>
            </a:extLst>
          </p:cNvPr>
          <p:cNvCxnSpPr>
            <a:cxnSpLocks/>
            <a:stCxn id="47" idx="3"/>
            <a:endCxn id="54" idx="1"/>
          </p:cNvCxnSpPr>
          <p:nvPr/>
        </p:nvCxnSpPr>
        <p:spPr>
          <a:xfrm flipV="1">
            <a:off x="8115298" y="3350828"/>
            <a:ext cx="318316" cy="5841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5B865B55-75AC-D632-6016-B5C26F621685}"/>
              </a:ext>
            </a:extLst>
          </p:cNvPr>
          <p:cNvCxnSpPr>
            <a:cxnSpLocks/>
            <a:stCxn id="17" idx="3"/>
            <a:endCxn id="54" idx="2"/>
          </p:cNvCxnSpPr>
          <p:nvPr/>
        </p:nvCxnSpPr>
        <p:spPr>
          <a:xfrm flipV="1">
            <a:off x="8115298" y="3642927"/>
            <a:ext cx="1095197" cy="2000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EADD22C5-1F85-B807-3A0E-82A431F6492A}"/>
              </a:ext>
            </a:extLst>
          </p:cNvPr>
          <p:cNvSpPr txBox="1"/>
          <p:nvPr/>
        </p:nvSpPr>
        <p:spPr>
          <a:xfrm>
            <a:off x="6592451" y="768022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31</a:t>
            </a:r>
            <a:endParaRPr lang="zh-CN" altLang="en-US" sz="12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AA3A9DE-BBE9-3BF6-BF5E-595D2C20A00A}"/>
              </a:ext>
            </a:extLst>
          </p:cNvPr>
          <p:cNvSpPr txBox="1"/>
          <p:nvPr/>
        </p:nvSpPr>
        <p:spPr>
          <a:xfrm>
            <a:off x="6288785" y="1761911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nb_dec</a:t>
            </a:r>
            <a:r>
              <a:rPr lang="en-US" altLang="zh-CN" sz="1200" dirty="0"/>
              <a:t>, bs, </a:t>
            </a:r>
            <a:r>
              <a:rPr lang="en-US" altLang="zh-CN" sz="1200" dirty="0" err="1"/>
              <a:t>num_query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cls_out_channels</a:t>
            </a:r>
            <a:endParaRPr lang="en-US" altLang="zh-CN" sz="1200" dirty="0"/>
          </a:p>
          <a:p>
            <a:r>
              <a:rPr lang="en-US" altLang="zh-CN" sz="1200" dirty="0"/>
              <a:t>6x1x900x10</a:t>
            </a:r>
            <a:endParaRPr lang="zh-CN" altLang="en-US" sz="12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0641227-2DA6-EF07-2893-E47450B950FF}"/>
              </a:ext>
            </a:extLst>
          </p:cNvPr>
          <p:cNvSpPr txBox="1"/>
          <p:nvPr/>
        </p:nvSpPr>
        <p:spPr>
          <a:xfrm>
            <a:off x="6450828" y="4349660"/>
            <a:ext cx="2053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zh-CN" sz="1200" dirty="0"/>
              <a:t>nb_dec, bs, num_query, 9</a:t>
            </a:r>
          </a:p>
          <a:p>
            <a:r>
              <a:rPr lang="pl-PL" altLang="zh-CN" sz="1200" dirty="0"/>
              <a:t>cx, cy, w, l, cz, h, theta, vx, vy</a:t>
            </a:r>
            <a:endParaRPr lang="en-US" altLang="zh-CN" sz="1200" dirty="0"/>
          </a:p>
          <a:p>
            <a:r>
              <a:rPr lang="en-US" altLang="zh-CN" sz="1200" dirty="0"/>
              <a:t>6x1x900x10</a:t>
            </a:r>
            <a:endParaRPr lang="zh-CN" altLang="en-US" sz="12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0CE4D9E-55A7-B905-83F6-C11756B750B3}"/>
              </a:ext>
            </a:extLst>
          </p:cNvPr>
          <p:cNvSpPr txBox="1"/>
          <p:nvPr/>
        </p:nvSpPr>
        <p:spPr>
          <a:xfrm>
            <a:off x="6430195" y="6038756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LiDARInstance3DBoxes</a:t>
            </a:r>
          </a:p>
          <a:p>
            <a:r>
              <a:rPr lang="en-US" altLang="zh-CN" sz="1200" dirty="0"/>
              <a:t>Bev 31x5</a:t>
            </a:r>
          </a:p>
          <a:p>
            <a:r>
              <a:rPr lang="en-US" altLang="zh-CN" sz="1200" dirty="0"/>
              <a:t>Bottom_center:31x3</a:t>
            </a:r>
            <a:endParaRPr lang="zh-CN" altLang="en-US" sz="12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2BFC1EC-97E2-4337-F15F-FE4199853548}"/>
              </a:ext>
            </a:extLst>
          </p:cNvPr>
          <p:cNvSpPr/>
          <p:nvPr/>
        </p:nvSpPr>
        <p:spPr>
          <a:xfrm>
            <a:off x="10145576" y="2309386"/>
            <a:ext cx="1068336" cy="584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loss_cls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F0DF3CF-A50E-A7CA-A3D3-15DF77F8BFE8}"/>
              </a:ext>
            </a:extLst>
          </p:cNvPr>
          <p:cNvSpPr/>
          <p:nvPr/>
        </p:nvSpPr>
        <p:spPr>
          <a:xfrm>
            <a:off x="8433614" y="3058728"/>
            <a:ext cx="1553761" cy="584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Single_loss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CE50C25-A174-705E-C379-70708E326723}"/>
              </a:ext>
            </a:extLst>
          </p:cNvPr>
          <p:cNvSpPr txBox="1"/>
          <p:nvPr/>
        </p:nvSpPr>
        <p:spPr>
          <a:xfrm>
            <a:off x="8199138" y="3637855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Multi_apply</a:t>
            </a:r>
            <a:r>
              <a:rPr lang="en-US" altLang="zh-CN" sz="1200" dirty="0"/>
              <a:t> for 6 decoder layers </a:t>
            </a:r>
            <a:endParaRPr lang="zh-CN" altLang="en-US" sz="1200" dirty="0"/>
          </a:p>
        </p:txBody>
      </p: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3DF2274D-D718-FEDC-A096-1DE16CEFEDB2}"/>
              </a:ext>
            </a:extLst>
          </p:cNvPr>
          <p:cNvCxnSpPr>
            <a:cxnSpLocks/>
            <a:stCxn id="54" idx="3"/>
            <a:endCxn id="53" idx="2"/>
          </p:cNvCxnSpPr>
          <p:nvPr/>
        </p:nvCxnSpPr>
        <p:spPr>
          <a:xfrm flipV="1">
            <a:off x="9987375" y="2893585"/>
            <a:ext cx="692369" cy="4572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A6FAB73C-DA66-63C9-BE68-DDC5C1E8A6EB}"/>
              </a:ext>
            </a:extLst>
          </p:cNvPr>
          <p:cNvCxnSpPr>
            <a:cxnSpLocks/>
            <a:stCxn id="54" idx="3"/>
            <a:endCxn id="20" idx="0"/>
          </p:cNvCxnSpPr>
          <p:nvPr/>
        </p:nvCxnSpPr>
        <p:spPr>
          <a:xfrm>
            <a:off x="9987375" y="3350828"/>
            <a:ext cx="692369" cy="5520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692B07F-8103-A704-570E-CA53711B4214}"/>
              </a:ext>
            </a:extLst>
          </p:cNvPr>
          <p:cNvSpPr txBox="1"/>
          <p:nvPr/>
        </p:nvSpPr>
        <p:spPr>
          <a:xfrm>
            <a:off x="207669" y="1499892"/>
            <a:ext cx="790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N_imgs:6</a:t>
            </a:r>
          </a:p>
          <a:p>
            <a:r>
              <a:rPr lang="en-US" altLang="zh-CN" sz="1200" dirty="0"/>
              <a:t>C:3</a:t>
            </a:r>
          </a:p>
          <a:p>
            <a:r>
              <a:rPr lang="en-US" altLang="zh-CN" sz="1200" dirty="0"/>
              <a:t>H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9277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E0787-9F63-109A-C5AF-A66197ED2BBB}"/>
              </a:ext>
            </a:extLst>
          </p:cNvPr>
          <p:cNvSpPr txBox="1"/>
          <p:nvPr/>
        </p:nvSpPr>
        <p:spPr>
          <a:xfrm>
            <a:off x="4253349" y="0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PointPillar</a:t>
            </a:r>
            <a:r>
              <a:rPr lang="zh-CN" altLang="en-US" sz="2400" dirty="0"/>
              <a:t>配置文件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EE000AD-7EC6-F3F8-BE31-8362F1CC454B}"/>
              </a:ext>
            </a:extLst>
          </p:cNvPr>
          <p:cNvSpPr/>
          <p:nvPr/>
        </p:nvSpPr>
        <p:spPr>
          <a:xfrm>
            <a:off x="5529944" y="536610"/>
            <a:ext cx="3200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Base3DDetector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2B5601A-9808-BFA3-5DF2-7A4C4D5A7A64}"/>
              </a:ext>
            </a:extLst>
          </p:cNvPr>
          <p:cNvSpPr/>
          <p:nvPr/>
        </p:nvSpPr>
        <p:spPr>
          <a:xfrm>
            <a:off x="5529944" y="1202871"/>
            <a:ext cx="3200400" cy="4452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MVXTwoStageDetector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pts_voxel_layer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pts_voxel_encoder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pts_middle_encoder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pts_fusion_layer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img_backbone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pts_backbone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img_neck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pts_neck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pts_bbox_head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img_roi_head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img_rpn_head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train_cfg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test_cfg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pretrained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init_cfg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43A5BCF-70FB-776B-5002-9748FBBA48D0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flipV="1">
            <a:off x="7130144" y="998275"/>
            <a:ext cx="0" cy="20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A1043F2A-9B70-3EC2-6A49-E3A4720EF04B}"/>
              </a:ext>
            </a:extLst>
          </p:cNvPr>
          <p:cNvSpPr/>
          <p:nvPr/>
        </p:nvSpPr>
        <p:spPr>
          <a:xfrm>
            <a:off x="5529944" y="6498219"/>
            <a:ext cx="3200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Pointpillar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MVXFasterRCNN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883E7D1-41F8-75B8-3606-1B8005CDDDBE}"/>
              </a:ext>
            </a:extLst>
          </p:cNvPr>
          <p:cNvCxnSpPr>
            <a:cxnSpLocks/>
            <a:stCxn id="16" idx="0"/>
            <a:endCxn id="3" idx="2"/>
          </p:cNvCxnSpPr>
          <p:nvPr/>
        </p:nvCxnSpPr>
        <p:spPr>
          <a:xfrm flipV="1">
            <a:off x="7130144" y="5655128"/>
            <a:ext cx="0" cy="190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7A3AE26-6C61-1A72-4B5D-1E4469E730D0}"/>
              </a:ext>
            </a:extLst>
          </p:cNvPr>
          <p:cNvSpPr/>
          <p:nvPr/>
        </p:nvSpPr>
        <p:spPr>
          <a:xfrm>
            <a:off x="5529944" y="5845841"/>
            <a:ext cx="3200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MVXTwoStageDetector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D7447BB-CF35-F9B4-8008-E6452398C9D6}"/>
              </a:ext>
            </a:extLst>
          </p:cNvPr>
          <p:cNvCxnSpPr>
            <a:cxnSpLocks/>
            <a:stCxn id="8" idx="0"/>
            <a:endCxn id="16" idx="2"/>
          </p:cNvCxnSpPr>
          <p:nvPr/>
        </p:nvCxnSpPr>
        <p:spPr>
          <a:xfrm flipV="1">
            <a:off x="7130144" y="6307506"/>
            <a:ext cx="0" cy="190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20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E80E69-BB79-03BC-4BB0-E37AC54EA92F}"/>
              </a:ext>
            </a:extLst>
          </p:cNvPr>
          <p:cNvSpPr txBox="1"/>
          <p:nvPr/>
        </p:nvSpPr>
        <p:spPr>
          <a:xfrm>
            <a:off x="4253349" y="0"/>
            <a:ext cx="343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PointPillar</a:t>
            </a:r>
            <a:r>
              <a:rPr lang="en-US" altLang="zh-CN" sz="2400" dirty="0"/>
              <a:t> </a:t>
            </a:r>
            <a:r>
              <a:rPr lang="zh-CN" altLang="en-US" sz="2400" dirty="0"/>
              <a:t>代码流程流程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5BB621-25AB-F868-5DCB-0CF51A8EF0AB}"/>
              </a:ext>
            </a:extLst>
          </p:cNvPr>
          <p:cNvSpPr/>
          <p:nvPr/>
        </p:nvSpPr>
        <p:spPr>
          <a:xfrm>
            <a:off x="92457" y="2663314"/>
            <a:ext cx="8636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points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BC2174-076E-9798-8671-99AC4A9C1983}"/>
              </a:ext>
            </a:extLst>
          </p:cNvPr>
          <p:cNvSpPr txBox="1"/>
          <p:nvPr/>
        </p:nvSpPr>
        <p:spPr>
          <a:xfrm>
            <a:off x="-57918" y="3256025"/>
            <a:ext cx="1353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Nxn_ptsx4</a:t>
            </a:r>
          </a:p>
          <a:p>
            <a:r>
              <a:rPr lang="en-US" altLang="zh-CN" sz="1200" dirty="0" err="1"/>
              <a:t>n_pts</a:t>
            </a:r>
            <a:r>
              <a:rPr lang="en-US" altLang="zh-CN" sz="1200" dirty="0"/>
              <a:t> ex. 363827</a:t>
            </a:r>
          </a:p>
          <a:p>
            <a:r>
              <a:rPr lang="zh-CN" altLang="en-US" sz="1200" dirty="0"/>
              <a:t>点云</a:t>
            </a:r>
            <a:r>
              <a:rPr lang="en-US" altLang="zh-CN" sz="1200" dirty="0" err="1"/>
              <a:t>x,y,z,intensity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515791-5CD6-8383-B0DB-DB05842B9AF6}"/>
              </a:ext>
            </a:extLst>
          </p:cNvPr>
          <p:cNvSpPr/>
          <p:nvPr/>
        </p:nvSpPr>
        <p:spPr>
          <a:xfrm>
            <a:off x="295443" y="4772165"/>
            <a:ext cx="1107997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voxelize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3C457B-8E50-549A-4C3E-392212FD4AEE}"/>
              </a:ext>
            </a:extLst>
          </p:cNvPr>
          <p:cNvSpPr txBox="1"/>
          <p:nvPr/>
        </p:nvSpPr>
        <p:spPr>
          <a:xfrm>
            <a:off x="53993" y="5452934"/>
            <a:ext cx="1645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n_voxelx64x4</a:t>
            </a:r>
          </a:p>
          <a:p>
            <a:r>
              <a:rPr lang="en-US" altLang="zh-CN" sz="1200" dirty="0"/>
              <a:t>n_voxel:60348batch</a:t>
            </a:r>
            <a:r>
              <a:rPr lang="zh-CN" altLang="en-US" sz="1200" dirty="0"/>
              <a:t>内所有体素一起，有</a:t>
            </a:r>
            <a:r>
              <a:rPr lang="en-US" altLang="zh-CN" sz="1200" dirty="0"/>
              <a:t>coordinate</a:t>
            </a:r>
            <a:r>
              <a:rPr lang="zh-CN" altLang="en-US" sz="1200" dirty="0"/>
              <a:t>变量分割</a:t>
            </a:r>
            <a:endParaRPr lang="en-US" altLang="zh-CN" sz="1200" dirty="0"/>
          </a:p>
          <a:p>
            <a:endParaRPr lang="zh-CN" altLang="en-US" sz="1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9C3C100-FF04-5A40-D4D3-2E080722E766}"/>
              </a:ext>
            </a:extLst>
          </p:cNvPr>
          <p:cNvSpPr txBox="1"/>
          <p:nvPr/>
        </p:nvSpPr>
        <p:spPr>
          <a:xfrm>
            <a:off x="218676" y="42637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体素化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6DE6BB0-4858-B198-1528-062FA1BD2439}"/>
              </a:ext>
            </a:extLst>
          </p:cNvPr>
          <p:cNvCxnSpPr>
            <a:cxnSpLocks/>
            <a:stCxn id="5" idx="3"/>
            <a:endCxn id="65" idx="1"/>
          </p:cNvCxnSpPr>
          <p:nvPr/>
        </p:nvCxnSpPr>
        <p:spPr>
          <a:xfrm>
            <a:off x="956057" y="2955414"/>
            <a:ext cx="1669397" cy="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BC42D548-2FB9-7367-B29B-015C9B245B11}"/>
              </a:ext>
            </a:extLst>
          </p:cNvPr>
          <p:cNvSpPr/>
          <p:nvPr/>
        </p:nvSpPr>
        <p:spPr>
          <a:xfrm>
            <a:off x="1669834" y="4772165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pts_voxel_encoder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199C296-886C-953A-060D-0AA15555E973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1403440" y="5064265"/>
            <a:ext cx="266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FE1AF0B-39B4-8A73-98AB-8CF8B392945E}"/>
              </a:ext>
            </a:extLst>
          </p:cNvPr>
          <p:cNvSpPr txBox="1"/>
          <p:nvPr/>
        </p:nvSpPr>
        <p:spPr>
          <a:xfrm>
            <a:off x="1860381" y="4263727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体素编码器</a:t>
            </a:r>
            <a:r>
              <a:rPr lang="en-US" altLang="zh-CN" dirty="0">
                <a:solidFill>
                  <a:schemeClr val="tx1"/>
                </a:solidFill>
              </a:rPr>
              <a:t>VFE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2FDA380-2A3A-B8C5-5931-705C9F5B14C2}"/>
              </a:ext>
            </a:extLst>
          </p:cNvPr>
          <p:cNvSpPr/>
          <p:nvPr/>
        </p:nvSpPr>
        <p:spPr>
          <a:xfrm>
            <a:off x="4023239" y="4766022"/>
            <a:ext cx="2256691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pts_middle_encoder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A11E4DA-4053-16D8-80A0-B66654BBF847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 flipV="1">
            <a:off x="3756844" y="5058122"/>
            <a:ext cx="266395" cy="6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FD5753-E6E6-F93E-8FD6-4DDC2E2DF027}"/>
              </a:ext>
            </a:extLst>
          </p:cNvPr>
          <p:cNvSpPr txBox="1"/>
          <p:nvPr/>
        </p:nvSpPr>
        <p:spPr>
          <a:xfrm>
            <a:off x="3674321" y="4165440"/>
            <a:ext cx="28758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中间编码器</a:t>
            </a:r>
            <a:r>
              <a:rPr lang="en-US" altLang="zh-CN" dirty="0" err="1">
                <a:solidFill>
                  <a:schemeClr val="tx1"/>
                </a:solidFill>
              </a:rPr>
              <a:t>PointPillarsScatter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7706452-C0AD-6188-EEE7-E3D155FAA815}"/>
              </a:ext>
            </a:extLst>
          </p:cNvPr>
          <p:cNvSpPr/>
          <p:nvPr/>
        </p:nvSpPr>
        <p:spPr>
          <a:xfrm>
            <a:off x="6467299" y="4762023"/>
            <a:ext cx="1724538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pts_backbone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9666037-FC73-9A3C-9CF8-B460D1CB2C87}"/>
              </a:ext>
            </a:extLst>
          </p:cNvPr>
          <p:cNvCxnSpPr>
            <a:cxnSpLocks/>
            <a:stCxn id="65" idx="3"/>
            <a:endCxn id="89" idx="1"/>
          </p:cNvCxnSpPr>
          <p:nvPr/>
        </p:nvCxnSpPr>
        <p:spPr>
          <a:xfrm flipV="1">
            <a:off x="4712464" y="2949271"/>
            <a:ext cx="5149238" cy="1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B9712F9B-FF1D-BC8D-7128-5BEA0671C5D6}"/>
              </a:ext>
            </a:extLst>
          </p:cNvPr>
          <p:cNvSpPr txBox="1"/>
          <p:nvPr/>
        </p:nvSpPr>
        <p:spPr>
          <a:xfrm>
            <a:off x="180324" y="2197740"/>
            <a:ext cx="310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点云特征提取</a:t>
            </a:r>
            <a:r>
              <a:rPr lang="en-US" altLang="zh-CN" dirty="0" err="1"/>
              <a:t>extract_pts_feat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F694164-1064-CDE3-7EB7-A0067A05CB39}"/>
              </a:ext>
            </a:extLst>
          </p:cNvPr>
          <p:cNvSpPr txBox="1"/>
          <p:nvPr/>
        </p:nvSpPr>
        <p:spPr>
          <a:xfrm>
            <a:off x="6439127" y="4362043"/>
            <a:ext cx="2045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主干网络</a:t>
            </a:r>
            <a:r>
              <a:rPr lang="en-US" altLang="zh-CN" dirty="0"/>
              <a:t>SECOND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8C8DD2C-E836-9F46-CC8A-C13283B16EFE}"/>
              </a:ext>
            </a:extLst>
          </p:cNvPr>
          <p:cNvSpPr txBox="1"/>
          <p:nvPr/>
        </p:nvSpPr>
        <p:spPr>
          <a:xfrm>
            <a:off x="3503586" y="2242643"/>
            <a:ext cx="1989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N:Batch_size, </a:t>
            </a:r>
            <a:r>
              <a:rPr lang="en-US" altLang="zh-CN" sz="1200" dirty="0" err="1"/>
              <a:t>NumP</a:t>
            </a:r>
            <a:r>
              <a:rPr lang="en-US" altLang="zh-CN" sz="1200" dirty="0"/>
              <a:t>:</a:t>
            </a:r>
            <a:r>
              <a:rPr lang="zh-CN" altLang="en-US" sz="1200" dirty="0"/>
              <a:t>点数量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F544D7C-E901-1F77-1779-0D5B92BA6B15}"/>
              </a:ext>
            </a:extLst>
          </p:cNvPr>
          <p:cNvSpPr/>
          <p:nvPr/>
        </p:nvSpPr>
        <p:spPr>
          <a:xfrm>
            <a:off x="8379032" y="4752846"/>
            <a:ext cx="129598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pts_neck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286790B-592E-5F23-6B71-27355C34A61D}"/>
              </a:ext>
            </a:extLst>
          </p:cNvPr>
          <p:cNvSpPr txBox="1"/>
          <p:nvPr/>
        </p:nvSpPr>
        <p:spPr>
          <a:xfrm>
            <a:off x="8462159" y="4345889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颈部网络</a:t>
            </a:r>
            <a:r>
              <a:rPr lang="en-US" altLang="zh-CN" dirty="0"/>
              <a:t>FPN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468D686-A2EB-1B79-7B24-96EE8149FB92}"/>
              </a:ext>
            </a:extLst>
          </p:cNvPr>
          <p:cNvCxnSpPr>
            <a:cxnSpLocks/>
            <a:stCxn id="25" idx="3"/>
            <a:endCxn id="34" idx="1"/>
          </p:cNvCxnSpPr>
          <p:nvPr/>
        </p:nvCxnSpPr>
        <p:spPr>
          <a:xfrm flipV="1">
            <a:off x="8191837" y="5044946"/>
            <a:ext cx="187195" cy="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0C96F407-F5C8-20CD-2BC7-81CC9D5F52D3}"/>
              </a:ext>
            </a:extLst>
          </p:cNvPr>
          <p:cNvSpPr/>
          <p:nvPr/>
        </p:nvSpPr>
        <p:spPr>
          <a:xfrm>
            <a:off x="2625454" y="2671825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extract_pts_feat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938A6E0A-4C79-796C-B992-9B5D92E16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43" y="389403"/>
            <a:ext cx="5791086" cy="1718955"/>
          </a:xfrm>
          <a:prstGeom prst="rect">
            <a:avLst/>
          </a:prstGeom>
        </p:spPr>
      </p:pic>
      <p:sp>
        <p:nvSpPr>
          <p:cNvPr id="72" name="文本框 71">
            <a:extLst>
              <a:ext uri="{FF2B5EF4-FFF2-40B4-BE49-F238E27FC236}">
                <a16:creationId xmlns:a16="http://schemas.microsoft.com/office/drawing/2014/main" id="{7F5622DE-6FDE-53C7-BCC5-E53B7D0D0712}"/>
              </a:ext>
            </a:extLst>
          </p:cNvPr>
          <p:cNvSpPr txBox="1"/>
          <p:nvPr/>
        </p:nvSpPr>
        <p:spPr>
          <a:xfrm>
            <a:off x="4186129" y="5406552"/>
            <a:ext cx="1324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Nx64x400x400</a:t>
            </a:r>
          </a:p>
          <a:p>
            <a:r>
              <a:rPr lang="zh-CN" altLang="en-US" sz="1200" dirty="0"/>
              <a:t>组织成</a:t>
            </a:r>
            <a:r>
              <a:rPr lang="en-US" altLang="zh-CN" sz="1200" dirty="0"/>
              <a:t>BCHW</a:t>
            </a:r>
            <a:r>
              <a:rPr lang="zh-CN" altLang="en-US" sz="1200" dirty="0"/>
              <a:t>形式，便于后续</a:t>
            </a:r>
            <a:r>
              <a:rPr lang="en-US" altLang="zh-CN" sz="1200" dirty="0"/>
              <a:t>CNN</a:t>
            </a:r>
            <a:r>
              <a:rPr lang="zh-CN" altLang="en-US" sz="1200" dirty="0"/>
              <a:t>应用</a:t>
            </a: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91B59171-EC00-5715-FF74-254ECCE4A3DB}"/>
              </a:ext>
            </a:extLst>
          </p:cNvPr>
          <p:cNvSpPr/>
          <p:nvPr/>
        </p:nvSpPr>
        <p:spPr>
          <a:xfrm>
            <a:off x="-4194" y="4137871"/>
            <a:ext cx="10265794" cy="2495241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3C6EDF65-AD57-1E0B-D78F-144E8E95F05C}"/>
              </a:ext>
            </a:extLst>
          </p:cNvPr>
          <p:cNvCxnSpPr>
            <a:cxnSpLocks/>
          </p:cNvCxnSpPr>
          <p:nvPr/>
        </p:nvCxnSpPr>
        <p:spPr>
          <a:xfrm flipH="1">
            <a:off x="1741018" y="3241279"/>
            <a:ext cx="1452186" cy="863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FF7C2AF9-0888-036C-3E82-FA6B4B88D715}"/>
              </a:ext>
            </a:extLst>
          </p:cNvPr>
          <p:cNvCxnSpPr>
            <a:cxnSpLocks/>
          </p:cNvCxnSpPr>
          <p:nvPr/>
        </p:nvCxnSpPr>
        <p:spPr>
          <a:xfrm>
            <a:off x="4169063" y="3256025"/>
            <a:ext cx="4411667" cy="848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A48ABA10-6F44-6A68-8FC9-0B0A594E4326}"/>
              </a:ext>
            </a:extLst>
          </p:cNvPr>
          <p:cNvSpPr txBox="1"/>
          <p:nvPr/>
        </p:nvSpPr>
        <p:spPr>
          <a:xfrm>
            <a:off x="6638915" y="5354534"/>
            <a:ext cx="1324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Nx64x200x200</a:t>
            </a:r>
          </a:p>
          <a:p>
            <a:r>
              <a:rPr lang="en-US" altLang="zh-CN" sz="1200" dirty="0"/>
              <a:t>Nx128x100x100</a:t>
            </a:r>
          </a:p>
          <a:p>
            <a:r>
              <a:rPr lang="en-US" altLang="zh-CN" sz="1200" dirty="0"/>
              <a:t>Nx256x50x50</a:t>
            </a:r>
          </a:p>
          <a:p>
            <a:endParaRPr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7C00916-653F-27BA-FB63-2E8A814A8BB4}"/>
              </a:ext>
            </a:extLst>
          </p:cNvPr>
          <p:cNvSpPr txBox="1"/>
          <p:nvPr/>
        </p:nvSpPr>
        <p:spPr>
          <a:xfrm>
            <a:off x="8525510" y="5402810"/>
            <a:ext cx="1558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Nx256x200x200</a:t>
            </a:r>
          </a:p>
          <a:p>
            <a:r>
              <a:rPr lang="en-US" altLang="zh-CN" sz="1200" dirty="0"/>
              <a:t>Nx256x100x100</a:t>
            </a:r>
          </a:p>
          <a:p>
            <a:r>
              <a:rPr lang="en-US" altLang="zh-CN" sz="1200" dirty="0"/>
              <a:t>Nx256x50x50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9536BCB0-D1DF-D8EC-D1AD-E1EA5EA97072}"/>
              </a:ext>
            </a:extLst>
          </p:cNvPr>
          <p:cNvSpPr txBox="1"/>
          <p:nvPr/>
        </p:nvSpPr>
        <p:spPr>
          <a:xfrm>
            <a:off x="2004624" y="5404612"/>
            <a:ext cx="1324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60349x64</a:t>
            </a:r>
          </a:p>
          <a:p>
            <a:r>
              <a:rPr lang="zh-CN" altLang="en-US" sz="1200" dirty="0"/>
              <a:t>通过全连接和</a:t>
            </a:r>
            <a:r>
              <a:rPr lang="en-US" altLang="zh-CN" sz="1200" dirty="0"/>
              <a:t>norm</a:t>
            </a:r>
            <a:r>
              <a:rPr lang="zh-CN" altLang="en-US" sz="1200" dirty="0"/>
              <a:t>层，提取特征</a:t>
            </a:r>
            <a:endParaRPr lang="en-US" altLang="zh-CN" sz="1200" dirty="0"/>
          </a:p>
          <a:p>
            <a:endParaRPr lang="zh-CN" altLang="en-US" sz="1200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AF12B5C8-904D-FA5E-F118-F6BFCA336FA3}"/>
              </a:ext>
            </a:extLst>
          </p:cNvPr>
          <p:cNvSpPr/>
          <p:nvPr/>
        </p:nvSpPr>
        <p:spPr>
          <a:xfrm>
            <a:off x="9861702" y="2657171"/>
            <a:ext cx="1724538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pts_bbox_head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FDC948A8-BE4D-5EAA-F51C-8CA7AAE33687}"/>
              </a:ext>
            </a:extLst>
          </p:cNvPr>
          <p:cNvSpPr txBox="1"/>
          <p:nvPr/>
        </p:nvSpPr>
        <p:spPr>
          <a:xfrm>
            <a:off x="9780182" y="2230249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检测头</a:t>
            </a:r>
            <a:r>
              <a:rPr lang="en-US" altLang="zh-CN" dirty="0"/>
              <a:t>Anchor3Dhead</a:t>
            </a:r>
            <a:endParaRPr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9B5F0C32-F8F8-70A7-FF34-93DD91BD1BA3}"/>
              </a:ext>
            </a:extLst>
          </p:cNvPr>
          <p:cNvSpPr txBox="1"/>
          <p:nvPr/>
        </p:nvSpPr>
        <p:spPr>
          <a:xfrm>
            <a:off x="10558519" y="3346111"/>
            <a:ext cx="1558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Nx80x200x200</a:t>
            </a:r>
          </a:p>
          <a:p>
            <a:r>
              <a:rPr lang="en-US" altLang="zh-CN" sz="1200" dirty="0"/>
              <a:t>Nx80x100x100</a:t>
            </a:r>
          </a:p>
          <a:p>
            <a:r>
              <a:rPr lang="en-US" altLang="zh-CN" sz="1200" dirty="0"/>
              <a:t>Nx80x50x50</a:t>
            </a:r>
          </a:p>
          <a:p>
            <a:r>
              <a:rPr lang="en-US" altLang="zh-CN" sz="1200" dirty="0"/>
              <a:t>Nx72x200x200</a:t>
            </a:r>
          </a:p>
          <a:p>
            <a:r>
              <a:rPr lang="en-US" altLang="zh-CN" sz="1200" dirty="0"/>
              <a:t>Nx72x100x100</a:t>
            </a:r>
          </a:p>
          <a:p>
            <a:r>
              <a:rPr lang="en-US" altLang="zh-CN" sz="1200" dirty="0"/>
              <a:t>Nx72x50x50</a:t>
            </a:r>
          </a:p>
          <a:p>
            <a:r>
              <a:rPr lang="en-US" altLang="zh-CN" sz="1200" dirty="0"/>
              <a:t>Nx16x200x200</a:t>
            </a:r>
          </a:p>
          <a:p>
            <a:r>
              <a:rPr lang="en-US" altLang="zh-CN" sz="1200" dirty="0"/>
              <a:t>Nx16x100x100</a:t>
            </a:r>
          </a:p>
          <a:p>
            <a:r>
              <a:rPr lang="en-US" altLang="zh-CN" sz="1200" dirty="0"/>
              <a:t>Nx16x50x50</a:t>
            </a:r>
          </a:p>
          <a:p>
            <a:r>
              <a:rPr lang="zh-CN" altLang="en-US" sz="1200" dirty="0"/>
              <a:t>多尺度锚框</a:t>
            </a:r>
            <a:endParaRPr lang="en-US" altLang="zh-CN" sz="1200" dirty="0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E801CB13-68CA-DC72-6792-868DFF5E01E4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 flipV="1">
            <a:off x="6279930" y="5054123"/>
            <a:ext cx="187369" cy="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066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E0787-9F63-109A-C5AF-A66197ED2BBB}"/>
              </a:ext>
            </a:extLst>
          </p:cNvPr>
          <p:cNvSpPr txBox="1"/>
          <p:nvPr/>
        </p:nvSpPr>
        <p:spPr>
          <a:xfrm>
            <a:off x="4253349" y="0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Futr3d </a:t>
            </a:r>
            <a:r>
              <a:rPr lang="zh-CN" altLang="en-US" sz="2400" dirty="0"/>
              <a:t>激光部分代码流程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7DD0BD2-9E90-E5A2-5C2E-806B9DD148D0}"/>
              </a:ext>
            </a:extLst>
          </p:cNvPr>
          <p:cNvSpPr/>
          <p:nvPr/>
        </p:nvSpPr>
        <p:spPr>
          <a:xfrm>
            <a:off x="329524" y="2350047"/>
            <a:ext cx="8636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points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F6547C5-29C1-7FF3-9383-D8296777FBC3}"/>
              </a:ext>
            </a:extLst>
          </p:cNvPr>
          <p:cNvSpPr txBox="1"/>
          <p:nvPr/>
        </p:nvSpPr>
        <p:spPr>
          <a:xfrm>
            <a:off x="179149" y="2942758"/>
            <a:ext cx="1353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Nxn_ptsx4</a:t>
            </a:r>
          </a:p>
          <a:p>
            <a:r>
              <a:rPr lang="en-US" altLang="zh-CN" sz="1200" dirty="0" err="1"/>
              <a:t>n_pts</a:t>
            </a:r>
            <a:r>
              <a:rPr lang="en-US" altLang="zh-CN" sz="1200" dirty="0"/>
              <a:t> ex. 363827</a:t>
            </a:r>
          </a:p>
          <a:p>
            <a:r>
              <a:rPr lang="zh-CN" altLang="en-US" sz="1200" dirty="0"/>
              <a:t>点云</a:t>
            </a:r>
            <a:r>
              <a:rPr lang="en-US" altLang="zh-CN" sz="1200" dirty="0" err="1"/>
              <a:t>x,y,z,intensity</a:t>
            </a:r>
            <a:endParaRPr lang="zh-CN" altLang="en-US" sz="12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EB69977-48C5-424F-005D-89653A2D33EC}"/>
              </a:ext>
            </a:extLst>
          </p:cNvPr>
          <p:cNvSpPr/>
          <p:nvPr/>
        </p:nvSpPr>
        <p:spPr>
          <a:xfrm>
            <a:off x="532510" y="4458898"/>
            <a:ext cx="1107997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voxelize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C49C30-76D3-2207-FBA4-760D5BD842EF}"/>
              </a:ext>
            </a:extLst>
          </p:cNvPr>
          <p:cNvSpPr txBox="1"/>
          <p:nvPr/>
        </p:nvSpPr>
        <p:spPr>
          <a:xfrm>
            <a:off x="232874" y="5145615"/>
            <a:ext cx="1645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n_voxelx64x4</a:t>
            </a:r>
          </a:p>
          <a:p>
            <a:r>
              <a:rPr lang="en-US" altLang="zh-CN" sz="1200" dirty="0"/>
              <a:t>n_voxel:60348batch</a:t>
            </a:r>
            <a:r>
              <a:rPr lang="zh-CN" altLang="en-US" sz="1200" dirty="0"/>
              <a:t>内所有体素一起，有</a:t>
            </a:r>
            <a:r>
              <a:rPr lang="en-US" altLang="zh-CN" sz="1200" dirty="0"/>
              <a:t>coordinate</a:t>
            </a:r>
            <a:r>
              <a:rPr lang="zh-CN" altLang="en-US" sz="1200" dirty="0"/>
              <a:t>变量分割</a:t>
            </a:r>
            <a:endParaRPr lang="en-US" altLang="zh-CN" sz="1200" dirty="0"/>
          </a:p>
          <a:p>
            <a:endParaRPr lang="zh-CN" altLang="en-US" sz="12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954DA6B-5FBD-5F03-3A3E-FBB7B66BB885}"/>
              </a:ext>
            </a:extLst>
          </p:cNvPr>
          <p:cNvSpPr txBox="1"/>
          <p:nvPr/>
        </p:nvSpPr>
        <p:spPr>
          <a:xfrm>
            <a:off x="721861" y="39650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体素化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88B8A16-8B33-1279-5B86-0760868BCF26}"/>
              </a:ext>
            </a:extLst>
          </p:cNvPr>
          <p:cNvCxnSpPr>
            <a:cxnSpLocks/>
            <a:stCxn id="26" idx="3"/>
            <a:endCxn id="44" idx="1"/>
          </p:cNvCxnSpPr>
          <p:nvPr/>
        </p:nvCxnSpPr>
        <p:spPr>
          <a:xfrm>
            <a:off x="1193124" y="2642147"/>
            <a:ext cx="1669397" cy="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05E0A9F1-4F0D-0478-6E3E-9FA6F0BE660A}"/>
              </a:ext>
            </a:extLst>
          </p:cNvPr>
          <p:cNvSpPr/>
          <p:nvPr/>
        </p:nvSpPr>
        <p:spPr>
          <a:xfrm>
            <a:off x="1906901" y="4458898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pts_voxel_encoder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2292DD8-1013-7198-F022-EEA6839F3FD5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>
            <a:off x="1640507" y="4750998"/>
            <a:ext cx="266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D4754155-B3D8-B4F9-BA6A-FAE993D29EE0}"/>
              </a:ext>
            </a:extLst>
          </p:cNvPr>
          <p:cNvSpPr txBox="1"/>
          <p:nvPr/>
        </p:nvSpPr>
        <p:spPr>
          <a:xfrm>
            <a:off x="2280992" y="40023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体素编码器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4814D27-FBE7-D1AD-AF4D-6E2E9C5C2CA1}"/>
              </a:ext>
            </a:extLst>
          </p:cNvPr>
          <p:cNvSpPr/>
          <p:nvPr/>
        </p:nvSpPr>
        <p:spPr>
          <a:xfrm>
            <a:off x="4260306" y="4452755"/>
            <a:ext cx="2256691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pts_middle_encoder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ADFCEEC-73BC-DBAB-50B6-E0114FB81F37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 flipV="1">
            <a:off x="3993911" y="4744855"/>
            <a:ext cx="266395" cy="6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F12EF1D3-7048-BA85-23B1-9D20AE000AB5}"/>
              </a:ext>
            </a:extLst>
          </p:cNvPr>
          <p:cNvSpPr txBox="1"/>
          <p:nvPr/>
        </p:nvSpPr>
        <p:spPr>
          <a:xfrm>
            <a:off x="4561606" y="4072329"/>
            <a:ext cx="1543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中间编码器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1B6DB13-AAF5-38E4-B65E-82A153EEAE15}"/>
              </a:ext>
            </a:extLst>
          </p:cNvPr>
          <p:cNvSpPr/>
          <p:nvPr/>
        </p:nvSpPr>
        <p:spPr>
          <a:xfrm>
            <a:off x="6704366" y="4448756"/>
            <a:ext cx="1724538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pts_backbone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66CD849-4F35-E6D7-72A1-E139BD013905}"/>
              </a:ext>
            </a:extLst>
          </p:cNvPr>
          <p:cNvCxnSpPr>
            <a:cxnSpLocks/>
            <a:stCxn id="44" idx="3"/>
            <a:endCxn id="53" idx="1"/>
          </p:cNvCxnSpPr>
          <p:nvPr/>
        </p:nvCxnSpPr>
        <p:spPr>
          <a:xfrm>
            <a:off x="4949531" y="2650658"/>
            <a:ext cx="4208359" cy="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0A156EB-E5CD-6C74-8F91-7770A0F89FEB}"/>
              </a:ext>
            </a:extLst>
          </p:cNvPr>
          <p:cNvSpPr txBox="1"/>
          <p:nvPr/>
        </p:nvSpPr>
        <p:spPr>
          <a:xfrm>
            <a:off x="6676194" y="4048776"/>
            <a:ext cx="2045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主干网络</a:t>
            </a:r>
            <a:r>
              <a:rPr lang="en-US" altLang="zh-CN" dirty="0"/>
              <a:t>SECOND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1A493DE-3602-45CA-EC87-41781C53B4FC}"/>
              </a:ext>
            </a:extLst>
          </p:cNvPr>
          <p:cNvSpPr/>
          <p:nvPr/>
        </p:nvSpPr>
        <p:spPr>
          <a:xfrm>
            <a:off x="8616099" y="4439579"/>
            <a:ext cx="129598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pts_neck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43CAFBC-9388-291C-FE57-8B4A769EAF73}"/>
              </a:ext>
            </a:extLst>
          </p:cNvPr>
          <p:cNvSpPr txBox="1"/>
          <p:nvPr/>
        </p:nvSpPr>
        <p:spPr>
          <a:xfrm>
            <a:off x="8699226" y="4032622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颈部网络</a:t>
            </a:r>
            <a:r>
              <a:rPr lang="en-US" altLang="zh-CN" dirty="0"/>
              <a:t>FPN</a:t>
            </a:r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6EB12A8-CDD6-9A58-E0D6-C43EA57EE9D7}"/>
              </a:ext>
            </a:extLst>
          </p:cNvPr>
          <p:cNvCxnSpPr>
            <a:cxnSpLocks/>
            <a:stCxn id="38" idx="3"/>
            <a:endCxn id="41" idx="1"/>
          </p:cNvCxnSpPr>
          <p:nvPr/>
        </p:nvCxnSpPr>
        <p:spPr>
          <a:xfrm flipV="1">
            <a:off x="8428904" y="4731679"/>
            <a:ext cx="187195" cy="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898D7EF8-440B-1A21-D3A1-3F866B95645F}"/>
              </a:ext>
            </a:extLst>
          </p:cNvPr>
          <p:cNvSpPr/>
          <p:nvPr/>
        </p:nvSpPr>
        <p:spPr>
          <a:xfrm>
            <a:off x="2862521" y="2358558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extract_pts_feat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310B431-F28E-EB5D-538C-454CFD9D1E13}"/>
              </a:ext>
            </a:extLst>
          </p:cNvPr>
          <p:cNvSpPr txBox="1"/>
          <p:nvPr/>
        </p:nvSpPr>
        <p:spPr>
          <a:xfrm>
            <a:off x="4423196" y="5093285"/>
            <a:ext cx="132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Nx64x400x400</a:t>
            </a:r>
            <a:endParaRPr lang="zh-CN" altLang="en-US" sz="1200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A06D737C-2F5C-1B5E-378D-F001627EFD0E}"/>
              </a:ext>
            </a:extLst>
          </p:cNvPr>
          <p:cNvSpPr/>
          <p:nvPr/>
        </p:nvSpPr>
        <p:spPr>
          <a:xfrm>
            <a:off x="232873" y="3981633"/>
            <a:ext cx="10265794" cy="233821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6A6D3A9-B934-0528-64E5-CAE368932F6A}"/>
              </a:ext>
            </a:extLst>
          </p:cNvPr>
          <p:cNvCxnSpPr>
            <a:cxnSpLocks/>
          </p:cNvCxnSpPr>
          <p:nvPr/>
        </p:nvCxnSpPr>
        <p:spPr>
          <a:xfrm flipH="1">
            <a:off x="1969258" y="2928012"/>
            <a:ext cx="1461013" cy="966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6E69848-8CC0-031A-E7F4-5804557B52FE}"/>
              </a:ext>
            </a:extLst>
          </p:cNvPr>
          <p:cNvCxnSpPr>
            <a:cxnSpLocks/>
          </p:cNvCxnSpPr>
          <p:nvPr/>
        </p:nvCxnSpPr>
        <p:spPr>
          <a:xfrm>
            <a:off x="4406130" y="2942758"/>
            <a:ext cx="5135521" cy="1073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38279743-B648-2FE8-EA7D-7179C3D3B62C}"/>
              </a:ext>
            </a:extLst>
          </p:cNvPr>
          <p:cNvSpPr txBox="1"/>
          <p:nvPr/>
        </p:nvSpPr>
        <p:spPr>
          <a:xfrm>
            <a:off x="6875982" y="5041267"/>
            <a:ext cx="1324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Nx64x200x200</a:t>
            </a:r>
          </a:p>
          <a:p>
            <a:r>
              <a:rPr lang="en-US" altLang="zh-CN" sz="1200" dirty="0"/>
              <a:t>Nx128x100x100</a:t>
            </a:r>
          </a:p>
          <a:p>
            <a:r>
              <a:rPr lang="en-US" altLang="zh-CN" sz="1200" dirty="0"/>
              <a:t>Nx256x50x50</a:t>
            </a:r>
          </a:p>
          <a:p>
            <a:endParaRPr lang="zh-CN" altLang="en-US" sz="12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1F8F8C5-BE7D-9052-3D00-3FD0BA29BEB8}"/>
              </a:ext>
            </a:extLst>
          </p:cNvPr>
          <p:cNvSpPr txBox="1"/>
          <p:nvPr/>
        </p:nvSpPr>
        <p:spPr>
          <a:xfrm>
            <a:off x="8762577" y="5089543"/>
            <a:ext cx="1558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Nx256x200x200</a:t>
            </a:r>
          </a:p>
          <a:p>
            <a:r>
              <a:rPr lang="en-US" altLang="zh-CN" sz="1200" dirty="0"/>
              <a:t>Nx256x100x100</a:t>
            </a:r>
          </a:p>
          <a:p>
            <a:r>
              <a:rPr lang="en-US" altLang="zh-CN" sz="1200" dirty="0"/>
              <a:t>Nx256x50x50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4E536BC-FC03-F7B4-269F-24BA942A46D1}"/>
              </a:ext>
            </a:extLst>
          </p:cNvPr>
          <p:cNvSpPr txBox="1"/>
          <p:nvPr/>
        </p:nvSpPr>
        <p:spPr>
          <a:xfrm>
            <a:off x="2241691" y="5091345"/>
            <a:ext cx="132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60349x64</a:t>
            </a:r>
            <a:endParaRPr lang="zh-CN" altLang="en-US" sz="1200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F295756-102F-3337-8B66-B6A452BD4FBF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 flipV="1">
            <a:off x="6516997" y="4740856"/>
            <a:ext cx="187369" cy="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F06922B8-840E-B3EB-7B84-5D58326EC409}"/>
              </a:ext>
            </a:extLst>
          </p:cNvPr>
          <p:cNvSpPr/>
          <p:nvPr/>
        </p:nvSpPr>
        <p:spPr>
          <a:xfrm>
            <a:off x="9157890" y="2365618"/>
            <a:ext cx="1724538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pts_bbox_head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640D2B4-9DF7-367B-52B2-4F218AD63D1A}"/>
              </a:ext>
            </a:extLst>
          </p:cNvPr>
          <p:cNvSpPr txBox="1"/>
          <p:nvPr/>
        </p:nvSpPr>
        <p:spPr>
          <a:xfrm>
            <a:off x="9028804" y="1834805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检测头</a:t>
            </a:r>
            <a:r>
              <a:rPr lang="en-US" altLang="zh-CN" dirty="0"/>
              <a:t>Futr3Dhead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906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E0787-9F63-109A-C5AF-A66197ED2BBB}"/>
              </a:ext>
            </a:extLst>
          </p:cNvPr>
          <p:cNvSpPr txBox="1"/>
          <p:nvPr/>
        </p:nvSpPr>
        <p:spPr>
          <a:xfrm>
            <a:off x="4253349" y="0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Detr3d</a:t>
            </a:r>
            <a:r>
              <a:rPr lang="zh-CN" altLang="en-US" sz="2400" dirty="0"/>
              <a:t>配置文件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EE000AD-7EC6-F3F8-BE31-8362F1CC454B}"/>
              </a:ext>
            </a:extLst>
          </p:cNvPr>
          <p:cNvSpPr/>
          <p:nvPr/>
        </p:nvSpPr>
        <p:spPr>
          <a:xfrm>
            <a:off x="5529944" y="536610"/>
            <a:ext cx="3200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Base3DDetector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2B5601A-9808-BFA3-5DF2-7A4C4D5A7A64}"/>
              </a:ext>
            </a:extLst>
          </p:cNvPr>
          <p:cNvSpPr/>
          <p:nvPr/>
        </p:nvSpPr>
        <p:spPr>
          <a:xfrm>
            <a:off x="5529944" y="1202871"/>
            <a:ext cx="3200400" cy="4452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MVXTwoStageDetector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pts_voxel_layer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pts_voxel_encoder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pts_middle_encoder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pts_fusion_layer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img_backbone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pts_backbone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img_neck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pts_neck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pts_bbox_head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img_roi_head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img_rpn_head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train_cfg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test_cfg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pretrained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init_cfg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43A5BCF-70FB-776B-5002-9748FBBA48D0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flipV="1">
            <a:off x="7130144" y="998275"/>
            <a:ext cx="0" cy="20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883E7D1-41F8-75B8-3606-1B8005CDDDBE}"/>
              </a:ext>
            </a:extLst>
          </p:cNvPr>
          <p:cNvCxnSpPr>
            <a:cxnSpLocks/>
            <a:stCxn id="16" idx="0"/>
            <a:endCxn id="3" idx="2"/>
          </p:cNvCxnSpPr>
          <p:nvPr/>
        </p:nvCxnSpPr>
        <p:spPr>
          <a:xfrm flipV="1">
            <a:off x="7130144" y="5655128"/>
            <a:ext cx="0" cy="20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7A3AE26-6C61-1A72-4B5D-1E4469E730D0}"/>
              </a:ext>
            </a:extLst>
          </p:cNvPr>
          <p:cNvSpPr/>
          <p:nvPr/>
        </p:nvSpPr>
        <p:spPr>
          <a:xfrm>
            <a:off x="5469420" y="5859725"/>
            <a:ext cx="3321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Detr3d(</a:t>
            </a:r>
            <a:r>
              <a:rPr lang="en-US" altLang="zh-CN" dirty="0" err="1">
                <a:solidFill>
                  <a:schemeClr val="tx1"/>
                </a:solidFill>
              </a:rPr>
              <a:t>MVXTwoStageDetector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214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E0787-9F63-109A-C5AF-A66197ED2BBB}"/>
              </a:ext>
            </a:extLst>
          </p:cNvPr>
          <p:cNvSpPr txBox="1"/>
          <p:nvPr/>
        </p:nvSpPr>
        <p:spPr>
          <a:xfrm>
            <a:off x="4253349" y="0"/>
            <a:ext cx="2688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Detr</a:t>
            </a:r>
            <a:r>
              <a:rPr lang="en-US" altLang="zh-CN" sz="2400" dirty="0"/>
              <a:t> </a:t>
            </a:r>
            <a:r>
              <a:rPr lang="zh-CN" altLang="en-US" sz="2400" dirty="0"/>
              <a:t>代码流程流程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9125830-4BC7-3217-1C76-9AC42DA52305}"/>
              </a:ext>
            </a:extLst>
          </p:cNvPr>
          <p:cNvSpPr/>
          <p:nvPr/>
        </p:nvSpPr>
        <p:spPr>
          <a:xfrm>
            <a:off x="885479" y="1684363"/>
            <a:ext cx="8636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imgs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1D3F22-39ED-C391-8430-025A8B8ECE97}"/>
              </a:ext>
            </a:extLst>
          </p:cNvPr>
          <p:cNvSpPr txBox="1"/>
          <p:nvPr/>
        </p:nvSpPr>
        <p:spPr>
          <a:xfrm>
            <a:off x="735104" y="2277074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(B, C,H,W)</a:t>
            </a:r>
          </a:p>
          <a:p>
            <a:r>
              <a:rPr lang="en-US" altLang="zh-CN" sz="1200" dirty="0"/>
              <a:t>2x3x800x1091</a:t>
            </a:r>
            <a:endParaRPr lang="zh-CN" altLang="en-US" sz="12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5C154CD-105D-32DB-0AE8-41D798D07C44}"/>
              </a:ext>
            </a:extLst>
          </p:cNvPr>
          <p:cNvCxnSpPr>
            <a:cxnSpLocks/>
            <a:stCxn id="2" idx="3"/>
            <a:endCxn id="21" idx="1"/>
          </p:cNvCxnSpPr>
          <p:nvPr/>
        </p:nvCxnSpPr>
        <p:spPr>
          <a:xfrm>
            <a:off x="1749079" y="1976463"/>
            <a:ext cx="625892" cy="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C4EBE47-4FBD-DEF0-918F-57ADD665909C}"/>
              </a:ext>
            </a:extLst>
          </p:cNvPr>
          <p:cNvSpPr/>
          <p:nvPr/>
        </p:nvSpPr>
        <p:spPr>
          <a:xfrm>
            <a:off x="2374971" y="1692874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extract_img_feat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BEA2AB3-BA40-47B4-87C5-51E7F9C9B95C}"/>
              </a:ext>
            </a:extLst>
          </p:cNvPr>
          <p:cNvSpPr/>
          <p:nvPr/>
        </p:nvSpPr>
        <p:spPr>
          <a:xfrm>
            <a:off x="7358076" y="1694261"/>
            <a:ext cx="1724538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pts_bbox_head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6C601AD-D1FC-5366-7344-E15E6D1B573C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>
            <a:off x="4461981" y="1984974"/>
            <a:ext cx="240041" cy="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B1F0257-FC19-B847-4CFF-2B80DC3D2678}"/>
              </a:ext>
            </a:extLst>
          </p:cNvPr>
          <p:cNvSpPr txBox="1"/>
          <p:nvPr/>
        </p:nvSpPr>
        <p:spPr>
          <a:xfrm>
            <a:off x="742793" y="531161"/>
            <a:ext cx="9829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B:Batch_size</a:t>
            </a:r>
          </a:p>
          <a:p>
            <a:r>
              <a:rPr lang="en-US" altLang="zh-CN" sz="1200" dirty="0"/>
              <a:t>C:</a:t>
            </a:r>
            <a:r>
              <a:rPr lang="zh-CN" altLang="en-US" sz="1200" dirty="0"/>
              <a:t>通道数</a:t>
            </a:r>
            <a:endParaRPr lang="en-US" altLang="zh-CN" sz="1200" dirty="0"/>
          </a:p>
          <a:p>
            <a:r>
              <a:rPr lang="en-US" altLang="zh-CN" sz="1200" dirty="0"/>
              <a:t>H: </a:t>
            </a:r>
            <a:r>
              <a:rPr lang="zh-CN" altLang="en-US" sz="1200" dirty="0"/>
              <a:t>图片高度</a:t>
            </a:r>
            <a:endParaRPr lang="en-US" altLang="zh-CN" sz="1200" dirty="0"/>
          </a:p>
          <a:p>
            <a:r>
              <a:rPr lang="en-US" altLang="zh-CN" sz="1200" dirty="0"/>
              <a:t>W:</a:t>
            </a:r>
            <a:r>
              <a:rPr lang="zh-CN" altLang="en-US" sz="1200" dirty="0"/>
              <a:t>图片宽度</a:t>
            </a:r>
            <a:endParaRPr lang="en-US" altLang="zh-CN" sz="12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9FA3A03-EBE4-D395-66F7-CD628955679A}"/>
              </a:ext>
            </a:extLst>
          </p:cNvPr>
          <p:cNvSpPr txBox="1"/>
          <p:nvPr/>
        </p:nvSpPr>
        <p:spPr>
          <a:xfrm>
            <a:off x="2979894" y="117749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ResNet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9623110-F923-3151-D02D-E333FBB51B0A}"/>
              </a:ext>
            </a:extLst>
          </p:cNvPr>
          <p:cNvSpPr txBox="1"/>
          <p:nvPr/>
        </p:nvSpPr>
        <p:spPr>
          <a:xfrm>
            <a:off x="2801159" y="2362534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2x2048x25x35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3309EA7-72CD-C994-48A5-D974308B34FB}"/>
              </a:ext>
            </a:extLst>
          </p:cNvPr>
          <p:cNvSpPr/>
          <p:nvPr/>
        </p:nvSpPr>
        <p:spPr>
          <a:xfrm>
            <a:off x="3284647" y="3522403"/>
            <a:ext cx="2027632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img_metas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468AA41-F959-E7F3-832B-649B7ACBC22A}"/>
              </a:ext>
            </a:extLst>
          </p:cNvPr>
          <p:cNvSpPr txBox="1"/>
          <p:nvPr/>
        </p:nvSpPr>
        <p:spPr>
          <a:xfrm>
            <a:off x="6139326" y="1169121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检测头</a:t>
            </a:r>
            <a:r>
              <a:rPr lang="en-US" altLang="zh-CN" dirty="0" err="1"/>
              <a:t>DetrHead</a:t>
            </a:r>
            <a:endParaRPr lang="zh-CN" altLang="en-US" dirty="0"/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82FDBAF5-90CA-9C96-D59C-0A8CB2AC29C5}"/>
              </a:ext>
            </a:extLst>
          </p:cNvPr>
          <p:cNvCxnSpPr>
            <a:cxnSpLocks/>
            <a:stCxn id="49" idx="3"/>
            <a:endCxn id="30" idx="1"/>
          </p:cNvCxnSpPr>
          <p:nvPr/>
        </p:nvCxnSpPr>
        <p:spPr>
          <a:xfrm flipV="1">
            <a:off x="5312279" y="1986361"/>
            <a:ext cx="2045797" cy="18281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A131B9C8-BC5B-7B60-A35B-A19818803819}"/>
              </a:ext>
            </a:extLst>
          </p:cNvPr>
          <p:cNvSpPr txBox="1"/>
          <p:nvPr/>
        </p:nvSpPr>
        <p:spPr>
          <a:xfrm>
            <a:off x="6941906" y="2952364"/>
            <a:ext cx="295625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分类结果</a:t>
            </a:r>
            <a:endParaRPr lang="en-US" altLang="zh-CN" sz="1200" dirty="0"/>
          </a:p>
          <a:p>
            <a:r>
              <a:rPr lang="en-US" altLang="zh-CN" sz="1200" dirty="0"/>
              <a:t>[</a:t>
            </a:r>
            <a:r>
              <a:rPr lang="en-US" altLang="zh-CN" sz="1200" dirty="0" err="1"/>
              <a:t>nb_dec</a:t>
            </a:r>
            <a:r>
              <a:rPr lang="en-US" altLang="zh-CN" sz="1200" dirty="0"/>
              <a:t>, bs, </a:t>
            </a:r>
            <a:r>
              <a:rPr lang="en-US" altLang="zh-CN" sz="1200" dirty="0" err="1"/>
              <a:t>num_query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cls_out_channels</a:t>
            </a:r>
            <a:r>
              <a:rPr lang="en-US" altLang="zh-CN" sz="1200" dirty="0"/>
              <a:t>]</a:t>
            </a:r>
          </a:p>
          <a:p>
            <a:r>
              <a:rPr lang="en-US" altLang="zh-CN" sz="1200" dirty="0"/>
              <a:t>[6,2,100,81]</a:t>
            </a:r>
          </a:p>
          <a:p>
            <a:endParaRPr lang="en-US" altLang="zh-CN" sz="1200" dirty="0"/>
          </a:p>
          <a:p>
            <a:r>
              <a:rPr lang="zh-CN" altLang="en-US" sz="1200" dirty="0"/>
              <a:t>回归结果</a:t>
            </a:r>
            <a:endParaRPr lang="en-US" altLang="zh-CN" sz="1200" dirty="0"/>
          </a:p>
          <a:p>
            <a:r>
              <a:rPr lang="pt-BR" altLang="zh-CN" sz="1200" dirty="0"/>
              <a:t>[nb_dec, bs, num_query,4]</a:t>
            </a:r>
          </a:p>
          <a:p>
            <a:r>
              <a:rPr lang="pt-BR" altLang="zh-CN" sz="1200" dirty="0"/>
              <a:t>[6,2,100,4</a:t>
            </a:r>
          </a:p>
          <a:p>
            <a:r>
              <a:rPr lang="zh-CN" altLang="en-US" sz="1200" dirty="0"/>
              <a:t>最后一维数据含义是</a:t>
            </a:r>
            <a:endParaRPr lang="en-US" altLang="zh-CN" sz="1200" dirty="0"/>
          </a:p>
          <a:p>
            <a:r>
              <a:rPr lang="pl-PL" altLang="zh-CN" sz="1200" dirty="0"/>
              <a:t>cx, cy, w, </a:t>
            </a:r>
            <a:r>
              <a:rPr lang="en-US" altLang="zh-CN" sz="1200" dirty="0"/>
              <a:t>h</a:t>
            </a:r>
            <a:endParaRPr lang="pt-BR" altLang="zh-CN" sz="1200" dirty="0"/>
          </a:p>
          <a:p>
            <a:endParaRPr lang="pt-BR" altLang="zh-CN" sz="1200" dirty="0"/>
          </a:p>
          <a:p>
            <a:r>
              <a:rPr lang="en-US" altLang="zh-CN" sz="1200" dirty="0" err="1"/>
              <a:t>nb_dec</a:t>
            </a:r>
            <a:r>
              <a:rPr lang="en-US" altLang="zh-CN" sz="1200" dirty="0"/>
              <a:t>: transformer</a:t>
            </a:r>
            <a:r>
              <a:rPr lang="zh-CN" altLang="en-US" sz="1200" dirty="0"/>
              <a:t>解码层数</a:t>
            </a:r>
            <a:endParaRPr lang="en-US" altLang="zh-CN" sz="1200" dirty="0"/>
          </a:p>
          <a:p>
            <a:r>
              <a:rPr lang="en-US" altLang="zh-CN" sz="1200" dirty="0" err="1"/>
              <a:t>num_query</a:t>
            </a:r>
            <a:r>
              <a:rPr lang="en-US" altLang="zh-CN" sz="1200" dirty="0"/>
              <a:t>: query</a:t>
            </a:r>
            <a:r>
              <a:rPr lang="zh-CN" altLang="en-US" sz="1200" dirty="0"/>
              <a:t>数量</a:t>
            </a:r>
            <a:endParaRPr lang="en-US" altLang="zh-CN" sz="1200" dirty="0"/>
          </a:p>
          <a:p>
            <a:r>
              <a:rPr lang="en-US" altLang="zh-CN" sz="1200" dirty="0" err="1"/>
              <a:t>cls_out_channels</a:t>
            </a:r>
            <a:r>
              <a:rPr lang="en-US" altLang="zh-CN" sz="1200" dirty="0"/>
              <a:t>:</a:t>
            </a:r>
            <a:r>
              <a:rPr lang="zh-CN" altLang="en-US" sz="1200" dirty="0"/>
              <a:t>分类数量</a:t>
            </a:r>
            <a:r>
              <a:rPr lang="en-US" altLang="zh-CN" sz="1200" dirty="0"/>
              <a:t>,</a:t>
            </a:r>
            <a:r>
              <a:rPr lang="en-US" altLang="zh-CN" sz="1200" dirty="0" err="1"/>
              <a:t>detr</a:t>
            </a:r>
            <a:r>
              <a:rPr lang="zh-CN" altLang="en-US" sz="1200" dirty="0"/>
              <a:t>有</a:t>
            </a:r>
            <a:r>
              <a:rPr lang="en-US" altLang="zh-CN" sz="1200" dirty="0"/>
              <a:t>81</a:t>
            </a:r>
            <a:r>
              <a:rPr lang="zh-CN" altLang="en-US" sz="1200" dirty="0"/>
              <a:t>类</a:t>
            </a:r>
            <a:endParaRPr lang="pt-BR" altLang="zh-CN" sz="1200" dirty="0"/>
          </a:p>
          <a:p>
            <a:endParaRPr lang="en-US" altLang="zh-CN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BD618E-9739-44E0-AD25-79D95EA5D3B9}"/>
              </a:ext>
            </a:extLst>
          </p:cNvPr>
          <p:cNvSpPr/>
          <p:nvPr/>
        </p:nvSpPr>
        <p:spPr>
          <a:xfrm>
            <a:off x="4702022" y="1694338"/>
            <a:ext cx="1393978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input_proj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5ECEC4A-CC99-F28D-1EE2-FDED681D2F72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 flipV="1">
            <a:off x="6096000" y="1986361"/>
            <a:ext cx="1262076" cy="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B5869C6-64BF-5E36-C64E-FF86C2FA6883}"/>
              </a:ext>
            </a:extLst>
          </p:cNvPr>
          <p:cNvSpPr txBox="1"/>
          <p:nvPr/>
        </p:nvSpPr>
        <p:spPr>
          <a:xfrm>
            <a:off x="4866483" y="115986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Conv2d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6D41142-9ED4-4150-DCD1-036505779364}"/>
              </a:ext>
            </a:extLst>
          </p:cNvPr>
          <p:cNvSpPr txBox="1"/>
          <p:nvPr/>
        </p:nvSpPr>
        <p:spPr>
          <a:xfrm>
            <a:off x="4702022" y="2369406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2x256x25x35</a:t>
            </a:r>
          </a:p>
        </p:txBody>
      </p:sp>
    </p:spTree>
    <p:extLst>
      <p:ext uri="{BB962C8B-B14F-4D97-AF65-F5344CB8AC3E}">
        <p14:creationId xmlns:p14="http://schemas.microsoft.com/office/powerpoint/2010/main" val="2969782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E0787-9F63-109A-C5AF-A66197ED2BBB}"/>
              </a:ext>
            </a:extLst>
          </p:cNvPr>
          <p:cNvSpPr txBox="1"/>
          <p:nvPr/>
        </p:nvSpPr>
        <p:spPr>
          <a:xfrm>
            <a:off x="4253349" y="0"/>
            <a:ext cx="3026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Detr3d </a:t>
            </a:r>
            <a:r>
              <a:rPr lang="zh-CN" altLang="en-US" sz="2400" dirty="0"/>
              <a:t>代码流程流程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9125830-4BC7-3217-1C76-9AC42DA52305}"/>
              </a:ext>
            </a:extLst>
          </p:cNvPr>
          <p:cNvSpPr/>
          <p:nvPr/>
        </p:nvSpPr>
        <p:spPr>
          <a:xfrm>
            <a:off x="885479" y="1684363"/>
            <a:ext cx="8636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imgs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1D3F22-39ED-C391-8430-025A8B8ECE97}"/>
              </a:ext>
            </a:extLst>
          </p:cNvPr>
          <p:cNvSpPr txBox="1"/>
          <p:nvPr/>
        </p:nvSpPr>
        <p:spPr>
          <a:xfrm>
            <a:off x="735104" y="2277074"/>
            <a:ext cx="127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(B,N,C,H,W)</a:t>
            </a:r>
          </a:p>
          <a:p>
            <a:r>
              <a:rPr lang="en-US" altLang="zh-CN" sz="1200" dirty="0"/>
              <a:t>1x6x3x928x1600</a:t>
            </a:r>
            <a:endParaRPr lang="zh-CN" altLang="en-US" sz="12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5C154CD-105D-32DB-0AE8-41D798D07C44}"/>
              </a:ext>
            </a:extLst>
          </p:cNvPr>
          <p:cNvCxnSpPr>
            <a:cxnSpLocks/>
            <a:stCxn id="2" idx="3"/>
            <a:endCxn id="21" idx="1"/>
          </p:cNvCxnSpPr>
          <p:nvPr/>
        </p:nvCxnSpPr>
        <p:spPr>
          <a:xfrm>
            <a:off x="1749079" y="1976463"/>
            <a:ext cx="625892" cy="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98F7EC5-0C91-8CD6-5473-7181B7E0F0A5}"/>
              </a:ext>
            </a:extLst>
          </p:cNvPr>
          <p:cNvCxnSpPr>
            <a:cxnSpLocks/>
            <a:stCxn id="34" idx="3"/>
            <a:endCxn id="30" idx="1"/>
          </p:cNvCxnSpPr>
          <p:nvPr/>
        </p:nvCxnSpPr>
        <p:spPr>
          <a:xfrm>
            <a:off x="6994204" y="1992034"/>
            <a:ext cx="866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C4EBE47-4FBD-DEF0-918F-57ADD665909C}"/>
              </a:ext>
            </a:extLst>
          </p:cNvPr>
          <p:cNvSpPr/>
          <p:nvPr/>
        </p:nvSpPr>
        <p:spPr>
          <a:xfrm>
            <a:off x="2374971" y="1692874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extract_img_feat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BEA2AB3-BA40-47B4-87C5-51E7F9C9B95C}"/>
              </a:ext>
            </a:extLst>
          </p:cNvPr>
          <p:cNvSpPr/>
          <p:nvPr/>
        </p:nvSpPr>
        <p:spPr>
          <a:xfrm>
            <a:off x="7860221" y="1699934"/>
            <a:ext cx="1724538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pts_bbox_head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E5B005A-2AAB-9B34-45BF-BD65039C916A}"/>
              </a:ext>
            </a:extLst>
          </p:cNvPr>
          <p:cNvSpPr/>
          <p:nvPr/>
        </p:nvSpPr>
        <p:spPr>
          <a:xfrm>
            <a:off x="4907194" y="1699934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img_neck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6C601AD-D1FC-5366-7344-E15E6D1B573C}"/>
              </a:ext>
            </a:extLst>
          </p:cNvPr>
          <p:cNvCxnSpPr>
            <a:cxnSpLocks/>
            <a:stCxn id="21" idx="3"/>
            <a:endCxn id="34" idx="1"/>
          </p:cNvCxnSpPr>
          <p:nvPr/>
        </p:nvCxnSpPr>
        <p:spPr>
          <a:xfrm>
            <a:off x="4461981" y="1984974"/>
            <a:ext cx="445213" cy="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B1F0257-FC19-B847-4CFF-2B80DC3D2678}"/>
              </a:ext>
            </a:extLst>
          </p:cNvPr>
          <p:cNvSpPr txBox="1"/>
          <p:nvPr/>
        </p:nvSpPr>
        <p:spPr>
          <a:xfrm>
            <a:off x="742793" y="531161"/>
            <a:ext cx="12618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B:Batch_size</a:t>
            </a:r>
          </a:p>
          <a:p>
            <a:r>
              <a:rPr lang="en-US" altLang="zh-CN" sz="1200" dirty="0" err="1"/>
              <a:t>N_img</a:t>
            </a:r>
            <a:r>
              <a:rPr lang="en-US" altLang="zh-CN" sz="1200" dirty="0"/>
              <a:t>:</a:t>
            </a:r>
            <a:r>
              <a:rPr lang="zh-CN" altLang="en-US" sz="1200" dirty="0"/>
              <a:t>图片数量</a:t>
            </a:r>
            <a:endParaRPr lang="en-US" altLang="zh-CN" sz="1200" dirty="0"/>
          </a:p>
          <a:p>
            <a:r>
              <a:rPr lang="en-US" altLang="zh-CN" sz="1200" dirty="0"/>
              <a:t>C:</a:t>
            </a:r>
            <a:r>
              <a:rPr lang="zh-CN" altLang="en-US" sz="1200" dirty="0"/>
              <a:t>通道数</a:t>
            </a:r>
            <a:endParaRPr lang="en-US" altLang="zh-CN" sz="1200" dirty="0"/>
          </a:p>
          <a:p>
            <a:r>
              <a:rPr lang="en-US" altLang="zh-CN" sz="1200" dirty="0"/>
              <a:t>H: </a:t>
            </a:r>
            <a:r>
              <a:rPr lang="zh-CN" altLang="en-US" sz="1200" dirty="0"/>
              <a:t>图片高度</a:t>
            </a:r>
            <a:endParaRPr lang="en-US" altLang="zh-CN" sz="1200" dirty="0"/>
          </a:p>
          <a:p>
            <a:r>
              <a:rPr lang="en-US" altLang="zh-CN" sz="1200" dirty="0"/>
              <a:t>W:</a:t>
            </a:r>
            <a:r>
              <a:rPr lang="zh-CN" altLang="en-US" sz="1200" dirty="0"/>
              <a:t>图片宽度</a:t>
            </a:r>
            <a:endParaRPr lang="en-US" altLang="zh-CN" sz="12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9FA3A03-EBE4-D395-66F7-CD628955679A}"/>
              </a:ext>
            </a:extLst>
          </p:cNvPr>
          <p:cNvSpPr txBox="1"/>
          <p:nvPr/>
        </p:nvSpPr>
        <p:spPr>
          <a:xfrm>
            <a:off x="2979894" y="117749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ResNet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9623110-F923-3151-D02D-E333FBB51B0A}"/>
              </a:ext>
            </a:extLst>
          </p:cNvPr>
          <p:cNvSpPr txBox="1"/>
          <p:nvPr/>
        </p:nvSpPr>
        <p:spPr>
          <a:xfrm>
            <a:off x="2801159" y="2362534"/>
            <a:ext cx="1234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Nx256x232x400</a:t>
            </a:r>
          </a:p>
          <a:p>
            <a:r>
              <a:rPr lang="en-US" altLang="zh-CN" sz="1200" dirty="0"/>
              <a:t>Nx512x116x200</a:t>
            </a:r>
          </a:p>
          <a:p>
            <a:r>
              <a:rPr lang="en-US" altLang="zh-CN" sz="1200" dirty="0"/>
              <a:t>Nx1024x58x100</a:t>
            </a:r>
          </a:p>
          <a:p>
            <a:r>
              <a:rPr lang="en-US" altLang="zh-CN" sz="1200" dirty="0"/>
              <a:t>Nx2048x29x50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96B6E26-9E39-4F4B-281B-9F7578B73D73}"/>
              </a:ext>
            </a:extLst>
          </p:cNvPr>
          <p:cNvSpPr txBox="1"/>
          <p:nvPr/>
        </p:nvSpPr>
        <p:spPr>
          <a:xfrm>
            <a:off x="5499605" y="117749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FPN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E91B092-6671-1941-DFB9-A656C451D572}"/>
              </a:ext>
            </a:extLst>
          </p:cNvPr>
          <p:cNvSpPr txBox="1"/>
          <p:nvPr/>
        </p:nvSpPr>
        <p:spPr>
          <a:xfrm>
            <a:off x="5333382" y="2362533"/>
            <a:ext cx="13885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BxNx256x116x200</a:t>
            </a:r>
          </a:p>
          <a:p>
            <a:r>
              <a:rPr lang="en-US" altLang="zh-CN" sz="1200" dirty="0"/>
              <a:t>BxNx256x58x100</a:t>
            </a:r>
          </a:p>
          <a:p>
            <a:r>
              <a:rPr lang="en-US" altLang="zh-CN" sz="1200" dirty="0"/>
              <a:t>BxNx256x29x50</a:t>
            </a:r>
          </a:p>
          <a:p>
            <a:r>
              <a:rPr lang="en-US" altLang="zh-CN" sz="1200" dirty="0"/>
              <a:t>BxNx256x15x25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3309EA7-72CD-C994-48A5-D974308B34FB}"/>
              </a:ext>
            </a:extLst>
          </p:cNvPr>
          <p:cNvSpPr/>
          <p:nvPr/>
        </p:nvSpPr>
        <p:spPr>
          <a:xfrm>
            <a:off x="4907194" y="3522403"/>
            <a:ext cx="2027632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img_metas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468AA41-F959-E7F3-832B-649B7ACBC22A}"/>
              </a:ext>
            </a:extLst>
          </p:cNvPr>
          <p:cNvSpPr txBox="1"/>
          <p:nvPr/>
        </p:nvSpPr>
        <p:spPr>
          <a:xfrm>
            <a:off x="7761873" y="1169121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检测头</a:t>
            </a:r>
            <a:r>
              <a:rPr lang="en-US" altLang="zh-CN" dirty="0"/>
              <a:t>Detr3Dhead</a:t>
            </a:r>
            <a:endParaRPr lang="zh-CN" altLang="en-US" dirty="0"/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82FDBAF5-90CA-9C96-D59C-0A8CB2AC29C5}"/>
              </a:ext>
            </a:extLst>
          </p:cNvPr>
          <p:cNvCxnSpPr>
            <a:cxnSpLocks/>
            <a:stCxn id="49" idx="3"/>
            <a:endCxn id="30" idx="1"/>
          </p:cNvCxnSpPr>
          <p:nvPr/>
        </p:nvCxnSpPr>
        <p:spPr>
          <a:xfrm flipV="1">
            <a:off x="6934826" y="1992034"/>
            <a:ext cx="925395" cy="18224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A131B9C8-BC5B-7B60-A35B-A19818803819}"/>
              </a:ext>
            </a:extLst>
          </p:cNvPr>
          <p:cNvSpPr txBox="1"/>
          <p:nvPr/>
        </p:nvSpPr>
        <p:spPr>
          <a:xfrm>
            <a:off x="7761873" y="2299235"/>
            <a:ext cx="29562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分类结果</a:t>
            </a:r>
            <a:endParaRPr lang="en-US" altLang="zh-CN" sz="1200" dirty="0"/>
          </a:p>
          <a:p>
            <a:r>
              <a:rPr lang="en-US" altLang="zh-CN" sz="1200" dirty="0"/>
              <a:t>[</a:t>
            </a:r>
            <a:r>
              <a:rPr lang="en-US" altLang="zh-CN" sz="1200" dirty="0" err="1"/>
              <a:t>nb_dec</a:t>
            </a:r>
            <a:r>
              <a:rPr lang="en-US" altLang="zh-CN" sz="1200" dirty="0"/>
              <a:t>, bs, </a:t>
            </a:r>
            <a:r>
              <a:rPr lang="en-US" altLang="zh-CN" sz="1200" dirty="0" err="1"/>
              <a:t>num_query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cls_out_channels</a:t>
            </a:r>
            <a:r>
              <a:rPr lang="en-US" altLang="zh-CN" sz="1200" dirty="0"/>
              <a:t>]</a:t>
            </a:r>
          </a:p>
          <a:p>
            <a:endParaRPr lang="en-US" altLang="zh-CN" sz="1200" dirty="0"/>
          </a:p>
          <a:p>
            <a:r>
              <a:rPr lang="zh-CN" altLang="en-US" sz="1200" dirty="0"/>
              <a:t>回归结果</a:t>
            </a:r>
            <a:endParaRPr lang="en-US" altLang="zh-CN" sz="1200" dirty="0"/>
          </a:p>
          <a:p>
            <a:r>
              <a:rPr lang="pt-BR" altLang="zh-CN" sz="1200" dirty="0"/>
              <a:t>[nb_dec, bs, num_query,9]</a:t>
            </a:r>
          </a:p>
          <a:p>
            <a:r>
              <a:rPr lang="zh-CN" altLang="en-US" sz="1200" dirty="0"/>
              <a:t>最后一维数据含义是</a:t>
            </a:r>
            <a:endParaRPr lang="en-US" altLang="zh-CN" sz="1200" dirty="0"/>
          </a:p>
          <a:p>
            <a:r>
              <a:rPr lang="pl-PL" altLang="zh-CN" sz="1200" dirty="0"/>
              <a:t>cx, cy, w, l, cz, h, theta, vx, vy</a:t>
            </a:r>
            <a:endParaRPr lang="pt-BR" altLang="zh-CN" sz="1200" dirty="0"/>
          </a:p>
          <a:p>
            <a:endParaRPr lang="pt-BR" altLang="zh-CN" sz="1200" dirty="0"/>
          </a:p>
          <a:p>
            <a:r>
              <a:rPr lang="en-US" altLang="zh-CN" sz="1200" dirty="0" err="1"/>
              <a:t>nb_dec</a:t>
            </a:r>
            <a:r>
              <a:rPr lang="en-US" altLang="zh-CN" sz="1200" dirty="0"/>
              <a:t>: transformer</a:t>
            </a:r>
            <a:r>
              <a:rPr lang="zh-CN" altLang="en-US" sz="1200" dirty="0"/>
              <a:t>解码层数</a:t>
            </a:r>
            <a:endParaRPr lang="en-US" altLang="zh-CN" sz="1200" dirty="0"/>
          </a:p>
          <a:p>
            <a:r>
              <a:rPr lang="en-US" altLang="zh-CN" sz="1200" dirty="0" err="1"/>
              <a:t>num_query</a:t>
            </a:r>
            <a:r>
              <a:rPr lang="en-US" altLang="zh-CN" sz="1200" dirty="0"/>
              <a:t>: query</a:t>
            </a:r>
            <a:r>
              <a:rPr lang="zh-CN" altLang="en-US" sz="1200" dirty="0"/>
              <a:t>数量</a:t>
            </a:r>
            <a:endParaRPr lang="en-US" altLang="zh-CN" sz="1200" dirty="0"/>
          </a:p>
          <a:p>
            <a:r>
              <a:rPr lang="en-US" altLang="zh-CN" sz="1200" dirty="0" err="1"/>
              <a:t>cls_out_channels</a:t>
            </a:r>
            <a:r>
              <a:rPr lang="en-US" altLang="zh-CN" sz="1200" dirty="0"/>
              <a:t>:</a:t>
            </a:r>
            <a:r>
              <a:rPr lang="zh-CN" altLang="en-US" sz="1200" dirty="0"/>
              <a:t>分类数量</a:t>
            </a:r>
            <a:endParaRPr lang="pt-BR" altLang="zh-CN" sz="1200" dirty="0"/>
          </a:p>
          <a:p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8502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E0787-9F63-109A-C5AF-A66197ED2BBB}"/>
              </a:ext>
            </a:extLst>
          </p:cNvPr>
          <p:cNvSpPr txBox="1"/>
          <p:nvPr/>
        </p:nvSpPr>
        <p:spPr>
          <a:xfrm>
            <a:off x="4838565" y="-706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Detr3DHead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0F0212-FBE5-E8CC-DBA1-A7F3A33902FE}"/>
              </a:ext>
            </a:extLst>
          </p:cNvPr>
          <p:cNvSpPr/>
          <p:nvPr/>
        </p:nvSpPr>
        <p:spPr>
          <a:xfrm>
            <a:off x="4838565" y="3782784"/>
            <a:ext cx="20870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Detr3DHead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2700DC-A04C-255C-28D7-7AA7FFE3FF2C}"/>
              </a:ext>
            </a:extLst>
          </p:cNvPr>
          <p:cNvSpPr/>
          <p:nvPr/>
        </p:nvSpPr>
        <p:spPr>
          <a:xfrm>
            <a:off x="4838565" y="2967335"/>
            <a:ext cx="20870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DetrHead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B38137C-9A66-41C7-9F34-43D7AE2256D0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5882070" y="3429000"/>
            <a:ext cx="0" cy="35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848C40B0-E604-E270-294A-AE271C0E4258}"/>
              </a:ext>
            </a:extLst>
          </p:cNvPr>
          <p:cNvSpPr/>
          <p:nvPr/>
        </p:nvSpPr>
        <p:spPr>
          <a:xfrm>
            <a:off x="4838565" y="2148092"/>
            <a:ext cx="20870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AnchorFreeHead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9F0A550-2798-3B26-ED31-FDD67C75C69A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>
            <a:off x="5882070" y="2609757"/>
            <a:ext cx="0" cy="357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25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E0787-9F63-109A-C5AF-A66197ED2BBB}"/>
              </a:ext>
            </a:extLst>
          </p:cNvPr>
          <p:cNvSpPr txBox="1"/>
          <p:nvPr/>
        </p:nvSpPr>
        <p:spPr>
          <a:xfrm>
            <a:off x="4838565" y="-7060"/>
            <a:ext cx="2315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Detr3Head</a:t>
            </a:r>
            <a:r>
              <a:rPr lang="zh-CN" altLang="en-US" sz="2400" dirty="0"/>
              <a:t>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3A953B-93AA-0614-6AFD-F49C8E4E9844}"/>
              </a:ext>
            </a:extLst>
          </p:cNvPr>
          <p:cNvSpPr/>
          <p:nvPr/>
        </p:nvSpPr>
        <p:spPr>
          <a:xfrm>
            <a:off x="4340191" y="1063767"/>
            <a:ext cx="3410438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Detr3D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B3172A-7087-194C-798B-F30CAA399996}"/>
              </a:ext>
            </a:extLst>
          </p:cNvPr>
          <p:cNvSpPr/>
          <p:nvPr/>
        </p:nvSpPr>
        <p:spPr>
          <a:xfrm>
            <a:off x="4340191" y="1965029"/>
            <a:ext cx="3410438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Detr3DHead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8C3AD1-823F-DC81-A559-DF203BB6FA1A}"/>
              </a:ext>
            </a:extLst>
          </p:cNvPr>
          <p:cNvSpPr/>
          <p:nvPr/>
        </p:nvSpPr>
        <p:spPr>
          <a:xfrm>
            <a:off x="4340191" y="2866291"/>
            <a:ext cx="3410438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Detr3DTransformer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EFCD5C9-01B3-A8B1-F29E-AF4901AD347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6045410" y="1647967"/>
            <a:ext cx="0" cy="31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1933120-7A1E-B071-FE1A-285A6192C35C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6045410" y="2549229"/>
            <a:ext cx="0" cy="31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AE817971-30E3-53CE-A825-5544EB8C2321}"/>
              </a:ext>
            </a:extLst>
          </p:cNvPr>
          <p:cNvSpPr/>
          <p:nvPr/>
        </p:nvSpPr>
        <p:spPr>
          <a:xfrm>
            <a:off x="4340191" y="3767553"/>
            <a:ext cx="3410438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Detr3DTransformerDecoder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D834D5C-9354-19C9-DF9A-A4A240389AD7}"/>
              </a:ext>
            </a:extLst>
          </p:cNvPr>
          <p:cNvSpPr/>
          <p:nvPr/>
        </p:nvSpPr>
        <p:spPr>
          <a:xfrm>
            <a:off x="4340190" y="4668815"/>
            <a:ext cx="3410437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DetrTransformerDecoderLayer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98DA4D5-1D86-8F65-DE27-0F52793EAF79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>
            <a:off x="6045410" y="3450491"/>
            <a:ext cx="0" cy="31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17DF52F-638F-0580-A1BA-301ACAF79AF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6045409" y="4351753"/>
            <a:ext cx="1" cy="31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093A4789-3D8B-38BB-EA3B-4FBEED685C04}"/>
              </a:ext>
            </a:extLst>
          </p:cNvPr>
          <p:cNvSpPr/>
          <p:nvPr/>
        </p:nvSpPr>
        <p:spPr>
          <a:xfrm>
            <a:off x="3295162" y="5595039"/>
            <a:ext cx="2452496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MultiheadAttention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76DE777-972F-7F50-9857-80D2FE34FCE3}"/>
              </a:ext>
            </a:extLst>
          </p:cNvPr>
          <p:cNvSpPr/>
          <p:nvPr/>
        </p:nvSpPr>
        <p:spPr>
          <a:xfrm>
            <a:off x="6444344" y="5595039"/>
            <a:ext cx="2452496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Detr3DCrossAtten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EDC8521F-E68B-BB95-1EE3-3B0C101A8B6E}"/>
              </a:ext>
            </a:extLst>
          </p:cNvPr>
          <p:cNvCxnSpPr>
            <a:cxnSpLocks/>
            <a:stCxn id="18" idx="2"/>
            <a:endCxn id="31" idx="0"/>
          </p:cNvCxnSpPr>
          <p:nvPr/>
        </p:nvCxnSpPr>
        <p:spPr>
          <a:xfrm rot="5400000">
            <a:off x="5112398" y="4662028"/>
            <a:ext cx="342024" cy="15239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7709F8E7-5430-6D3D-B9F2-BB9CFF92F327}"/>
              </a:ext>
            </a:extLst>
          </p:cNvPr>
          <p:cNvCxnSpPr>
            <a:cxnSpLocks/>
            <a:stCxn id="18" idx="2"/>
            <a:endCxn id="35" idx="0"/>
          </p:cNvCxnSpPr>
          <p:nvPr/>
        </p:nvCxnSpPr>
        <p:spPr>
          <a:xfrm rot="16200000" flipH="1">
            <a:off x="6686988" y="4611435"/>
            <a:ext cx="342024" cy="1625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65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E3DA98-E005-10BB-2335-6BCAF4E407D0}"/>
              </a:ext>
            </a:extLst>
          </p:cNvPr>
          <p:cNvSpPr txBox="1"/>
          <p:nvPr/>
        </p:nvSpPr>
        <p:spPr>
          <a:xfrm>
            <a:off x="4253349" y="0"/>
            <a:ext cx="1988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Detr</a:t>
            </a:r>
            <a:r>
              <a:rPr lang="zh-CN" altLang="en-US" sz="2400" dirty="0"/>
              <a:t>配置文件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04CED2-7983-6B6B-95C5-90046E095F4F}"/>
              </a:ext>
            </a:extLst>
          </p:cNvPr>
          <p:cNvSpPr/>
          <p:nvPr/>
        </p:nvSpPr>
        <p:spPr>
          <a:xfrm>
            <a:off x="5529944" y="536610"/>
            <a:ext cx="3200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BaseDetector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B0CF0F-4FAB-27EB-0D3A-F17CEF945B08}"/>
              </a:ext>
            </a:extLst>
          </p:cNvPr>
          <p:cNvSpPr/>
          <p:nvPr/>
        </p:nvSpPr>
        <p:spPr>
          <a:xfrm>
            <a:off x="5529944" y="1202872"/>
            <a:ext cx="3200400" cy="2578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SingleStageDetector</a:t>
            </a:r>
            <a:endParaRPr lang="en-US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Backbone</a:t>
            </a:r>
          </a:p>
          <a:p>
            <a:pPr algn="just"/>
            <a:r>
              <a:rPr lang="en-US" altLang="zh-CN" sz="1800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Neck</a:t>
            </a:r>
          </a:p>
          <a:p>
            <a:pPr algn="just"/>
            <a:r>
              <a:rPr lang="en-US" altLang="zh-CN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Bbox_head</a:t>
            </a:r>
            <a:endParaRPr lang="en-US" altLang="zh-CN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Train_cfg</a:t>
            </a:r>
            <a:endParaRPr lang="en-US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Test_cfg</a:t>
            </a:r>
            <a:endParaRPr lang="en-US" altLang="zh-CN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Pretrained</a:t>
            </a:r>
          </a:p>
          <a:p>
            <a:pPr algn="just"/>
            <a:r>
              <a:rPr lang="en-US" altLang="zh-CN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Init_cfg</a:t>
            </a:r>
            <a:endParaRPr lang="en-US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91C8AC-3F11-FBC0-1644-60CB34C88BF6}"/>
              </a:ext>
            </a:extLst>
          </p:cNvPr>
          <p:cNvSpPr/>
          <p:nvPr/>
        </p:nvSpPr>
        <p:spPr>
          <a:xfrm>
            <a:off x="5529944" y="4053640"/>
            <a:ext cx="3200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80C3404-0C15-0816-36D9-9800AF8674FA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7130144" y="3780890"/>
            <a:ext cx="0" cy="27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CE4E11D-481F-9604-D4C6-CE4CB35B4F3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7130144" y="998275"/>
            <a:ext cx="0" cy="20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321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E0787-9F63-109A-C5AF-A66197ED2BBB}"/>
              </a:ext>
            </a:extLst>
          </p:cNvPr>
          <p:cNvSpPr txBox="1"/>
          <p:nvPr/>
        </p:nvSpPr>
        <p:spPr>
          <a:xfrm>
            <a:off x="4838565" y="-7060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Detr3DTransformer</a:t>
            </a:r>
            <a:r>
              <a:rPr lang="zh-CN" altLang="en-US" sz="2400" dirty="0"/>
              <a:t>机制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8C3AD1-823F-DC81-A559-DF203BB6FA1A}"/>
              </a:ext>
            </a:extLst>
          </p:cNvPr>
          <p:cNvSpPr/>
          <p:nvPr/>
        </p:nvSpPr>
        <p:spPr>
          <a:xfrm>
            <a:off x="3483080" y="3488080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Img</a:t>
            </a:r>
            <a:r>
              <a:rPr lang="en-US" altLang="zh-CN" dirty="0">
                <a:solidFill>
                  <a:schemeClr val="tx1"/>
                </a:solidFill>
              </a:rPr>
              <a:t> feature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DC9D335-B36C-5203-68CC-A81DBA3F0D24}"/>
              </a:ext>
            </a:extLst>
          </p:cNvPr>
          <p:cNvSpPr/>
          <p:nvPr/>
        </p:nvSpPr>
        <p:spPr>
          <a:xfrm>
            <a:off x="3483080" y="2756561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Embedding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E725DA0-3C91-DBDF-C790-3714CC1AC8DB}"/>
              </a:ext>
            </a:extLst>
          </p:cNvPr>
          <p:cNvCxnSpPr>
            <a:cxnSpLocks/>
            <a:stCxn id="9" idx="0"/>
            <a:endCxn id="2" idx="2"/>
          </p:cNvCxnSpPr>
          <p:nvPr/>
        </p:nvCxnSpPr>
        <p:spPr>
          <a:xfrm flipV="1">
            <a:off x="4526585" y="3340761"/>
            <a:ext cx="0" cy="147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A5231F1F-0A19-D120-D18E-4CE73ADDFD3C}"/>
              </a:ext>
            </a:extLst>
          </p:cNvPr>
          <p:cNvSpPr/>
          <p:nvPr/>
        </p:nvSpPr>
        <p:spPr>
          <a:xfrm>
            <a:off x="5902669" y="2755342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query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(900,256)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BA5D19-0B40-C73D-CDB6-D4E6BB317AA4}"/>
              </a:ext>
            </a:extLst>
          </p:cNvPr>
          <p:cNvSpPr/>
          <p:nvPr/>
        </p:nvSpPr>
        <p:spPr>
          <a:xfrm>
            <a:off x="8306984" y="2755341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query_pos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(900,256)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EEBD5B4-FE50-6B0F-303A-2992D5E08811}"/>
              </a:ext>
            </a:extLst>
          </p:cNvPr>
          <p:cNvSpPr/>
          <p:nvPr/>
        </p:nvSpPr>
        <p:spPr>
          <a:xfrm>
            <a:off x="8306984" y="1879041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Reference_point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(900,3)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E6F8632-1CCB-C5BC-837F-ADAF899B9663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flipV="1">
            <a:off x="9350489" y="2463241"/>
            <a:ext cx="0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E837E8F2-EE6A-2E70-0845-02D68D666A49}"/>
              </a:ext>
            </a:extLst>
          </p:cNvPr>
          <p:cNvSpPr/>
          <p:nvPr/>
        </p:nvSpPr>
        <p:spPr>
          <a:xfrm>
            <a:off x="7045760" y="3700220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Query_embeded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(900,256)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2C168C81-863F-3509-D39F-BEC32154F9EA}"/>
              </a:ext>
            </a:extLst>
          </p:cNvPr>
          <p:cNvCxnSpPr>
            <a:cxnSpLocks/>
            <a:stCxn id="19" idx="0"/>
            <a:endCxn id="12" idx="2"/>
          </p:cNvCxnSpPr>
          <p:nvPr/>
        </p:nvCxnSpPr>
        <p:spPr>
          <a:xfrm rot="5400000" flipH="1" flipV="1">
            <a:off x="8539538" y="2889269"/>
            <a:ext cx="360679" cy="1261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1AEB5EEE-D34B-BE5D-8B29-191F0D765F19}"/>
              </a:ext>
            </a:extLst>
          </p:cNvPr>
          <p:cNvCxnSpPr>
            <a:cxnSpLocks/>
            <a:stCxn id="19" idx="0"/>
            <a:endCxn id="11" idx="2"/>
          </p:cNvCxnSpPr>
          <p:nvPr/>
        </p:nvCxnSpPr>
        <p:spPr>
          <a:xfrm rot="16200000" flipV="1">
            <a:off x="7337381" y="2948335"/>
            <a:ext cx="360678" cy="11430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9F5FF8D-1326-1339-7321-73D48A317291}"/>
              </a:ext>
            </a:extLst>
          </p:cNvPr>
          <p:cNvSpPr/>
          <p:nvPr/>
        </p:nvSpPr>
        <p:spPr>
          <a:xfrm>
            <a:off x="4053662" y="1666899"/>
            <a:ext cx="2087010" cy="787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Detr3DCrossAtten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E4000A3-EFF8-1692-46CA-9F9F92FC1C3F}"/>
              </a:ext>
            </a:extLst>
          </p:cNvPr>
          <p:cNvSpPr txBox="1"/>
          <p:nvPr/>
        </p:nvSpPr>
        <p:spPr>
          <a:xfrm>
            <a:off x="5652073" y="208481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5F44479-CEAA-A8EA-D989-97F50FBC61FC}"/>
              </a:ext>
            </a:extLst>
          </p:cNvPr>
          <p:cNvSpPr txBox="1"/>
          <p:nvPr/>
        </p:nvSpPr>
        <p:spPr>
          <a:xfrm>
            <a:off x="4945595" y="20848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4FB62ED-ABCB-F612-F3B5-B285E5BD959F}"/>
              </a:ext>
            </a:extLst>
          </p:cNvPr>
          <p:cNvSpPr txBox="1"/>
          <p:nvPr/>
        </p:nvSpPr>
        <p:spPr>
          <a:xfrm>
            <a:off x="4367151" y="208481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0F75347A-0B64-D4EF-674F-F8DDCDA6A95F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rot="16200000" flipV="1">
            <a:off x="6238373" y="2047541"/>
            <a:ext cx="301198" cy="11144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04E67A6A-E13F-46E3-1728-9EC0013D1592}"/>
              </a:ext>
            </a:extLst>
          </p:cNvPr>
          <p:cNvCxnSpPr>
            <a:cxnSpLocks/>
            <a:stCxn id="11" idx="0"/>
            <a:endCxn id="32" idx="2"/>
          </p:cNvCxnSpPr>
          <p:nvPr/>
        </p:nvCxnSpPr>
        <p:spPr>
          <a:xfrm rot="16200000" flipV="1">
            <a:off x="5873512" y="1682680"/>
            <a:ext cx="301198" cy="18441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62EDF1F-26C7-09D2-AFCC-B9544C369A5A}"/>
              </a:ext>
            </a:extLst>
          </p:cNvPr>
          <p:cNvCxnSpPr>
            <a:cxnSpLocks/>
            <a:stCxn id="2" idx="0"/>
            <a:endCxn id="33" idx="2"/>
          </p:cNvCxnSpPr>
          <p:nvPr/>
        </p:nvCxnSpPr>
        <p:spPr>
          <a:xfrm flipV="1">
            <a:off x="4526585" y="2454144"/>
            <a:ext cx="3431" cy="30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B89429DF-36CE-15CE-1E02-8282D3E6C38B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rot="16200000" flipH="1" flipV="1">
            <a:off x="5841917" y="563708"/>
            <a:ext cx="2193239" cy="4823904"/>
          </a:xfrm>
          <a:prstGeom prst="bentConnector5">
            <a:avLst>
              <a:gd name="adj1" fmla="val -10423"/>
              <a:gd name="adj2" fmla="val -38561"/>
              <a:gd name="adj3" fmla="val 1210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D50B642C-6412-EEF1-1133-EA99E57B52D5}"/>
              </a:ext>
            </a:extLst>
          </p:cNvPr>
          <p:cNvSpPr/>
          <p:nvPr/>
        </p:nvSpPr>
        <p:spPr>
          <a:xfrm>
            <a:off x="3483080" y="4995420"/>
            <a:ext cx="20870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MultiheadAttention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225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E0787-9F63-109A-C5AF-A66197ED2BBB}"/>
              </a:ext>
            </a:extLst>
          </p:cNvPr>
          <p:cNvSpPr txBox="1"/>
          <p:nvPr/>
        </p:nvSpPr>
        <p:spPr>
          <a:xfrm>
            <a:off x="4838565" y="-706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Detr3DHead</a:t>
            </a:r>
            <a:endParaRPr lang="zh-CN" altLang="en-US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B68CBB9-065F-846B-AB98-377701A3A094}"/>
              </a:ext>
            </a:extLst>
          </p:cNvPr>
          <p:cNvSpPr/>
          <p:nvPr/>
        </p:nvSpPr>
        <p:spPr>
          <a:xfrm>
            <a:off x="4580354" y="5476899"/>
            <a:ext cx="20870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Self Attention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9DC7456-3BDF-C77E-27AA-7AD93CF43710}"/>
              </a:ext>
            </a:extLst>
          </p:cNvPr>
          <p:cNvSpPr/>
          <p:nvPr/>
        </p:nvSpPr>
        <p:spPr>
          <a:xfrm>
            <a:off x="4580354" y="3502865"/>
            <a:ext cx="20870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outputs_coords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C3495B-7418-7635-FC65-EAFCF9A5F6D2}"/>
              </a:ext>
            </a:extLst>
          </p:cNvPr>
          <p:cNvSpPr/>
          <p:nvPr/>
        </p:nvSpPr>
        <p:spPr>
          <a:xfrm>
            <a:off x="2041979" y="3505817"/>
            <a:ext cx="20870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outputs_classes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15F3B8-0343-88BF-F562-B3DFADC90BDB}"/>
              </a:ext>
            </a:extLst>
          </p:cNvPr>
          <p:cNvSpPr/>
          <p:nvPr/>
        </p:nvSpPr>
        <p:spPr>
          <a:xfrm>
            <a:off x="2041980" y="1532743"/>
            <a:ext cx="20870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mlvl_feats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55ECE8-2628-D9E2-D0FC-CE47C0304609}"/>
              </a:ext>
            </a:extLst>
          </p:cNvPr>
          <p:cNvSpPr/>
          <p:nvPr/>
        </p:nvSpPr>
        <p:spPr>
          <a:xfrm>
            <a:off x="3241673" y="2458066"/>
            <a:ext cx="20870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0F0212-FBE5-E8CC-DBA1-A7F3A33902FE}"/>
              </a:ext>
            </a:extLst>
          </p:cNvPr>
          <p:cNvSpPr/>
          <p:nvPr/>
        </p:nvSpPr>
        <p:spPr>
          <a:xfrm>
            <a:off x="4580354" y="1532744"/>
            <a:ext cx="20870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query_embeds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8782D67A-1948-D7CA-41F7-C36BE64CD59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3453502" y="1626390"/>
            <a:ext cx="463658" cy="11996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6A67307E-C364-1F88-CB6D-2BBE715050FA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rot="5400000">
            <a:off x="4722691" y="1556897"/>
            <a:ext cx="463657" cy="13386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869214D-AB14-F940-3012-0423E49B9F6F}"/>
              </a:ext>
            </a:extLst>
          </p:cNvPr>
          <p:cNvSpPr txBox="1"/>
          <p:nvPr/>
        </p:nvSpPr>
        <p:spPr>
          <a:xfrm>
            <a:off x="5224550" y="1162415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[900,512]</a:t>
            </a:r>
            <a:endParaRPr lang="zh-CN" altLang="en-US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36D701F-C733-5386-6B00-0AEDF9EC9D48}"/>
              </a:ext>
            </a:extLst>
          </p:cNvPr>
          <p:cNvSpPr txBox="1"/>
          <p:nvPr/>
        </p:nvSpPr>
        <p:spPr>
          <a:xfrm>
            <a:off x="1902334" y="698793"/>
            <a:ext cx="23662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[[1,6,256,116,200],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[1,6,256,58,100],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[1,6,256,29,50],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[1,6,256,15,25]]</a:t>
            </a:r>
            <a:endParaRPr lang="zh-CN" altLang="en-US" sz="1200" dirty="0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3ABF6059-F3BB-6110-ED22-7A3DD4A08D5D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rot="16200000" flipH="1">
            <a:off x="4662951" y="2541957"/>
            <a:ext cx="583134" cy="13386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A013C9B9-E7DD-0A98-21EE-A7645AF669FA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rot="5400000">
            <a:off x="3392288" y="2612927"/>
            <a:ext cx="586086" cy="11996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085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E0787-9F63-109A-C5AF-A66197ED2BBB}"/>
              </a:ext>
            </a:extLst>
          </p:cNvPr>
          <p:cNvSpPr txBox="1"/>
          <p:nvPr/>
        </p:nvSpPr>
        <p:spPr>
          <a:xfrm>
            <a:off x="4838565" y="-7060"/>
            <a:ext cx="2736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Detr3DTransformer</a:t>
            </a:r>
            <a:endParaRPr lang="zh-CN" altLang="en-US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B68CBB9-065F-846B-AB98-377701A3A094}"/>
              </a:ext>
            </a:extLst>
          </p:cNvPr>
          <p:cNvSpPr/>
          <p:nvPr/>
        </p:nvSpPr>
        <p:spPr>
          <a:xfrm>
            <a:off x="4580354" y="5476899"/>
            <a:ext cx="20870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Self Attention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9DC7456-3BDF-C77E-27AA-7AD93CF43710}"/>
              </a:ext>
            </a:extLst>
          </p:cNvPr>
          <p:cNvSpPr/>
          <p:nvPr/>
        </p:nvSpPr>
        <p:spPr>
          <a:xfrm>
            <a:off x="4580354" y="3502865"/>
            <a:ext cx="20870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outputs_coords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C3495B-7418-7635-FC65-EAFCF9A5F6D2}"/>
              </a:ext>
            </a:extLst>
          </p:cNvPr>
          <p:cNvSpPr/>
          <p:nvPr/>
        </p:nvSpPr>
        <p:spPr>
          <a:xfrm>
            <a:off x="2041979" y="3505817"/>
            <a:ext cx="20870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outputs_classes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15F3B8-0343-88BF-F562-B3DFADC90BDB}"/>
              </a:ext>
            </a:extLst>
          </p:cNvPr>
          <p:cNvSpPr/>
          <p:nvPr/>
        </p:nvSpPr>
        <p:spPr>
          <a:xfrm>
            <a:off x="2041980" y="1532743"/>
            <a:ext cx="20870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mlvl_feats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55ECE8-2628-D9E2-D0FC-CE47C0304609}"/>
              </a:ext>
            </a:extLst>
          </p:cNvPr>
          <p:cNvSpPr/>
          <p:nvPr/>
        </p:nvSpPr>
        <p:spPr>
          <a:xfrm>
            <a:off x="3241673" y="2458066"/>
            <a:ext cx="20870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0F0212-FBE5-E8CC-DBA1-A7F3A33902FE}"/>
              </a:ext>
            </a:extLst>
          </p:cNvPr>
          <p:cNvSpPr/>
          <p:nvPr/>
        </p:nvSpPr>
        <p:spPr>
          <a:xfrm>
            <a:off x="4580354" y="1532744"/>
            <a:ext cx="20870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query_embeds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8782D67A-1948-D7CA-41F7-C36BE64CD59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3453502" y="1626390"/>
            <a:ext cx="463658" cy="11996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6A67307E-C364-1F88-CB6D-2BBE715050FA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rot="5400000">
            <a:off x="4722691" y="1556897"/>
            <a:ext cx="463657" cy="13386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869214D-AB14-F940-3012-0423E49B9F6F}"/>
              </a:ext>
            </a:extLst>
          </p:cNvPr>
          <p:cNvSpPr txBox="1"/>
          <p:nvPr/>
        </p:nvSpPr>
        <p:spPr>
          <a:xfrm>
            <a:off x="5224550" y="1162415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[900,512]</a:t>
            </a:r>
            <a:endParaRPr lang="zh-CN" altLang="en-US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36D701F-C733-5386-6B00-0AEDF9EC9D48}"/>
              </a:ext>
            </a:extLst>
          </p:cNvPr>
          <p:cNvSpPr txBox="1"/>
          <p:nvPr/>
        </p:nvSpPr>
        <p:spPr>
          <a:xfrm>
            <a:off x="1902334" y="698793"/>
            <a:ext cx="23662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[[1,6,256,116,200],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[1,6,256,58,100],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[1,6,256,29,50],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[1,6,256,15,25]]</a:t>
            </a:r>
            <a:endParaRPr lang="zh-CN" altLang="en-US" sz="1200" dirty="0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3ABF6059-F3BB-6110-ED22-7A3DD4A08D5D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rot="16200000" flipH="1">
            <a:off x="4662951" y="2541957"/>
            <a:ext cx="583134" cy="13386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A013C9B9-E7DD-0A98-21EE-A7645AF669FA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rot="5400000">
            <a:off x="3392288" y="2612927"/>
            <a:ext cx="586086" cy="11996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133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E0787-9F63-109A-C5AF-A66197ED2BBB}"/>
              </a:ext>
            </a:extLst>
          </p:cNvPr>
          <p:cNvSpPr txBox="1"/>
          <p:nvPr/>
        </p:nvSpPr>
        <p:spPr>
          <a:xfrm>
            <a:off x="4838565" y="-7060"/>
            <a:ext cx="245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Feature sampling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0F0212-FBE5-E8CC-DBA1-A7F3A33902FE}"/>
              </a:ext>
            </a:extLst>
          </p:cNvPr>
          <p:cNvSpPr/>
          <p:nvPr/>
        </p:nvSpPr>
        <p:spPr>
          <a:xfrm>
            <a:off x="5687071" y="3566275"/>
            <a:ext cx="22810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Reference point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2700DC-A04C-255C-28D7-7AA7FFE3FF2C}"/>
              </a:ext>
            </a:extLst>
          </p:cNvPr>
          <p:cNvSpPr/>
          <p:nvPr/>
        </p:nvSpPr>
        <p:spPr>
          <a:xfrm>
            <a:off x="5687071" y="2805035"/>
            <a:ext cx="22810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FC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B38137C-9A66-41C7-9F34-43D7AE2256D0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>
            <a:off x="6827591" y="2484580"/>
            <a:ext cx="0" cy="32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848C40B0-E604-E270-294A-AE271C0E4258}"/>
              </a:ext>
            </a:extLst>
          </p:cNvPr>
          <p:cNvSpPr/>
          <p:nvPr/>
        </p:nvSpPr>
        <p:spPr>
          <a:xfrm>
            <a:off x="5687072" y="2022915"/>
            <a:ext cx="2281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query_pos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104DEF8-F1EB-FC17-3E2E-CEEE2632E40B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6827591" y="3266700"/>
            <a:ext cx="0" cy="29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2E3CF67A-7BBE-9487-C594-3452DD18A45D}"/>
              </a:ext>
            </a:extLst>
          </p:cNvPr>
          <p:cNvSpPr txBox="1"/>
          <p:nvPr/>
        </p:nvSpPr>
        <p:spPr>
          <a:xfrm>
            <a:off x="4641943" y="2146626"/>
            <a:ext cx="914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[900,1,256]</a:t>
            </a:r>
            <a:endParaRPr lang="zh-CN" altLang="en-US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0E452D-527F-507C-F0BA-066F205781F0}"/>
              </a:ext>
            </a:extLst>
          </p:cNvPr>
          <p:cNvSpPr txBox="1"/>
          <p:nvPr/>
        </p:nvSpPr>
        <p:spPr>
          <a:xfrm>
            <a:off x="4723698" y="3658607"/>
            <a:ext cx="750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[1,900,3]</a:t>
            </a:r>
            <a:endParaRPr lang="zh-CN" altLang="en-US" sz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294C7D8-250C-8A9A-B908-7FD56E3324D1}"/>
              </a:ext>
            </a:extLst>
          </p:cNvPr>
          <p:cNvSpPr/>
          <p:nvPr/>
        </p:nvSpPr>
        <p:spPr>
          <a:xfrm>
            <a:off x="5687071" y="4353883"/>
            <a:ext cx="22810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feature_sampling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92F14B6-F8AB-4290-3054-2544854C8CF9}"/>
              </a:ext>
            </a:extLst>
          </p:cNvPr>
          <p:cNvSpPr/>
          <p:nvPr/>
        </p:nvSpPr>
        <p:spPr>
          <a:xfrm>
            <a:off x="4333704" y="5127500"/>
            <a:ext cx="22810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Reference_points_3d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7157079-9E71-449E-BE0F-0EA2F06C92F5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6827591" y="4027940"/>
            <a:ext cx="0" cy="325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D21A5CFB-8BD0-A00B-A7CF-8712C4126D86}"/>
              </a:ext>
            </a:extLst>
          </p:cNvPr>
          <p:cNvSpPr txBox="1"/>
          <p:nvPr/>
        </p:nvSpPr>
        <p:spPr>
          <a:xfrm>
            <a:off x="7862670" y="5758743"/>
            <a:ext cx="1260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[1,256,900,6,1,4]</a:t>
            </a:r>
            <a:endParaRPr lang="zh-CN" altLang="en-US" sz="12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3EB14F9-1DAE-542A-D885-8B672A60D960}"/>
              </a:ext>
            </a:extLst>
          </p:cNvPr>
          <p:cNvSpPr/>
          <p:nvPr/>
        </p:nvSpPr>
        <p:spPr>
          <a:xfrm>
            <a:off x="7283260" y="5127500"/>
            <a:ext cx="22810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Sampled_feats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3E74552D-3454-EBED-6759-04CE107221AF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rot="5400000">
            <a:off x="5994932" y="4294841"/>
            <a:ext cx="311952" cy="13533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7026636E-48F1-4C47-6358-0922DD887EB8}"/>
              </a:ext>
            </a:extLst>
          </p:cNvPr>
          <p:cNvCxnSpPr>
            <a:cxnSpLocks/>
            <a:stCxn id="19" idx="2"/>
            <a:endCxn id="63" idx="0"/>
          </p:cNvCxnSpPr>
          <p:nvPr/>
        </p:nvCxnSpPr>
        <p:spPr>
          <a:xfrm rot="16200000" flipH="1">
            <a:off x="7469709" y="4173429"/>
            <a:ext cx="311952" cy="15961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C0EB9EF3-5C35-A545-7D83-4BB45249866B}"/>
              </a:ext>
            </a:extLst>
          </p:cNvPr>
          <p:cNvSpPr txBox="1"/>
          <p:nvPr/>
        </p:nvSpPr>
        <p:spPr>
          <a:xfrm>
            <a:off x="5098960" y="5753821"/>
            <a:ext cx="750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[1,900,3]</a:t>
            </a:r>
            <a:endParaRPr lang="zh-CN" altLang="en-US" sz="1200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C675317-BF1E-5E9F-1BB6-3EAF82D2418D}"/>
              </a:ext>
            </a:extLst>
          </p:cNvPr>
          <p:cNvSpPr/>
          <p:nvPr/>
        </p:nvSpPr>
        <p:spPr>
          <a:xfrm>
            <a:off x="3822815" y="1103714"/>
            <a:ext cx="2281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query_embed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25361DAF-34CC-C78E-25B9-D90D2666CF45}"/>
              </a:ext>
            </a:extLst>
          </p:cNvPr>
          <p:cNvCxnSpPr>
            <a:cxnSpLocks/>
            <a:stCxn id="70" idx="2"/>
            <a:endCxn id="13" idx="0"/>
          </p:cNvCxnSpPr>
          <p:nvPr/>
        </p:nvCxnSpPr>
        <p:spPr>
          <a:xfrm rot="16200000" flipH="1">
            <a:off x="5666694" y="862018"/>
            <a:ext cx="457536" cy="1864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D8734053-F13D-AEC4-851F-34640957D5E1}"/>
              </a:ext>
            </a:extLst>
          </p:cNvPr>
          <p:cNvSpPr/>
          <p:nvPr/>
        </p:nvSpPr>
        <p:spPr>
          <a:xfrm>
            <a:off x="2106297" y="1983655"/>
            <a:ext cx="2281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query</a:t>
            </a:r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E008E3F9-1C08-E109-7DE7-0F52AC82F68C}"/>
              </a:ext>
            </a:extLst>
          </p:cNvPr>
          <p:cNvCxnSpPr>
            <a:cxnSpLocks/>
            <a:stCxn id="70" idx="2"/>
            <a:endCxn id="74" idx="0"/>
          </p:cNvCxnSpPr>
          <p:nvPr/>
        </p:nvCxnSpPr>
        <p:spPr>
          <a:xfrm rot="5400000">
            <a:off x="3895937" y="916258"/>
            <a:ext cx="418276" cy="17165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A1A17AF5-8C46-1B7B-20E3-352A49AB3719}"/>
              </a:ext>
            </a:extLst>
          </p:cNvPr>
          <p:cNvSpPr txBox="1"/>
          <p:nvPr/>
        </p:nvSpPr>
        <p:spPr>
          <a:xfrm>
            <a:off x="1073282" y="2135392"/>
            <a:ext cx="914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[900,1,256]</a:t>
            </a:r>
            <a:endParaRPr lang="zh-CN" altLang="en-US" sz="1200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BEA6BAA-305A-0150-860F-829402BECD6E}"/>
              </a:ext>
            </a:extLst>
          </p:cNvPr>
          <p:cNvSpPr/>
          <p:nvPr/>
        </p:nvSpPr>
        <p:spPr>
          <a:xfrm>
            <a:off x="8423990" y="3563036"/>
            <a:ext cx="2281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features</a:t>
            </a:r>
          </a:p>
        </p:txBody>
      </p: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95B1AAAA-F35D-4E31-1D8A-E642D43C4947}"/>
              </a:ext>
            </a:extLst>
          </p:cNvPr>
          <p:cNvCxnSpPr>
            <a:cxnSpLocks/>
            <a:stCxn id="81" idx="2"/>
            <a:endCxn id="19" idx="0"/>
          </p:cNvCxnSpPr>
          <p:nvPr/>
        </p:nvCxnSpPr>
        <p:spPr>
          <a:xfrm rot="5400000">
            <a:off x="8031459" y="2820833"/>
            <a:ext cx="329182" cy="27369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CD4C27DE-7028-CC4E-FE60-90B4F8829F24}"/>
              </a:ext>
            </a:extLst>
          </p:cNvPr>
          <p:cNvSpPr txBox="1"/>
          <p:nvPr/>
        </p:nvSpPr>
        <p:spPr>
          <a:xfrm>
            <a:off x="6272508" y="1180597"/>
            <a:ext cx="914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[900,1,512]</a:t>
            </a:r>
            <a:endParaRPr lang="zh-CN" altLang="en-US" sz="12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EAC43F8-272B-B1C0-5EC9-037631501169}"/>
              </a:ext>
            </a:extLst>
          </p:cNvPr>
          <p:cNvSpPr txBox="1"/>
          <p:nvPr/>
        </p:nvSpPr>
        <p:spPr>
          <a:xfrm>
            <a:off x="8875692" y="2253747"/>
            <a:ext cx="20952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[[6,256,116,200],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[6,256,58,100],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[6,256,29,50],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[6,256,15,25]]</a:t>
            </a:r>
            <a:endParaRPr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1707E08-BCCB-B38C-EC58-98E144251543}"/>
              </a:ext>
            </a:extLst>
          </p:cNvPr>
          <p:cNvSpPr/>
          <p:nvPr/>
        </p:nvSpPr>
        <p:spPr>
          <a:xfrm>
            <a:off x="2280606" y="3559379"/>
            <a:ext cx="22810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Extrinsic parameters</a:t>
            </a:r>
          </a:p>
        </p:txBody>
      </p: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5C2C8C8D-10B0-10E9-0593-11EBEB3089EB}"/>
              </a:ext>
            </a:extLst>
          </p:cNvPr>
          <p:cNvCxnSpPr>
            <a:cxnSpLocks/>
            <a:stCxn id="89" idx="2"/>
            <a:endCxn id="19" idx="0"/>
          </p:cNvCxnSpPr>
          <p:nvPr/>
        </p:nvCxnSpPr>
        <p:spPr>
          <a:xfrm rot="16200000" flipH="1">
            <a:off x="4957939" y="2484230"/>
            <a:ext cx="332839" cy="34064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053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0165BCA-1CDF-EF5D-771C-04FD84FBCF5D}"/>
              </a:ext>
            </a:extLst>
          </p:cNvPr>
          <p:cNvSpPr/>
          <p:nvPr/>
        </p:nvSpPr>
        <p:spPr>
          <a:xfrm>
            <a:off x="5880199" y="4165983"/>
            <a:ext cx="2258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MultiheadAttention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A4FCBA-A103-D269-94EA-D8F2A69F4374}"/>
              </a:ext>
            </a:extLst>
          </p:cNvPr>
          <p:cNvSpPr/>
          <p:nvPr/>
        </p:nvSpPr>
        <p:spPr>
          <a:xfrm>
            <a:off x="7226591" y="6396335"/>
            <a:ext cx="20870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Object query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B3367F-F915-8B7C-8330-F602FE3E797E}"/>
              </a:ext>
            </a:extLst>
          </p:cNvPr>
          <p:cNvSpPr/>
          <p:nvPr/>
        </p:nvSpPr>
        <p:spPr>
          <a:xfrm>
            <a:off x="5884723" y="1965908"/>
            <a:ext cx="2258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Detr3DCrossAtten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BB24FB-E56B-4003-016C-6445C857E83A}"/>
              </a:ext>
            </a:extLst>
          </p:cNvPr>
          <p:cNvSpPr/>
          <p:nvPr/>
        </p:nvSpPr>
        <p:spPr>
          <a:xfrm>
            <a:off x="5880200" y="3339229"/>
            <a:ext cx="2258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Add &amp; Norm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9B63199-39BE-A834-4F3F-B32997C45FB7}"/>
              </a:ext>
            </a:extLst>
          </p:cNvPr>
          <p:cNvSpPr/>
          <p:nvPr/>
        </p:nvSpPr>
        <p:spPr>
          <a:xfrm>
            <a:off x="5880203" y="1348758"/>
            <a:ext cx="2258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Add &amp; Norm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12A0AA0-AF72-0E63-348D-F3E850639D0E}"/>
              </a:ext>
            </a:extLst>
          </p:cNvPr>
          <p:cNvSpPr/>
          <p:nvPr/>
        </p:nvSpPr>
        <p:spPr>
          <a:xfrm>
            <a:off x="5880203" y="685971"/>
            <a:ext cx="2258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FFN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6C4617-1D55-65F2-0F9E-7CDA2C578376}"/>
              </a:ext>
            </a:extLst>
          </p:cNvPr>
          <p:cNvSpPr/>
          <p:nvPr/>
        </p:nvSpPr>
        <p:spPr>
          <a:xfrm>
            <a:off x="5880203" y="14734"/>
            <a:ext cx="2258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Add &amp; Norm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A57050-5FD1-597A-A4EF-C824A4528E6C}"/>
              </a:ext>
            </a:extLst>
          </p:cNvPr>
          <p:cNvSpPr txBox="1"/>
          <p:nvPr/>
        </p:nvSpPr>
        <p:spPr>
          <a:xfrm>
            <a:off x="6001518" y="4623405"/>
            <a:ext cx="47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49AEF5F-30E0-DFA9-2381-F0ACD003AE9A}"/>
              </a:ext>
            </a:extLst>
          </p:cNvPr>
          <p:cNvSpPr txBox="1"/>
          <p:nvPr/>
        </p:nvSpPr>
        <p:spPr>
          <a:xfrm>
            <a:off x="7697001" y="4542866"/>
            <a:ext cx="47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B4F2FE6-1111-A5C2-E996-8B5A39EE91BE}"/>
              </a:ext>
            </a:extLst>
          </p:cNvPr>
          <p:cNvSpPr txBox="1"/>
          <p:nvPr/>
        </p:nvSpPr>
        <p:spPr>
          <a:xfrm>
            <a:off x="6642070" y="4596299"/>
            <a:ext cx="47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4579C53-C847-0C3F-86CF-E1A5C32496C1}"/>
              </a:ext>
            </a:extLst>
          </p:cNvPr>
          <p:cNvSpPr/>
          <p:nvPr/>
        </p:nvSpPr>
        <p:spPr>
          <a:xfrm>
            <a:off x="5880199" y="5550123"/>
            <a:ext cx="2258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query</a:t>
            </a:r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7C008B81-481F-6010-C893-B69322C0DDC3}"/>
              </a:ext>
            </a:extLst>
          </p:cNvPr>
          <p:cNvCxnSpPr>
            <a:cxnSpLocks/>
            <a:stCxn id="22" idx="0"/>
            <a:endCxn id="63" idx="4"/>
          </p:cNvCxnSpPr>
          <p:nvPr/>
        </p:nvCxnSpPr>
        <p:spPr>
          <a:xfrm rot="5400000" flipH="1" flipV="1">
            <a:off x="7119550" y="4931217"/>
            <a:ext cx="508639" cy="729174"/>
          </a:xfrm>
          <a:prstGeom prst="bentConnector3">
            <a:avLst>
              <a:gd name="adj1" fmla="val 729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94110314-4C91-B5A2-5E8C-F3F48A63214D}"/>
              </a:ext>
            </a:extLst>
          </p:cNvPr>
          <p:cNvCxnSpPr>
            <a:cxnSpLocks/>
            <a:stCxn id="22" idx="0"/>
            <a:endCxn id="15" idx="0"/>
          </p:cNvCxnSpPr>
          <p:nvPr/>
        </p:nvCxnSpPr>
        <p:spPr>
          <a:xfrm rot="16200000" flipV="1">
            <a:off x="6160554" y="4701394"/>
            <a:ext cx="926718" cy="770739"/>
          </a:xfrm>
          <a:prstGeom prst="bentConnector3">
            <a:avLst>
              <a:gd name="adj1" fmla="val 393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DE36AA4-0223-31FF-A8F9-5A827AFC9A4C}"/>
              </a:ext>
            </a:extLst>
          </p:cNvPr>
          <p:cNvCxnSpPr>
            <a:cxnSpLocks/>
            <a:stCxn id="22" idx="0"/>
            <a:endCxn id="57" idx="4"/>
          </p:cNvCxnSpPr>
          <p:nvPr/>
        </p:nvCxnSpPr>
        <p:spPr>
          <a:xfrm flipH="1" flipV="1">
            <a:off x="7009281" y="5052971"/>
            <a:ext cx="1" cy="49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808205A5-6451-A0D2-6308-04F5C1C4DE87}"/>
              </a:ext>
            </a:extLst>
          </p:cNvPr>
          <p:cNvSpPr/>
          <p:nvPr/>
        </p:nvSpPr>
        <p:spPr>
          <a:xfrm>
            <a:off x="8496708" y="5550121"/>
            <a:ext cx="2281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query_pos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7" name="流程图: 或者 56">
            <a:extLst>
              <a:ext uri="{FF2B5EF4-FFF2-40B4-BE49-F238E27FC236}">
                <a16:creationId xmlns:a16="http://schemas.microsoft.com/office/drawing/2014/main" id="{5C8E7504-48EE-7851-F571-AB0135F7795B}"/>
              </a:ext>
            </a:extLst>
          </p:cNvPr>
          <p:cNvSpPr/>
          <p:nvPr/>
        </p:nvSpPr>
        <p:spPr>
          <a:xfrm>
            <a:off x="6943906" y="4922221"/>
            <a:ext cx="130750" cy="13075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A26B477-8634-0A09-75E1-4208D821E90B}"/>
              </a:ext>
            </a:extLst>
          </p:cNvPr>
          <p:cNvCxnSpPr>
            <a:cxnSpLocks/>
            <a:stCxn id="57" idx="0"/>
            <a:endCxn id="4" idx="2"/>
          </p:cNvCxnSpPr>
          <p:nvPr/>
        </p:nvCxnSpPr>
        <p:spPr>
          <a:xfrm flipV="1">
            <a:off x="7009281" y="4627648"/>
            <a:ext cx="1" cy="294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流程图: 或者 62">
            <a:extLst>
              <a:ext uri="{FF2B5EF4-FFF2-40B4-BE49-F238E27FC236}">
                <a16:creationId xmlns:a16="http://schemas.microsoft.com/office/drawing/2014/main" id="{D3316FC9-4736-2952-3F6D-281DB6517E30}"/>
              </a:ext>
            </a:extLst>
          </p:cNvPr>
          <p:cNvSpPr/>
          <p:nvPr/>
        </p:nvSpPr>
        <p:spPr>
          <a:xfrm>
            <a:off x="7673081" y="4910734"/>
            <a:ext cx="130750" cy="13075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02A23741-9F63-3381-6727-7943E06C71EA}"/>
              </a:ext>
            </a:extLst>
          </p:cNvPr>
          <p:cNvCxnSpPr>
            <a:cxnSpLocks/>
            <a:stCxn id="5" idx="0"/>
            <a:endCxn id="22" idx="2"/>
          </p:cNvCxnSpPr>
          <p:nvPr/>
        </p:nvCxnSpPr>
        <p:spPr>
          <a:xfrm rot="16200000" flipV="1">
            <a:off x="7447416" y="5573655"/>
            <a:ext cx="384547" cy="12608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79396830-B635-28C8-4E42-0D3D5E349C7F}"/>
              </a:ext>
            </a:extLst>
          </p:cNvPr>
          <p:cNvCxnSpPr>
            <a:cxnSpLocks/>
            <a:stCxn id="5" idx="0"/>
            <a:endCxn id="55" idx="2"/>
          </p:cNvCxnSpPr>
          <p:nvPr/>
        </p:nvCxnSpPr>
        <p:spPr>
          <a:xfrm rot="5400000" flipH="1" flipV="1">
            <a:off x="8761387" y="5520496"/>
            <a:ext cx="384549" cy="13671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1F8A9774-92B3-5AF7-B554-AA7CA90DE243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7738456" y="4623404"/>
            <a:ext cx="0" cy="287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C5FA799B-5624-D999-C09D-AB6033A0867B}"/>
              </a:ext>
            </a:extLst>
          </p:cNvPr>
          <p:cNvSpPr/>
          <p:nvPr/>
        </p:nvSpPr>
        <p:spPr>
          <a:xfrm>
            <a:off x="2015585" y="3747049"/>
            <a:ext cx="22810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feature_sampling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797E9BAA-DB0B-454F-380E-40A31C8DA2D3}"/>
              </a:ext>
            </a:extLst>
          </p:cNvPr>
          <p:cNvCxnSpPr>
            <a:cxnSpLocks/>
            <a:stCxn id="55" idx="0"/>
            <a:endCxn id="63" idx="6"/>
          </p:cNvCxnSpPr>
          <p:nvPr/>
        </p:nvCxnSpPr>
        <p:spPr>
          <a:xfrm rot="16200000" flipV="1">
            <a:off x="8433523" y="4346417"/>
            <a:ext cx="574012" cy="18333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09720EC2-4800-F014-D50F-7DF52462EC4E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7009282" y="3800894"/>
            <a:ext cx="1" cy="365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DEED8718-58E2-75A3-6A19-DC26133B81AE}"/>
              </a:ext>
            </a:extLst>
          </p:cNvPr>
          <p:cNvSpPr txBox="1"/>
          <p:nvPr/>
        </p:nvSpPr>
        <p:spPr>
          <a:xfrm>
            <a:off x="7300905" y="2403305"/>
            <a:ext cx="75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5943FBE9-3468-9C84-DD21-7E8007158CC9}"/>
              </a:ext>
            </a:extLst>
          </p:cNvPr>
          <p:cNvSpPr txBox="1"/>
          <p:nvPr/>
        </p:nvSpPr>
        <p:spPr>
          <a:xfrm>
            <a:off x="6761482" y="2407491"/>
            <a:ext cx="47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2256A68A-A997-9159-4493-9269339D1D31}"/>
              </a:ext>
            </a:extLst>
          </p:cNvPr>
          <p:cNvSpPr txBox="1"/>
          <p:nvPr/>
        </p:nvSpPr>
        <p:spPr>
          <a:xfrm>
            <a:off x="6069483" y="2434205"/>
            <a:ext cx="47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</a:p>
        </p:txBody>
      </p:sp>
      <p:cxnSp>
        <p:nvCxnSpPr>
          <p:cNvPr id="116" name="连接符: 肘形 115">
            <a:extLst>
              <a:ext uri="{FF2B5EF4-FFF2-40B4-BE49-F238E27FC236}">
                <a16:creationId xmlns:a16="http://schemas.microsoft.com/office/drawing/2014/main" id="{196878AF-AF78-B313-483A-EF49A80949F7}"/>
              </a:ext>
            </a:extLst>
          </p:cNvPr>
          <p:cNvCxnSpPr>
            <a:cxnSpLocks/>
            <a:stCxn id="85" idx="0"/>
            <a:endCxn id="114" idx="0"/>
          </p:cNvCxnSpPr>
          <p:nvPr/>
        </p:nvCxnSpPr>
        <p:spPr>
          <a:xfrm rot="5400000" flipH="1" flipV="1">
            <a:off x="4074884" y="1515426"/>
            <a:ext cx="1312844" cy="3150403"/>
          </a:xfrm>
          <a:prstGeom prst="bentConnector3">
            <a:avLst>
              <a:gd name="adj1" fmla="val 600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9075F200-D6A0-72AE-BE60-2575AE4289D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95684" y="2721352"/>
            <a:ext cx="504531" cy="6773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A05160D4-10B7-3381-4070-C8AF57694BDB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H="1" flipV="1">
            <a:off x="7009286" y="1810423"/>
            <a:ext cx="4520" cy="15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16B93F9-EA16-A03C-8332-0D670F0F70A4}"/>
              </a:ext>
            </a:extLst>
          </p:cNvPr>
          <p:cNvSpPr txBox="1"/>
          <p:nvPr/>
        </p:nvSpPr>
        <p:spPr>
          <a:xfrm>
            <a:off x="1734176" y="3346410"/>
            <a:ext cx="1260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[1,256,900,6,1,4]</a:t>
            </a:r>
            <a:endParaRPr lang="zh-CN" altLang="en-US" sz="1200" dirty="0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D47E2FFA-C95F-5476-5F55-39B295B23C4E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7009286" y="1147636"/>
            <a:ext cx="0" cy="201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2E90A533-36C6-26F8-F50D-A56F98130959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7009286" y="476399"/>
            <a:ext cx="0" cy="20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连接符: 肘形 135">
            <a:extLst>
              <a:ext uri="{FF2B5EF4-FFF2-40B4-BE49-F238E27FC236}">
                <a16:creationId xmlns:a16="http://schemas.microsoft.com/office/drawing/2014/main" id="{FF85821E-694E-1326-FE44-BA44C9FEE711}"/>
              </a:ext>
            </a:extLst>
          </p:cNvPr>
          <p:cNvCxnSpPr>
            <a:cxnSpLocks/>
            <a:stCxn id="55" idx="0"/>
            <a:endCxn id="57" idx="6"/>
          </p:cNvCxnSpPr>
          <p:nvPr/>
        </p:nvCxnSpPr>
        <p:spPr>
          <a:xfrm rot="16200000" flipV="1">
            <a:off x="8074680" y="3987573"/>
            <a:ext cx="562525" cy="25625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连接符: 肘形 138">
            <a:extLst>
              <a:ext uri="{FF2B5EF4-FFF2-40B4-BE49-F238E27FC236}">
                <a16:creationId xmlns:a16="http://schemas.microsoft.com/office/drawing/2014/main" id="{7C914FD6-8C1E-9B5E-05F7-6C3A8C5208CC}"/>
              </a:ext>
            </a:extLst>
          </p:cNvPr>
          <p:cNvCxnSpPr>
            <a:cxnSpLocks/>
            <a:stCxn id="8" idx="0"/>
            <a:endCxn id="9" idx="1"/>
          </p:cNvCxnSpPr>
          <p:nvPr/>
        </p:nvCxnSpPr>
        <p:spPr>
          <a:xfrm rot="16200000" flipV="1">
            <a:off x="5564924" y="1894870"/>
            <a:ext cx="1759638" cy="1129080"/>
          </a:xfrm>
          <a:prstGeom prst="bentConnector4">
            <a:avLst>
              <a:gd name="adj1" fmla="val 16496"/>
              <a:gd name="adj2" fmla="val 1202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连接符: 肘形 143">
            <a:extLst>
              <a:ext uri="{FF2B5EF4-FFF2-40B4-BE49-F238E27FC236}">
                <a16:creationId xmlns:a16="http://schemas.microsoft.com/office/drawing/2014/main" id="{08F431E6-A011-0B1C-B710-7A82370D5523}"/>
              </a:ext>
            </a:extLst>
          </p:cNvPr>
          <p:cNvCxnSpPr>
            <a:cxnSpLocks/>
            <a:stCxn id="22" idx="0"/>
            <a:endCxn id="8" idx="1"/>
          </p:cNvCxnSpPr>
          <p:nvPr/>
        </p:nvCxnSpPr>
        <p:spPr>
          <a:xfrm rot="16200000" flipV="1">
            <a:off x="5454711" y="3995552"/>
            <a:ext cx="1980061" cy="1129082"/>
          </a:xfrm>
          <a:prstGeom prst="bentConnector4">
            <a:avLst>
              <a:gd name="adj1" fmla="val 18824"/>
              <a:gd name="adj2" fmla="val 1202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连接符: 肘形 148">
            <a:extLst>
              <a:ext uri="{FF2B5EF4-FFF2-40B4-BE49-F238E27FC236}">
                <a16:creationId xmlns:a16="http://schemas.microsoft.com/office/drawing/2014/main" id="{3D137714-DE53-D197-A3B0-33DF32B5BA2A}"/>
              </a:ext>
            </a:extLst>
          </p:cNvPr>
          <p:cNvCxnSpPr>
            <a:cxnSpLocks/>
            <a:stCxn id="9" idx="0"/>
            <a:endCxn id="11" idx="1"/>
          </p:cNvCxnSpPr>
          <p:nvPr/>
        </p:nvCxnSpPr>
        <p:spPr>
          <a:xfrm rot="16200000" flipV="1">
            <a:off x="5893150" y="232621"/>
            <a:ext cx="1103191" cy="1129083"/>
          </a:xfrm>
          <a:prstGeom prst="bentConnector4">
            <a:avLst>
              <a:gd name="adj1" fmla="val 7754"/>
              <a:gd name="adj2" fmla="val 1202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39ABC12-556E-06CB-F7D9-18022950C355}"/>
              </a:ext>
            </a:extLst>
          </p:cNvPr>
          <p:cNvSpPr txBox="1"/>
          <p:nvPr/>
        </p:nvSpPr>
        <p:spPr>
          <a:xfrm>
            <a:off x="5067528" y="-530370"/>
            <a:ext cx="3861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Detr3DTransformerDecoder</a:t>
            </a:r>
            <a:endParaRPr lang="zh-CN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0735395-CA53-53EC-9192-95631BA03D3F}"/>
              </a:ext>
            </a:extLst>
          </p:cNvPr>
          <p:cNvSpPr/>
          <p:nvPr/>
        </p:nvSpPr>
        <p:spPr>
          <a:xfrm>
            <a:off x="11051480" y="5550121"/>
            <a:ext cx="22810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Reference_points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46B652D-4EEF-EFDF-2948-CE3B0E8E2934}"/>
              </a:ext>
            </a:extLst>
          </p:cNvPr>
          <p:cNvCxnSpPr>
            <a:cxnSpLocks/>
            <a:stCxn id="55" idx="3"/>
            <a:endCxn id="3" idx="1"/>
          </p:cNvCxnSpPr>
          <p:nvPr/>
        </p:nvCxnSpPr>
        <p:spPr>
          <a:xfrm>
            <a:off x="10777746" y="5780954"/>
            <a:ext cx="273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D0E2BAE1-C646-3270-F596-CF97B8E62BAB}"/>
              </a:ext>
            </a:extLst>
          </p:cNvPr>
          <p:cNvCxnSpPr>
            <a:cxnSpLocks/>
            <a:stCxn id="3" idx="2"/>
            <a:endCxn id="85" idx="3"/>
          </p:cNvCxnSpPr>
          <p:nvPr/>
        </p:nvCxnSpPr>
        <p:spPr>
          <a:xfrm rot="5400000" flipH="1">
            <a:off x="7227361" y="1047147"/>
            <a:ext cx="2033904" cy="7895375"/>
          </a:xfrm>
          <a:prstGeom prst="bentConnector4">
            <a:avLst>
              <a:gd name="adj1" fmla="val -11239"/>
              <a:gd name="adj2" fmla="val 910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FF36C2DC-30F6-1ECB-9957-F89AB19EB595}"/>
              </a:ext>
            </a:extLst>
          </p:cNvPr>
          <p:cNvSpPr/>
          <p:nvPr/>
        </p:nvSpPr>
        <p:spPr>
          <a:xfrm>
            <a:off x="2015584" y="4883996"/>
            <a:ext cx="22810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features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0197AEF-BFC2-D0BF-617D-1DCBDC158FCC}"/>
              </a:ext>
            </a:extLst>
          </p:cNvPr>
          <p:cNvCxnSpPr>
            <a:cxnSpLocks/>
            <a:stCxn id="21" idx="0"/>
            <a:endCxn id="85" idx="2"/>
          </p:cNvCxnSpPr>
          <p:nvPr/>
        </p:nvCxnSpPr>
        <p:spPr>
          <a:xfrm flipV="1">
            <a:off x="3156104" y="4208714"/>
            <a:ext cx="1" cy="675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152B25D8-9C07-8544-1A9E-897318CE624A}"/>
              </a:ext>
            </a:extLst>
          </p:cNvPr>
          <p:cNvCxnSpPr>
            <a:cxnSpLocks/>
            <a:stCxn id="55" idx="0"/>
            <a:endCxn id="37" idx="6"/>
          </p:cNvCxnSpPr>
          <p:nvPr/>
        </p:nvCxnSpPr>
        <p:spPr>
          <a:xfrm rot="16200000" flipV="1">
            <a:off x="7304210" y="3217103"/>
            <a:ext cx="2780798" cy="18852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流程图: 或者 36">
            <a:extLst>
              <a:ext uri="{FF2B5EF4-FFF2-40B4-BE49-F238E27FC236}">
                <a16:creationId xmlns:a16="http://schemas.microsoft.com/office/drawing/2014/main" id="{1B539070-FAAD-CF8C-493C-7D5FB3E9FA3E}"/>
              </a:ext>
            </a:extLst>
          </p:cNvPr>
          <p:cNvSpPr/>
          <p:nvPr/>
        </p:nvSpPr>
        <p:spPr>
          <a:xfrm>
            <a:off x="7621240" y="2703948"/>
            <a:ext cx="130750" cy="13075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0EE9FBC-890C-9642-6878-EF06C3BC1285}"/>
              </a:ext>
            </a:extLst>
          </p:cNvPr>
          <p:cNvCxnSpPr>
            <a:cxnSpLocks/>
            <a:endCxn id="112" idx="0"/>
          </p:cNvCxnSpPr>
          <p:nvPr/>
        </p:nvCxnSpPr>
        <p:spPr>
          <a:xfrm flipH="1" flipV="1">
            <a:off x="7676353" y="2403305"/>
            <a:ext cx="10262" cy="28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000EE51E-DFD2-8B42-BC4A-B665CF027CA7}"/>
              </a:ext>
            </a:extLst>
          </p:cNvPr>
          <p:cNvSpPr txBox="1"/>
          <p:nvPr/>
        </p:nvSpPr>
        <p:spPr>
          <a:xfrm>
            <a:off x="7194483" y="5226150"/>
            <a:ext cx="914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[900,1,256]</a:t>
            </a:r>
            <a:endParaRPr lang="zh-CN" altLang="en-US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8BD5355-92AC-73A9-1C37-B18E5531FEDA}"/>
              </a:ext>
            </a:extLst>
          </p:cNvPr>
          <p:cNvSpPr txBox="1"/>
          <p:nvPr/>
        </p:nvSpPr>
        <p:spPr>
          <a:xfrm>
            <a:off x="9750470" y="5236449"/>
            <a:ext cx="914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[900,1,256]</a:t>
            </a:r>
            <a:endParaRPr lang="zh-CN" alt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263BF00-6E83-762E-8F1A-427123D7FE49}"/>
              </a:ext>
            </a:extLst>
          </p:cNvPr>
          <p:cNvSpPr txBox="1"/>
          <p:nvPr/>
        </p:nvSpPr>
        <p:spPr>
          <a:xfrm>
            <a:off x="1272877" y="5382145"/>
            <a:ext cx="20952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[[6,256,116,200],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[6,256,58,100],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[6,256,29,50],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[6,256,15,25]]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0915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0B4AE9B-078D-8F9F-2DD5-E8B29729FB49}"/>
              </a:ext>
            </a:extLst>
          </p:cNvPr>
          <p:cNvSpPr txBox="1"/>
          <p:nvPr/>
        </p:nvSpPr>
        <p:spPr>
          <a:xfrm>
            <a:off x="4129239" y="0"/>
            <a:ext cx="3111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Deformable </a:t>
            </a:r>
            <a:r>
              <a:rPr lang="en-US" altLang="zh-CN" sz="2400" dirty="0" err="1"/>
              <a:t>detr</a:t>
            </a:r>
            <a:r>
              <a:rPr lang="en-US" altLang="zh-CN" sz="2400" dirty="0"/>
              <a:t> build</a:t>
            </a:r>
            <a:endParaRPr lang="zh-CN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DDBFA2-5F66-214F-2CAC-82F6809E57F2}"/>
              </a:ext>
            </a:extLst>
          </p:cNvPr>
          <p:cNvSpPr/>
          <p:nvPr/>
        </p:nvSpPr>
        <p:spPr>
          <a:xfrm>
            <a:off x="4580353" y="1086237"/>
            <a:ext cx="226320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Build Model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A32F80-C08A-1536-D942-D764916FF248}"/>
              </a:ext>
            </a:extLst>
          </p:cNvPr>
          <p:cNvSpPr/>
          <p:nvPr/>
        </p:nvSpPr>
        <p:spPr>
          <a:xfrm>
            <a:off x="3327465" y="1941641"/>
            <a:ext cx="226320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build_backbone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251841A2-E0E2-29E3-DCB5-86E33D7D76A4}"/>
              </a:ext>
            </a:extLst>
          </p:cNvPr>
          <p:cNvCxnSpPr>
            <a:stCxn id="3" idx="2"/>
            <a:endCxn id="8" idx="0"/>
          </p:cNvCxnSpPr>
          <p:nvPr/>
        </p:nvCxnSpPr>
        <p:spPr>
          <a:xfrm rot="5400000">
            <a:off x="4888645" y="1118327"/>
            <a:ext cx="393739" cy="12528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2DEAD3C-A8D1-A4BA-BE17-E5FC1E35838E}"/>
              </a:ext>
            </a:extLst>
          </p:cNvPr>
          <p:cNvSpPr/>
          <p:nvPr/>
        </p:nvSpPr>
        <p:spPr>
          <a:xfrm>
            <a:off x="7660741" y="1941641"/>
            <a:ext cx="32446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build_deforamble_transformer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8E522CC-4E18-AB7F-27B1-1CC9D94502E4}"/>
              </a:ext>
            </a:extLst>
          </p:cNvPr>
          <p:cNvSpPr/>
          <p:nvPr/>
        </p:nvSpPr>
        <p:spPr>
          <a:xfrm>
            <a:off x="2003355" y="2797045"/>
            <a:ext cx="226320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Backbone(ResNet50)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BA73DAB-46FB-342A-3EF2-2C1A2B702116}"/>
              </a:ext>
            </a:extLst>
          </p:cNvPr>
          <p:cNvSpPr/>
          <p:nvPr/>
        </p:nvSpPr>
        <p:spPr>
          <a:xfrm>
            <a:off x="4580353" y="2797043"/>
            <a:ext cx="263762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PositionEmbeddingSine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457A4CAA-4A23-B508-7860-23FA40035164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3600146" y="1938120"/>
            <a:ext cx="393739" cy="13241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34774D0B-CC5D-4171-EF24-7ED743441DA9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rot="16200000" flipH="1">
            <a:off x="4982250" y="1880126"/>
            <a:ext cx="393737" cy="14400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012681E7-6144-2E9E-A576-D9D64F0A3FE4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rot="16200000" flipH="1">
            <a:off x="7300651" y="-40791"/>
            <a:ext cx="393739" cy="35711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66B74E79-2750-262E-81C8-193A0AFEC81C}"/>
              </a:ext>
            </a:extLst>
          </p:cNvPr>
          <p:cNvSpPr/>
          <p:nvPr/>
        </p:nvSpPr>
        <p:spPr>
          <a:xfrm>
            <a:off x="3327464" y="3830123"/>
            <a:ext cx="226320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Backbone+PE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1BC060A2-47F7-26FC-632A-6860F4664054}"/>
              </a:ext>
            </a:extLst>
          </p:cNvPr>
          <p:cNvCxnSpPr>
            <a:cxnSpLocks/>
            <a:stCxn id="13" idx="2"/>
            <a:endCxn id="25" idx="0"/>
          </p:cNvCxnSpPr>
          <p:nvPr/>
        </p:nvCxnSpPr>
        <p:spPr>
          <a:xfrm rot="16200000" flipH="1">
            <a:off x="3511308" y="2882361"/>
            <a:ext cx="571413" cy="13241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B4F009DE-F903-90ED-0B45-2C710A1C59A9}"/>
              </a:ext>
            </a:extLst>
          </p:cNvPr>
          <p:cNvCxnSpPr>
            <a:cxnSpLocks/>
            <a:stCxn id="14" idx="2"/>
            <a:endCxn id="25" idx="0"/>
          </p:cNvCxnSpPr>
          <p:nvPr/>
        </p:nvCxnSpPr>
        <p:spPr>
          <a:xfrm rot="5400000">
            <a:off x="4893411" y="2824367"/>
            <a:ext cx="571415" cy="14400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23CF01D5-4140-8A80-C071-73F591D18239}"/>
              </a:ext>
            </a:extLst>
          </p:cNvPr>
          <p:cNvSpPr/>
          <p:nvPr/>
        </p:nvSpPr>
        <p:spPr>
          <a:xfrm>
            <a:off x="5809178" y="4916360"/>
            <a:ext cx="226320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DeformableDETR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284B061B-6EB2-DE65-8389-1F6B74389A66}"/>
              </a:ext>
            </a:extLst>
          </p:cNvPr>
          <p:cNvCxnSpPr>
            <a:cxnSpLocks/>
            <a:stCxn id="25" idx="2"/>
            <a:endCxn id="33" idx="0"/>
          </p:cNvCxnSpPr>
          <p:nvPr/>
        </p:nvCxnSpPr>
        <p:spPr>
          <a:xfrm rot="16200000" flipH="1">
            <a:off x="5387640" y="3363217"/>
            <a:ext cx="624572" cy="2481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D5B75E0B-331C-9436-0951-5B8AB12F2A82}"/>
              </a:ext>
            </a:extLst>
          </p:cNvPr>
          <p:cNvCxnSpPr>
            <a:cxnSpLocks/>
            <a:stCxn id="41" idx="2"/>
            <a:endCxn id="33" idx="0"/>
          </p:cNvCxnSpPr>
          <p:nvPr/>
        </p:nvCxnSpPr>
        <p:spPr>
          <a:xfrm rot="5400000">
            <a:off x="7317071" y="2950349"/>
            <a:ext cx="1589724" cy="2342299"/>
          </a:xfrm>
          <a:prstGeom prst="bentConnector3">
            <a:avLst>
              <a:gd name="adj1" fmla="val 802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6A0BD5B6-1A27-C732-21FC-80603A134BB2}"/>
              </a:ext>
            </a:extLst>
          </p:cNvPr>
          <p:cNvSpPr/>
          <p:nvPr/>
        </p:nvSpPr>
        <p:spPr>
          <a:xfrm>
            <a:off x="7660741" y="2864971"/>
            <a:ext cx="32446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transformer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0868661-A78D-0D1D-9CC1-8461AFD7EE32}"/>
              </a:ext>
            </a:extLst>
          </p:cNvPr>
          <p:cNvCxnSpPr>
            <a:cxnSpLocks/>
            <a:stCxn id="12" idx="2"/>
            <a:endCxn id="41" idx="0"/>
          </p:cNvCxnSpPr>
          <p:nvPr/>
        </p:nvCxnSpPr>
        <p:spPr>
          <a:xfrm>
            <a:off x="9283082" y="2403306"/>
            <a:ext cx="0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302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C9AD47A-EE02-B3BB-23F2-6E125E75A838}"/>
              </a:ext>
            </a:extLst>
          </p:cNvPr>
          <p:cNvSpPr/>
          <p:nvPr/>
        </p:nvSpPr>
        <p:spPr>
          <a:xfrm>
            <a:off x="4580353" y="3502865"/>
            <a:ext cx="3333561" cy="862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ModulatedDeformConv2dPack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74ADBB-6254-B2D1-0949-C852CAC3F5F3}"/>
              </a:ext>
            </a:extLst>
          </p:cNvPr>
          <p:cNvSpPr/>
          <p:nvPr/>
        </p:nvSpPr>
        <p:spPr>
          <a:xfrm>
            <a:off x="4580353" y="2294551"/>
            <a:ext cx="3333561" cy="862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ModulatedDeformConv2d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D160CA-F66E-2ECA-5C05-278B35D20BD4}"/>
              </a:ext>
            </a:extLst>
          </p:cNvPr>
          <p:cNvSpPr/>
          <p:nvPr/>
        </p:nvSpPr>
        <p:spPr>
          <a:xfrm>
            <a:off x="4580353" y="1086237"/>
            <a:ext cx="3333561" cy="862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nn.Module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F71776E-047D-8D18-474F-D7F4B43BD2D6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6247134" y="3156857"/>
            <a:ext cx="0" cy="34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F84D07B-0B27-8279-C186-8E0B8A758EC3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6247134" y="1948543"/>
            <a:ext cx="0" cy="34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292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C758279-5DB5-C295-0AFE-F144816D13CD}"/>
              </a:ext>
            </a:extLst>
          </p:cNvPr>
          <p:cNvSpPr txBox="1"/>
          <p:nvPr/>
        </p:nvSpPr>
        <p:spPr>
          <a:xfrm>
            <a:off x="0" y="95651"/>
            <a:ext cx="6072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Multi Scale Deformable Attention in Encoder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8B6F511-6CB5-0DDD-6F42-CB4019C57A10}"/>
              </a:ext>
            </a:extLst>
          </p:cNvPr>
          <p:cNvSpPr/>
          <p:nvPr/>
        </p:nvSpPr>
        <p:spPr>
          <a:xfrm>
            <a:off x="6429163" y="1548660"/>
            <a:ext cx="19800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Query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(2,1360,256)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36747E-532A-6227-98E6-FBC3FC491674}"/>
              </a:ext>
            </a:extLst>
          </p:cNvPr>
          <p:cNvSpPr/>
          <p:nvPr/>
        </p:nvSpPr>
        <p:spPr>
          <a:xfrm>
            <a:off x="5103021" y="2761169"/>
            <a:ext cx="19800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Sampling_offset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(2,1360,256)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F1E107-340B-838F-8DC7-8400A8FB2D36}"/>
              </a:ext>
            </a:extLst>
          </p:cNvPr>
          <p:cNvSpPr/>
          <p:nvPr/>
        </p:nvSpPr>
        <p:spPr>
          <a:xfrm>
            <a:off x="7537439" y="2761169"/>
            <a:ext cx="19800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Attention_weights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(2,1360,128)</a:t>
            </a: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0E268D20-FCE0-B2C9-314D-742677E0440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6441938" y="1783943"/>
            <a:ext cx="628309" cy="13261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BE97A152-06D8-019D-99EB-DD5CB2AD9430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16200000" flipH="1">
            <a:off x="7659147" y="1892876"/>
            <a:ext cx="628309" cy="11082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11F28081-460C-3AC8-6CCB-FA74CEE405C2}"/>
              </a:ext>
            </a:extLst>
          </p:cNvPr>
          <p:cNvSpPr/>
          <p:nvPr/>
        </p:nvSpPr>
        <p:spPr>
          <a:xfrm>
            <a:off x="10361056" y="1805130"/>
            <a:ext cx="19800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(2,1360,256)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5228518-6793-8487-18F0-A42C8E39169E}"/>
              </a:ext>
            </a:extLst>
          </p:cNvPr>
          <p:cNvSpPr/>
          <p:nvPr/>
        </p:nvSpPr>
        <p:spPr>
          <a:xfrm>
            <a:off x="5103021" y="3754878"/>
            <a:ext cx="19800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Sampling_offset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(2,1360,8,4,4,2)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4023B43-34B4-03E4-5510-57509E025965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6093021" y="3345369"/>
            <a:ext cx="0" cy="409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60B2A00-7947-E0E8-36AB-E02DB49226EE}"/>
              </a:ext>
            </a:extLst>
          </p:cNvPr>
          <p:cNvSpPr/>
          <p:nvPr/>
        </p:nvSpPr>
        <p:spPr>
          <a:xfrm>
            <a:off x="7537439" y="3721161"/>
            <a:ext cx="19800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Attention_weights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(2,1360,8,4,4)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9C98EE3-04D2-3CFF-25B9-FFAAB27564C7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>
            <a:off x="8527439" y="3345369"/>
            <a:ext cx="0" cy="375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EAB136E-4B71-7BF2-B960-2DF5E0BB09B4}"/>
              </a:ext>
            </a:extLst>
          </p:cNvPr>
          <p:cNvSpPr/>
          <p:nvPr/>
        </p:nvSpPr>
        <p:spPr>
          <a:xfrm>
            <a:off x="7419163" y="554950"/>
            <a:ext cx="1980000" cy="58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Features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5F8A1C6-AE79-CC0D-25E0-D0211393ED2A}"/>
              </a:ext>
            </a:extLst>
          </p:cNvPr>
          <p:cNvSpPr/>
          <p:nvPr/>
        </p:nvSpPr>
        <p:spPr>
          <a:xfrm>
            <a:off x="10361056" y="2633954"/>
            <a:ext cx="19800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(2,1360,8,32)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51F0D19-6162-A4A9-F3F1-4B3A0B2333F1}"/>
              </a:ext>
            </a:extLst>
          </p:cNvPr>
          <p:cNvCxnSpPr>
            <a:cxnSpLocks/>
            <a:stCxn id="19" idx="2"/>
            <a:endCxn id="34" idx="0"/>
          </p:cNvCxnSpPr>
          <p:nvPr/>
        </p:nvCxnSpPr>
        <p:spPr>
          <a:xfrm>
            <a:off x="11351056" y="2389330"/>
            <a:ext cx="0" cy="24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93EFB2F6-9B91-D5D8-B2BC-000BC1664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573617"/>
              </p:ext>
            </p:extLst>
          </p:nvPr>
        </p:nvGraphicFramePr>
        <p:xfrm>
          <a:off x="5296" y="621560"/>
          <a:ext cx="2792684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049">
                  <a:extLst>
                    <a:ext uri="{9D8B030D-6E8A-4147-A177-3AD203B41FA5}">
                      <a16:colId xmlns:a16="http://schemas.microsoft.com/office/drawing/2014/main" val="572929267"/>
                    </a:ext>
                  </a:extLst>
                </a:gridCol>
                <a:gridCol w="1243191">
                  <a:extLst>
                    <a:ext uri="{9D8B030D-6E8A-4147-A177-3AD203B41FA5}">
                      <a16:colId xmlns:a16="http://schemas.microsoft.com/office/drawing/2014/main" val="2206494025"/>
                    </a:ext>
                  </a:extLst>
                </a:gridCol>
                <a:gridCol w="672444">
                  <a:extLst>
                    <a:ext uri="{9D8B030D-6E8A-4147-A177-3AD203B41FA5}">
                      <a16:colId xmlns:a16="http://schemas.microsoft.com/office/drawing/2014/main" val="1180858760"/>
                    </a:ext>
                  </a:extLst>
                </a:gridCol>
              </a:tblGrid>
              <a:tr h="298297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参数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含义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取值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160671"/>
                  </a:ext>
                </a:extLst>
              </a:tr>
              <a:tr h="298297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Batch num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917849"/>
                  </a:ext>
                </a:extLst>
              </a:tr>
              <a:tr h="298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Len_q</a:t>
                      </a:r>
                      <a:endParaRPr lang="en-US" altLang="zh-CN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Query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长度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014428"/>
                  </a:ext>
                </a:extLst>
              </a:tr>
              <a:tr h="298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Len_in</a:t>
                      </a:r>
                      <a:endParaRPr lang="en-US" altLang="zh-CN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长度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1360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358464"/>
                  </a:ext>
                </a:extLst>
              </a:tr>
              <a:tr h="298297"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solidFill>
                            <a:schemeClr val="tx1"/>
                          </a:solidFill>
                        </a:rPr>
                        <a:t>n_heads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头数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748362"/>
                  </a:ext>
                </a:extLst>
              </a:tr>
              <a:tr h="298297"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solidFill>
                            <a:schemeClr val="tx1"/>
                          </a:solidFill>
                        </a:rPr>
                        <a:t>n_levels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特征层数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2004020"/>
                  </a:ext>
                </a:extLst>
              </a:tr>
              <a:tr h="298297"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solidFill>
                            <a:schemeClr val="tx1"/>
                          </a:solidFill>
                        </a:rPr>
                        <a:t>n_points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参考点数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63503"/>
                  </a:ext>
                </a:extLst>
              </a:tr>
              <a:tr h="298297"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solidFill>
                            <a:schemeClr val="tx1"/>
                          </a:solidFill>
                        </a:rPr>
                        <a:t>d_model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特征通道数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591476"/>
                  </a:ext>
                </a:extLst>
              </a:tr>
            </a:tbl>
          </a:graphicData>
        </a:graphic>
      </p:graphicFrame>
      <p:sp>
        <p:nvSpPr>
          <p:cNvPr id="41" name="矩形 40">
            <a:extLst>
              <a:ext uri="{FF2B5EF4-FFF2-40B4-BE49-F238E27FC236}">
                <a16:creationId xmlns:a16="http://schemas.microsoft.com/office/drawing/2014/main" id="{7522ED57-2093-9EB6-1897-F2DDBC77E292}"/>
              </a:ext>
            </a:extLst>
          </p:cNvPr>
          <p:cNvSpPr/>
          <p:nvPr/>
        </p:nvSpPr>
        <p:spPr>
          <a:xfrm>
            <a:off x="2945000" y="3754878"/>
            <a:ext cx="19800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reference_points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(2,1360,4,2)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7062756-93FF-766B-C058-3AF86B677264}"/>
              </a:ext>
            </a:extLst>
          </p:cNvPr>
          <p:cNvSpPr/>
          <p:nvPr/>
        </p:nvSpPr>
        <p:spPr>
          <a:xfrm>
            <a:off x="3869026" y="4857740"/>
            <a:ext cx="19800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Sampling_location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(2,1360,8,4,4,2)</a:t>
            </a: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80A66E8E-A92D-5951-34BC-18A08E31DDD0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rot="16200000" flipH="1">
            <a:off x="4137682" y="4136396"/>
            <a:ext cx="518662" cy="9240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9423DA21-B913-259C-D017-FA5E624371BC}"/>
              </a:ext>
            </a:extLst>
          </p:cNvPr>
          <p:cNvCxnSpPr>
            <a:cxnSpLocks/>
            <a:stCxn id="21" idx="2"/>
            <a:endCxn id="42" idx="0"/>
          </p:cNvCxnSpPr>
          <p:nvPr/>
        </p:nvCxnSpPr>
        <p:spPr>
          <a:xfrm rot="5400000">
            <a:off x="5216693" y="3981412"/>
            <a:ext cx="518662" cy="12339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BC8DB447-AE43-6AA6-0916-07F49A472D02}"/>
              </a:ext>
            </a:extLst>
          </p:cNvPr>
          <p:cNvSpPr/>
          <p:nvPr/>
        </p:nvSpPr>
        <p:spPr>
          <a:xfrm>
            <a:off x="7537439" y="6807487"/>
            <a:ext cx="19800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MSDeform</a:t>
            </a:r>
            <a:r>
              <a:rPr lang="en-US" altLang="zh-CN" dirty="0">
                <a:solidFill>
                  <a:schemeClr val="tx1"/>
                </a:solidFill>
              </a:rPr>
              <a:t> Attn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(2, 1360,256)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3517219-8A75-AB09-F9DD-0B26A8EE060F}"/>
              </a:ext>
            </a:extLst>
          </p:cNvPr>
          <p:cNvSpPr/>
          <p:nvPr/>
        </p:nvSpPr>
        <p:spPr>
          <a:xfrm>
            <a:off x="10361056" y="5792604"/>
            <a:ext cx="19800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Sampled_value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(16,32,1360,16)</a:t>
            </a:r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326473EC-D2D8-E794-BD02-3FD5F50EE8FF}"/>
              </a:ext>
            </a:extLst>
          </p:cNvPr>
          <p:cNvCxnSpPr>
            <a:cxnSpLocks/>
            <a:stCxn id="42" idx="2"/>
            <a:endCxn id="71" idx="0"/>
          </p:cNvCxnSpPr>
          <p:nvPr/>
        </p:nvCxnSpPr>
        <p:spPr>
          <a:xfrm rot="16200000" flipH="1">
            <a:off x="7929709" y="2371257"/>
            <a:ext cx="350664" cy="64920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E04D0F06-E884-1C3C-AE57-99E140823FDF}"/>
              </a:ext>
            </a:extLst>
          </p:cNvPr>
          <p:cNvCxnSpPr>
            <a:cxnSpLocks/>
            <a:stCxn id="71" idx="2"/>
            <a:endCxn id="52" idx="0"/>
          </p:cNvCxnSpPr>
          <p:nvPr/>
        </p:nvCxnSpPr>
        <p:spPr>
          <a:xfrm rot="5400000">
            <a:off x="9723907" y="5180337"/>
            <a:ext cx="430683" cy="28236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5FD13E4D-F78F-80E7-4034-D0D0FAFBA1B7}"/>
              </a:ext>
            </a:extLst>
          </p:cNvPr>
          <p:cNvSpPr/>
          <p:nvPr/>
        </p:nvSpPr>
        <p:spPr>
          <a:xfrm>
            <a:off x="4150734" y="1548660"/>
            <a:ext cx="19800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Position Embed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(2,1360,256)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CE3773FD-FC69-5D60-3C21-1CE9B072B093}"/>
              </a:ext>
            </a:extLst>
          </p:cNvPr>
          <p:cNvCxnSpPr>
            <a:cxnSpLocks/>
            <a:stCxn id="104" idx="3"/>
            <a:endCxn id="5" idx="1"/>
          </p:cNvCxnSpPr>
          <p:nvPr/>
        </p:nvCxnSpPr>
        <p:spPr>
          <a:xfrm>
            <a:off x="6130734" y="1840760"/>
            <a:ext cx="298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C4FC2CB8-6A74-6EFB-869A-B3F8ED2AA952}"/>
              </a:ext>
            </a:extLst>
          </p:cNvPr>
          <p:cNvSpPr/>
          <p:nvPr/>
        </p:nvSpPr>
        <p:spPr>
          <a:xfrm>
            <a:off x="119452" y="3953998"/>
            <a:ext cx="1980000" cy="1546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Features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[(2,256,32,32),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(2,256,16,16),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(2,256,8,8),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(2,256,4,4)]</a:t>
            </a:r>
          </a:p>
        </p:txBody>
      </p:sp>
      <p:cxnSp>
        <p:nvCxnSpPr>
          <p:cNvPr id="125" name="连接符: 肘形 124">
            <a:extLst>
              <a:ext uri="{FF2B5EF4-FFF2-40B4-BE49-F238E27FC236}">
                <a16:creationId xmlns:a16="http://schemas.microsoft.com/office/drawing/2014/main" id="{F73D573A-8BDD-DE7F-5FA2-E8FC73CAC830}"/>
              </a:ext>
            </a:extLst>
          </p:cNvPr>
          <p:cNvCxnSpPr>
            <a:cxnSpLocks/>
            <a:stCxn id="30" idx="2"/>
            <a:endCxn id="19" idx="0"/>
          </p:cNvCxnSpPr>
          <p:nvPr/>
        </p:nvCxnSpPr>
        <p:spPr>
          <a:xfrm rot="16200000" flipH="1">
            <a:off x="9548179" y="2253"/>
            <a:ext cx="663860" cy="2941893"/>
          </a:xfrm>
          <a:prstGeom prst="bentConnector3">
            <a:avLst>
              <a:gd name="adj1" fmla="val 311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连接符: 肘形 127">
            <a:extLst>
              <a:ext uri="{FF2B5EF4-FFF2-40B4-BE49-F238E27FC236}">
                <a16:creationId xmlns:a16="http://schemas.microsoft.com/office/drawing/2014/main" id="{41771806-318E-502F-F25C-9095B263F2EB}"/>
              </a:ext>
            </a:extLst>
          </p:cNvPr>
          <p:cNvCxnSpPr>
            <a:cxnSpLocks/>
            <a:stCxn id="30" idx="2"/>
            <a:endCxn id="5" idx="0"/>
          </p:cNvCxnSpPr>
          <p:nvPr/>
        </p:nvCxnSpPr>
        <p:spPr>
          <a:xfrm rot="5400000">
            <a:off x="7710468" y="849965"/>
            <a:ext cx="407390" cy="99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AB5886AF-4FE0-5697-8B0D-54554B76C32A}"/>
              </a:ext>
            </a:extLst>
          </p:cNvPr>
          <p:cNvCxnSpPr>
            <a:cxnSpLocks/>
            <a:stCxn id="34" idx="2"/>
            <a:endCxn id="71" idx="0"/>
          </p:cNvCxnSpPr>
          <p:nvPr/>
        </p:nvCxnSpPr>
        <p:spPr>
          <a:xfrm>
            <a:off x="11351056" y="3218154"/>
            <a:ext cx="0" cy="257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文本框 147">
            <a:extLst>
              <a:ext uri="{FF2B5EF4-FFF2-40B4-BE49-F238E27FC236}">
                <a16:creationId xmlns:a16="http://schemas.microsoft.com/office/drawing/2014/main" id="{87F2FF47-5E40-57D5-05FF-D73C3EECF462}"/>
              </a:ext>
            </a:extLst>
          </p:cNvPr>
          <p:cNvSpPr txBox="1"/>
          <p:nvPr/>
        </p:nvSpPr>
        <p:spPr>
          <a:xfrm>
            <a:off x="4180175" y="2122974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(bz,token_num,256)</a:t>
            </a:r>
            <a:endParaRPr lang="zh-CN" altLang="en-US" dirty="0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9A082D70-4DBC-E6B3-F4F0-99EB316F5B37}"/>
              </a:ext>
            </a:extLst>
          </p:cNvPr>
          <p:cNvSpPr txBox="1"/>
          <p:nvPr/>
        </p:nvSpPr>
        <p:spPr>
          <a:xfrm>
            <a:off x="7402946" y="2112323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(bz,token_num,256)</a:t>
            </a:r>
            <a:endParaRPr lang="zh-CN" altLang="en-US" dirty="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3116D0C9-863F-5D74-311D-50005441E4A3}"/>
              </a:ext>
            </a:extLst>
          </p:cNvPr>
          <p:cNvSpPr txBox="1"/>
          <p:nvPr/>
        </p:nvSpPr>
        <p:spPr>
          <a:xfrm>
            <a:off x="11476052" y="2307441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(bz,token_num,256)</a:t>
            </a:r>
            <a:endParaRPr lang="zh-CN" altLang="en-US" dirty="0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B247020E-2543-6E80-D92B-2AD4D29E66CF}"/>
              </a:ext>
            </a:extLst>
          </p:cNvPr>
          <p:cNvSpPr txBox="1"/>
          <p:nvPr/>
        </p:nvSpPr>
        <p:spPr>
          <a:xfrm>
            <a:off x="11348126" y="3234667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bz,token_n_heads</a:t>
            </a:r>
            <a:r>
              <a:rPr lang="en-US" altLang="zh-CN" dirty="0"/>
              <a:t>, dim)</a:t>
            </a:r>
            <a:endParaRPr lang="zh-CN" altLang="en-US" dirty="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50F1C230-8BFE-EE48-E668-0A49A2D727B0}"/>
              </a:ext>
            </a:extLst>
          </p:cNvPr>
          <p:cNvSpPr/>
          <p:nvPr/>
        </p:nvSpPr>
        <p:spPr>
          <a:xfrm>
            <a:off x="2945000" y="2774975"/>
            <a:ext cx="1980000" cy="58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Features size</a:t>
            </a:r>
          </a:p>
        </p:txBody>
      </p: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35242607-F8DD-6B95-F39E-7F5A6D0FA4D7}"/>
              </a:ext>
            </a:extLst>
          </p:cNvPr>
          <p:cNvCxnSpPr>
            <a:cxnSpLocks/>
            <a:stCxn id="155" idx="2"/>
            <a:endCxn id="41" idx="0"/>
          </p:cNvCxnSpPr>
          <p:nvPr/>
        </p:nvCxnSpPr>
        <p:spPr>
          <a:xfrm>
            <a:off x="3935000" y="3361295"/>
            <a:ext cx="0" cy="39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356EB80B-59BE-2FDA-8E53-F5A8821AD829}"/>
              </a:ext>
            </a:extLst>
          </p:cNvPr>
          <p:cNvSpPr txBox="1"/>
          <p:nvPr/>
        </p:nvSpPr>
        <p:spPr>
          <a:xfrm>
            <a:off x="3973966" y="4443944"/>
            <a:ext cx="371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(2,1360,n_heads,n_levels,n_points,2</a:t>
            </a:r>
            <a:endParaRPr lang="zh-CN" altLang="en-US" dirty="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8DC4A3EA-916D-4B3C-101B-F271BE61A03F}"/>
              </a:ext>
            </a:extLst>
          </p:cNvPr>
          <p:cNvSpPr txBox="1"/>
          <p:nvPr/>
        </p:nvSpPr>
        <p:spPr>
          <a:xfrm>
            <a:off x="3365337" y="5656806"/>
            <a:ext cx="371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(2,1360,n_heads,n_levels,n_points,2</a:t>
            </a:r>
            <a:endParaRPr lang="zh-CN" altLang="en-US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A127B285-F06A-65C2-728D-30F04C768341}"/>
              </a:ext>
            </a:extLst>
          </p:cNvPr>
          <p:cNvSpPr/>
          <p:nvPr/>
        </p:nvSpPr>
        <p:spPr>
          <a:xfrm>
            <a:off x="7537439" y="4692854"/>
            <a:ext cx="19800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Attention_weights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(16,1,1360,16)</a:t>
            </a:r>
          </a:p>
        </p:txBody>
      </p: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10E15DD7-489F-5F62-8ACC-2B11EFC7F8D7}"/>
              </a:ext>
            </a:extLst>
          </p:cNvPr>
          <p:cNvCxnSpPr>
            <a:cxnSpLocks/>
            <a:stCxn id="26" idx="2"/>
            <a:endCxn id="164" idx="0"/>
          </p:cNvCxnSpPr>
          <p:nvPr/>
        </p:nvCxnSpPr>
        <p:spPr>
          <a:xfrm>
            <a:off x="8527439" y="4305361"/>
            <a:ext cx="0" cy="387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0497D99F-3B76-B017-6AFF-2DB9630C5982}"/>
              </a:ext>
            </a:extLst>
          </p:cNvPr>
          <p:cNvSpPr txBox="1"/>
          <p:nvPr/>
        </p:nvSpPr>
        <p:spPr>
          <a:xfrm>
            <a:off x="7021791" y="5307729"/>
            <a:ext cx="371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N*n_heads,1,1360,n_levels*</a:t>
            </a:r>
            <a:r>
              <a:rPr lang="en-US" altLang="zh-CN" dirty="0" err="1"/>
              <a:t>n_points</a:t>
            </a:r>
            <a:endParaRPr lang="zh-CN" altLang="en-US" dirty="0"/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FC463D76-6ADE-1F69-5372-D9D7D007892E}"/>
              </a:ext>
            </a:extLst>
          </p:cNvPr>
          <p:cNvCxnSpPr>
            <a:cxnSpLocks/>
            <a:stCxn id="164" idx="2"/>
            <a:endCxn id="52" idx="0"/>
          </p:cNvCxnSpPr>
          <p:nvPr/>
        </p:nvCxnSpPr>
        <p:spPr>
          <a:xfrm>
            <a:off x="8527439" y="5277054"/>
            <a:ext cx="0" cy="1530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196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E0787-9F63-109A-C5AF-A66197ED2BBB}"/>
              </a:ext>
            </a:extLst>
          </p:cNvPr>
          <p:cNvSpPr txBox="1"/>
          <p:nvPr/>
        </p:nvSpPr>
        <p:spPr>
          <a:xfrm>
            <a:off x="4838565" y="-7060"/>
            <a:ext cx="218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Futr3Head</a:t>
            </a:r>
            <a:r>
              <a:rPr lang="zh-CN" altLang="en-US" sz="2400" dirty="0"/>
              <a:t>分析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B3172A-7087-194C-798B-F30CAA399996}"/>
              </a:ext>
            </a:extLst>
          </p:cNvPr>
          <p:cNvSpPr/>
          <p:nvPr/>
        </p:nvSpPr>
        <p:spPr>
          <a:xfrm>
            <a:off x="4340191" y="1965029"/>
            <a:ext cx="3410438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Futr3DHead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8C3AD1-823F-DC81-A559-DF203BB6FA1A}"/>
              </a:ext>
            </a:extLst>
          </p:cNvPr>
          <p:cNvSpPr/>
          <p:nvPr/>
        </p:nvSpPr>
        <p:spPr>
          <a:xfrm>
            <a:off x="4340191" y="2866291"/>
            <a:ext cx="3410438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Futr3DTransformer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1933120-7A1E-B071-FE1A-285A6192C35C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6045410" y="2549229"/>
            <a:ext cx="0" cy="31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AE817971-30E3-53CE-A825-5544EB8C2321}"/>
              </a:ext>
            </a:extLst>
          </p:cNvPr>
          <p:cNvSpPr/>
          <p:nvPr/>
        </p:nvSpPr>
        <p:spPr>
          <a:xfrm>
            <a:off x="4340191" y="3767553"/>
            <a:ext cx="3410438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Futr3DTransformerDecoder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D834D5C-9354-19C9-DF9A-A4A240389AD7}"/>
              </a:ext>
            </a:extLst>
          </p:cNvPr>
          <p:cNvSpPr/>
          <p:nvPr/>
        </p:nvSpPr>
        <p:spPr>
          <a:xfrm>
            <a:off x="4340190" y="4668815"/>
            <a:ext cx="3410437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DetrTransformerDecoderLayer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98DA4D5-1D86-8F65-DE27-0F52793EAF79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>
            <a:off x="6045410" y="3450491"/>
            <a:ext cx="0" cy="31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17DF52F-638F-0580-A1BA-301ACAF79AF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6045409" y="4351753"/>
            <a:ext cx="1" cy="31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093A4789-3D8B-38BB-EA3B-4FBEED685C04}"/>
              </a:ext>
            </a:extLst>
          </p:cNvPr>
          <p:cNvSpPr/>
          <p:nvPr/>
        </p:nvSpPr>
        <p:spPr>
          <a:xfrm>
            <a:off x="3295162" y="5595039"/>
            <a:ext cx="2452496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MultiheadAttention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76DE777-972F-7F50-9857-80D2FE34FCE3}"/>
              </a:ext>
            </a:extLst>
          </p:cNvPr>
          <p:cNvSpPr/>
          <p:nvPr/>
        </p:nvSpPr>
        <p:spPr>
          <a:xfrm>
            <a:off x="6444344" y="5595039"/>
            <a:ext cx="2452496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FUTR3DAttention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EDC8521F-E68B-BB95-1EE3-3B0C101A8B6E}"/>
              </a:ext>
            </a:extLst>
          </p:cNvPr>
          <p:cNvCxnSpPr>
            <a:cxnSpLocks/>
            <a:stCxn id="18" idx="2"/>
            <a:endCxn id="31" idx="0"/>
          </p:cNvCxnSpPr>
          <p:nvPr/>
        </p:nvCxnSpPr>
        <p:spPr>
          <a:xfrm rot="5400000">
            <a:off x="5112398" y="4662028"/>
            <a:ext cx="342024" cy="15239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7709F8E7-5430-6D3D-B9F2-BB9CFF92F327}"/>
              </a:ext>
            </a:extLst>
          </p:cNvPr>
          <p:cNvCxnSpPr>
            <a:cxnSpLocks/>
            <a:stCxn id="18" idx="2"/>
            <a:endCxn id="35" idx="0"/>
          </p:cNvCxnSpPr>
          <p:nvPr/>
        </p:nvCxnSpPr>
        <p:spPr>
          <a:xfrm rot="16200000" flipH="1">
            <a:off x="6686988" y="4611435"/>
            <a:ext cx="342024" cy="1625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384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3F0A20-A886-3FF0-4029-F6F93895583B}"/>
              </a:ext>
            </a:extLst>
          </p:cNvPr>
          <p:cNvSpPr txBox="1"/>
          <p:nvPr/>
        </p:nvSpPr>
        <p:spPr>
          <a:xfrm>
            <a:off x="4838565" y="-70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多进程训练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9AD6245-339C-E72C-BD27-72502972157C}"/>
              </a:ext>
            </a:extLst>
          </p:cNvPr>
          <p:cNvSpPr/>
          <p:nvPr/>
        </p:nvSpPr>
        <p:spPr>
          <a:xfrm>
            <a:off x="3733029" y="705474"/>
            <a:ext cx="3410438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torchrun</a:t>
            </a:r>
            <a:r>
              <a:rPr lang="en-US" altLang="zh-CN" dirty="0">
                <a:solidFill>
                  <a:schemeClr val="tx1"/>
                </a:solidFill>
              </a:rPr>
              <a:t> --</a:t>
            </a:r>
            <a:r>
              <a:rPr lang="en-US" altLang="zh-CN" dirty="0" err="1">
                <a:solidFill>
                  <a:schemeClr val="tx1"/>
                </a:solidFill>
              </a:rPr>
              <a:t>nproc_per_node</a:t>
            </a:r>
            <a:r>
              <a:rPr lang="en-US" altLang="zh-CN" dirty="0">
                <a:solidFill>
                  <a:schemeClr val="tx1"/>
                </a:solidFill>
              </a:rPr>
              <a:t>=2 main.py</a:t>
            </a:r>
            <a:r>
              <a:rPr lang="zh-CN" altLang="en-US" dirty="0">
                <a:solidFill>
                  <a:schemeClr val="tx1"/>
                </a:solidFill>
              </a:rPr>
              <a:t>启动多进程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D252FE5-AEE4-5555-537D-2E196E67EC13}"/>
              </a:ext>
            </a:extLst>
          </p:cNvPr>
          <p:cNvSpPr/>
          <p:nvPr/>
        </p:nvSpPr>
        <p:spPr>
          <a:xfrm>
            <a:off x="2071260" y="1656572"/>
            <a:ext cx="2983542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dist.init_process_group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进程初始化</a:t>
            </a: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0CF9EB0F-FF8B-10E0-5BA3-8522DF4933A0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4317191" y="535515"/>
            <a:ext cx="366898" cy="18752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D0E99190-8701-AA1A-1FF5-9FB8867BFD0C}"/>
              </a:ext>
            </a:extLst>
          </p:cNvPr>
          <p:cNvCxnSpPr>
            <a:cxnSpLocks/>
            <a:stCxn id="3" idx="2"/>
            <a:endCxn id="39" idx="0"/>
          </p:cNvCxnSpPr>
          <p:nvPr/>
        </p:nvCxnSpPr>
        <p:spPr>
          <a:xfrm rot="16200000" flipH="1">
            <a:off x="6233163" y="494759"/>
            <a:ext cx="366898" cy="19567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AA2F8C7A-D023-B0CE-17DA-39A835B7A7CB}"/>
              </a:ext>
            </a:extLst>
          </p:cNvPr>
          <p:cNvSpPr/>
          <p:nvPr/>
        </p:nvSpPr>
        <p:spPr>
          <a:xfrm>
            <a:off x="2071261" y="2481298"/>
            <a:ext cx="2983542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 err="1">
                <a:solidFill>
                  <a:schemeClr val="tx1"/>
                </a:solidFill>
              </a:rPr>
              <a:t>torch.cuda.set_device</a:t>
            </a:r>
            <a:r>
              <a:rPr lang="fr-FR" altLang="zh-CN" dirty="0">
                <a:solidFill>
                  <a:schemeClr val="tx1"/>
                </a:solidFill>
              </a:rPr>
              <a:t>(</a:t>
            </a:r>
            <a:r>
              <a:rPr lang="fr-FR" altLang="zh-CN" dirty="0" err="1">
                <a:solidFill>
                  <a:schemeClr val="tx1"/>
                </a:solidFill>
              </a:rPr>
              <a:t>rank</a:t>
            </a:r>
            <a:r>
              <a:rPr lang="fr-FR" altLang="zh-CN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设置跑在哪个显卡上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20FA3DC-B93A-615E-0F64-521AD4F3106E}"/>
              </a:ext>
            </a:extLst>
          </p:cNvPr>
          <p:cNvSpPr/>
          <p:nvPr/>
        </p:nvSpPr>
        <p:spPr>
          <a:xfrm>
            <a:off x="2071259" y="6037512"/>
            <a:ext cx="2983543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dist. </a:t>
            </a:r>
            <a:r>
              <a:rPr lang="en-US" altLang="zh-CN" dirty="0" err="1">
                <a:solidFill>
                  <a:schemeClr val="tx1"/>
                </a:solidFill>
              </a:rPr>
              <a:t>destroy_process_group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E126426-EC38-4CEB-A4FB-3AD397F26416}"/>
              </a:ext>
            </a:extLst>
          </p:cNvPr>
          <p:cNvSpPr/>
          <p:nvPr/>
        </p:nvSpPr>
        <p:spPr>
          <a:xfrm>
            <a:off x="5903205" y="2484772"/>
            <a:ext cx="2983542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 err="1">
                <a:solidFill>
                  <a:schemeClr val="tx1"/>
                </a:solidFill>
              </a:rPr>
              <a:t>torch.cuda.set_device</a:t>
            </a:r>
            <a:r>
              <a:rPr lang="fr-FR" altLang="zh-CN" dirty="0">
                <a:solidFill>
                  <a:schemeClr val="tx1"/>
                </a:solidFill>
              </a:rPr>
              <a:t>(</a:t>
            </a:r>
            <a:r>
              <a:rPr lang="fr-FR" altLang="zh-CN" dirty="0" err="1">
                <a:solidFill>
                  <a:schemeClr val="tx1"/>
                </a:solidFill>
              </a:rPr>
              <a:t>rank</a:t>
            </a:r>
            <a:r>
              <a:rPr lang="fr-FR" altLang="zh-CN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设置跑在哪个显卡上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5B77419-2C1A-06F4-6E98-59D78F7D500E}"/>
              </a:ext>
            </a:extLst>
          </p:cNvPr>
          <p:cNvSpPr/>
          <p:nvPr/>
        </p:nvSpPr>
        <p:spPr>
          <a:xfrm>
            <a:off x="5903205" y="6037512"/>
            <a:ext cx="2983542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dist. </a:t>
            </a:r>
            <a:r>
              <a:rPr lang="en-US" altLang="zh-CN" dirty="0" err="1">
                <a:solidFill>
                  <a:schemeClr val="tx1"/>
                </a:solidFill>
              </a:rPr>
              <a:t>destroy_process_group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D27AD4B-04AE-FEF4-B805-08778F52AE5B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3563031" y="2240772"/>
            <a:ext cx="1" cy="24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E95C5CE-9A73-42D7-9AE4-F3D2A4B5DC0C}"/>
              </a:ext>
            </a:extLst>
          </p:cNvPr>
          <p:cNvCxnSpPr>
            <a:cxnSpLocks/>
            <a:stCxn id="49" idx="2"/>
            <a:endCxn id="109" idx="0"/>
          </p:cNvCxnSpPr>
          <p:nvPr/>
        </p:nvCxnSpPr>
        <p:spPr>
          <a:xfrm flipH="1">
            <a:off x="3563030" y="4821572"/>
            <a:ext cx="1" cy="29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E7FAC2D-3CB3-F6C8-0DF5-ED91BB273337}"/>
              </a:ext>
            </a:extLst>
          </p:cNvPr>
          <p:cNvCxnSpPr>
            <a:cxnSpLocks/>
            <a:stCxn id="53" idx="2"/>
            <a:endCxn id="108" idx="0"/>
          </p:cNvCxnSpPr>
          <p:nvPr/>
        </p:nvCxnSpPr>
        <p:spPr>
          <a:xfrm>
            <a:off x="7394976" y="4821572"/>
            <a:ext cx="0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0B50600-1A61-B3D0-A597-93080A752AFF}"/>
              </a:ext>
            </a:extLst>
          </p:cNvPr>
          <p:cNvCxnSpPr>
            <a:cxnSpLocks/>
            <a:stCxn id="39" idx="2"/>
            <a:endCxn id="15" idx="0"/>
          </p:cNvCxnSpPr>
          <p:nvPr/>
        </p:nvCxnSpPr>
        <p:spPr>
          <a:xfrm>
            <a:off x="7394976" y="2240772"/>
            <a:ext cx="0" cy="2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726DDE93-4177-5B78-948A-6901A41F4DE0}"/>
              </a:ext>
            </a:extLst>
          </p:cNvPr>
          <p:cNvSpPr/>
          <p:nvPr/>
        </p:nvSpPr>
        <p:spPr>
          <a:xfrm>
            <a:off x="5903205" y="1656572"/>
            <a:ext cx="2983542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dist.init_process_group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进程初始化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0DFBDD5-C4EA-842D-203B-2A42C29A6854}"/>
              </a:ext>
            </a:extLst>
          </p:cNvPr>
          <p:cNvSpPr/>
          <p:nvPr/>
        </p:nvSpPr>
        <p:spPr>
          <a:xfrm>
            <a:off x="2071260" y="4237372"/>
            <a:ext cx="2983542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 err="1">
                <a:solidFill>
                  <a:schemeClr val="tx1"/>
                </a:solidFill>
              </a:rPr>
              <a:t>DistributedSampler</a:t>
            </a:r>
            <a:r>
              <a:rPr lang="zh-CN" altLang="en-US" dirty="0">
                <a:solidFill>
                  <a:schemeClr val="tx1"/>
                </a:solidFill>
              </a:rPr>
              <a:t>进行数据分配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CC2D6BC-B536-F09D-C24A-1699BB3839C7}"/>
              </a:ext>
            </a:extLst>
          </p:cNvPr>
          <p:cNvSpPr/>
          <p:nvPr/>
        </p:nvSpPr>
        <p:spPr>
          <a:xfrm>
            <a:off x="5903205" y="4237372"/>
            <a:ext cx="2983542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 err="1">
                <a:solidFill>
                  <a:schemeClr val="tx1"/>
                </a:solidFill>
              </a:rPr>
              <a:t>DistributedSampler</a:t>
            </a:r>
            <a:r>
              <a:rPr lang="zh-CN" altLang="en-US" dirty="0">
                <a:solidFill>
                  <a:schemeClr val="tx1"/>
                </a:solidFill>
              </a:rPr>
              <a:t>进行数据分配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5F9CB51-8859-A533-0047-029BAD71ADCB}"/>
              </a:ext>
            </a:extLst>
          </p:cNvPr>
          <p:cNvSpPr/>
          <p:nvPr/>
        </p:nvSpPr>
        <p:spPr>
          <a:xfrm>
            <a:off x="2071259" y="3361072"/>
            <a:ext cx="2983542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复制模型到</a:t>
            </a:r>
            <a:r>
              <a:rPr lang="en-US" altLang="zh-CN" dirty="0">
                <a:solidFill>
                  <a:schemeClr val="tx1"/>
                </a:solidFill>
              </a:rPr>
              <a:t>GPU</a:t>
            </a:r>
            <a:r>
              <a:rPr lang="zh-CN" altLang="en-US" dirty="0">
                <a:solidFill>
                  <a:schemeClr val="tx1"/>
                </a:solidFill>
              </a:rPr>
              <a:t>上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1F0D9F8-FB16-24B8-5F3B-50837B2290E5}"/>
              </a:ext>
            </a:extLst>
          </p:cNvPr>
          <p:cNvSpPr/>
          <p:nvPr/>
        </p:nvSpPr>
        <p:spPr>
          <a:xfrm>
            <a:off x="5903205" y="3361072"/>
            <a:ext cx="2983542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复制模型到</a:t>
            </a:r>
            <a:r>
              <a:rPr lang="en-US" altLang="zh-CN" dirty="0">
                <a:solidFill>
                  <a:schemeClr val="tx1"/>
                </a:solidFill>
              </a:rPr>
              <a:t>GPU</a:t>
            </a:r>
            <a:r>
              <a:rPr lang="zh-CN" altLang="en-US" dirty="0">
                <a:solidFill>
                  <a:schemeClr val="tx1"/>
                </a:solidFill>
              </a:rPr>
              <a:t>上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FF7C4A0-25FB-B649-0694-9AF82D3F4697}"/>
              </a:ext>
            </a:extLst>
          </p:cNvPr>
          <p:cNvCxnSpPr>
            <a:cxnSpLocks/>
            <a:stCxn id="13" idx="2"/>
            <a:endCxn id="55" idx="0"/>
          </p:cNvCxnSpPr>
          <p:nvPr/>
        </p:nvCxnSpPr>
        <p:spPr>
          <a:xfrm flipH="1">
            <a:off x="3563030" y="3065498"/>
            <a:ext cx="2" cy="29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D0C2C459-E767-F521-3FC1-C3583F58CA26}"/>
              </a:ext>
            </a:extLst>
          </p:cNvPr>
          <p:cNvCxnSpPr>
            <a:cxnSpLocks/>
            <a:stCxn id="15" idx="2"/>
            <a:endCxn id="56" idx="0"/>
          </p:cNvCxnSpPr>
          <p:nvPr/>
        </p:nvCxnSpPr>
        <p:spPr>
          <a:xfrm>
            <a:off x="7394976" y="3068972"/>
            <a:ext cx="0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1A8C117D-8B1F-8E7D-7B3F-BA49AD1C5557}"/>
              </a:ext>
            </a:extLst>
          </p:cNvPr>
          <p:cNvCxnSpPr>
            <a:cxnSpLocks/>
            <a:stCxn id="56" idx="2"/>
            <a:endCxn id="53" idx="0"/>
          </p:cNvCxnSpPr>
          <p:nvPr/>
        </p:nvCxnSpPr>
        <p:spPr>
          <a:xfrm>
            <a:off x="7394976" y="3945272"/>
            <a:ext cx="0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67F396F-F6C2-EE49-668D-F0EAA20E9B5A}"/>
              </a:ext>
            </a:extLst>
          </p:cNvPr>
          <p:cNvCxnSpPr>
            <a:cxnSpLocks/>
            <a:stCxn id="55" idx="2"/>
            <a:endCxn id="49" idx="0"/>
          </p:cNvCxnSpPr>
          <p:nvPr/>
        </p:nvCxnSpPr>
        <p:spPr>
          <a:xfrm>
            <a:off x="3563030" y="3945272"/>
            <a:ext cx="1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31AECE60-13B9-50D4-61DD-D054796D201A}"/>
              </a:ext>
            </a:extLst>
          </p:cNvPr>
          <p:cNvSpPr/>
          <p:nvPr/>
        </p:nvSpPr>
        <p:spPr>
          <a:xfrm>
            <a:off x="5903205" y="5113672"/>
            <a:ext cx="2983542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前向传播、反向传播、梯度汇总、参数更行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03B1B626-739A-9868-AC7E-574EBA7676EA}"/>
              </a:ext>
            </a:extLst>
          </p:cNvPr>
          <p:cNvSpPr/>
          <p:nvPr/>
        </p:nvSpPr>
        <p:spPr>
          <a:xfrm>
            <a:off x="2071259" y="5114014"/>
            <a:ext cx="2983542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前向传播、反向传播、梯度汇总、参数更行</a:t>
            </a: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B81C0D1-5CB6-DC6F-A7D3-1CBF574BAEEE}"/>
              </a:ext>
            </a:extLst>
          </p:cNvPr>
          <p:cNvCxnSpPr>
            <a:cxnSpLocks/>
            <a:stCxn id="109" idx="2"/>
            <a:endCxn id="14" idx="0"/>
          </p:cNvCxnSpPr>
          <p:nvPr/>
        </p:nvCxnSpPr>
        <p:spPr>
          <a:xfrm>
            <a:off x="3563030" y="5698214"/>
            <a:ext cx="1" cy="339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68C009FE-7AD8-11DC-1975-E7F384109DDE}"/>
              </a:ext>
            </a:extLst>
          </p:cNvPr>
          <p:cNvCxnSpPr>
            <a:cxnSpLocks/>
            <a:stCxn id="108" idx="2"/>
            <a:endCxn id="16" idx="0"/>
          </p:cNvCxnSpPr>
          <p:nvPr/>
        </p:nvCxnSpPr>
        <p:spPr>
          <a:xfrm>
            <a:off x="7394976" y="5697872"/>
            <a:ext cx="0" cy="339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65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E0787-9F63-109A-C5AF-A66197ED2BBB}"/>
              </a:ext>
            </a:extLst>
          </p:cNvPr>
          <p:cNvSpPr txBox="1"/>
          <p:nvPr/>
        </p:nvSpPr>
        <p:spPr>
          <a:xfrm>
            <a:off x="4253349" y="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算法介绍流程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40DF8B-1453-AAEF-0543-5E18B337DFFB}"/>
              </a:ext>
            </a:extLst>
          </p:cNvPr>
          <p:cNvSpPr/>
          <p:nvPr/>
        </p:nvSpPr>
        <p:spPr>
          <a:xfrm>
            <a:off x="5366988" y="3033159"/>
            <a:ext cx="2031325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PointPillar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voxelization)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E294D5-6A69-C852-CD3C-9EC83BA39C94}"/>
              </a:ext>
            </a:extLst>
          </p:cNvPr>
          <p:cNvSpPr/>
          <p:nvPr/>
        </p:nvSpPr>
        <p:spPr>
          <a:xfrm>
            <a:off x="2534410" y="3033159"/>
            <a:ext cx="2031325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Detr3d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BE3203-5816-3B13-9840-3358B01B259B}"/>
              </a:ext>
            </a:extLst>
          </p:cNvPr>
          <p:cNvSpPr/>
          <p:nvPr/>
        </p:nvSpPr>
        <p:spPr>
          <a:xfrm>
            <a:off x="2534410" y="2106155"/>
            <a:ext cx="2031325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Detr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DFBD51D-0102-B548-5932-00F42C20A193}"/>
              </a:ext>
            </a:extLst>
          </p:cNvPr>
          <p:cNvSpPr/>
          <p:nvPr/>
        </p:nvSpPr>
        <p:spPr>
          <a:xfrm>
            <a:off x="3965595" y="4281060"/>
            <a:ext cx="2031325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Futr3d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FA33E225-B96F-82A0-2EE2-EE8681B5A8AC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16200000" flipH="1">
            <a:off x="3933815" y="3233616"/>
            <a:ext cx="663701" cy="14311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D3F3F091-0A08-5D0B-037F-4BF46D7BFD7C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5400000">
            <a:off x="5350105" y="3248513"/>
            <a:ext cx="663701" cy="14013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BE789B2-ED8E-8614-3612-62967C251460}"/>
              </a:ext>
            </a:extLst>
          </p:cNvPr>
          <p:cNvCxnSpPr>
            <a:cxnSpLocks/>
            <a:stCxn id="5" idx="2"/>
            <a:endCxn id="3" idx="0"/>
          </p:cNvCxnSpPr>
          <p:nvPr/>
        </p:nvCxnSpPr>
        <p:spPr>
          <a:xfrm>
            <a:off x="3550073" y="2690355"/>
            <a:ext cx="0" cy="34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45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604774-9289-2DDD-61F0-F10DC0E7C4F2}"/>
              </a:ext>
            </a:extLst>
          </p:cNvPr>
          <p:cNvSpPr txBox="1"/>
          <p:nvPr/>
        </p:nvSpPr>
        <p:spPr>
          <a:xfrm>
            <a:off x="4253349" y="0"/>
            <a:ext cx="3009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Futr3D</a:t>
            </a:r>
            <a:r>
              <a:rPr lang="zh-CN" altLang="en-US" sz="2400" dirty="0"/>
              <a:t>激光</a:t>
            </a:r>
            <a:r>
              <a:rPr lang="en-US" altLang="zh-CN" sz="2400" dirty="0"/>
              <a:t> </a:t>
            </a:r>
            <a:r>
              <a:rPr lang="zh-CN" altLang="en-US" sz="2400" dirty="0"/>
              <a:t>配置文件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FC8AB6-C917-0F44-DB84-DCC53DCBEDE5}"/>
              </a:ext>
            </a:extLst>
          </p:cNvPr>
          <p:cNvSpPr/>
          <p:nvPr/>
        </p:nvSpPr>
        <p:spPr>
          <a:xfrm>
            <a:off x="5529943" y="536610"/>
            <a:ext cx="38861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Base3DDetector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0E5440-7707-AF63-62BA-910AD2D0298D}"/>
              </a:ext>
            </a:extLst>
          </p:cNvPr>
          <p:cNvSpPr/>
          <p:nvPr/>
        </p:nvSpPr>
        <p:spPr>
          <a:xfrm>
            <a:off x="5529943" y="1202871"/>
            <a:ext cx="3886200" cy="4452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MVXTwoStageDetector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pts_voxel_layer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pts_voxel_encoder</a:t>
            </a:r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:HardSimpleVFE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pts_middle_encoder</a:t>
            </a:r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:SparseEncoder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pts_fusion_layer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img_backbone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pts_backbone:</a:t>
            </a:r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SECOND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img_neck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pts_neck</a:t>
            </a:r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:FPN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pts_bbox_head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:FUTR3DHead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img_roi_head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img_rpn_head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train_cfg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test_cfg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pretrained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init_cfg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6C78CEF-212C-DCD2-3EA6-14205C6675E5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7473042" y="998275"/>
            <a:ext cx="1" cy="20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A933919C-2D19-4807-7B21-CD01FAB129FA}"/>
              </a:ext>
            </a:extLst>
          </p:cNvPr>
          <p:cNvSpPr/>
          <p:nvPr/>
        </p:nvSpPr>
        <p:spPr>
          <a:xfrm>
            <a:off x="5529943" y="6090557"/>
            <a:ext cx="38861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FUTR3D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E7A542D-8B0E-E055-C132-0ED681C49AF2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7473042" y="5655128"/>
            <a:ext cx="1" cy="43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719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604774-9289-2DDD-61F0-F10DC0E7C4F2}"/>
              </a:ext>
            </a:extLst>
          </p:cNvPr>
          <p:cNvSpPr txBox="1"/>
          <p:nvPr/>
        </p:nvSpPr>
        <p:spPr>
          <a:xfrm>
            <a:off x="4253349" y="0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Futr3D</a:t>
            </a:r>
            <a:r>
              <a:rPr lang="zh-CN" altLang="en-US" sz="2400" dirty="0"/>
              <a:t>激光视觉配置文件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FC8AB6-C917-0F44-DB84-DCC53DCBEDE5}"/>
              </a:ext>
            </a:extLst>
          </p:cNvPr>
          <p:cNvSpPr/>
          <p:nvPr/>
        </p:nvSpPr>
        <p:spPr>
          <a:xfrm>
            <a:off x="5529943" y="536610"/>
            <a:ext cx="38861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Base3DDetector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0E5440-7707-AF63-62BA-910AD2D0298D}"/>
              </a:ext>
            </a:extLst>
          </p:cNvPr>
          <p:cNvSpPr/>
          <p:nvPr/>
        </p:nvSpPr>
        <p:spPr>
          <a:xfrm>
            <a:off x="5529943" y="1202871"/>
            <a:ext cx="3886200" cy="4452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MVXTwoStageDetector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pts_voxel_layer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pts_voxel_encoder</a:t>
            </a:r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:HardSimpleVFE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pts_middle_encoder</a:t>
            </a:r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:SparseEncoder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pts_fusion_layer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img_backbone:</a:t>
            </a:r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ResNet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pts_backbone:</a:t>
            </a:r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SECOND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img_neck</a:t>
            </a:r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:FPN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pts_neck</a:t>
            </a:r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:FPN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pts_bbox_head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:FUTR3DHead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img_roi_head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img_rpn_head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train_cfg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test_cfg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pretrained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init_cfg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6C78CEF-212C-DCD2-3EA6-14205C6675E5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7473042" y="998275"/>
            <a:ext cx="1" cy="20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A933919C-2D19-4807-7B21-CD01FAB129FA}"/>
              </a:ext>
            </a:extLst>
          </p:cNvPr>
          <p:cNvSpPr/>
          <p:nvPr/>
        </p:nvSpPr>
        <p:spPr>
          <a:xfrm>
            <a:off x="5529943" y="6090557"/>
            <a:ext cx="38861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FUTR3D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E7A542D-8B0E-E055-C132-0ED681C49AF2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7473042" y="5655128"/>
            <a:ext cx="1" cy="43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361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EB5B0FA-CAFF-401A-66F3-FA056E2DC0BA}"/>
              </a:ext>
            </a:extLst>
          </p:cNvPr>
          <p:cNvSpPr txBox="1"/>
          <p:nvPr/>
        </p:nvSpPr>
        <p:spPr>
          <a:xfrm>
            <a:off x="4838565" y="-7060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Futr3D</a:t>
            </a:r>
            <a:r>
              <a:rPr lang="zh-CN" altLang="en-US" sz="2400" dirty="0"/>
              <a:t> </a:t>
            </a:r>
            <a:r>
              <a:rPr lang="en-US" altLang="zh-CN" sz="2400" dirty="0"/>
              <a:t>Attention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6B3967-F4F9-D9C2-9D1C-2EB861920699}"/>
              </a:ext>
            </a:extLst>
          </p:cNvPr>
          <p:cNvSpPr/>
          <p:nvPr/>
        </p:nvSpPr>
        <p:spPr>
          <a:xfrm>
            <a:off x="7183166" y="965054"/>
            <a:ext cx="1980000" cy="58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mlvl_pts_feats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526D6E9-402A-6186-9D78-41768C688B04}"/>
              </a:ext>
            </a:extLst>
          </p:cNvPr>
          <p:cNvSpPr/>
          <p:nvPr/>
        </p:nvSpPr>
        <p:spPr>
          <a:xfrm>
            <a:off x="7183166" y="1918839"/>
            <a:ext cx="1980000" cy="58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pts_feat_flatten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(1,43054,256)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39956A-D1F5-B1EA-ED0A-8E86BF3D50B6}"/>
              </a:ext>
            </a:extLst>
          </p:cNvPr>
          <p:cNvSpPr/>
          <p:nvPr/>
        </p:nvSpPr>
        <p:spPr>
          <a:xfrm>
            <a:off x="140000" y="3177118"/>
            <a:ext cx="1980000" cy="1546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mlvl_pts_feats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[(1,256,180,180),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(1,256,90,90),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(1,256,45,45),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(1,256,23,23)]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BD0035E-625B-A1A8-B2CB-08E8F1FA8A1E}"/>
              </a:ext>
            </a:extLst>
          </p:cNvPr>
          <p:cNvSpPr/>
          <p:nvPr/>
        </p:nvSpPr>
        <p:spPr>
          <a:xfrm>
            <a:off x="9732255" y="1918839"/>
            <a:ext cx="1980000" cy="58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mlvl_img_feats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49C472D-4EA8-A2F1-B4A8-BA8F8EDD7DE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8173166" y="1551374"/>
            <a:ext cx="0" cy="36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08EF350-9153-6432-5EB2-4413E8CC5BDB}"/>
              </a:ext>
            </a:extLst>
          </p:cNvPr>
          <p:cNvSpPr/>
          <p:nvPr/>
        </p:nvSpPr>
        <p:spPr>
          <a:xfrm>
            <a:off x="2819800" y="965054"/>
            <a:ext cx="1980000" cy="58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Query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(1,900,256)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41694FE-C95C-33F4-6876-C95EFD57E253}"/>
              </a:ext>
            </a:extLst>
          </p:cNvPr>
          <p:cNvSpPr/>
          <p:nvPr/>
        </p:nvSpPr>
        <p:spPr>
          <a:xfrm>
            <a:off x="4018835" y="2056451"/>
            <a:ext cx="1980000" cy="58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Img_weight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82496C3-E86A-CE09-5D7B-53B532419BFA}"/>
              </a:ext>
            </a:extLst>
          </p:cNvPr>
          <p:cNvSpPr/>
          <p:nvPr/>
        </p:nvSpPr>
        <p:spPr>
          <a:xfrm>
            <a:off x="1588846" y="2056451"/>
            <a:ext cx="1980000" cy="58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pts_weight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BC515497-8015-A68D-A385-F06FBC093765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16200000" flipH="1">
            <a:off x="4156779" y="1204394"/>
            <a:ext cx="505077" cy="11990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44B207E1-2E70-EA86-D640-9BA329D6F017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5400000">
            <a:off x="2941785" y="1188435"/>
            <a:ext cx="505077" cy="12309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7B14793-1E11-5C20-0E65-24C1117BA2D6}"/>
              </a:ext>
            </a:extLst>
          </p:cNvPr>
          <p:cNvSpPr/>
          <p:nvPr/>
        </p:nvSpPr>
        <p:spPr>
          <a:xfrm>
            <a:off x="140000" y="4891190"/>
            <a:ext cx="1980000" cy="1546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mlvl_img_feats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[(1,6,256,116,200),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(1,6,256,58,100),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(1,6,256,29,50),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(1,6,256,15,25)]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1FF8AC0-662B-3A7E-D4C4-97EEDE96EABD}"/>
              </a:ext>
            </a:extLst>
          </p:cNvPr>
          <p:cNvSpPr/>
          <p:nvPr/>
        </p:nvSpPr>
        <p:spPr>
          <a:xfrm>
            <a:off x="140000" y="965053"/>
            <a:ext cx="1980000" cy="58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Reference points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(1,900,3)</a:t>
            </a:r>
          </a:p>
        </p:txBody>
      </p:sp>
    </p:spTree>
    <p:extLst>
      <p:ext uri="{BB962C8B-B14F-4D97-AF65-F5344CB8AC3E}">
        <p14:creationId xmlns:p14="http://schemas.microsoft.com/office/powerpoint/2010/main" val="32942120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EB5B0FA-CAFF-401A-66F3-FA056E2DC0BA}"/>
              </a:ext>
            </a:extLst>
          </p:cNvPr>
          <p:cNvSpPr txBox="1"/>
          <p:nvPr/>
        </p:nvSpPr>
        <p:spPr>
          <a:xfrm>
            <a:off x="4838565" y="-7060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Futr3D</a:t>
            </a:r>
            <a:r>
              <a:rPr lang="zh-CN" altLang="en-US" sz="2400" dirty="0"/>
              <a:t> </a:t>
            </a:r>
            <a:r>
              <a:rPr lang="en-US" altLang="zh-CN" sz="2400" dirty="0"/>
              <a:t>Attention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526D6E9-402A-6186-9D78-41768C688B04}"/>
              </a:ext>
            </a:extLst>
          </p:cNvPr>
          <p:cNvSpPr/>
          <p:nvPr/>
        </p:nvSpPr>
        <p:spPr>
          <a:xfrm>
            <a:off x="397355" y="1753835"/>
            <a:ext cx="1980000" cy="58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pts_feat_flatten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BD0035E-625B-A1A8-B2CB-08E8F1FA8A1E}"/>
              </a:ext>
            </a:extLst>
          </p:cNvPr>
          <p:cNvSpPr/>
          <p:nvPr/>
        </p:nvSpPr>
        <p:spPr>
          <a:xfrm>
            <a:off x="397355" y="2707620"/>
            <a:ext cx="1980000" cy="58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mlvl_img_feats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08EF350-9153-6432-5EB2-4413E8CC5BDB}"/>
              </a:ext>
            </a:extLst>
          </p:cNvPr>
          <p:cNvSpPr/>
          <p:nvPr/>
        </p:nvSpPr>
        <p:spPr>
          <a:xfrm>
            <a:off x="5472403" y="5990817"/>
            <a:ext cx="1980000" cy="58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Query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(900,256)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1FF8AC0-662B-3A7E-D4C4-97EEDE96EABD}"/>
              </a:ext>
            </a:extLst>
          </p:cNvPr>
          <p:cNvSpPr/>
          <p:nvPr/>
        </p:nvSpPr>
        <p:spPr>
          <a:xfrm>
            <a:off x="9077744" y="3669655"/>
            <a:ext cx="1980000" cy="58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Reference points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(1,900,3)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FCE62BA-E51E-1E14-734C-D5D590030A02}"/>
              </a:ext>
            </a:extLst>
          </p:cNvPr>
          <p:cNvSpPr/>
          <p:nvPr/>
        </p:nvSpPr>
        <p:spPr>
          <a:xfrm>
            <a:off x="4838565" y="3804686"/>
            <a:ext cx="3039677" cy="58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Multi-Head Self-Attention</a:t>
            </a:r>
          </a:p>
        </p:txBody>
      </p:sp>
    </p:spTree>
    <p:extLst>
      <p:ext uri="{BB962C8B-B14F-4D97-AF65-F5344CB8AC3E}">
        <p14:creationId xmlns:p14="http://schemas.microsoft.com/office/powerpoint/2010/main" val="3833756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EB5B0FA-CAFF-401A-66F3-FA056E2DC0BA}"/>
              </a:ext>
            </a:extLst>
          </p:cNvPr>
          <p:cNvSpPr txBox="1"/>
          <p:nvPr/>
        </p:nvSpPr>
        <p:spPr>
          <a:xfrm>
            <a:off x="4838565" y="-7060"/>
            <a:ext cx="3809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Futr3DTransformerDecoder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7837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7099EEF-69A8-D1D5-7E7E-EB37C8F77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923858"/>
              </p:ext>
            </p:extLst>
          </p:nvPr>
        </p:nvGraphicFramePr>
        <p:xfrm>
          <a:off x="3407317" y="719666"/>
          <a:ext cx="2331844" cy="1313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844">
                  <a:extLst>
                    <a:ext uri="{9D8B030D-6E8A-4147-A177-3AD203B41FA5}">
                      <a16:colId xmlns:a16="http://schemas.microsoft.com/office/drawing/2014/main" val="2060460155"/>
                    </a:ext>
                  </a:extLst>
                </a:gridCol>
              </a:tblGrid>
              <a:tr h="246773">
                <a:tc>
                  <a:txBody>
                    <a:bodyPr/>
                    <a:lstStyle/>
                    <a:p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LIDARInstance3DBoxes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97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Bev: 31x5</a:t>
                      </a:r>
                    </a:p>
                    <a:p>
                      <a:pPr algn="just"/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Bottom center: 31x3</a:t>
                      </a:r>
                    </a:p>
                    <a:p>
                      <a:pPr algn="just"/>
                      <a:r>
                        <a:rPr lang="en-US" altLang="zh-CN" sz="10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Bottom_height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: 31</a:t>
                      </a:r>
                    </a:p>
                    <a:p>
                      <a:pPr algn="just"/>
                      <a:r>
                        <a:rPr lang="en-US" altLang="zh-CN" sz="10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Top_height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: 31</a:t>
                      </a:r>
                    </a:p>
                    <a:p>
                      <a:pPr algn="just"/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Volume: 31</a:t>
                      </a:r>
                    </a:p>
                    <a:p>
                      <a:pPr algn="just"/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Yaw:31</a:t>
                      </a:r>
                    </a:p>
                    <a:p>
                      <a:pPr algn="just"/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31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10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E0787-9F63-109A-C5AF-A66197ED2BBB}"/>
              </a:ext>
            </a:extLst>
          </p:cNvPr>
          <p:cNvSpPr txBox="1"/>
          <p:nvPr/>
        </p:nvSpPr>
        <p:spPr>
          <a:xfrm>
            <a:off x="4253349" y="0"/>
            <a:ext cx="3857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MMDetection3d config</a:t>
            </a:r>
            <a:r>
              <a:rPr lang="zh-CN" altLang="en-US" sz="2400" dirty="0"/>
              <a:t>文件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1B0F68A-4F3F-7490-B2C9-14FDF017B088}"/>
              </a:ext>
            </a:extLst>
          </p:cNvPr>
          <p:cNvSpPr/>
          <p:nvPr/>
        </p:nvSpPr>
        <p:spPr>
          <a:xfrm>
            <a:off x="2596287" y="1237589"/>
            <a:ext cx="1953767" cy="1919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Model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Backbone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Neck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9BD4704-5808-ED5A-04B0-D1BFB5E3B0B1}"/>
              </a:ext>
            </a:extLst>
          </p:cNvPr>
          <p:cNvSpPr/>
          <p:nvPr/>
        </p:nvSpPr>
        <p:spPr>
          <a:xfrm>
            <a:off x="5119116" y="1237590"/>
            <a:ext cx="1953767" cy="1919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Dataset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Train_pipeline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Test_pipeline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5B1E1F-C490-2D0B-8892-A0740E87B54D}"/>
              </a:ext>
            </a:extLst>
          </p:cNvPr>
          <p:cNvSpPr/>
          <p:nvPr/>
        </p:nvSpPr>
        <p:spPr>
          <a:xfrm>
            <a:off x="7641946" y="1237590"/>
            <a:ext cx="1953767" cy="1919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Schedule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Learning_rate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decay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78ADEA2-AB1A-83B6-C907-0B151E7BEEE4}"/>
              </a:ext>
            </a:extLst>
          </p:cNvPr>
          <p:cNvSpPr/>
          <p:nvPr/>
        </p:nvSpPr>
        <p:spPr>
          <a:xfrm>
            <a:off x="2596287" y="1237590"/>
            <a:ext cx="3146146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Read_Config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41C528F-AD97-29F1-0161-5AAB94C957ED}"/>
              </a:ext>
            </a:extLst>
          </p:cNvPr>
          <p:cNvSpPr/>
          <p:nvPr/>
        </p:nvSpPr>
        <p:spPr>
          <a:xfrm>
            <a:off x="2596287" y="3138322"/>
            <a:ext cx="3146146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build_model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981ACB-14C3-7DBB-5055-F508028743BE}"/>
              </a:ext>
            </a:extLst>
          </p:cNvPr>
          <p:cNvSpPr/>
          <p:nvPr/>
        </p:nvSpPr>
        <p:spPr>
          <a:xfrm>
            <a:off x="2596287" y="4212437"/>
            <a:ext cx="3146146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build_dataset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033DA9E-EC27-4776-5ACF-2729FC7ACC80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>
            <a:off x="4169360" y="1821790"/>
            <a:ext cx="0" cy="36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555144A-739C-7FE6-462D-8DFFB9460604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4169360" y="3722522"/>
            <a:ext cx="0" cy="48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BD3CE650-01E2-06BE-05EC-EB8DFC959798}"/>
              </a:ext>
            </a:extLst>
          </p:cNvPr>
          <p:cNvSpPr/>
          <p:nvPr/>
        </p:nvSpPr>
        <p:spPr>
          <a:xfrm>
            <a:off x="2596287" y="5374335"/>
            <a:ext cx="3146146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Train_model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76FEA60-C10F-7AFF-20B9-8BC9DF0BA983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4169360" y="4796637"/>
            <a:ext cx="0" cy="57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0A767B7-6F5C-1A98-ADE3-2E4139B2B8F3}"/>
              </a:ext>
            </a:extLst>
          </p:cNvPr>
          <p:cNvSpPr txBox="1"/>
          <p:nvPr/>
        </p:nvSpPr>
        <p:spPr>
          <a:xfrm>
            <a:off x="4253349" y="0"/>
            <a:ext cx="4121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Mmdetectoin3d tools/train.py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C39A6E8-B6FE-2713-AE0B-9214E0CB35F7}"/>
              </a:ext>
            </a:extLst>
          </p:cNvPr>
          <p:cNvSpPr txBox="1"/>
          <p:nvPr/>
        </p:nvSpPr>
        <p:spPr>
          <a:xfrm>
            <a:off x="6096000" y="3182304"/>
            <a:ext cx="2418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Detr3d.py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FAA9905-A565-4B3D-3FB0-A4EE4414A724}"/>
              </a:ext>
            </a:extLst>
          </p:cNvPr>
          <p:cNvSpPr txBox="1"/>
          <p:nvPr/>
        </p:nvSpPr>
        <p:spPr>
          <a:xfrm>
            <a:off x="6096000" y="4342485"/>
            <a:ext cx="2418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nuscenes_dataset.py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CA41F4D-8A26-32F9-D362-EBDF251F1870}"/>
              </a:ext>
            </a:extLst>
          </p:cNvPr>
          <p:cNvSpPr/>
          <p:nvPr/>
        </p:nvSpPr>
        <p:spPr>
          <a:xfrm>
            <a:off x="2596287" y="2187956"/>
            <a:ext cx="3146146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Import plugin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02F54AB-9F21-BB47-0275-EF5C6DA72F89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4169360" y="2772156"/>
            <a:ext cx="0" cy="36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361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EA11B59-4D83-E8B9-5F36-0759DBEB0CDB}"/>
              </a:ext>
            </a:extLst>
          </p:cNvPr>
          <p:cNvSpPr txBox="1"/>
          <p:nvPr/>
        </p:nvSpPr>
        <p:spPr>
          <a:xfrm>
            <a:off x="4253349" y="0"/>
            <a:ext cx="1790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Voxelization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36641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EA11B59-4D83-E8B9-5F36-0759DBEB0CDB}"/>
              </a:ext>
            </a:extLst>
          </p:cNvPr>
          <p:cNvSpPr txBox="1"/>
          <p:nvPr/>
        </p:nvSpPr>
        <p:spPr>
          <a:xfrm>
            <a:off x="4253349" y="0"/>
            <a:ext cx="67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VFE</a:t>
            </a:r>
            <a:endParaRPr lang="zh-CN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F3BEB0E-F8D0-422F-2AB2-A7B217FE29E4}"/>
              </a:ext>
            </a:extLst>
          </p:cNvPr>
          <p:cNvSpPr/>
          <p:nvPr/>
        </p:nvSpPr>
        <p:spPr>
          <a:xfrm>
            <a:off x="5032857" y="1354633"/>
            <a:ext cx="1645921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Linear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4993FC-F424-2691-3A31-ADB1C163D57A}"/>
              </a:ext>
            </a:extLst>
          </p:cNvPr>
          <p:cNvSpPr/>
          <p:nvPr/>
        </p:nvSpPr>
        <p:spPr>
          <a:xfrm>
            <a:off x="5032857" y="2185416"/>
            <a:ext cx="1645922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Norm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1506E89-C7A2-A30D-F3FD-5E7BB830D239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5855818" y="1938833"/>
            <a:ext cx="0" cy="24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04688130-344F-6A05-5412-F4B7A555F6DC}"/>
              </a:ext>
            </a:extLst>
          </p:cNvPr>
          <p:cNvSpPr/>
          <p:nvPr/>
        </p:nvSpPr>
        <p:spPr>
          <a:xfrm>
            <a:off x="5032855" y="3032864"/>
            <a:ext cx="1645923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Relu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74EA37B-7A47-67DA-08D6-8A729B1A28C8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5855817" y="2769616"/>
            <a:ext cx="1" cy="26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66C1C383-F448-D2BA-A89B-3145A041C179}"/>
              </a:ext>
            </a:extLst>
          </p:cNvPr>
          <p:cNvSpPr/>
          <p:nvPr/>
        </p:nvSpPr>
        <p:spPr>
          <a:xfrm>
            <a:off x="5032854" y="3843732"/>
            <a:ext cx="1645923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E1DFE4C-00DD-75DF-0535-96678ECFA861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flipH="1">
            <a:off x="5855816" y="3617064"/>
            <a:ext cx="1" cy="22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001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78ADEA2-AB1A-83B6-C907-0B151E7BEEE4}"/>
              </a:ext>
            </a:extLst>
          </p:cNvPr>
          <p:cNvSpPr/>
          <p:nvPr/>
        </p:nvSpPr>
        <p:spPr>
          <a:xfrm>
            <a:off x="5588204" y="637743"/>
            <a:ext cx="1625556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Dataset.py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A767B7-6F5C-1A98-ADE3-2E4139B2B8F3}"/>
              </a:ext>
            </a:extLst>
          </p:cNvPr>
          <p:cNvSpPr txBox="1"/>
          <p:nvPr/>
        </p:nvSpPr>
        <p:spPr>
          <a:xfrm>
            <a:off x="4253349" y="0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Mmdetectoin3d </a:t>
            </a:r>
            <a:r>
              <a:rPr lang="zh-CN" altLang="en-US" sz="2400" dirty="0"/>
              <a:t>数据集配置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F2DCB6-8E29-F7BF-9804-CDB6C8652273}"/>
              </a:ext>
            </a:extLst>
          </p:cNvPr>
          <p:cNvSpPr/>
          <p:nvPr/>
        </p:nvSpPr>
        <p:spPr>
          <a:xfrm>
            <a:off x="4586022" y="1843531"/>
            <a:ext cx="1625556" cy="3021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train_pipeline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训练时的预处理流程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F52298-353D-5819-756C-E6FAEB5F7FE4}"/>
              </a:ext>
            </a:extLst>
          </p:cNvPr>
          <p:cNvSpPr/>
          <p:nvPr/>
        </p:nvSpPr>
        <p:spPr>
          <a:xfrm>
            <a:off x="6633059" y="1843532"/>
            <a:ext cx="1625556" cy="3021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test_pipeline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测试时的预处理流程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FBB609-8E8E-DAA7-5470-D9F2D827A301}"/>
              </a:ext>
            </a:extLst>
          </p:cNvPr>
          <p:cNvSpPr/>
          <p:nvPr/>
        </p:nvSpPr>
        <p:spPr>
          <a:xfrm>
            <a:off x="1745648" y="1843532"/>
            <a:ext cx="2418893" cy="3021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数据集主体配置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关联数据集对象</a:t>
            </a:r>
            <a:r>
              <a:rPr lang="en-US" altLang="zh-CN" dirty="0">
                <a:solidFill>
                  <a:schemeClr val="tx1"/>
                </a:solidFill>
              </a:rPr>
              <a:t>nuscenes_dataset.py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关联数据集文件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Train.pkl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设置分类类型等</a:t>
            </a: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DAFD313A-FAB4-D4B0-8632-3A19E8637CE0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rot="16200000" flipH="1">
            <a:off x="6612615" y="1010309"/>
            <a:ext cx="621589" cy="1044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92C225C8-E6FD-72FF-51B9-DBF1F75CA3B1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rot="5400000">
            <a:off x="4367245" y="-190206"/>
            <a:ext cx="621589" cy="34458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817E912E-A86D-6CC8-E4CB-65FAA73B396B}"/>
              </a:ext>
            </a:extLst>
          </p:cNvPr>
          <p:cNvSpPr/>
          <p:nvPr/>
        </p:nvSpPr>
        <p:spPr>
          <a:xfrm>
            <a:off x="8592314" y="1843531"/>
            <a:ext cx="1625556" cy="3021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eval_pipeline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DF8AC0EC-0C70-CE0D-4998-ACDD1B94CAB1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 rot="16200000" flipH="1">
            <a:off x="7592243" y="30682"/>
            <a:ext cx="621588" cy="30041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CB4CC354-B654-22B2-CBEA-2D80401B3B10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rot="5400000">
            <a:off x="5589097" y="1031646"/>
            <a:ext cx="621588" cy="10021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42330</TotalTime>
  <Words>2060</Words>
  <Application>Microsoft Office PowerPoint</Application>
  <PresentationFormat>宽屏</PresentationFormat>
  <Paragraphs>606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baojiali</dc:creator>
  <cp:lastModifiedBy>baojiali</cp:lastModifiedBy>
  <cp:revision>23</cp:revision>
  <dcterms:created xsi:type="dcterms:W3CDTF">2024-08-19T07:40:03Z</dcterms:created>
  <dcterms:modified xsi:type="dcterms:W3CDTF">2024-09-26T02:13:29Z</dcterms:modified>
</cp:coreProperties>
</file>