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Vidaloka"/>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16B449-1E64-439E-A272-7E1CCD6895F3}">
  <a:tblStyle styleId="{0E16B449-1E64-439E-A272-7E1CCD6895F3}" styleName="Table_0">
    <a:wholeTbl>
      <a:tcTxStyle>
        <a:font>
          <a:latin typeface="Times New Roman"/>
          <a:ea typeface="Times New Roman"/>
          <a:cs typeface="Times New Roman"/>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Vidalok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6fb87077b_3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6fb87077b_3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fb87077b_3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fb87077b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fb87077b_3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fb87077b_3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fb87077b_3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fb87077b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6fb87077b_3_2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6fb87077b_3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6fb87077b_3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6fb87077b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fb87077b_3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fb87077b_3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6fb87077b_3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6fb87077b_3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fb87077b_3_3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6fb87077b_3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6fb87077b_3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6fb87077b_3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6fb87077b_3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6fb87077b_3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6fb87077b_3_3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6fb87077b_3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6fb87077b_3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6fb87077b_3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6fb87077b_3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6fb87077b_3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6fb87077b_3_3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6fb87077b_3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6fb87077b_3_4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6fb87077b_3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6fb87077b_3_4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6fb87077b_3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fb87077b_3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fb87077b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fb87077b_3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fb87077b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fb87077b_3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fb87077b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6fb87077b_3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fb87077b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fb87077b_3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fb87077b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459750" y="1991850"/>
            <a:ext cx="6224700" cy="1159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1"/>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64" name="Google Shape;64;p11"/>
          <p:cNvCxnSpPr/>
          <p:nvPr/>
        </p:nvCxnSpPr>
        <p:spPr>
          <a:xfrm>
            <a:off x="430050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65" name="Google Shape;65;p11"/>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2430750" y="1583350"/>
            <a:ext cx="42825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idx="1" type="subTitle"/>
          </p:nvPr>
        </p:nvSpPr>
        <p:spPr>
          <a:xfrm>
            <a:off x="2430600" y="2840050"/>
            <a:ext cx="4282500" cy="784800"/>
          </a:xfrm>
          <a:prstGeom prst="rect">
            <a:avLst/>
          </a:prstGeom>
        </p:spPr>
        <p:txBody>
          <a:bodyPr anchorCtr="0" anchor="t" bIns="91425" lIns="91425" spcFirstLastPara="1" rIns="91425" wrap="square" tIns="91425"/>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15" name="Google Shape;15;p3"/>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16" name="Google Shape;16;p3"/>
          <p:cNvCxnSpPr/>
          <p:nvPr/>
        </p:nvCxnSpPr>
        <p:spPr>
          <a:xfrm>
            <a:off x="430050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17" name="Google Shape;17;p3"/>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txBox="1"/>
          <p:nvPr>
            <p:ph idx="1" type="body"/>
          </p:nvPr>
        </p:nvSpPr>
        <p:spPr>
          <a:xfrm>
            <a:off x="2291975" y="1640600"/>
            <a:ext cx="4560000" cy="3178800"/>
          </a:xfrm>
          <a:prstGeom prst="rect">
            <a:avLst/>
          </a:prstGeom>
        </p:spPr>
        <p:txBody>
          <a:bodyPr anchorCtr="0" anchor="t" bIns="91425" lIns="91425" spcFirstLastPara="1" rIns="91425" wrap="square" tIns="91425"/>
          <a:lstStyle>
            <a:lvl1pPr indent="-381000" lvl="0" marL="457200" rtl="0" algn="ctr">
              <a:spcBef>
                <a:spcPts val="600"/>
              </a:spcBef>
              <a:spcAft>
                <a:spcPts val="0"/>
              </a:spcAft>
              <a:buSzPts val="2400"/>
              <a:buFont typeface="Vidaloka"/>
              <a:buChar char="▪"/>
              <a:defRPr>
                <a:latin typeface="Vidaloka"/>
                <a:ea typeface="Vidaloka"/>
                <a:cs typeface="Vidaloka"/>
                <a:sym typeface="Vidaloka"/>
              </a:defRPr>
            </a:lvl1pPr>
            <a:lvl2pPr indent="-381000" lvl="1" marL="914400" rtl="0" algn="ctr">
              <a:spcBef>
                <a:spcPts val="0"/>
              </a:spcBef>
              <a:spcAft>
                <a:spcPts val="0"/>
              </a:spcAft>
              <a:buSzPts val="2400"/>
              <a:buFont typeface="Vidaloka"/>
              <a:buChar char="⬞"/>
              <a:defRPr>
                <a:latin typeface="Vidaloka"/>
                <a:ea typeface="Vidaloka"/>
                <a:cs typeface="Vidaloka"/>
                <a:sym typeface="Vidaloka"/>
              </a:defRPr>
            </a:lvl2pPr>
            <a:lvl3pPr indent="-381000" lvl="2" marL="1371600" rtl="0" algn="ctr">
              <a:spcBef>
                <a:spcPts val="0"/>
              </a:spcBef>
              <a:spcAft>
                <a:spcPts val="0"/>
              </a:spcAft>
              <a:buSzPts val="2400"/>
              <a:buFont typeface="Vidaloka"/>
              <a:buChar char="⬞"/>
              <a:defRPr>
                <a:latin typeface="Vidaloka"/>
                <a:ea typeface="Vidaloka"/>
                <a:cs typeface="Vidaloka"/>
                <a:sym typeface="Vidaloka"/>
              </a:defRPr>
            </a:lvl3pPr>
            <a:lvl4pPr indent="-381000" lvl="3" marL="1828800" rtl="0" algn="ctr">
              <a:spcBef>
                <a:spcPts val="0"/>
              </a:spcBef>
              <a:spcAft>
                <a:spcPts val="0"/>
              </a:spcAft>
              <a:buSzPts val="2400"/>
              <a:buFont typeface="Vidaloka"/>
              <a:buChar char="⬞"/>
              <a:defRPr>
                <a:latin typeface="Vidaloka"/>
                <a:ea typeface="Vidaloka"/>
                <a:cs typeface="Vidaloka"/>
                <a:sym typeface="Vidaloka"/>
              </a:defRPr>
            </a:lvl4pPr>
            <a:lvl5pPr indent="-381000" lvl="4" marL="2286000" rtl="0" algn="ctr">
              <a:spcBef>
                <a:spcPts val="0"/>
              </a:spcBef>
              <a:spcAft>
                <a:spcPts val="0"/>
              </a:spcAft>
              <a:buSzPts val="2400"/>
              <a:buFont typeface="Vidaloka"/>
              <a:buChar char="⬞"/>
              <a:defRPr>
                <a:latin typeface="Vidaloka"/>
                <a:ea typeface="Vidaloka"/>
                <a:cs typeface="Vidaloka"/>
                <a:sym typeface="Vidaloka"/>
              </a:defRPr>
            </a:lvl5pPr>
            <a:lvl6pPr indent="-381000" lvl="5" marL="2743200" rtl="0" algn="ctr">
              <a:spcBef>
                <a:spcPts val="0"/>
              </a:spcBef>
              <a:spcAft>
                <a:spcPts val="0"/>
              </a:spcAft>
              <a:buSzPts val="2400"/>
              <a:buFont typeface="Vidaloka"/>
              <a:buChar char="⬞"/>
              <a:defRPr>
                <a:latin typeface="Vidaloka"/>
                <a:ea typeface="Vidaloka"/>
                <a:cs typeface="Vidaloka"/>
                <a:sym typeface="Vidaloka"/>
              </a:defRPr>
            </a:lvl6pPr>
            <a:lvl7pPr indent="-381000" lvl="6" marL="3200400" rtl="0" algn="ctr">
              <a:spcBef>
                <a:spcPts val="0"/>
              </a:spcBef>
              <a:spcAft>
                <a:spcPts val="0"/>
              </a:spcAft>
              <a:buSzPts val="2400"/>
              <a:buFont typeface="Vidaloka"/>
              <a:buChar char="⬞"/>
              <a:defRPr>
                <a:latin typeface="Vidaloka"/>
                <a:ea typeface="Vidaloka"/>
                <a:cs typeface="Vidaloka"/>
                <a:sym typeface="Vidaloka"/>
              </a:defRPr>
            </a:lvl7pPr>
            <a:lvl8pPr indent="-381000" lvl="7" marL="3657600" rtl="0" algn="ctr">
              <a:spcBef>
                <a:spcPts val="0"/>
              </a:spcBef>
              <a:spcAft>
                <a:spcPts val="0"/>
              </a:spcAft>
              <a:buSzPts val="2400"/>
              <a:buFont typeface="Vidaloka"/>
              <a:buChar char="⬞"/>
              <a:defRPr>
                <a:latin typeface="Vidaloka"/>
                <a:ea typeface="Vidaloka"/>
                <a:cs typeface="Vidaloka"/>
                <a:sym typeface="Vidaloka"/>
              </a:defRPr>
            </a:lvl8pPr>
            <a:lvl9pPr indent="-381000" lvl="8" marL="4114800" algn="ctr">
              <a:spcBef>
                <a:spcPts val="0"/>
              </a:spcBef>
              <a:spcAft>
                <a:spcPts val="0"/>
              </a:spcAft>
              <a:buSzPts val="2400"/>
              <a:buFont typeface="Vidaloka"/>
              <a:buChar char="⬞"/>
              <a:defRPr>
                <a:latin typeface="Vidaloka"/>
                <a:ea typeface="Vidaloka"/>
                <a:cs typeface="Vidaloka"/>
                <a:sym typeface="Vidaloka"/>
              </a:defRPr>
            </a:lvl9pPr>
          </a:lstStyle>
          <a:p/>
        </p:txBody>
      </p:sp>
      <p:sp>
        <p:nvSpPr>
          <p:cNvPr id="20" name="Google Shape;20;p4"/>
          <p:cNvSpPr txBox="1"/>
          <p:nvPr/>
        </p:nvSpPr>
        <p:spPr>
          <a:xfrm>
            <a:off x="3593400" y="8575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rPr>
              <a:t>“</a:t>
            </a:r>
            <a:endParaRPr b="1" sz="7200">
              <a:solidFill>
                <a:srgbClr val="FFFFFF"/>
              </a:solidFill>
            </a:endParaRPr>
          </a:p>
        </p:txBody>
      </p:sp>
      <p:sp>
        <p:nvSpPr>
          <p:cNvPr id="21" name="Google Shape;21;p4"/>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22" name="Google Shape;22;p4"/>
          <p:cNvCxnSpPr/>
          <p:nvPr/>
        </p:nvCxnSpPr>
        <p:spPr>
          <a:xfrm>
            <a:off x="430050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23" name="Google Shape;23;p4"/>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327750" y="983975"/>
            <a:ext cx="8488500" cy="3936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6" name="Google Shape;26;p5"/>
          <p:cNvSpPr txBox="1"/>
          <p:nvPr>
            <p:ph idx="1" type="body"/>
          </p:nvPr>
        </p:nvSpPr>
        <p:spPr>
          <a:xfrm>
            <a:off x="807300" y="1568225"/>
            <a:ext cx="7529400" cy="2817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7" name="Google Shape;27;p5"/>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28" name="Google Shape;28;p5"/>
          <p:cNvCxnSpPr/>
          <p:nvPr/>
        </p:nvCxnSpPr>
        <p:spPr>
          <a:xfrm>
            <a:off x="430050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29" name="Google Shape;29;p5"/>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0" name="Shape 30"/>
        <p:cNvGrpSpPr/>
        <p:nvPr/>
      </p:nvGrpSpPr>
      <p:grpSpPr>
        <a:xfrm>
          <a:off x="0" y="0"/>
          <a:ext cx="0" cy="0"/>
          <a:chOff x="0" y="0"/>
          <a:chExt cx="0" cy="0"/>
        </a:xfrm>
      </p:grpSpPr>
      <p:sp>
        <p:nvSpPr>
          <p:cNvPr id="31" name="Google Shape;31;p6"/>
          <p:cNvSpPr/>
          <p:nvPr/>
        </p:nvSpPr>
        <p:spPr>
          <a:xfrm>
            <a:off x="327750" y="322200"/>
            <a:ext cx="4244400" cy="4499100"/>
          </a:xfrm>
          <a:prstGeom prst="rect">
            <a:avLst/>
          </a:prstGeom>
          <a:gradFill>
            <a:gsLst>
              <a:gs pos="0">
                <a:srgbClr val="FF0066"/>
              </a:gs>
              <a:gs pos="100000">
                <a:srgbClr val="800080"/>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 name="Google Shape;32;p6"/>
          <p:cNvSpPr txBox="1"/>
          <p:nvPr>
            <p:ph type="title"/>
          </p:nvPr>
        </p:nvSpPr>
        <p:spPr>
          <a:xfrm>
            <a:off x="327750" y="983975"/>
            <a:ext cx="4244400" cy="393600"/>
          </a:xfrm>
          <a:prstGeom prst="rect">
            <a:avLst/>
          </a:prstGeom>
        </p:spPr>
        <p:txBody>
          <a:bodyPr anchorCtr="0" anchor="ctr"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3" name="Google Shape;33;p6"/>
          <p:cNvSpPr txBox="1"/>
          <p:nvPr>
            <p:ph idx="1" type="body"/>
          </p:nvPr>
        </p:nvSpPr>
        <p:spPr>
          <a:xfrm>
            <a:off x="807300" y="1568225"/>
            <a:ext cx="3282300" cy="2817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4" name="Google Shape;34;p6"/>
          <p:cNvSpPr txBox="1"/>
          <p:nvPr>
            <p:ph idx="12" type="sldNum"/>
          </p:nvPr>
        </p:nvSpPr>
        <p:spPr>
          <a:xfrm>
            <a:off x="2178609" y="5102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cxnSp>
        <p:nvCxnSpPr>
          <p:cNvPr id="35" name="Google Shape;35;p6"/>
          <p:cNvCxnSpPr/>
          <p:nvPr/>
        </p:nvCxnSpPr>
        <p:spPr>
          <a:xfrm>
            <a:off x="218145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36" name="Google Shape;36;p6"/>
          <p:cNvSpPr/>
          <p:nvPr/>
        </p:nvSpPr>
        <p:spPr>
          <a:xfrm>
            <a:off x="238017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7" name="Shape 37"/>
        <p:cNvGrpSpPr/>
        <p:nvPr/>
      </p:nvGrpSpPr>
      <p:grpSpPr>
        <a:xfrm>
          <a:off x="0" y="0"/>
          <a:ext cx="0" cy="0"/>
          <a:chOff x="0" y="0"/>
          <a:chExt cx="0" cy="0"/>
        </a:xfrm>
      </p:grpSpPr>
      <p:sp>
        <p:nvSpPr>
          <p:cNvPr id="38" name="Google Shape;38;p7"/>
          <p:cNvSpPr txBox="1"/>
          <p:nvPr>
            <p:ph type="title"/>
          </p:nvPr>
        </p:nvSpPr>
        <p:spPr>
          <a:xfrm>
            <a:off x="327750" y="983975"/>
            <a:ext cx="8488500" cy="3936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9" name="Google Shape;39;p7"/>
          <p:cNvSpPr txBox="1"/>
          <p:nvPr>
            <p:ph idx="1" type="body"/>
          </p:nvPr>
        </p:nvSpPr>
        <p:spPr>
          <a:xfrm>
            <a:off x="959000" y="1658700"/>
            <a:ext cx="3507300" cy="2768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0" name="Google Shape;40;p7"/>
          <p:cNvSpPr txBox="1"/>
          <p:nvPr>
            <p:ph idx="2" type="body"/>
          </p:nvPr>
        </p:nvSpPr>
        <p:spPr>
          <a:xfrm>
            <a:off x="4677601" y="1658700"/>
            <a:ext cx="3507300" cy="2768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1" name="Google Shape;41;p7"/>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42" name="Google Shape;42;p7"/>
          <p:cNvCxnSpPr/>
          <p:nvPr/>
        </p:nvCxnSpPr>
        <p:spPr>
          <a:xfrm>
            <a:off x="430050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43" name="Google Shape;43;p7"/>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 name="Shape 44"/>
        <p:cNvGrpSpPr/>
        <p:nvPr/>
      </p:nvGrpSpPr>
      <p:grpSpPr>
        <a:xfrm>
          <a:off x="0" y="0"/>
          <a:ext cx="0" cy="0"/>
          <a:chOff x="0" y="0"/>
          <a:chExt cx="0" cy="0"/>
        </a:xfrm>
      </p:grpSpPr>
      <p:sp>
        <p:nvSpPr>
          <p:cNvPr id="45" name="Google Shape;45;p8"/>
          <p:cNvSpPr txBox="1"/>
          <p:nvPr>
            <p:ph type="title"/>
          </p:nvPr>
        </p:nvSpPr>
        <p:spPr>
          <a:xfrm>
            <a:off x="327750" y="983975"/>
            <a:ext cx="8488500" cy="393600"/>
          </a:xfrm>
          <a:prstGeom prst="rect">
            <a:avLst/>
          </a:prstGeom>
        </p:spPr>
        <p:txBody>
          <a:bodyPr anchorCtr="0" anchor="ctr"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6" name="Google Shape;46;p8"/>
          <p:cNvSpPr txBox="1"/>
          <p:nvPr>
            <p:ph idx="1" type="body"/>
          </p:nvPr>
        </p:nvSpPr>
        <p:spPr>
          <a:xfrm>
            <a:off x="629475" y="1606625"/>
            <a:ext cx="2520900" cy="27663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7" name="Google Shape;47;p8"/>
          <p:cNvSpPr txBox="1"/>
          <p:nvPr>
            <p:ph idx="2" type="body"/>
          </p:nvPr>
        </p:nvSpPr>
        <p:spPr>
          <a:xfrm>
            <a:off x="3279489" y="1606625"/>
            <a:ext cx="2520900" cy="27663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8" name="Google Shape;48;p8"/>
          <p:cNvSpPr txBox="1"/>
          <p:nvPr>
            <p:ph idx="3" type="body"/>
          </p:nvPr>
        </p:nvSpPr>
        <p:spPr>
          <a:xfrm>
            <a:off x="5929502" y="1606625"/>
            <a:ext cx="2520900" cy="27663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9" name="Google Shape;49;p8"/>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50" name="Google Shape;50;p8"/>
          <p:cNvCxnSpPr/>
          <p:nvPr/>
        </p:nvCxnSpPr>
        <p:spPr>
          <a:xfrm>
            <a:off x="430050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51" name="Google Shape;51;p8"/>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327750" y="983975"/>
            <a:ext cx="8488500" cy="3936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4" name="Google Shape;54;p9"/>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55" name="Google Shape;55;p9"/>
          <p:cNvCxnSpPr/>
          <p:nvPr/>
        </p:nvCxnSpPr>
        <p:spPr>
          <a:xfrm>
            <a:off x="430050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56" name="Google Shape;56;p9"/>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7" name="Shape 57"/>
        <p:cNvGrpSpPr/>
        <p:nvPr/>
      </p:nvGrpSpPr>
      <p:grpSpPr>
        <a:xfrm>
          <a:off x="0" y="0"/>
          <a:ext cx="0" cy="0"/>
          <a:chOff x="0" y="0"/>
          <a:chExt cx="0" cy="0"/>
        </a:xfrm>
      </p:grpSpPr>
      <p:sp>
        <p:nvSpPr>
          <p:cNvPr id="58" name="Google Shape;58;p10"/>
          <p:cNvSpPr txBox="1"/>
          <p:nvPr>
            <p:ph idx="1" type="body"/>
          </p:nvPr>
        </p:nvSpPr>
        <p:spPr>
          <a:xfrm>
            <a:off x="457200" y="41777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200"/>
              <a:buNone/>
              <a:defRPr sz="1200"/>
            </a:lvl1pPr>
          </a:lstStyle>
          <a:p/>
        </p:txBody>
      </p:sp>
      <p:sp>
        <p:nvSpPr>
          <p:cNvPr id="59" name="Google Shape;59;p10"/>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60" name="Google Shape;60;p10"/>
          <p:cNvCxnSpPr/>
          <p:nvPr/>
        </p:nvCxnSpPr>
        <p:spPr>
          <a:xfrm>
            <a:off x="4300500" y="912400"/>
            <a:ext cx="543000" cy="0"/>
          </a:xfrm>
          <a:prstGeom prst="straightConnector1">
            <a:avLst/>
          </a:prstGeom>
          <a:noFill/>
          <a:ln cap="flat" cmpd="sng" w="9525">
            <a:solidFill>
              <a:srgbClr val="FFFFFF"/>
            </a:solidFill>
            <a:prstDash val="solid"/>
            <a:round/>
            <a:headEnd len="med" w="med" type="none"/>
            <a:tailEnd len="med" w="med" type="none"/>
          </a:ln>
        </p:spPr>
      </p:cxnSp>
      <p:sp>
        <p:nvSpPr>
          <p:cNvPr id="61" name="Google Shape;61;p10"/>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FF0066"/>
            </a:gs>
            <a:gs pos="100000">
              <a:srgbClr val="800080"/>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lstStyle>
            <a:lvl1pPr lvl="0"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1pPr>
            <a:lvl2pPr lvl="1"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2pPr>
            <a:lvl3pPr lvl="2"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3pPr>
            <a:lvl4pPr lvl="3"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4pPr>
            <a:lvl5pPr lvl="4"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5pPr>
            <a:lvl6pPr lvl="5"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6pPr>
            <a:lvl7pPr lvl="6"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7pPr>
            <a:lvl8pPr lvl="7"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8pPr>
            <a:lvl9pPr lvl="8" algn="ctr">
              <a:spcBef>
                <a:spcPts val="0"/>
              </a:spcBef>
              <a:spcAft>
                <a:spcPts val="0"/>
              </a:spcAft>
              <a:buClr>
                <a:srgbClr val="FFFFFF"/>
              </a:buClr>
              <a:buSzPts val="1800"/>
              <a:buFont typeface="Vidaloka"/>
              <a:buNone/>
              <a:defRPr sz="1800">
                <a:solidFill>
                  <a:srgbClr val="FFFFFF"/>
                </a:solidFill>
                <a:latin typeface="Vidaloka"/>
                <a:ea typeface="Vidaloka"/>
                <a:cs typeface="Vidaloka"/>
                <a:sym typeface="Vidaloka"/>
              </a:defRPr>
            </a:lvl9pPr>
          </a:lstStyle>
          <a:p/>
        </p:txBody>
      </p:sp>
      <p:sp>
        <p:nvSpPr>
          <p:cNvPr id="7" name="Google Shape;7;p1"/>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1pPr>
            <a:lvl2pPr indent="-381000" lvl="1" marL="914400">
              <a:spcBef>
                <a:spcPts val="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2pPr>
            <a:lvl3pPr indent="-381000" lvl="2" marL="1371600">
              <a:spcBef>
                <a:spcPts val="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3pPr>
            <a:lvl4pPr indent="-381000" lvl="3" marL="1828800">
              <a:spcBef>
                <a:spcPts val="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4pPr>
            <a:lvl5pPr indent="-381000" lvl="4" marL="2286000">
              <a:spcBef>
                <a:spcPts val="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5pPr>
            <a:lvl6pPr indent="-381000" lvl="5" marL="2743200">
              <a:spcBef>
                <a:spcPts val="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6pPr>
            <a:lvl7pPr indent="-381000" lvl="6" marL="3200400">
              <a:spcBef>
                <a:spcPts val="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7pPr>
            <a:lvl8pPr indent="-381000" lvl="7" marL="3657600">
              <a:spcBef>
                <a:spcPts val="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8pPr>
            <a:lvl9pPr indent="-381000" lvl="8" marL="4114800">
              <a:spcBef>
                <a:spcPts val="0"/>
              </a:spcBef>
              <a:spcAft>
                <a:spcPts val="0"/>
              </a:spcAft>
              <a:buClr>
                <a:srgbClr val="FFFFFF"/>
              </a:buClr>
              <a:buSzPts val="2400"/>
              <a:buFont typeface="Montserrat"/>
              <a:buChar char="⬞"/>
              <a:defRPr sz="2400">
                <a:solidFill>
                  <a:srgbClr val="FFFFFF"/>
                </a:solidFill>
                <a:latin typeface="Montserrat"/>
                <a:ea typeface="Montserrat"/>
                <a:cs typeface="Montserrat"/>
                <a:sym typeface="Montserrat"/>
              </a:defRPr>
            </a:lvl9pPr>
          </a:lstStyle>
          <a:p/>
        </p:txBody>
      </p:sp>
      <p:sp>
        <p:nvSpPr>
          <p:cNvPr id="8" name="Google Shape;8;p1"/>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lvl="0" algn="ctr">
              <a:buNone/>
              <a:defRPr sz="1300">
                <a:solidFill>
                  <a:srgbClr val="FFFFFF"/>
                </a:solidFill>
                <a:latin typeface="Montserrat"/>
                <a:ea typeface="Montserrat"/>
                <a:cs typeface="Montserrat"/>
                <a:sym typeface="Montserrat"/>
              </a:defRPr>
            </a:lvl1pPr>
            <a:lvl2pPr lvl="1" algn="ctr">
              <a:buNone/>
              <a:defRPr sz="1300">
                <a:solidFill>
                  <a:srgbClr val="FFFFFF"/>
                </a:solidFill>
                <a:latin typeface="Montserrat"/>
                <a:ea typeface="Montserrat"/>
                <a:cs typeface="Montserrat"/>
                <a:sym typeface="Montserrat"/>
              </a:defRPr>
            </a:lvl2pPr>
            <a:lvl3pPr lvl="2" algn="ctr">
              <a:buNone/>
              <a:defRPr sz="1300">
                <a:solidFill>
                  <a:srgbClr val="FFFFFF"/>
                </a:solidFill>
                <a:latin typeface="Montserrat"/>
                <a:ea typeface="Montserrat"/>
                <a:cs typeface="Montserrat"/>
                <a:sym typeface="Montserrat"/>
              </a:defRPr>
            </a:lvl3pPr>
            <a:lvl4pPr lvl="3" algn="ctr">
              <a:buNone/>
              <a:defRPr sz="1300">
                <a:solidFill>
                  <a:srgbClr val="FFFFFF"/>
                </a:solidFill>
                <a:latin typeface="Montserrat"/>
                <a:ea typeface="Montserrat"/>
                <a:cs typeface="Montserrat"/>
                <a:sym typeface="Montserrat"/>
              </a:defRPr>
            </a:lvl4pPr>
            <a:lvl5pPr lvl="4" algn="ctr">
              <a:buNone/>
              <a:defRPr sz="1300">
                <a:solidFill>
                  <a:srgbClr val="FFFFFF"/>
                </a:solidFill>
                <a:latin typeface="Montserrat"/>
                <a:ea typeface="Montserrat"/>
                <a:cs typeface="Montserrat"/>
                <a:sym typeface="Montserrat"/>
              </a:defRPr>
            </a:lvl5pPr>
            <a:lvl6pPr lvl="5" algn="ctr">
              <a:buNone/>
              <a:defRPr sz="1300">
                <a:solidFill>
                  <a:srgbClr val="FFFFFF"/>
                </a:solidFill>
                <a:latin typeface="Montserrat"/>
                <a:ea typeface="Montserrat"/>
                <a:cs typeface="Montserrat"/>
                <a:sym typeface="Montserrat"/>
              </a:defRPr>
            </a:lvl6pPr>
            <a:lvl7pPr lvl="6" algn="ctr">
              <a:buNone/>
              <a:defRPr sz="1300">
                <a:solidFill>
                  <a:srgbClr val="FFFFFF"/>
                </a:solidFill>
                <a:latin typeface="Montserrat"/>
                <a:ea typeface="Montserrat"/>
                <a:cs typeface="Montserrat"/>
                <a:sym typeface="Montserrat"/>
              </a:defRPr>
            </a:lvl7pPr>
            <a:lvl8pPr lvl="7" algn="ctr">
              <a:buNone/>
              <a:defRPr sz="1300">
                <a:solidFill>
                  <a:srgbClr val="FFFFFF"/>
                </a:solidFill>
                <a:latin typeface="Montserrat"/>
                <a:ea typeface="Montserrat"/>
                <a:cs typeface="Montserrat"/>
                <a:sym typeface="Montserrat"/>
              </a:defRPr>
            </a:lvl8pPr>
            <a:lvl9pPr lvl="8" algn="ctr">
              <a:buNone/>
              <a:defRPr sz="1300">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0" y="0"/>
            <a:ext cx="9144000" cy="5149800"/>
          </a:xfrm>
          <a:prstGeom prst="frame">
            <a:avLst>
              <a:gd fmla="val 6441"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hyperlink" Target="mailto:avi.gupta@st.niituniversity.in" TargetMode="External"/><Relationship Id="rId5" Type="http://schemas.openxmlformats.org/officeDocument/2006/relationships/hyperlink" Target="mailto:Dhruva.agarwal@st.niituniversity.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212775" y="1998600"/>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Apollo Laundry Application</a:t>
            </a:r>
            <a:endParaRPr sz="3600"/>
          </a:p>
          <a:p>
            <a:pPr indent="0" lvl="0" marL="0" rtl="0" algn="ctr">
              <a:lnSpc>
                <a:spcPct val="90000"/>
              </a:lnSpc>
              <a:spcBef>
                <a:spcPts val="0"/>
              </a:spcBef>
              <a:spcAft>
                <a:spcPts val="0"/>
              </a:spcAft>
              <a:buClr>
                <a:schemeClr val="dk1"/>
              </a:buClr>
              <a:buSzPts val="1100"/>
              <a:buFont typeface="Arial"/>
              <a:buNone/>
            </a:pPr>
            <a:r>
              <a:rPr b="1" lang="en">
                <a:solidFill>
                  <a:schemeClr val="lt1"/>
                </a:solidFill>
                <a:latin typeface="Trebuchet MS"/>
                <a:ea typeface="Trebuchet MS"/>
                <a:cs typeface="Trebuchet MS"/>
                <a:sym typeface="Trebuchet MS"/>
              </a:rPr>
              <a:t>ECON 401 (Fundamentals of Engineering Economics)</a:t>
            </a:r>
            <a:endParaRPr/>
          </a:p>
        </p:txBody>
      </p:sp>
      <p:sp>
        <p:nvSpPr>
          <p:cNvPr id="71" name="Google Shape;71;p12"/>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Image result for niit university logo" id="72" name="Google Shape;72;p12"/>
          <p:cNvPicPr preferRelativeResize="0"/>
          <p:nvPr/>
        </p:nvPicPr>
        <p:blipFill rotWithShape="1">
          <a:blip r:embed="rId3">
            <a:alphaModFix/>
          </a:blip>
          <a:srcRect b="0" l="0" r="0" t="0"/>
          <a:stretch/>
        </p:blipFill>
        <p:spPr>
          <a:xfrm>
            <a:off x="3968488" y="3300776"/>
            <a:ext cx="1207013" cy="10204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Criteria for Manpower Selection</a:t>
            </a:r>
            <a:endParaRPr sz="3000"/>
          </a:p>
        </p:txBody>
      </p:sp>
      <p:sp>
        <p:nvSpPr>
          <p:cNvPr id="173" name="Google Shape;173;p21"/>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4" name="Google Shape;174;p21"/>
          <p:cNvSpPr txBox="1"/>
          <p:nvPr/>
        </p:nvSpPr>
        <p:spPr>
          <a:xfrm>
            <a:off x="1571700" y="1847550"/>
            <a:ext cx="6000600" cy="3065400"/>
          </a:xfrm>
          <a:prstGeom prst="rect">
            <a:avLst/>
          </a:prstGeom>
          <a:noFill/>
          <a:ln>
            <a:noFill/>
          </a:ln>
        </p:spPr>
        <p:txBody>
          <a:bodyPr anchorCtr="0" anchor="t" bIns="91425" lIns="91425" spcFirstLastPara="1" rIns="91425" wrap="square" tIns="91425">
            <a:noAutofit/>
          </a:bodyPr>
          <a:lstStyle/>
          <a:p>
            <a:pPr indent="0" lvl="0" marL="228600" rtl="0" algn="just">
              <a:lnSpc>
                <a:spcPct val="115000"/>
              </a:lnSpc>
              <a:spcBef>
                <a:spcPts val="0"/>
              </a:spcBef>
              <a:spcAft>
                <a:spcPts val="0"/>
              </a:spcAft>
              <a:buNone/>
            </a:pPr>
            <a:r>
              <a:rPr lang="en" sz="1600">
                <a:solidFill>
                  <a:srgbClr val="FFFFFF"/>
                </a:solidFill>
                <a:latin typeface="Montserrat"/>
                <a:ea typeface="Montserrat"/>
                <a:cs typeface="Montserrat"/>
                <a:sym typeface="Montserrat"/>
              </a:rPr>
              <a:t>Since, only the two of us are doing this project, the manpower selection is not required. </a:t>
            </a:r>
            <a:endParaRPr sz="1600">
              <a:solidFill>
                <a:srgbClr val="FFFFFF"/>
              </a:solidFill>
              <a:latin typeface="Montserrat"/>
              <a:ea typeface="Montserrat"/>
              <a:cs typeface="Montserrat"/>
              <a:sym typeface="Montserrat"/>
            </a:endParaRPr>
          </a:p>
          <a:p>
            <a:pPr indent="0" lvl="0" marL="228600" rtl="0" algn="just">
              <a:lnSpc>
                <a:spcPct val="115000"/>
              </a:lnSpc>
              <a:spcBef>
                <a:spcPts val="0"/>
              </a:spcBef>
              <a:spcAft>
                <a:spcPts val="0"/>
              </a:spcAft>
              <a:buNone/>
            </a:pPr>
            <a:r>
              <a:rPr lang="en" sz="1600">
                <a:solidFill>
                  <a:srgbClr val="FFFFFF"/>
                </a:solidFill>
                <a:latin typeface="Montserrat"/>
                <a:ea typeface="Montserrat"/>
                <a:cs typeface="Montserrat"/>
                <a:sym typeface="Montserrat"/>
              </a:rPr>
              <a:t>However, we are quite comfortable with Android Mobile Application Development in both frontend and backend and have some basic knowledge of Economics and Finance.</a:t>
            </a:r>
            <a:endParaRPr b="1" sz="1600">
              <a:solidFill>
                <a:srgbClr val="FFFFFF"/>
              </a:solidFill>
              <a:latin typeface="Montserrat"/>
              <a:ea typeface="Montserrat"/>
              <a:cs typeface="Montserrat"/>
              <a:sym typeface="Montserrat"/>
            </a:endParaRPr>
          </a:p>
        </p:txBody>
      </p:sp>
      <p:sp>
        <p:nvSpPr>
          <p:cNvPr id="175" name="Google Shape;175;p21"/>
          <p:cNvSpPr/>
          <p:nvPr/>
        </p:nvSpPr>
        <p:spPr>
          <a:xfrm>
            <a:off x="737866" y="1847551"/>
            <a:ext cx="657300" cy="657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327750" y="943913"/>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Analysis of the Problem</a:t>
            </a:r>
            <a:endParaRPr sz="3000"/>
          </a:p>
        </p:txBody>
      </p:sp>
      <p:sp>
        <p:nvSpPr>
          <p:cNvPr id="181" name="Google Shape;181;p22"/>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82" name="Google Shape;182;p22"/>
          <p:cNvGrpSpPr/>
          <p:nvPr/>
        </p:nvGrpSpPr>
        <p:grpSpPr>
          <a:xfrm>
            <a:off x="1749268" y="1565276"/>
            <a:ext cx="5645453" cy="3071532"/>
            <a:chOff x="0" y="510"/>
            <a:chExt cx="4695935" cy="4182939"/>
          </a:xfrm>
        </p:grpSpPr>
        <p:sp>
          <p:nvSpPr>
            <p:cNvPr id="183" name="Google Shape;183;p22"/>
            <p:cNvSpPr/>
            <p:nvPr/>
          </p:nvSpPr>
          <p:spPr>
            <a:xfrm>
              <a:off x="0" y="510"/>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84" name="Google Shape;184;p22"/>
            <p:cNvSpPr/>
            <p:nvPr/>
          </p:nvSpPr>
          <p:spPr>
            <a:xfrm>
              <a:off x="361516" y="269407"/>
              <a:ext cx="657300" cy="657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85" name="Google Shape;185;p22"/>
            <p:cNvSpPr/>
            <p:nvPr/>
          </p:nvSpPr>
          <p:spPr>
            <a:xfrm>
              <a:off x="1380293" y="510"/>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86" name="Google Shape;186;p22"/>
            <p:cNvSpPr txBox="1"/>
            <p:nvPr/>
          </p:nvSpPr>
          <p:spPr>
            <a:xfrm>
              <a:off x="1169688" y="150932"/>
              <a:ext cx="3526200" cy="1145400"/>
            </a:xfrm>
            <a:prstGeom prst="rect">
              <a:avLst/>
            </a:prstGeom>
            <a:noFill/>
            <a:ln>
              <a:noFill/>
            </a:ln>
          </p:spPr>
          <p:txBody>
            <a:bodyPr anchorCtr="0" anchor="ctr" bIns="126475" lIns="126475" spcFirstLastPara="1" rIns="126475" wrap="square" tIns="126475">
              <a:noAutofit/>
            </a:bodyPr>
            <a:lstStyle/>
            <a:p>
              <a:pPr indent="0" lvl="0" marL="0" marR="246380" rtl="0" algn="just">
                <a:lnSpc>
                  <a:spcPct val="115000"/>
                </a:lnSpc>
                <a:spcBef>
                  <a:spcPts val="0"/>
                </a:spcBef>
                <a:spcAft>
                  <a:spcPts val="0"/>
                </a:spcAft>
                <a:buNone/>
              </a:pPr>
              <a:r>
                <a:rPr lang="en" sz="1200">
                  <a:latin typeface="Trebuchet MS"/>
                  <a:ea typeface="Trebuchet MS"/>
                  <a:cs typeface="Trebuchet MS"/>
                  <a:sym typeface="Trebuchet MS"/>
                </a:rPr>
                <a:t>The main concept behind the problem is to spread the business and gain profit through increasing the client’s customer database, so he can get more profit out of the laundry business.</a:t>
              </a:r>
              <a:endParaRPr sz="1200">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1401"/>
                <a:buFont typeface="Arial"/>
                <a:buNone/>
              </a:pPr>
              <a:r>
                <a:t/>
              </a:r>
              <a:endParaRPr sz="1401">
                <a:solidFill>
                  <a:srgbClr val="FFFFFF"/>
                </a:solidFill>
                <a:latin typeface="Trebuchet MS"/>
                <a:ea typeface="Trebuchet MS"/>
                <a:cs typeface="Trebuchet MS"/>
                <a:sym typeface="Trebuchet MS"/>
              </a:endParaRPr>
            </a:p>
          </p:txBody>
        </p:sp>
        <p:sp>
          <p:nvSpPr>
            <p:cNvPr id="187" name="Google Shape;187;p22"/>
            <p:cNvSpPr/>
            <p:nvPr/>
          </p:nvSpPr>
          <p:spPr>
            <a:xfrm>
              <a:off x="0" y="1494380"/>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88" name="Google Shape;188;p22"/>
            <p:cNvSpPr/>
            <p:nvPr/>
          </p:nvSpPr>
          <p:spPr>
            <a:xfrm>
              <a:off x="361516" y="1763276"/>
              <a:ext cx="657300" cy="657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89" name="Google Shape;189;p22"/>
            <p:cNvSpPr/>
            <p:nvPr/>
          </p:nvSpPr>
          <p:spPr>
            <a:xfrm>
              <a:off x="1380335" y="1494380"/>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90" name="Google Shape;190;p22"/>
            <p:cNvSpPr txBox="1"/>
            <p:nvPr/>
          </p:nvSpPr>
          <p:spPr>
            <a:xfrm>
              <a:off x="1380335" y="1494380"/>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1401"/>
                <a:buFont typeface="Arial"/>
                <a:buNone/>
              </a:pPr>
              <a:r>
                <a:rPr b="0" i="0" lang="en" sz="1401" u="none" cap="none" strike="noStrike">
                  <a:latin typeface="Trebuchet MS"/>
                  <a:ea typeface="Trebuchet MS"/>
                  <a:cs typeface="Trebuchet MS"/>
                  <a:sym typeface="Trebuchet MS"/>
                </a:rPr>
                <a:t>The Android Mobile Application needs to be as much attractive as possible</a:t>
              </a:r>
              <a:endParaRPr b="0" i="0" sz="1401" u="none" cap="none" strike="noStrike">
                <a:latin typeface="Arial"/>
                <a:ea typeface="Arial"/>
                <a:cs typeface="Arial"/>
                <a:sym typeface="Arial"/>
              </a:endParaRPr>
            </a:p>
          </p:txBody>
        </p:sp>
        <p:sp>
          <p:nvSpPr>
            <p:cNvPr id="191" name="Google Shape;191;p22"/>
            <p:cNvSpPr/>
            <p:nvPr/>
          </p:nvSpPr>
          <p:spPr>
            <a:xfrm>
              <a:off x="0" y="2988249"/>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92" name="Google Shape;192;p22"/>
            <p:cNvSpPr/>
            <p:nvPr/>
          </p:nvSpPr>
          <p:spPr>
            <a:xfrm>
              <a:off x="361516" y="3257146"/>
              <a:ext cx="657300" cy="6573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93" name="Google Shape;193;p22"/>
            <p:cNvSpPr/>
            <p:nvPr/>
          </p:nvSpPr>
          <p:spPr>
            <a:xfrm>
              <a:off x="1380335" y="2988249"/>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94" name="Google Shape;194;p22"/>
            <p:cNvSpPr txBox="1"/>
            <p:nvPr/>
          </p:nvSpPr>
          <p:spPr>
            <a:xfrm>
              <a:off x="1380335" y="2988249"/>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1401"/>
                <a:buFont typeface="Arial"/>
                <a:buNone/>
              </a:pPr>
              <a:r>
                <a:rPr b="0" i="0" lang="en" sz="1401" u="none" cap="none" strike="noStrike">
                  <a:latin typeface="Trebuchet MS"/>
                  <a:ea typeface="Trebuchet MS"/>
                  <a:cs typeface="Trebuchet MS"/>
                  <a:sym typeface="Trebuchet MS"/>
                </a:rPr>
                <a:t>There should be security of data of the customers who register</a:t>
              </a:r>
              <a:endParaRPr b="0" i="0" sz="1401" u="none" cap="none" strike="noStrike">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27750" y="1008363"/>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Project Plan</a:t>
            </a:r>
            <a:endParaRPr sz="3000"/>
          </a:p>
        </p:txBody>
      </p:sp>
      <p:sp>
        <p:nvSpPr>
          <p:cNvPr id="200" name="Google Shape;200;p23"/>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01" name="Google Shape;201;p23"/>
          <p:cNvGrpSpPr/>
          <p:nvPr/>
        </p:nvGrpSpPr>
        <p:grpSpPr>
          <a:xfrm>
            <a:off x="2387936" y="1722599"/>
            <a:ext cx="4368126" cy="3765367"/>
            <a:chOff x="0" y="2170"/>
            <a:chExt cx="4695900" cy="4179561"/>
          </a:xfrm>
        </p:grpSpPr>
        <p:sp>
          <p:nvSpPr>
            <p:cNvPr id="202" name="Google Shape;202;p23"/>
            <p:cNvSpPr/>
            <p:nvPr/>
          </p:nvSpPr>
          <p:spPr>
            <a:xfrm>
              <a:off x="0" y="2170"/>
              <a:ext cx="4695900" cy="12165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03" name="Google Shape;203;p23"/>
            <p:cNvSpPr/>
            <p:nvPr/>
          </p:nvSpPr>
          <p:spPr>
            <a:xfrm>
              <a:off x="367980" y="275875"/>
              <a:ext cx="669600" cy="669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04" name="Google Shape;204;p23"/>
            <p:cNvSpPr/>
            <p:nvPr/>
          </p:nvSpPr>
          <p:spPr>
            <a:xfrm>
              <a:off x="1405670" y="2170"/>
              <a:ext cx="3160200" cy="121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05" name="Google Shape;205;p23"/>
            <p:cNvSpPr txBox="1"/>
            <p:nvPr/>
          </p:nvSpPr>
          <p:spPr>
            <a:xfrm>
              <a:off x="1405670" y="2170"/>
              <a:ext cx="3160200" cy="1217700"/>
            </a:xfrm>
            <a:prstGeom prst="rect">
              <a:avLst/>
            </a:prstGeom>
            <a:noFill/>
            <a:ln>
              <a:noFill/>
            </a:ln>
          </p:spPr>
          <p:txBody>
            <a:bodyPr anchorCtr="0" anchor="ctr" bIns="128850" lIns="128850" spcFirstLastPara="1" rIns="128850" wrap="square" tIns="128850">
              <a:noAutofit/>
            </a:bodyPr>
            <a:lstStyle/>
            <a:p>
              <a:pPr indent="0" lvl="0" marL="0" marR="246380" rtl="0" algn="just">
                <a:lnSpc>
                  <a:spcPct val="115000"/>
                </a:lnSpc>
                <a:spcBef>
                  <a:spcPts val="0"/>
                </a:spcBef>
                <a:spcAft>
                  <a:spcPts val="0"/>
                </a:spcAft>
                <a:buNone/>
              </a:pPr>
              <a:r>
                <a:rPr lang="en" sz="1200">
                  <a:solidFill>
                    <a:schemeClr val="dk1"/>
                  </a:solidFill>
                  <a:latin typeface="Calibri"/>
                  <a:ea typeface="Calibri"/>
                  <a:cs typeface="Calibri"/>
                  <a:sym typeface="Calibri"/>
                </a:rPr>
                <a:t>The client will use the Android Mobile Application to spread the knowledge about its laundry services in the whole of Neemrana.</a:t>
              </a:r>
              <a:endParaRPr b="0" i="0" sz="1401" u="none" cap="none" strike="noStrike">
                <a:solidFill>
                  <a:srgbClr val="000000"/>
                </a:solidFill>
                <a:latin typeface="Arial"/>
                <a:ea typeface="Arial"/>
                <a:cs typeface="Arial"/>
                <a:sym typeface="Arial"/>
              </a:endParaRPr>
            </a:p>
          </p:txBody>
        </p:sp>
        <p:sp>
          <p:nvSpPr>
            <p:cNvPr id="206" name="Google Shape;206;p23"/>
            <p:cNvSpPr/>
            <p:nvPr/>
          </p:nvSpPr>
          <p:spPr>
            <a:xfrm>
              <a:off x="0" y="1483100"/>
              <a:ext cx="4695900" cy="12165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07" name="Google Shape;207;p23"/>
            <p:cNvSpPr/>
            <p:nvPr/>
          </p:nvSpPr>
          <p:spPr>
            <a:xfrm>
              <a:off x="367980" y="1756805"/>
              <a:ext cx="669600" cy="669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08" name="Google Shape;208;p23"/>
            <p:cNvSpPr/>
            <p:nvPr/>
          </p:nvSpPr>
          <p:spPr>
            <a:xfrm>
              <a:off x="1405670" y="1483100"/>
              <a:ext cx="3160200" cy="121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09" name="Google Shape;209;p23"/>
            <p:cNvSpPr txBox="1"/>
            <p:nvPr/>
          </p:nvSpPr>
          <p:spPr>
            <a:xfrm>
              <a:off x="1405670" y="1483100"/>
              <a:ext cx="3160200" cy="1217700"/>
            </a:xfrm>
            <a:prstGeom prst="rect">
              <a:avLst/>
            </a:prstGeom>
            <a:noFill/>
            <a:ln>
              <a:noFill/>
            </a:ln>
          </p:spPr>
          <p:txBody>
            <a:bodyPr anchorCtr="0" anchor="ctr" bIns="128850" lIns="128850" spcFirstLastPara="1" rIns="128850" wrap="square" tIns="128850">
              <a:noAutofit/>
            </a:bodyPr>
            <a:lstStyle/>
            <a:p>
              <a:pPr indent="0" lvl="0" marL="0" marR="246380" rtl="0" algn="just">
                <a:lnSpc>
                  <a:spcPct val="115000"/>
                </a:lnSpc>
                <a:spcBef>
                  <a:spcPts val="0"/>
                </a:spcBef>
                <a:spcAft>
                  <a:spcPts val="0"/>
                </a:spcAft>
                <a:buNone/>
              </a:pPr>
              <a:r>
                <a:rPr lang="en" sz="1200">
                  <a:solidFill>
                    <a:schemeClr val="dk1"/>
                  </a:solidFill>
                  <a:latin typeface="Calibri"/>
                  <a:ea typeface="Calibri"/>
                  <a:cs typeface="Calibri"/>
                  <a:sym typeface="Calibri"/>
                </a:rPr>
                <a:t>The application will be shared with the customers in order to ease the process of consuming the laundry services provided by the client.</a:t>
              </a:r>
              <a:endParaRPr b="0" i="0" sz="1401" u="none" cap="none" strike="noStrike">
                <a:solidFill>
                  <a:srgbClr val="000000"/>
                </a:solidFill>
                <a:latin typeface="Arial"/>
                <a:ea typeface="Arial"/>
                <a:cs typeface="Arial"/>
                <a:sym typeface="Arial"/>
              </a:endParaRPr>
            </a:p>
          </p:txBody>
        </p:sp>
        <p:sp>
          <p:nvSpPr>
            <p:cNvPr id="210" name="Google Shape;210;p23"/>
            <p:cNvSpPr/>
            <p:nvPr/>
          </p:nvSpPr>
          <p:spPr>
            <a:xfrm>
              <a:off x="1405670" y="2964031"/>
              <a:ext cx="3160200" cy="121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327750" y="9077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Gantt Chart</a:t>
            </a:r>
            <a:endParaRPr sz="3000"/>
          </a:p>
        </p:txBody>
      </p:sp>
      <p:sp>
        <p:nvSpPr>
          <p:cNvPr id="216" name="Google Shape;216;p24"/>
          <p:cNvSpPr txBox="1"/>
          <p:nvPr>
            <p:ph idx="12" type="sldNum"/>
          </p:nvPr>
        </p:nvSpPr>
        <p:spPr>
          <a:xfrm>
            <a:off x="4297659" y="3578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7" name="Google Shape;217;p24"/>
          <p:cNvPicPr preferRelativeResize="0"/>
          <p:nvPr/>
        </p:nvPicPr>
        <p:blipFill>
          <a:blip r:embed="rId3">
            <a:alphaModFix/>
          </a:blip>
          <a:stretch>
            <a:fillRect/>
          </a:stretch>
        </p:blipFill>
        <p:spPr>
          <a:xfrm>
            <a:off x="0" y="2102850"/>
            <a:ext cx="9143998" cy="13782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Action Points</a:t>
            </a:r>
            <a:endParaRPr sz="3000"/>
          </a:p>
        </p:txBody>
      </p:sp>
      <p:sp>
        <p:nvSpPr>
          <p:cNvPr id="223" name="Google Shape;223;p25"/>
          <p:cNvSpPr txBox="1"/>
          <p:nvPr>
            <p:ph idx="1" type="body"/>
          </p:nvPr>
        </p:nvSpPr>
        <p:spPr>
          <a:xfrm>
            <a:off x="807300" y="1568225"/>
            <a:ext cx="7529400" cy="2817000"/>
          </a:xfrm>
          <a:prstGeom prst="rect">
            <a:avLst/>
          </a:prstGeom>
        </p:spPr>
        <p:txBody>
          <a:bodyPr anchorCtr="0" anchor="t" bIns="91425" lIns="91425" spcFirstLastPara="1" rIns="91425" wrap="square" tIns="91425">
            <a:noAutofit/>
          </a:bodyPr>
          <a:lstStyle/>
          <a:p>
            <a:pPr indent="-317500" lvl="0" marL="457200" marR="246380" rtl="0" algn="just">
              <a:lnSpc>
                <a:spcPct val="115000"/>
              </a:lnSpc>
              <a:spcBef>
                <a:spcPts val="0"/>
              </a:spcBef>
              <a:spcAft>
                <a:spcPts val="0"/>
              </a:spcAft>
              <a:buClr>
                <a:srgbClr val="FFFFFF"/>
              </a:buClr>
              <a:buSzPts val="1400"/>
              <a:buAutoNum type="arabicPeriod"/>
            </a:pPr>
            <a:r>
              <a:rPr lang="en" sz="1400">
                <a:solidFill>
                  <a:srgbClr val="FFFFFF"/>
                </a:solidFill>
              </a:rPr>
              <a:t>First, we will get the details of the services the client is willing to provide through the mobile application.</a:t>
            </a:r>
            <a:endParaRPr b="1" sz="1400">
              <a:solidFill>
                <a:srgbClr val="FFFFFF"/>
              </a:solidFill>
            </a:endParaRPr>
          </a:p>
          <a:p>
            <a:pPr indent="-317500" lvl="0" marL="457200" marR="246380" rtl="0" algn="just">
              <a:lnSpc>
                <a:spcPct val="115000"/>
              </a:lnSpc>
              <a:spcBef>
                <a:spcPts val="0"/>
              </a:spcBef>
              <a:spcAft>
                <a:spcPts val="0"/>
              </a:spcAft>
              <a:buClr>
                <a:srgbClr val="FFFFFF"/>
              </a:buClr>
              <a:buSzPts val="1400"/>
              <a:buAutoNum type="arabicPeriod"/>
            </a:pPr>
            <a:r>
              <a:rPr lang="en" sz="1400">
                <a:solidFill>
                  <a:srgbClr val="FFFFFF"/>
                </a:solidFill>
              </a:rPr>
              <a:t>Then, we will develop the frontend and backend of the mobile application with basic features such as placing order (on customer panel) and completing order (on admin panel).</a:t>
            </a:r>
            <a:endParaRPr b="1" sz="1400">
              <a:solidFill>
                <a:srgbClr val="FFFFFF"/>
              </a:solidFill>
            </a:endParaRPr>
          </a:p>
          <a:p>
            <a:pPr indent="-317500" lvl="0" marL="457200" marR="246380" rtl="0" algn="just">
              <a:lnSpc>
                <a:spcPct val="115000"/>
              </a:lnSpc>
              <a:spcBef>
                <a:spcPts val="0"/>
              </a:spcBef>
              <a:spcAft>
                <a:spcPts val="0"/>
              </a:spcAft>
              <a:buClr>
                <a:srgbClr val="FFFFFF"/>
              </a:buClr>
              <a:buSzPts val="1400"/>
              <a:buAutoNum type="arabicPeriod"/>
            </a:pPr>
            <a:r>
              <a:rPr lang="en" sz="1400">
                <a:solidFill>
                  <a:srgbClr val="FFFFFF"/>
                </a:solidFill>
              </a:rPr>
              <a:t>Next, we will send the application to the client to get feedback on improvements and the new features that can be added.</a:t>
            </a:r>
            <a:endParaRPr b="1" sz="1400">
              <a:solidFill>
                <a:srgbClr val="FFFFFF"/>
              </a:solidFill>
            </a:endParaRPr>
          </a:p>
          <a:p>
            <a:pPr indent="-317500" lvl="0" marL="457200" marR="246380" rtl="0" algn="just">
              <a:lnSpc>
                <a:spcPct val="115000"/>
              </a:lnSpc>
              <a:spcBef>
                <a:spcPts val="0"/>
              </a:spcBef>
              <a:spcAft>
                <a:spcPts val="0"/>
              </a:spcAft>
              <a:buClr>
                <a:srgbClr val="FFFFFF"/>
              </a:buClr>
              <a:buSzPts val="1400"/>
              <a:buAutoNum type="arabicPeriod"/>
            </a:pPr>
            <a:r>
              <a:rPr lang="en" sz="1400">
                <a:solidFill>
                  <a:srgbClr val="FFFFFF"/>
                </a:solidFill>
              </a:rPr>
              <a:t>Then, we will go on adding one feature at a time.</a:t>
            </a:r>
            <a:endParaRPr b="1" sz="1400">
              <a:solidFill>
                <a:srgbClr val="FFFFFF"/>
              </a:solidFill>
            </a:endParaRPr>
          </a:p>
          <a:p>
            <a:pPr indent="-317500" lvl="0" marL="457200" marR="246380" rtl="0" algn="just">
              <a:lnSpc>
                <a:spcPct val="115000"/>
              </a:lnSpc>
              <a:spcBef>
                <a:spcPts val="0"/>
              </a:spcBef>
              <a:spcAft>
                <a:spcPts val="0"/>
              </a:spcAft>
              <a:buClr>
                <a:srgbClr val="FFFFFF"/>
              </a:buClr>
              <a:buSzPts val="1400"/>
              <a:buAutoNum type="arabicPeriod"/>
            </a:pPr>
            <a:r>
              <a:rPr lang="en" sz="1400">
                <a:solidFill>
                  <a:srgbClr val="FFFFFF"/>
                </a:solidFill>
              </a:rPr>
              <a:t>Later, we will check for security of the application.</a:t>
            </a:r>
            <a:endParaRPr sz="1400">
              <a:solidFill>
                <a:srgbClr val="FFFFFF"/>
              </a:solidFill>
            </a:endParaRPr>
          </a:p>
        </p:txBody>
      </p:sp>
      <p:sp>
        <p:nvSpPr>
          <p:cNvPr id="224" name="Google Shape;224;p25"/>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Phases</a:t>
            </a:r>
            <a:endParaRPr sz="3000"/>
          </a:p>
        </p:txBody>
      </p:sp>
      <p:sp>
        <p:nvSpPr>
          <p:cNvPr id="230" name="Google Shape;230;p26"/>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31" name="Google Shape;231;p26"/>
          <p:cNvGrpSpPr/>
          <p:nvPr/>
        </p:nvGrpSpPr>
        <p:grpSpPr>
          <a:xfrm>
            <a:off x="2228167" y="1520431"/>
            <a:ext cx="5019900" cy="4182939"/>
            <a:chOff x="0" y="510"/>
            <a:chExt cx="5019900" cy="4182939"/>
          </a:xfrm>
        </p:grpSpPr>
        <p:sp>
          <p:nvSpPr>
            <p:cNvPr id="232" name="Google Shape;232;p26"/>
            <p:cNvSpPr/>
            <p:nvPr/>
          </p:nvSpPr>
          <p:spPr>
            <a:xfrm>
              <a:off x="0" y="510"/>
              <a:ext cx="5019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33" name="Google Shape;233;p26"/>
            <p:cNvSpPr/>
            <p:nvPr/>
          </p:nvSpPr>
          <p:spPr>
            <a:xfrm>
              <a:off x="361516" y="269407"/>
              <a:ext cx="657300" cy="657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34" name="Google Shape;234;p26"/>
            <p:cNvSpPr/>
            <p:nvPr/>
          </p:nvSpPr>
          <p:spPr>
            <a:xfrm>
              <a:off x="1380335" y="510"/>
              <a:ext cx="36393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35" name="Google Shape;235;p26"/>
            <p:cNvSpPr txBox="1"/>
            <p:nvPr/>
          </p:nvSpPr>
          <p:spPr>
            <a:xfrm>
              <a:off x="1380335" y="510"/>
              <a:ext cx="36393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2000"/>
                <a:buFont typeface="Arial"/>
                <a:buNone/>
              </a:pPr>
              <a:r>
                <a:rPr b="0" i="0" lang="en" sz="2000" u="none" cap="none" strike="noStrike">
                  <a:latin typeface="Trebuchet MS"/>
                  <a:ea typeface="Trebuchet MS"/>
                  <a:cs typeface="Trebuchet MS"/>
                  <a:sym typeface="Trebuchet MS"/>
                </a:rPr>
                <a:t>Development of Mobile Application</a:t>
              </a:r>
              <a:endParaRPr b="0" i="0" sz="1801" u="none" cap="none" strike="noStrike">
                <a:latin typeface="Trebuchet MS"/>
                <a:ea typeface="Trebuchet MS"/>
                <a:cs typeface="Trebuchet MS"/>
                <a:sym typeface="Trebuchet MS"/>
              </a:endParaRPr>
            </a:p>
          </p:txBody>
        </p:sp>
        <p:sp>
          <p:nvSpPr>
            <p:cNvPr id="236" name="Google Shape;236;p26"/>
            <p:cNvSpPr/>
            <p:nvPr/>
          </p:nvSpPr>
          <p:spPr>
            <a:xfrm>
              <a:off x="0" y="1494380"/>
              <a:ext cx="5019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37" name="Google Shape;237;p26"/>
            <p:cNvSpPr/>
            <p:nvPr/>
          </p:nvSpPr>
          <p:spPr>
            <a:xfrm>
              <a:off x="361516" y="1763276"/>
              <a:ext cx="657300" cy="657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38" name="Google Shape;238;p26"/>
            <p:cNvSpPr/>
            <p:nvPr/>
          </p:nvSpPr>
          <p:spPr>
            <a:xfrm>
              <a:off x="1380335" y="1494380"/>
              <a:ext cx="36393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39" name="Google Shape;239;p26"/>
            <p:cNvSpPr txBox="1"/>
            <p:nvPr/>
          </p:nvSpPr>
          <p:spPr>
            <a:xfrm>
              <a:off x="1380335" y="1494380"/>
              <a:ext cx="36393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3200"/>
                <a:buFont typeface="Arial"/>
                <a:buNone/>
              </a:pPr>
              <a:r>
                <a:rPr i="0" lang="en" sz="2000" cap="none" strike="noStrike">
                  <a:latin typeface="Trebuchet MS"/>
                  <a:ea typeface="Trebuchet MS"/>
                  <a:cs typeface="Trebuchet MS"/>
                  <a:sym typeface="Trebuchet MS"/>
                </a:rPr>
                <a:t>Security of Details</a:t>
              </a:r>
              <a:endParaRPr b="0" i="0" sz="2000" cap="none" strike="noStrike">
                <a:latin typeface="Trebuchet MS"/>
                <a:ea typeface="Trebuchet MS"/>
                <a:cs typeface="Trebuchet MS"/>
                <a:sym typeface="Trebuchet MS"/>
              </a:endParaRPr>
            </a:p>
          </p:txBody>
        </p:sp>
        <p:sp>
          <p:nvSpPr>
            <p:cNvPr id="240" name="Google Shape;240;p26"/>
            <p:cNvSpPr/>
            <p:nvPr/>
          </p:nvSpPr>
          <p:spPr>
            <a:xfrm>
              <a:off x="1380335" y="2988249"/>
              <a:ext cx="36393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Modules of Mobile Application</a:t>
            </a:r>
            <a:endParaRPr sz="3000"/>
          </a:p>
        </p:txBody>
      </p:sp>
      <p:sp>
        <p:nvSpPr>
          <p:cNvPr id="246" name="Google Shape;246;p27"/>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47" name="Google Shape;247;p27"/>
          <p:cNvGrpSpPr/>
          <p:nvPr/>
        </p:nvGrpSpPr>
        <p:grpSpPr>
          <a:xfrm>
            <a:off x="2017378" y="1629655"/>
            <a:ext cx="5109229" cy="2819227"/>
            <a:chOff x="-129527" y="679383"/>
            <a:chExt cx="5109229" cy="2819227"/>
          </a:xfrm>
        </p:grpSpPr>
        <p:sp>
          <p:nvSpPr>
            <p:cNvPr id="248" name="Google Shape;248;p27"/>
            <p:cNvSpPr/>
            <p:nvPr/>
          </p:nvSpPr>
          <p:spPr>
            <a:xfrm>
              <a:off x="-129527" y="685384"/>
              <a:ext cx="5069100" cy="12504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49" name="Google Shape;249;p27"/>
            <p:cNvSpPr/>
            <p:nvPr/>
          </p:nvSpPr>
          <p:spPr>
            <a:xfrm>
              <a:off x="100393" y="966693"/>
              <a:ext cx="687600" cy="6876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50" name="Google Shape;250;p27"/>
            <p:cNvSpPr/>
            <p:nvPr/>
          </p:nvSpPr>
          <p:spPr>
            <a:xfrm>
              <a:off x="923297" y="685384"/>
              <a:ext cx="2147100" cy="125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51" name="Google Shape;251;p27"/>
            <p:cNvSpPr txBox="1"/>
            <p:nvPr/>
          </p:nvSpPr>
          <p:spPr>
            <a:xfrm>
              <a:off x="923297" y="685384"/>
              <a:ext cx="2147100" cy="1250400"/>
            </a:xfrm>
            <a:prstGeom prst="rect">
              <a:avLst/>
            </a:prstGeom>
            <a:noFill/>
            <a:ln>
              <a:noFill/>
            </a:ln>
          </p:spPr>
          <p:txBody>
            <a:bodyPr anchorCtr="0" anchor="ctr" bIns="132300" lIns="132300" spcFirstLastPara="1" rIns="132300" wrap="square" tIns="13230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latin typeface="Trebuchet MS"/>
                  <a:ea typeface="Trebuchet MS"/>
                  <a:cs typeface="Trebuchet MS"/>
                  <a:sym typeface="Trebuchet MS"/>
                </a:rPr>
                <a:t>Admin Module</a:t>
              </a:r>
              <a:endParaRPr b="0" i="0" sz="1801" u="none" cap="none" strike="noStrike">
                <a:latin typeface="Trebuchet MS"/>
                <a:ea typeface="Trebuchet MS"/>
                <a:cs typeface="Trebuchet MS"/>
                <a:sym typeface="Trebuchet MS"/>
              </a:endParaRPr>
            </a:p>
          </p:txBody>
        </p:sp>
        <p:sp>
          <p:nvSpPr>
            <p:cNvPr id="252" name="Google Shape;252;p27"/>
            <p:cNvSpPr/>
            <p:nvPr/>
          </p:nvSpPr>
          <p:spPr>
            <a:xfrm>
              <a:off x="3200077" y="679383"/>
              <a:ext cx="1773900" cy="125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53" name="Google Shape;253;p27"/>
            <p:cNvSpPr txBox="1"/>
            <p:nvPr/>
          </p:nvSpPr>
          <p:spPr>
            <a:xfrm>
              <a:off x="3200077" y="679383"/>
              <a:ext cx="1773900" cy="1250400"/>
            </a:xfrm>
            <a:prstGeom prst="rect">
              <a:avLst/>
            </a:prstGeom>
            <a:noFill/>
            <a:ln>
              <a:noFill/>
            </a:ln>
          </p:spPr>
          <p:txBody>
            <a:bodyPr anchorCtr="0" anchor="ctr" bIns="132300" lIns="132300" spcFirstLastPara="1" rIns="132300" wrap="square" tIns="132300">
              <a:noAutofit/>
            </a:bodyPr>
            <a:lstStyle/>
            <a:p>
              <a:pPr indent="0" lvl="0" marL="0" marR="0" rtl="0" algn="l">
                <a:lnSpc>
                  <a:spcPct val="100000"/>
                </a:lnSpc>
                <a:spcBef>
                  <a:spcPts val="0"/>
                </a:spcBef>
                <a:spcAft>
                  <a:spcPts val="0"/>
                </a:spcAft>
                <a:buClr>
                  <a:srgbClr val="000000"/>
                </a:buClr>
                <a:buSzPts val="1801"/>
                <a:buFont typeface="Arial"/>
                <a:buNone/>
              </a:pPr>
              <a:r>
                <a:rPr b="0" i="0" lang="en" sz="1801" u="none" cap="none" strike="noStrike">
                  <a:latin typeface="Trebuchet MS"/>
                  <a:ea typeface="Trebuchet MS"/>
                  <a:cs typeface="Trebuchet MS"/>
                  <a:sym typeface="Trebuchet MS"/>
                </a:rPr>
                <a:t>Orders</a:t>
              </a:r>
              <a:endParaRPr b="0" i="0" sz="1801" u="none" cap="none" strike="noStrike">
                <a:latin typeface="Trebuchet MS"/>
                <a:ea typeface="Trebuchet MS"/>
                <a:cs typeface="Trebuchet MS"/>
                <a:sym typeface="Trebuchet MS"/>
              </a:endParaRPr>
            </a:p>
            <a:p>
              <a:pPr indent="0" lvl="0" marL="0" marR="0" rtl="0" algn="l">
                <a:lnSpc>
                  <a:spcPct val="100000"/>
                </a:lnSpc>
                <a:spcBef>
                  <a:spcPts val="629"/>
                </a:spcBef>
                <a:spcAft>
                  <a:spcPts val="0"/>
                </a:spcAft>
                <a:buClr>
                  <a:srgbClr val="000000"/>
                </a:buClr>
                <a:buSzPts val="1801"/>
                <a:buFont typeface="Arial"/>
                <a:buNone/>
              </a:pPr>
              <a:r>
                <a:rPr b="0" i="0" lang="en" sz="1801" u="none" cap="none" strike="noStrike">
                  <a:latin typeface="Trebuchet MS"/>
                  <a:ea typeface="Trebuchet MS"/>
                  <a:cs typeface="Trebuchet MS"/>
                  <a:sym typeface="Trebuchet MS"/>
                </a:rPr>
                <a:t>Users</a:t>
              </a:r>
              <a:endParaRPr b="0" i="0" sz="1801" u="none" cap="none" strike="noStrike">
                <a:latin typeface="Trebuchet MS"/>
                <a:ea typeface="Trebuchet MS"/>
                <a:cs typeface="Trebuchet MS"/>
                <a:sym typeface="Trebuchet MS"/>
              </a:endParaRPr>
            </a:p>
            <a:p>
              <a:pPr indent="0" lvl="0" marL="0" marR="0" rtl="0" algn="l">
                <a:lnSpc>
                  <a:spcPct val="100000"/>
                </a:lnSpc>
                <a:spcBef>
                  <a:spcPts val="629"/>
                </a:spcBef>
                <a:spcAft>
                  <a:spcPts val="0"/>
                </a:spcAft>
                <a:buClr>
                  <a:srgbClr val="000000"/>
                </a:buClr>
                <a:buSzPts val="1801"/>
                <a:buFont typeface="Arial"/>
                <a:buNone/>
              </a:pPr>
              <a:r>
                <a:rPr b="0" i="0" lang="en" sz="1801" u="none" cap="none" strike="noStrike">
                  <a:latin typeface="Trebuchet MS"/>
                  <a:ea typeface="Trebuchet MS"/>
                  <a:cs typeface="Trebuchet MS"/>
                  <a:sym typeface="Trebuchet MS"/>
                </a:rPr>
                <a:t>Products</a:t>
              </a:r>
              <a:endParaRPr b="0" i="0" sz="1801" u="none" cap="none" strike="noStrike">
                <a:latin typeface="Trebuchet MS"/>
                <a:ea typeface="Trebuchet MS"/>
                <a:cs typeface="Trebuchet MS"/>
                <a:sym typeface="Trebuchet MS"/>
              </a:endParaRPr>
            </a:p>
          </p:txBody>
        </p:sp>
        <p:sp>
          <p:nvSpPr>
            <p:cNvPr id="254" name="Google Shape;254;p27"/>
            <p:cNvSpPr/>
            <p:nvPr/>
          </p:nvSpPr>
          <p:spPr>
            <a:xfrm>
              <a:off x="-129527" y="2248210"/>
              <a:ext cx="5069100" cy="12504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55" name="Google Shape;255;p27"/>
            <p:cNvSpPr/>
            <p:nvPr/>
          </p:nvSpPr>
          <p:spPr>
            <a:xfrm>
              <a:off x="125107" y="2529519"/>
              <a:ext cx="687600" cy="6876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56" name="Google Shape;256;p27"/>
            <p:cNvSpPr/>
            <p:nvPr/>
          </p:nvSpPr>
          <p:spPr>
            <a:xfrm>
              <a:off x="900930" y="2248210"/>
              <a:ext cx="2281200" cy="125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57" name="Google Shape;257;p27"/>
            <p:cNvSpPr txBox="1"/>
            <p:nvPr/>
          </p:nvSpPr>
          <p:spPr>
            <a:xfrm>
              <a:off x="900930" y="2248210"/>
              <a:ext cx="2281200" cy="1250400"/>
            </a:xfrm>
            <a:prstGeom prst="rect">
              <a:avLst/>
            </a:prstGeom>
            <a:noFill/>
            <a:ln>
              <a:noFill/>
            </a:ln>
          </p:spPr>
          <p:txBody>
            <a:bodyPr anchorCtr="0" anchor="ctr" bIns="132300" lIns="132300" spcFirstLastPara="1" rIns="132300" wrap="square" tIns="13230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latin typeface="Trebuchet MS"/>
                  <a:ea typeface="Trebuchet MS"/>
                  <a:cs typeface="Trebuchet MS"/>
                  <a:sym typeface="Trebuchet MS"/>
                </a:rPr>
                <a:t>User Module</a:t>
              </a:r>
              <a:endParaRPr b="0" i="0" sz="1801" u="none" cap="none" strike="noStrike">
                <a:latin typeface="Trebuchet MS"/>
                <a:ea typeface="Trebuchet MS"/>
                <a:cs typeface="Trebuchet MS"/>
                <a:sym typeface="Trebuchet MS"/>
              </a:endParaRPr>
            </a:p>
          </p:txBody>
        </p:sp>
        <p:sp>
          <p:nvSpPr>
            <p:cNvPr id="258" name="Google Shape;258;p27"/>
            <p:cNvSpPr/>
            <p:nvPr/>
          </p:nvSpPr>
          <p:spPr>
            <a:xfrm>
              <a:off x="3114902" y="2248210"/>
              <a:ext cx="1864800" cy="125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259" name="Google Shape;259;p27"/>
            <p:cNvSpPr txBox="1"/>
            <p:nvPr/>
          </p:nvSpPr>
          <p:spPr>
            <a:xfrm>
              <a:off x="3114902" y="2248210"/>
              <a:ext cx="1864800" cy="1250400"/>
            </a:xfrm>
            <a:prstGeom prst="rect">
              <a:avLst/>
            </a:prstGeom>
            <a:noFill/>
            <a:ln>
              <a:noFill/>
            </a:ln>
          </p:spPr>
          <p:txBody>
            <a:bodyPr anchorCtr="0" anchor="ctr" bIns="132300" lIns="132300" spcFirstLastPara="1" rIns="132300" wrap="square" tIns="132300">
              <a:noAutofit/>
            </a:bodyPr>
            <a:lstStyle/>
            <a:p>
              <a:pPr indent="0" lvl="0" marL="0" marR="0" rtl="0" algn="l">
                <a:lnSpc>
                  <a:spcPct val="100000"/>
                </a:lnSpc>
                <a:spcBef>
                  <a:spcPts val="0"/>
                </a:spcBef>
                <a:spcAft>
                  <a:spcPts val="0"/>
                </a:spcAft>
                <a:buClr>
                  <a:srgbClr val="000000"/>
                </a:buClr>
                <a:buSzPts val="1801"/>
                <a:buFont typeface="Arial"/>
                <a:buNone/>
              </a:pPr>
              <a:r>
                <a:rPr b="0" i="0" lang="en" sz="1801" u="none" cap="none" strike="noStrike">
                  <a:latin typeface="Trebuchet MS"/>
                  <a:ea typeface="Trebuchet MS"/>
                  <a:cs typeface="Trebuchet MS"/>
                  <a:sym typeface="Trebuchet MS"/>
                </a:rPr>
                <a:t>Products</a:t>
              </a:r>
              <a:endParaRPr b="0" i="0" sz="1801" u="none" cap="none" strike="noStrike">
                <a:latin typeface="Trebuchet MS"/>
                <a:ea typeface="Trebuchet MS"/>
                <a:cs typeface="Trebuchet MS"/>
                <a:sym typeface="Trebuchet MS"/>
              </a:endParaRPr>
            </a:p>
            <a:p>
              <a:pPr indent="0" lvl="0" marL="0" marR="0" rtl="0" algn="l">
                <a:lnSpc>
                  <a:spcPct val="100000"/>
                </a:lnSpc>
                <a:spcBef>
                  <a:spcPts val="629"/>
                </a:spcBef>
                <a:spcAft>
                  <a:spcPts val="0"/>
                </a:spcAft>
                <a:buClr>
                  <a:srgbClr val="000000"/>
                </a:buClr>
                <a:buSzPts val="1801"/>
                <a:buFont typeface="Arial"/>
                <a:buNone/>
              </a:pPr>
              <a:r>
                <a:rPr b="0" i="0" lang="en" sz="1801" u="none" cap="none" strike="noStrike">
                  <a:latin typeface="Trebuchet MS"/>
                  <a:ea typeface="Trebuchet MS"/>
                  <a:cs typeface="Trebuchet MS"/>
                  <a:sym typeface="Trebuchet MS"/>
                </a:rPr>
                <a:t>Orders</a:t>
              </a:r>
              <a:endParaRPr b="0" i="0" sz="1801" u="none" cap="none" strike="noStrike">
                <a:latin typeface="Trebuchet MS"/>
                <a:ea typeface="Trebuchet MS"/>
                <a:cs typeface="Trebuchet MS"/>
                <a:sym typeface="Trebuchet MS"/>
              </a:endParaRPr>
            </a:p>
            <a:p>
              <a:pPr indent="0" lvl="0" marL="0" marR="0" rtl="0" algn="l">
                <a:lnSpc>
                  <a:spcPct val="100000"/>
                </a:lnSpc>
                <a:spcBef>
                  <a:spcPts val="629"/>
                </a:spcBef>
                <a:spcAft>
                  <a:spcPts val="0"/>
                </a:spcAft>
                <a:buClr>
                  <a:srgbClr val="000000"/>
                </a:buClr>
                <a:buSzPts val="1801"/>
                <a:buFont typeface="Arial"/>
                <a:buNone/>
              </a:pPr>
              <a:r>
                <a:rPr b="0" i="0" lang="en" sz="1801" u="none" cap="none" strike="noStrike">
                  <a:latin typeface="Trebuchet MS"/>
                  <a:ea typeface="Trebuchet MS"/>
                  <a:cs typeface="Trebuchet MS"/>
                  <a:sym typeface="Trebuchet MS"/>
                </a:rPr>
                <a:t>Account Details</a:t>
              </a:r>
              <a:endParaRPr b="0" i="0" sz="1801" u="none" cap="none" strike="noStrike">
                <a:latin typeface="Trebuchet MS"/>
                <a:ea typeface="Trebuchet MS"/>
                <a:cs typeface="Trebuchet MS"/>
                <a:sym typeface="Trebuchet M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Google Cloud</a:t>
            </a:r>
            <a:endParaRPr sz="3000"/>
          </a:p>
        </p:txBody>
      </p:sp>
      <p:sp>
        <p:nvSpPr>
          <p:cNvPr id="265" name="Google Shape;265;p28"/>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6" name="Google Shape;266;p28"/>
          <p:cNvPicPr preferRelativeResize="0"/>
          <p:nvPr/>
        </p:nvPicPr>
        <p:blipFill rotWithShape="1">
          <a:blip r:embed="rId3">
            <a:alphaModFix/>
          </a:blip>
          <a:srcRect b="0" l="0" r="0" t="0"/>
          <a:stretch/>
        </p:blipFill>
        <p:spPr>
          <a:xfrm>
            <a:off x="6875326" y="842198"/>
            <a:ext cx="902900" cy="677150"/>
          </a:xfrm>
          <a:prstGeom prst="rect">
            <a:avLst/>
          </a:prstGeom>
          <a:noFill/>
          <a:ln>
            <a:noFill/>
          </a:ln>
        </p:spPr>
      </p:pic>
      <p:sp>
        <p:nvSpPr>
          <p:cNvPr id="267" name="Google Shape;267;p28"/>
          <p:cNvSpPr txBox="1"/>
          <p:nvPr/>
        </p:nvSpPr>
        <p:spPr>
          <a:xfrm>
            <a:off x="2300175" y="1899800"/>
            <a:ext cx="4648200" cy="31344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1001"/>
              </a:spcBef>
              <a:spcAft>
                <a:spcPts val="0"/>
              </a:spcAft>
              <a:buNone/>
            </a:pPr>
            <a:r>
              <a:rPr b="1" lang="en" sz="1800">
                <a:solidFill>
                  <a:srgbClr val="FFC000"/>
                </a:solidFill>
                <a:latin typeface="Montserrat"/>
                <a:ea typeface="Montserrat"/>
                <a:cs typeface="Montserrat"/>
                <a:sym typeface="Montserrat"/>
              </a:rPr>
              <a:t>Firebase</a:t>
            </a:r>
            <a:r>
              <a:rPr lang="en" sz="1800">
                <a:solidFill>
                  <a:schemeClr val="lt1"/>
                </a:solidFill>
                <a:latin typeface="Montserrat"/>
                <a:ea typeface="Montserrat"/>
                <a:cs typeface="Montserrat"/>
                <a:sym typeface="Montserrat"/>
              </a:rPr>
              <a:t> (Google Cloud) is used for all the backend processes.</a:t>
            </a:r>
            <a:endParaRPr sz="1800">
              <a:solidFill>
                <a:schemeClr val="lt1"/>
              </a:solidFill>
              <a:latin typeface="Montserrat"/>
              <a:ea typeface="Montserrat"/>
              <a:cs typeface="Montserrat"/>
              <a:sym typeface="Montserrat"/>
            </a:endParaRPr>
          </a:p>
          <a:p>
            <a:pPr indent="0" lvl="0" marL="0" rtl="0" algn="just">
              <a:lnSpc>
                <a:spcPct val="120000"/>
              </a:lnSpc>
              <a:spcBef>
                <a:spcPts val="1001"/>
              </a:spcBef>
              <a:spcAft>
                <a:spcPts val="0"/>
              </a:spcAft>
              <a:buNone/>
            </a:pPr>
            <a:r>
              <a:t/>
            </a:r>
            <a:endParaRPr sz="1800">
              <a:solidFill>
                <a:schemeClr val="lt1"/>
              </a:solidFill>
              <a:latin typeface="Montserrat"/>
              <a:ea typeface="Montserrat"/>
              <a:cs typeface="Montserrat"/>
              <a:sym typeface="Montserrat"/>
            </a:endParaRPr>
          </a:p>
          <a:p>
            <a:pPr indent="0" lvl="0" marL="0" rtl="0" algn="just">
              <a:lnSpc>
                <a:spcPct val="120000"/>
              </a:lnSpc>
              <a:spcBef>
                <a:spcPts val="1001"/>
              </a:spcBef>
              <a:spcAft>
                <a:spcPts val="0"/>
              </a:spcAft>
              <a:buNone/>
            </a:pPr>
            <a:r>
              <a:rPr lang="en" sz="1800">
                <a:solidFill>
                  <a:schemeClr val="lt1"/>
                </a:solidFill>
                <a:latin typeface="Montserrat"/>
                <a:ea typeface="Montserrat"/>
                <a:cs typeface="Montserrat"/>
                <a:sym typeface="Montserrat"/>
              </a:rPr>
              <a:t>There is a requirement for a firebase account with the Blaze plan activated.</a:t>
            </a:r>
            <a:endParaRPr sz="18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380025" y="1078100"/>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Measurement Criteria for Performance Appraisal/Outcome</a:t>
            </a:r>
            <a:endParaRPr sz="2400"/>
          </a:p>
        </p:txBody>
      </p:sp>
      <p:sp>
        <p:nvSpPr>
          <p:cNvPr id="273" name="Google Shape;273;p29"/>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74" name="Google Shape;274;p29"/>
          <p:cNvGrpSpPr/>
          <p:nvPr/>
        </p:nvGrpSpPr>
        <p:grpSpPr>
          <a:xfrm>
            <a:off x="1935928" y="1526527"/>
            <a:ext cx="5272126" cy="3270640"/>
            <a:chOff x="0" y="510"/>
            <a:chExt cx="4695935" cy="4182939"/>
          </a:xfrm>
        </p:grpSpPr>
        <p:sp>
          <p:nvSpPr>
            <p:cNvPr id="275" name="Google Shape;275;p29"/>
            <p:cNvSpPr/>
            <p:nvPr/>
          </p:nvSpPr>
          <p:spPr>
            <a:xfrm>
              <a:off x="0" y="510"/>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76" name="Google Shape;276;p29"/>
            <p:cNvSpPr/>
            <p:nvPr/>
          </p:nvSpPr>
          <p:spPr>
            <a:xfrm>
              <a:off x="361516" y="269407"/>
              <a:ext cx="657300" cy="657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77" name="Google Shape;277;p29"/>
            <p:cNvSpPr/>
            <p:nvPr/>
          </p:nvSpPr>
          <p:spPr>
            <a:xfrm>
              <a:off x="1380335" y="510"/>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78" name="Google Shape;278;p29"/>
            <p:cNvSpPr txBox="1"/>
            <p:nvPr/>
          </p:nvSpPr>
          <p:spPr>
            <a:xfrm>
              <a:off x="1380335" y="510"/>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2300"/>
                <a:buFont typeface="Arial"/>
                <a:buNone/>
              </a:pPr>
              <a:r>
                <a:rPr b="0" i="0" lang="en" sz="1800" u="none" cap="none" strike="noStrike">
                  <a:latin typeface="Trebuchet MS"/>
                  <a:ea typeface="Trebuchet MS"/>
                  <a:cs typeface="Trebuchet MS"/>
                  <a:sym typeface="Trebuchet MS"/>
                </a:rPr>
                <a:t>Number of orders placed through the mobile application</a:t>
              </a:r>
              <a:endParaRPr b="0" i="0" sz="1800" u="none" cap="none" strike="noStrike">
                <a:latin typeface="Arial"/>
                <a:ea typeface="Arial"/>
                <a:cs typeface="Arial"/>
                <a:sym typeface="Arial"/>
              </a:endParaRPr>
            </a:p>
          </p:txBody>
        </p:sp>
        <p:sp>
          <p:nvSpPr>
            <p:cNvPr id="279" name="Google Shape;279;p29"/>
            <p:cNvSpPr/>
            <p:nvPr/>
          </p:nvSpPr>
          <p:spPr>
            <a:xfrm>
              <a:off x="0" y="1494380"/>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80" name="Google Shape;280;p29"/>
            <p:cNvSpPr/>
            <p:nvPr/>
          </p:nvSpPr>
          <p:spPr>
            <a:xfrm>
              <a:off x="361516" y="1763276"/>
              <a:ext cx="657300" cy="657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81" name="Google Shape;281;p29"/>
            <p:cNvSpPr/>
            <p:nvPr/>
          </p:nvSpPr>
          <p:spPr>
            <a:xfrm>
              <a:off x="1380335" y="1494380"/>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82" name="Google Shape;282;p29"/>
            <p:cNvSpPr txBox="1"/>
            <p:nvPr/>
          </p:nvSpPr>
          <p:spPr>
            <a:xfrm>
              <a:off x="1380335" y="1494380"/>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2300"/>
                <a:buFont typeface="Arial"/>
                <a:buNone/>
              </a:pPr>
              <a:r>
                <a:rPr b="0" i="0" lang="en" sz="1800" u="none" cap="none" strike="noStrike">
                  <a:latin typeface="Trebuchet MS"/>
                  <a:ea typeface="Trebuchet MS"/>
                  <a:cs typeface="Trebuchet MS"/>
                  <a:sym typeface="Trebuchet MS"/>
                </a:rPr>
                <a:t>Number of customers increasing through mobile application</a:t>
              </a:r>
              <a:endParaRPr b="0" i="0" sz="1800" u="none" cap="none" strike="noStrike">
                <a:latin typeface="Arial"/>
                <a:ea typeface="Arial"/>
                <a:cs typeface="Arial"/>
                <a:sym typeface="Arial"/>
              </a:endParaRPr>
            </a:p>
          </p:txBody>
        </p:sp>
        <p:sp>
          <p:nvSpPr>
            <p:cNvPr id="283" name="Google Shape;283;p29"/>
            <p:cNvSpPr/>
            <p:nvPr/>
          </p:nvSpPr>
          <p:spPr>
            <a:xfrm>
              <a:off x="0" y="2988249"/>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84" name="Google Shape;284;p29"/>
            <p:cNvSpPr/>
            <p:nvPr/>
          </p:nvSpPr>
          <p:spPr>
            <a:xfrm>
              <a:off x="361516" y="3257146"/>
              <a:ext cx="657300" cy="6573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85" name="Google Shape;285;p29"/>
            <p:cNvSpPr/>
            <p:nvPr/>
          </p:nvSpPr>
          <p:spPr>
            <a:xfrm>
              <a:off x="1380335" y="2988249"/>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86" name="Google Shape;286;p29"/>
            <p:cNvSpPr txBox="1"/>
            <p:nvPr/>
          </p:nvSpPr>
          <p:spPr>
            <a:xfrm>
              <a:off x="1380335" y="2988249"/>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2300"/>
                <a:buFont typeface="Arial"/>
                <a:buNone/>
              </a:pPr>
              <a:r>
                <a:rPr b="0" i="0" lang="en" sz="1800" u="none" cap="none" strike="noStrike">
                  <a:latin typeface="Trebuchet MS"/>
                  <a:ea typeface="Trebuchet MS"/>
                  <a:cs typeface="Trebuchet MS"/>
                  <a:sym typeface="Trebuchet MS"/>
                </a:rPr>
                <a:t>Revenue of the client using software</a:t>
              </a:r>
              <a:endParaRPr b="0" i="0" sz="1800" u="none" cap="none" strike="noStrike">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369575" y="990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Project Deliverables</a:t>
            </a:r>
            <a:endParaRPr sz="2400"/>
          </a:p>
        </p:txBody>
      </p:sp>
      <p:sp>
        <p:nvSpPr>
          <p:cNvPr id="292" name="Google Shape;292;p30"/>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93" name="Google Shape;293;p30"/>
          <p:cNvGrpSpPr/>
          <p:nvPr/>
        </p:nvGrpSpPr>
        <p:grpSpPr>
          <a:xfrm>
            <a:off x="2843800" y="1471705"/>
            <a:ext cx="3291850" cy="3404874"/>
            <a:chOff x="0" y="510"/>
            <a:chExt cx="4695935" cy="4342952"/>
          </a:xfrm>
        </p:grpSpPr>
        <p:sp>
          <p:nvSpPr>
            <p:cNvPr id="294" name="Google Shape;294;p30"/>
            <p:cNvSpPr/>
            <p:nvPr/>
          </p:nvSpPr>
          <p:spPr>
            <a:xfrm>
              <a:off x="0" y="510"/>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95" name="Google Shape;295;p30"/>
            <p:cNvSpPr/>
            <p:nvPr/>
          </p:nvSpPr>
          <p:spPr>
            <a:xfrm>
              <a:off x="361516" y="269407"/>
              <a:ext cx="657300" cy="657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96" name="Google Shape;296;p30"/>
            <p:cNvSpPr/>
            <p:nvPr/>
          </p:nvSpPr>
          <p:spPr>
            <a:xfrm>
              <a:off x="1380335" y="510"/>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97" name="Google Shape;297;p30"/>
            <p:cNvSpPr txBox="1"/>
            <p:nvPr/>
          </p:nvSpPr>
          <p:spPr>
            <a:xfrm>
              <a:off x="1380335" y="510"/>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2500"/>
                <a:buFont typeface="Arial"/>
                <a:buNone/>
              </a:pPr>
              <a:r>
                <a:rPr b="0" i="0" lang="en" sz="1800" u="none" cap="none" strike="noStrike">
                  <a:latin typeface="Trebuchet MS"/>
                  <a:ea typeface="Trebuchet MS"/>
                  <a:cs typeface="Trebuchet MS"/>
                  <a:sym typeface="Trebuchet MS"/>
                </a:rPr>
                <a:t>Android mobile application</a:t>
              </a:r>
              <a:endParaRPr b="0" i="0" sz="1800" u="none" cap="none" strike="noStrike">
                <a:latin typeface="Arial"/>
                <a:ea typeface="Arial"/>
                <a:cs typeface="Arial"/>
                <a:sym typeface="Arial"/>
              </a:endParaRPr>
            </a:p>
          </p:txBody>
        </p:sp>
        <p:sp>
          <p:nvSpPr>
            <p:cNvPr id="298" name="Google Shape;298;p30"/>
            <p:cNvSpPr/>
            <p:nvPr/>
          </p:nvSpPr>
          <p:spPr>
            <a:xfrm>
              <a:off x="0" y="1494380"/>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299" name="Google Shape;299;p30"/>
            <p:cNvSpPr/>
            <p:nvPr/>
          </p:nvSpPr>
          <p:spPr>
            <a:xfrm>
              <a:off x="361516" y="1763276"/>
              <a:ext cx="657300" cy="657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00" name="Google Shape;300;p30"/>
            <p:cNvSpPr/>
            <p:nvPr/>
          </p:nvSpPr>
          <p:spPr>
            <a:xfrm>
              <a:off x="1380335" y="1494380"/>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01" name="Google Shape;301;p30"/>
            <p:cNvSpPr txBox="1"/>
            <p:nvPr/>
          </p:nvSpPr>
          <p:spPr>
            <a:xfrm>
              <a:off x="1380335" y="1494380"/>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2500"/>
                <a:buFont typeface="Arial"/>
                <a:buNone/>
              </a:pPr>
              <a:r>
                <a:rPr b="0" i="0" lang="en" sz="1800" u="none" cap="none" strike="noStrike">
                  <a:latin typeface="Trebuchet MS"/>
                  <a:ea typeface="Trebuchet MS"/>
                  <a:cs typeface="Trebuchet MS"/>
                  <a:sym typeface="Trebuchet MS"/>
                </a:rPr>
                <a:t>User manual</a:t>
              </a:r>
              <a:endParaRPr b="0" i="0" sz="1800" u="none" cap="none" strike="noStrike">
                <a:latin typeface="Arial"/>
                <a:ea typeface="Arial"/>
                <a:cs typeface="Arial"/>
                <a:sym typeface="Arial"/>
              </a:endParaRPr>
            </a:p>
          </p:txBody>
        </p:sp>
        <p:sp>
          <p:nvSpPr>
            <p:cNvPr id="302" name="Google Shape;302;p30"/>
            <p:cNvSpPr/>
            <p:nvPr/>
          </p:nvSpPr>
          <p:spPr>
            <a:xfrm>
              <a:off x="0" y="2988249"/>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03" name="Google Shape;303;p30"/>
            <p:cNvSpPr/>
            <p:nvPr/>
          </p:nvSpPr>
          <p:spPr>
            <a:xfrm>
              <a:off x="361516" y="3257146"/>
              <a:ext cx="657300" cy="6573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04" name="Google Shape;304;p30"/>
            <p:cNvSpPr/>
            <p:nvPr/>
          </p:nvSpPr>
          <p:spPr>
            <a:xfrm>
              <a:off x="1380335" y="2988249"/>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05" name="Google Shape;305;p30"/>
            <p:cNvSpPr txBox="1"/>
            <p:nvPr/>
          </p:nvSpPr>
          <p:spPr>
            <a:xfrm>
              <a:off x="1380335" y="3148262"/>
              <a:ext cx="3315600" cy="1195200"/>
            </a:xfrm>
            <a:prstGeom prst="rect">
              <a:avLst/>
            </a:prstGeom>
            <a:noFill/>
            <a:ln>
              <a:noFill/>
            </a:ln>
          </p:spPr>
          <p:txBody>
            <a:bodyPr anchorCtr="0" anchor="ctr" bIns="126475" lIns="126475" spcFirstLastPara="1" rIns="126475" wrap="square" tIns="126475">
              <a:noAutofit/>
            </a:bodyPr>
            <a:lstStyle/>
            <a:p>
              <a:pPr indent="0" lvl="0" marL="0" rtl="0" algn="just">
                <a:lnSpc>
                  <a:spcPct val="115000"/>
                </a:lnSpc>
                <a:spcBef>
                  <a:spcPts val="0"/>
                </a:spcBef>
                <a:spcAft>
                  <a:spcPts val="0"/>
                </a:spcAft>
                <a:buNone/>
              </a:pPr>
              <a:r>
                <a:rPr lang="en">
                  <a:solidFill>
                    <a:schemeClr val="dk1"/>
                  </a:solidFill>
                  <a:latin typeface="Trebuchet MS"/>
                  <a:ea typeface="Trebuchet MS"/>
                  <a:cs typeface="Trebuchet MS"/>
                  <a:sym typeface="Trebuchet MS"/>
                </a:rPr>
                <a:t>Future updates in the application depending on the clients requirements.</a:t>
              </a:r>
              <a:endParaRPr b="1">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500"/>
                <a:buFont typeface="Arial"/>
                <a:buNone/>
              </a:pPr>
              <a:r>
                <a:t/>
              </a:r>
              <a:endParaRPr sz="1800">
                <a:latin typeface="Trebuchet MS"/>
                <a:ea typeface="Trebuchet MS"/>
                <a:cs typeface="Trebuchet MS"/>
                <a:sym typeface="Trebuchet M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8" name="Google Shape;78;p13"/>
          <p:cNvGrpSpPr/>
          <p:nvPr/>
        </p:nvGrpSpPr>
        <p:grpSpPr>
          <a:xfrm>
            <a:off x="723426" y="1617187"/>
            <a:ext cx="7697146" cy="1909137"/>
            <a:chOff x="0" y="233"/>
            <a:chExt cx="7697146" cy="1909137"/>
          </a:xfrm>
        </p:grpSpPr>
        <p:sp>
          <p:nvSpPr>
            <p:cNvPr id="79" name="Google Shape;79;p13"/>
            <p:cNvSpPr/>
            <p:nvPr/>
          </p:nvSpPr>
          <p:spPr>
            <a:xfrm>
              <a:off x="0" y="233"/>
              <a:ext cx="7697100" cy="5454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80" name="Google Shape;80;p13"/>
            <p:cNvSpPr/>
            <p:nvPr/>
          </p:nvSpPr>
          <p:spPr>
            <a:xfrm>
              <a:off x="165012" y="122969"/>
              <a:ext cx="300000" cy="30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81" name="Google Shape;81;p13"/>
            <p:cNvSpPr/>
            <p:nvPr/>
          </p:nvSpPr>
          <p:spPr>
            <a:xfrm>
              <a:off x="630046" y="233"/>
              <a:ext cx="7067100" cy="54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82" name="Google Shape;82;p13"/>
            <p:cNvSpPr txBox="1"/>
            <p:nvPr/>
          </p:nvSpPr>
          <p:spPr>
            <a:xfrm>
              <a:off x="630046" y="233"/>
              <a:ext cx="7067100" cy="545400"/>
            </a:xfrm>
            <a:prstGeom prst="rect">
              <a:avLst/>
            </a:prstGeom>
            <a:solidFill>
              <a:srgbClr val="FFFFFF"/>
            </a:solidFill>
            <a:ln>
              <a:noFill/>
            </a:ln>
          </p:spPr>
          <p:txBody>
            <a:bodyPr anchorCtr="0" anchor="ctr" bIns="57700" lIns="57700" spcFirstLastPara="1" rIns="57700" wrap="square" tIns="57700">
              <a:no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latin typeface="Trebuchet MS"/>
                  <a:ea typeface="Trebuchet MS"/>
                  <a:cs typeface="Trebuchet MS"/>
                  <a:sym typeface="Trebuchet MS"/>
                </a:rPr>
                <a:t>Industry Client - Mr.</a:t>
              </a:r>
              <a:r>
                <a:rPr lang="en" sz="2500">
                  <a:latin typeface="Trebuchet MS"/>
                  <a:ea typeface="Trebuchet MS"/>
                  <a:cs typeface="Trebuchet MS"/>
                  <a:sym typeface="Trebuchet MS"/>
                </a:rPr>
                <a:t>Dharmraj Pal</a:t>
              </a:r>
              <a:endParaRPr b="0" i="0" sz="1801" u="none" cap="none" strike="noStrike">
                <a:latin typeface="Trebuchet MS"/>
                <a:ea typeface="Trebuchet MS"/>
                <a:cs typeface="Trebuchet MS"/>
                <a:sym typeface="Trebuchet MS"/>
              </a:endParaRPr>
            </a:p>
          </p:txBody>
        </p:sp>
        <p:sp>
          <p:nvSpPr>
            <p:cNvPr id="83" name="Google Shape;83;p13"/>
            <p:cNvSpPr/>
            <p:nvPr/>
          </p:nvSpPr>
          <p:spPr>
            <a:xfrm>
              <a:off x="0" y="682101"/>
              <a:ext cx="7697100" cy="5454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84" name="Google Shape;84;p13"/>
            <p:cNvSpPr/>
            <p:nvPr/>
          </p:nvSpPr>
          <p:spPr>
            <a:xfrm>
              <a:off x="165012" y="804838"/>
              <a:ext cx="300000" cy="30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85" name="Google Shape;85;p13"/>
            <p:cNvSpPr/>
            <p:nvPr/>
          </p:nvSpPr>
          <p:spPr>
            <a:xfrm>
              <a:off x="630046" y="682101"/>
              <a:ext cx="7067100" cy="54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86" name="Google Shape;86;p13"/>
            <p:cNvSpPr txBox="1"/>
            <p:nvPr/>
          </p:nvSpPr>
          <p:spPr>
            <a:xfrm>
              <a:off x="630046" y="682101"/>
              <a:ext cx="7067100" cy="545400"/>
            </a:xfrm>
            <a:prstGeom prst="rect">
              <a:avLst/>
            </a:prstGeom>
            <a:solidFill>
              <a:srgbClr val="FFFFFF"/>
            </a:solidFill>
            <a:ln>
              <a:noFill/>
            </a:ln>
          </p:spPr>
          <p:txBody>
            <a:bodyPr anchorCtr="0" anchor="ctr" bIns="57700" lIns="57700" spcFirstLastPara="1" rIns="57700" wrap="square" tIns="57700">
              <a:no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latin typeface="Trebuchet MS"/>
                  <a:ea typeface="Trebuchet MS"/>
                  <a:cs typeface="Trebuchet MS"/>
                  <a:sym typeface="Trebuchet MS"/>
                </a:rPr>
                <a:t>Faculty Mentor – Dr. Gurendra Nath Bhardwaj</a:t>
              </a:r>
              <a:endParaRPr b="0" i="0" sz="1801" u="none" cap="none" strike="noStrike">
                <a:latin typeface="Trebuchet MS"/>
                <a:ea typeface="Trebuchet MS"/>
                <a:cs typeface="Trebuchet MS"/>
                <a:sym typeface="Trebuchet MS"/>
              </a:endParaRPr>
            </a:p>
          </p:txBody>
        </p:sp>
        <p:sp>
          <p:nvSpPr>
            <p:cNvPr id="87" name="Google Shape;87;p13"/>
            <p:cNvSpPr/>
            <p:nvPr/>
          </p:nvSpPr>
          <p:spPr>
            <a:xfrm>
              <a:off x="0" y="1363970"/>
              <a:ext cx="7697100" cy="5454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88" name="Google Shape;88;p13"/>
            <p:cNvSpPr/>
            <p:nvPr/>
          </p:nvSpPr>
          <p:spPr>
            <a:xfrm>
              <a:off x="165012" y="1486707"/>
              <a:ext cx="300000" cy="300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89" name="Google Shape;89;p13"/>
            <p:cNvSpPr/>
            <p:nvPr/>
          </p:nvSpPr>
          <p:spPr>
            <a:xfrm>
              <a:off x="630046" y="1363970"/>
              <a:ext cx="7067100" cy="54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90" name="Google Shape;90;p13"/>
            <p:cNvSpPr txBox="1"/>
            <p:nvPr/>
          </p:nvSpPr>
          <p:spPr>
            <a:xfrm>
              <a:off x="630046" y="1363970"/>
              <a:ext cx="7067100" cy="545400"/>
            </a:xfrm>
            <a:prstGeom prst="rect">
              <a:avLst/>
            </a:prstGeom>
            <a:solidFill>
              <a:srgbClr val="FFFFFF"/>
            </a:solidFill>
            <a:ln>
              <a:noFill/>
            </a:ln>
          </p:spPr>
          <p:txBody>
            <a:bodyPr anchorCtr="0" anchor="ctr" bIns="57700" lIns="57700" spcFirstLastPara="1" rIns="57700" wrap="square" tIns="57700">
              <a:no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latin typeface="Trebuchet MS"/>
                  <a:ea typeface="Trebuchet MS"/>
                  <a:cs typeface="Trebuchet MS"/>
                  <a:sym typeface="Trebuchet MS"/>
                </a:rPr>
                <a:t>Developer - A</a:t>
              </a:r>
              <a:r>
                <a:rPr lang="en" sz="2500">
                  <a:latin typeface="Trebuchet MS"/>
                  <a:ea typeface="Trebuchet MS"/>
                  <a:cs typeface="Trebuchet MS"/>
                  <a:sym typeface="Trebuchet MS"/>
                </a:rPr>
                <a:t>vi Gupta, Dhruva Agarwal</a:t>
              </a:r>
              <a:endParaRPr b="0" i="0" sz="1801" u="none" cap="none" strike="noStrike">
                <a:latin typeface="Trebuchet MS"/>
                <a:ea typeface="Trebuchet MS"/>
                <a:cs typeface="Trebuchet MS"/>
                <a:sym typeface="Trebuchet M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369575" y="990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Primary Outcomes</a:t>
            </a:r>
            <a:endParaRPr sz="2400"/>
          </a:p>
        </p:txBody>
      </p:sp>
      <p:sp>
        <p:nvSpPr>
          <p:cNvPr id="311" name="Google Shape;311;p31"/>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2" name="Google Shape;312;p31"/>
          <p:cNvSpPr txBox="1"/>
          <p:nvPr/>
        </p:nvSpPr>
        <p:spPr>
          <a:xfrm>
            <a:off x="2122225" y="1805750"/>
            <a:ext cx="5206500" cy="3138600"/>
          </a:xfrm>
          <a:prstGeom prst="rect">
            <a:avLst/>
          </a:prstGeom>
          <a:noFill/>
          <a:ln>
            <a:noFill/>
          </a:ln>
        </p:spPr>
        <p:txBody>
          <a:bodyPr anchorCtr="0" anchor="t" bIns="91425" lIns="91425" spcFirstLastPara="1" rIns="91425" wrap="square" tIns="91425">
            <a:noAutofit/>
          </a:bodyPr>
          <a:lstStyle/>
          <a:p>
            <a:pPr indent="-330200" lvl="0" marL="457200" marR="115570" rtl="0" algn="just">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Increase in business of client</a:t>
            </a:r>
            <a:endParaRPr sz="1600">
              <a:solidFill>
                <a:srgbClr val="FFFFFF"/>
              </a:solidFill>
              <a:latin typeface="Montserrat"/>
              <a:ea typeface="Montserrat"/>
              <a:cs typeface="Montserrat"/>
              <a:sym typeface="Montserrat"/>
            </a:endParaRPr>
          </a:p>
          <a:p>
            <a:pPr indent="-330200" lvl="0" marL="457200" marR="115570" rtl="0" algn="just">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Increase in number of customers</a:t>
            </a:r>
            <a:endParaRPr sz="1600">
              <a:solidFill>
                <a:srgbClr val="FFFFFF"/>
              </a:solidFill>
              <a:latin typeface="Montserrat"/>
              <a:ea typeface="Montserrat"/>
              <a:cs typeface="Montserrat"/>
              <a:sym typeface="Montserrat"/>
            </a:endParaRPr>
          </a:p>
          <a:p>
            <a:pPr indent="-330200" lvl="0" marL="457200" marR="115570" rtl="0" algn="just">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Modified balance sheet with increased revenue</a:t>
            </a:r>
            <a:endParaRPr sz="1600">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2"/>
          <p:cNvSpPr txBox="1"/>
          <p:nvPr>
            <p:ph type="title"/>
          </p:nvPr>
        </p:nvSpPr>
        <p:spPr>
          <a:xfrm>
            <a:off x="369575" y="990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Secondary </a:t>
            </a:r>
            <a:r>
              <a:rPr lang="en" sz="2400"/>
              <a:t>Outcomes</a:t>
            </a:r>
            <a:endParaRPr sz="2400"/>
          </a:p>
        </p:txBody>
      </p:sp>
      <p:sp>
        <p:nvSpPr>
          <p:cNvPr id="318" name="Google Shape;318;p32"/>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9" name="Google Shape;319;p32"/>
          <p:cNvSpPr txBox="1"/>
          <p:nvPr/>
        </p:nvSpPr>
        <p:spPr>
          <a:xfrm>
            <a:off x="1425300" y="1837100"/>
            <a:ext cx="6293400" cy="3170100"/>
          </a:xfrm>
          <a:prstGeom prst="rect">
            <a:avLst/>
          </a:prstGeom>
          <a:noFill/>
          <a:ln>
            <a:noFill/>
          </a:ln>
        </p:spPr>
        <p:txBody>
          <a:bodyPr anchorCtr="0" anchor="t" bIns="91425" lIns="91425" spcFirstLastPara="1" rIns="91425" wrap="square" tIns="91425">
            <a:noAutofit/>
          </a:bodyPr>
          <a:lstStyle/>
          <a:p>
            <a:pPr indent="0" lvl="0" marL="0" marR="115570" rtl="0" algn="just">
              <a:lnSpc>
                <a:spcPct val="115000"/>
              </a:lnSpc>
              <a:spcBef>
                <a:spcPts val="0"/>
              </a:spcBef>
              <a:spcAft>
                <a:spcPts val="0"/>
              </a:spcAft>
              <a:buNone/>
            </a:pPr>
            <a:r>
              <a:rPr lang="en" sz="1800">
                <a:solidFill>
                  <a:srgbClr val="FFFFFF"/>
                </a:solidFill>
                <a:latin typeface="Montserrat"/>
                <a:ea typeface="Montserrat"/>
                <a:cs typeface="Montserrat"/>
                <a:sym typeface="Montserrat"/>
              </a:rPr>
              <a:t>Increase in the database for our client by spreading the mobile application</a:t>
            </a:r>
            <a:endParaRPr sz="1800">
              <a:solidFill>
                <a:srgbClr val="FFFFFF"/>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3"/>
          <p:cNvSpPr txBox="1"/>
          <p:nvPr>
            <p:ph type="title"/>
          </p:nvPr>
        </p:nvSpPr>
        <p:spPr>
          <a:xfrm>
            <a:off x="369575" y="990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Stakeholders</a:t>
            </a:r>
            <a:endParaRPr sz="2400"/>
          </a:p>
        </p:txBody>
      </p:sp>
      <p:sp>
        <p:nvSpPr>
          <p:cNvPr id="325" name="Google Shape;325;p33"/>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6" name="Google Shape;326;p33"/>
          <p:cNvSpPr txBox="1"/>
          <p:nvPr/>
        </p:nvSpPr>
        <p:spPr>
          <a:xfrm>
            <a:off x="1195325" y="2244800"/>
            <a:ext cx="6293400" cy="3170100"/>
          </a:xfrm>
          <a:prstGeom prst="rect">
            <a:avLst/>
          </a:prstGeom>
          <a:noFill/>
          <a:ln>
            <a:noFill/>
          </a:ln>
        </p:spPr>
        <p:txBody>
          <a:bodyPr anchorCtr="0" anchor="t" bIns="91425" lIns="91425" spcFirstLastPara="1" rIns="91425" wrap="square" tIns="91425">
            <a:noAutofit/>
          </a:bodyPr>
          <a:lstStyle/>
          <a:p>
            <a:pPr indent="0" lvl="0" marL="457200" marR="115570" rtl="0" algn="ctr">
              <a:lnSpc>
                <a:spcPct val="115000"/>
              </a:lnSpc>
              <a:spcBef>
                <a:spcPts val="0"/>
              </a:spcBef>
              <a:spcAft>
                <a:spcPts val="0"/>
              </a:spcAft>
              <a:buNone/>
            </a:pPr>
            <a:r>
              <a:rPr lang="en" sz="2400">
                <a:solidFill>
                  <a:srgbClr val="FFFFFF"/>
                </a:solidFill>
                <a:latin typeface="Montserrat"/>
                <a:ea typeface="Montserrat"/>
                <a:cs typeface="Montserrat"/>
                <a:sym typeface="Montserrat"/>
              </a:rPr>
              <a:t>Mr. Dharmraj Pal</a:t>
            </a:r>
            <a:endParaRPr sz="2400">
              <a:solidFill>
                <a:srgbClr val="FFFFFF"/>
              </a:solidFill>
              <a:latin typeface="Montserrat"/>
              <a:ea typeface="Montserrat"/>
              <a:cs typeface="Montserrat"/>
              <a:sym typeface="Montserrat"/>
            </a:endParaRPr>
          </a:p>
        </p:txBody>
      </p:sp>
      <p:sp>
        <p:nvSpPr>
          <p:cNvPr id="327" name="Google Shape;327;p33"/>
          <p:cNvSpPr/>
          <p:nvPr/>
        </p:nvSpPr>
        <p:spPr>
          <a:xfrm>
            <a:off x="1965636" y="2189907"/>
            <a:ext cx="590614" cy="763685"/>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369575" y="990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Estimated Manhours</a:t>
            </a:r>
            <a:endParaRPr sz="2400"/>
          </a:p>
        </p:txBody>
      </p:sp>
      <p:sp>
        <p:nvSpPr>
          <p:cNvPr id="333" name="Google Shape;333;p34"/>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4" name="Google Shape;334;p34"/>
          <p:cNvSpPr txBox="1"/>
          <p:nvPr/>
        </p:nvSpPr>
        <p:spPr>
          <a:xfrm>
            <a:off x="1195325" y="2244800"/>
            <a:ext cx="6293400" cy="3170100"/>
          </a:xfrm>
          <a:prstGeom prst="rect">
            <a:avLst/>
          </a:prstGeom>
          <a:noFill/>
          <a:ln>
            <a:noFill/>
          </a:ln>
        </p:spPr>
        <p:txBody>
          <a:bodyPr anchorCtr="0" anchor="t" bIns="91425" lIns="91425" spcFirstLastPara="1" rIns="91425" wrap="square" tIns="91425">
            <a:noAutofit/>
          </a:bodyPr>
          <a:lstStyle/>
          <a:p>
            <a:pPr indent="0" lvl="0" marL="457200" marR="115570" rtl="0" algn="ctr">
              <a:lnSpc>
                <a:spcPct val="115000"/>
              </a:lnSpc>
              <a:spcBef>
                <a:spcPts val="0"/>
              </a:spcBef>
              <a:spcAft>
                <a:spcPts val="0"/>
              </a:spcAft>
              <a:buNone/>
            </a:pPr>
            <a:r>
              <a:rPr lang="en" sz="2400">
                <a:solidFill>
                  <a:srgbClr val="FFFFFF"/>
                </a:solidFill>
                <a:latin typeface="Montserrat"/>
                <a:ea typeface="Montserrat"/>
                <a:cs typeface="Montserrat"/>
                <a:sym typeface="Montserrat"/>
              </a:rPr>
              <a:t>Approx. 200 manhours</a:t>
            </a:r>
            <a:endParaRPr sz="2400">
              <a:solidFill>
                <a:srgbClr val="FFFF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369575" y="990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Infrastructure Support Required from NU</a:t>
            </a:r>
            <a:endParaRPr sz="2400"/>
          </a:p>
        </p:txBody>
      </p:sp>
      <p:sp>
        <p:nvSpPr>
          <p:cNvPr id="340" name="Google Shape;340;p35"/>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41" name="Google Shape;341;p35"/>
          <p:cNvGrpSpPr/>
          <p:nvPr/>
        </p:nvGrpSpPr>
        <p:grpSpPr>
          <a:xfrm>
            <a:off x="510778" y="2191211"/>
            <a:ext cx="8123100" cy="1821880"/>
            <a:chOff x="0" y="438611"/>
            <a:chExt cx="8123100" cy="1821880"/>
          </a:xfrm>
        </p:grpSpPr>
        <p:sp>
          <p:nvSpPr>
            <p:cNvPr id="342" name="Google Shape;342;p35"/>
            <p:cNvSpPr/>
            <p:nvPr/>
          </p:nvSpPr>
          <p:spPr>
            <a:xfrm>
              <a:off x="0" y="438611"/>
              <a:ext cx="8123100" cy="8097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43" name="Google Shape;343;p35"/>
            <p:cNvSpPr/>
            <p:nvPr/>
          </p:nvSpPr>
          <p:spPr>
            <a:xfrm>
              <a:off x="244947" y="620803"/>
              <a:ext cx="445500" cy="445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44" name="Google Shape;344;p35"/>
            <p:cNvSpPr/>
            <p:nvPr/>
          </p:nvSpPr>
          <p:spPr>
            <a:xfrm>
              <a:off x="935254" y="438611"/>
              <a:ext cx="7187700" cy="80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45" name="Google Shape;345;p35"/>
            <p:cNvSpPr txBox="1"/>
            <p:nvPr/>
          </p:nvSpPr>
          <p:spPr>
            <a:xfrm>
              <a:off x="935254" y="438611"/>
              <a:ext cx="7187700" cy="809700"/>
            </a:xfrm>
            <a:prstGeom prst="rect">
              <a:avLst/>
            </a:prstGeom>
            <a:noFill/>
            <a:ln>
              <a:noFill/>
            </a:ln>
          </p:spPr>
          <p:txBody>
            <a:bodyPr anchorCtr="0" anchor="ctr" bIns="85675" lIns="85675" spcFirstLastPara="1" rIns="85675" wrap="square" tIns="85675">
              <a:noAutofit/>
            </a:bodyPr>
            <a:lstStyle/>
            <a:p>
              <a:pPr indent="0" lvl="0" marL="0" marR="0" rtl="0" algn="l">
                <a:lnSpc>
                  <a:spcPct val="90000"/>
                </a:lnSpc>
                <a:spcBef>
                  <a:spcPts val="0"/>
                </a:spcBef>
                <a:spcAft>
                  <a:spcPts val="0"/>
                </a:spcAft>
                <a:buClr>
                  <a:srgbClr val="000000"/>
                </a:buClr>
                <a:buSzPts val="1600"/>
                <a:buFont typeface="Arial"/>
                <a:buNone/>
              </a:pPr>
              <a:r>
                <a:rPr b="0" i="0" lang="en" sz="1600" u="none" cap="none" strike="noStrike">
                  <a:latin typeface="Trebuchet MS"/>
                  <a:ea typeface="Trebuchet MS"/>
                  <a:cs typeface="Trebuchet MS"/>
                  <a:sym typeface="Trebuchet MS"/>
                </a:rPr>
                <a:t>Google Play Store Developer Account at the time of publishing the application on Play Store</a:t>
              </a:r>
              <a:endParaRPr b="0" i="0" sz="1401" u="none" cap="none" strike="noStrike">
                <a:latin typeface="Arial"/>
                <a:ea typeface="Arial"/>
                <a:cs typeface="Arial"/>
                <a:sym typeface="Arial"/>
              </a:endParaRPr>
            </a:p>
          </p:txBody>
        </p:sp>
        <p:sp>
          <p:nvSpPr>
            <p:cNvPr id="346" name="Google Shape;346;p35"/>
            <p:cNvSpPr/>
            <p:nvPr/>
          </p:nvSpPr>
          <p:spPr>
            <a:xfrm>
              <a:off x="0" y="1450791"/>
              <a:ext cx="8123100" cy="8097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47" name="Google Shape;347;p35"/>
            <p:cNvSpPr/>
            <p:nvPr/>
          </p:nvSpPr>
          <p:spPr>
            <a:xfrm>
              <a:off x="244947" y="1632983"/>
              <a:ext cx="445500" cy="445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48" name="Google Shape;348;p35"/>
            <p:cNvSpPr/>
            <p:nvPr/>
          </p:nvSpPr>
          <p:spPr>
            <a:xfrm>
              <a:off x="935254" y="1450791"/>
              <a:ext cx="7187700" cy="80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349" name="Google Shape;349;p35"/>
            <p:cNvSpPr txBox="1"/>
            <p:nvPr/>
          </p:nvSpPr>
          <p:spPr>
            <a:xfrm>
              <a:off x="935254" y="1450791"/>
              <a:ext cx="7187700" cy="809700"/>
            </a:xfrm>
            <a:prstGeom prst="rect">
              <a:avLst/>
            </a:prstGeom>
            <a:noFill/>
            <a:ln>
              <a:noFill/>
            </a:ln>
          </p:spPr>
          <p:txBody>
            <a:bodyPr anchorCtr="0" anchor="ctr" bIns="85675" lIns="85675" spcFirstLastPara="1" rIns="85675" wrap="square" tIns="85675">
              <a:noAutofit/>
            </a:bodyPr>
            <a:lstStyle/>
            <a:p>
              <a:pPr indent="0" lvl="0" marL="0" marR="0" rtl="0" algn="l">
                <a:lnSpc>
                  <a:spcPct val="90000"/>
                </a:lnSpc>
                <a:spcBef>
                  <a:spcPts val="0"/>
                </a:spcBef>
                <a:spcAft>
                  <a:spcPts val="0"/>
                </a:spcAft>
                <a:buClr>
                  <a:srgbClr val="000000"/>
                </a:buClr>
                <a:buSzPts val="1600"/>
                <a:buFont typeface="Arial"/>
                <a:buNone/>
              </a:pPr>
              <a:r>
                <a:rPr b="0" i="0" lang="en" sz="1600" u="none" cap="none" strike="noStrike">
                  <a:latin typeface="Trebuchet MS"/>
                  <a:ea typeface="Trebuchet MS"/>
                  <a:cs typeface="Trebuchet MS"/>
                  <a:sym typeface="Trebuchet MS"/>
                </a:rPr>
                <a:t>Once the customers through the application increases, the database for the project needs to be upgraded from free to paid as free database has certain limitations</a:t>
              </a:r>
              <a:endParaRPr b="0" i="0" sz="1401" u="none" cap="none" strike="noStrike">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369575" y="990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References and Details of Resource Person</a:t>
            </a:r>
            <a:endParaRPr sz="2400"/>
          </a:p>
        </p:txBody>
      </p:sp>
      <p:sp>
        <p:nvSpPr>
          <p:cNvPr id="355" name="Google Shape;355;p36"/>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6" name="Google Shape;356;p36"/>
          <p:cNvSpPr txBox="1"/>
          <p:nvPr/>
        </p:nvSpPr>
        <p:spPr>
          <a:xfrm>
            <a:off x="1892225" y="2098975"/>
            <a:ext cx="5541000" cy="3504000"/>
          </a:xfrm>
          <a:prstGeom prst="rect">
            <a:avLst/>
          </a:prstGeom>
          <a:noFill/>
          <a:ln>
            <a:noFill/>
          </a:ln>
        </p:spPr>
        <p:txBody>
          <a:bodyPr anchorCtr="0" anchor="t" bIns="91425" lIns="91425" spcFirstLastPara="1" rIns="91425" wrap="square" tIns="91425">
            <a:noAutofit/>
          </a:bodyPr>
          <a:lstStyle/>
          <a:p>
            <a:pPr indent="0" lvl="0" marL="457200" marR="115570" rtl="0" algn="just">
              <a:lnSpc>
                <a:spcPct val="115000"/>
              </a:lnSpc>
              <a:spcBef>
                <a:spcPts val="0"/>
              </a:spcBef>
              <a:spcAft>
                <a:spcPts val="0"/>
              </a:spcAft>
              <a:buNone/>
            </a:pPr>
            <a:r>
              <a:rPr lang="en" sz="1800">
                <a:solidFill>
                  <a:srgbClr val="FFFFFF"/>
                </a:solidFill>
                <a:latin typeface="Montserrat"/>
                <a:ea typeface="Montserrat"/>
                <a:cs typeface="Montserrat"/>
                <a:sym typeface="Montserrat"/>
              </a:rPr>
              <a:t>Dharmraj Pal  (Contact: 9680711424)</a:t>
            </a:r>
            <a:endParaRPr sz="1800">
              <a:solidFill>
                <a:srgbClr val="FFFFFF"/>
              </a:solidFill>
              <a:latin typeface="Montserrat"/>
              <a:ea typeface="Montserrat"/>
              <a:cs typeface="Montserrat"/>
              <a:sym typeface="Montserrat"/>
            </a:endParaRPr>
          </a:p>
        </p:txBody>
      </p:sp>
      <p:sp>
        <p:nvSpPr>
          <p:cNvPr id="357" name="Google Shape;357;p36"/>
          <p:cNvSpPr/>
          <p:nvPr/>
        </p:nvSpPr>
        <p:spPr>
          <a:xfrm>
            <a:off x="1390661" y="2098982"/>
            <a:ext cx="590614" cy="763685"/>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7"/>
          <p:cNvSpPr txBox="1"/>
          <p:nvPr>
            <p:ph idx="4294967295" type="ctrTitle"/>
          </p:nvPr>
        </p:nvSpPr>
        <p:spPr>
          <a:xfrm>
            <a:off x="2380650" y="2421550"/>
            <a:ext cx="4382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
        <p:nvSpPr>
          <p:cNvPr id="363" name="Google Shape;363;p37"/>
          <p:cNvSpPr/>
          <p:nvPr/>
        </p:nvSpPr>
        <p:spPr>
          <a:xfrm>
            <a:off x="4772939" y="2263047"/>
            <a:ext cx="195774" cy="1869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7"/>
          <p:cNvGrpSpPr/>
          <p:nvPr/>
        </p:nvGrpSpPr>
        <p:grpSpPr>
          <a:xfrm>
            <a:off x="4529951" y="1213292"/>
            <a:ext cx="838737" cy="838952"/>
            <a:chOff x="6654650" y="3665275"/>
            <a:chExt cx="409100" cy="409125"/>
          </a:xfrm>
        </p:grpSpPr>
        <p:sp>
          <p:nvSpPr>
            <p:cNvPr id="365" name="Google Shape;365;p3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37"/>
          <p:cNvGrpSpPr/>
          <p:nvPr/>
        </p:nvGrpSpPr>
        <p:grpSpPr>
          <a:xfrm rot="1056959">
            <a:off x="3721582" y="1872866"/>
            <a:ext cx="554133" cy="554193"/>
            <a:chOff x="570875" y="4322250"/>
            <a:chExt cx="443300" cy="443325"/>
          </a:xfrm>
        </p:grpSpPr>
        <p:sp>
          <p:nvSpPr>
            <p:cNvPr id="368" name="Google Shape;368;p37"/>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37"/>
          <p:cNvSpPr/>
          <p:nvPr/>
        </p:nvSpPr>
        <p:spPr>
          <a:xfrm rot="2466699">
            <a:off x="3783810" y="1375904"/>
            <a:ext cx="272004" cy="25971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rot="-1609366">
            <a:off x="4181608" y="1539322"/>
            <a:ext cx="195747" cy="18690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rot="2926172">
            <a:off x="5368491" y="1687391"/>
            <a:ext cx="146594" cy="13997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Introduction</a:t>
            </a:r>
            <a:endParaRPr sz="3000"/>
          </a:p>
        </p:txBody>
      </p:sp>
      <p:sp>
        <p:nvSpPr>
          <p:cNvPr id="96" name="Google Shape;96;p14"/>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 name="Google Shape;97;p14"/>
          <p:cNvSpPr/>
          <p:nvPr/>
        </p:nvSpPr>
        <p:spPr>
          <a:xfrm>
            <a:off x="663474" y="1708829"/>
            <a:ext cx="483900" cy="4839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
        <p:nvSpPr>
          <p:cNvPr id="98" name="Google Shape;98;p14"/>
          <p:cNvSpPr txBox="1"/>
          <p:nvPr/>
        </p:nvSpPr>
        <p:spPr>
          <a:xfrm>
            <a:off x="1369725" y="1708825"/>
            <a:ext cx="7244700" cy="27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Montserrat"/>
                <a:ea typeface="Montserrat"/>
                <a:cs typeface="Montserrat"/>
                <a:sym typeface="Montserrat"/>
              </a:rPr>
              <a:t>The estimated size of the laundry market is Rs. 2,20,000 crore, with the unorganised market (which includes dhobhis, maid servants, and mom-and-pop stores) valued at Rs. 5,000 crores. The sector is fragmented with 7,67,000 establishments, 98 per cent of which are micro-sized laundries with fewer than 10 workers, says a report by Euromonitor International.</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Introduction</a:t>
            </a:r>
            <a:endParaRPr sz="3000"/>
          </a:p>
        </p:txBody>
      </p:sp>
      <p:sp>
        <p:nvSpPr>
          <p:cNvPr id="104" name="Google Shape;104;p15"/>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5" name="Google Shape;105;p15"/>
          <p:cNvSpPr txBox="1"/>
          <p:nvPr/>
        </p:nvSpPr>
        <p:spPr>
          <a:xfrm>
            <a:off x="1369725" y="1708825"/>
            <a:ext cx="7244700" cy="27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Montserrat"/>
                <a:ea typeface="Montserrat"/>
                <a:cs typeface="Montserrat"/>
                <a:sym typeface="Montserrat"/>
              </a:rPr>
              <a:t>There are several factors that are driving the online laundry</a:t>
            </a:r>
            <a:r>
              <a:rPr b="1" i="1" lang="en" sz="1600">
                <a:solidFill>
                  <a:srgbClr val="FFFFFF"/>
                </a:solidFill>
                <a:latin typeface="Montserrat"/>
                <a:ea typeface="Montserrat"/>
                <a:cs typeface="Montserrat"/>
                <a:sym typeface="Montserrat"/>
              </a:rPr>
              <a:t> </a:t>
            </a:r>
            <a:r>
              <a:rPr b="1" lang="en" sz="1600">
                <a:solidFill>
                  <a:srgbClr val="FFFFFF"/>
                </a:solidFill>
                <a:latin typeface="Montserrat"/>
                <a:ea typeface="Montserrat"/>
                <a:cs typeface="Montserrat"/>
                <a:sym typeface="Montserrat"/>
              </a:rPr>
              <a:t>services in India:</a:t>
            </a:r>
            <a:endParaRPr b="1"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Consumer-oriented services that have accelerated, owing to smartphone and Internet penetration in India on a massive scale</a:t>
            </a:r>
            <a:r>
              <a:rPr lang="en" sz="1600">
                <a:solidFill>
                  <a:srgbClr val="FFFFFF"/>
                </a:solidFill>
                <a:latin typeface="Montserrat"/>
                <a:ea typeface="Montserrat"/>
                <a:cs typeface="Montserrat"/>
                <a:sym typeface="Montserrat"/>
              </a:rPr>
              <a:t>.</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On-demand services on the rise be it grocery, food, or household chores.</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Increasing disposable income and unreliability of local unorganised players.</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highlight>
                <a:srgbClr val="FFFFFF"/>
              </a:highlight>
              <a:latin typeface="Montserrat"/>
              <a:ea typeface="Montserrat"/>
              <a:cs typeface="Montserrat"/>
              <a:sym typeface="Montserrat"/>
            </a:endParaRPr>
          </a:p>
        </p:txBody>
      </p:sp>
      <p:sp>
        <p:nvSpPr>
          <p:cNvPr id="106" name="Google Shape;106;p15"/>
          <p:cNvSpPr/>
          <p:nvPr/>
        </p:nvSpPr>
        <p:spPr>
          <a:xfrm>
            <a:off x="642574" y="1708830"/>
            <a:ext cx="483900" cy="4839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Introduction</a:t>
            </a:r>
            <a:endParaRPr sz="3000"/>
          </a:p>
        </p:txBody>
      </p:sp>
      <p:sp>
        <p:nvSpPr>
          <p:cNvPr id="112" name="Google Shape;112;p16"/>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3" name="Google Shape;113;p16"/>
          <p:cNvSpPr txBox="1"/>
          <p:nvPr/>
        </p:nvSpPr>
        <p:spPr>
          <a:xfrm>
            <a:off x="1369725" y="1708825"/>
            <a:ext cx="7244700" cy="2757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Difficulty in getting maid servants and lack of specialised wash care by local dhobhis.</a:t>
            </a:r>
            <a:endParaRPr sz="1600">
              <a:solidFill>
                <a:srgbClr val="FFFFFF"/>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600">
              <a:solidFill>
                <a:srgbClr val="FFFFFF"/>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Unavailability of a one-stop solution for complete laundry needs.</a:t>
            </a:r>
            <a:endParaRPr b="1"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highlight>
                <a:srgbClr val="FFFFFF"/>
              </a:highlight>
              <a:latin typeface="Montserrat"/>
              <a:ea typeface="Montserrat"/>
              <a:cs typeface="Montserrat"/>
              <a:sym typeface="Montserrat"/>
            </a:endParaRPr>
          </a:p>
        </p:txBody>
      </p:sp>
      <p:sp>
        <p:nvSpPr>
          <p:cNvPr id="114" name="Google Shape;114;p16"/>
          <p:cNvSpPr/>
          <p:nvPr/>
        </p:nvSpPr>
        <p:spPr>
          <a:xfrm>
            <a:off x="642574" y="1708830"/>
            <a:ext cx="483900" cy="4839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_0001_IMG_5864.jpg" id="119" name="Google Shape;119;p17"/>
          <p:cNvPicPr preferRelativeResize="0"/>
          <p:nvPr/>
        </p:nvPicPr>
        <p:blipFill rotWithShape="1">
          <a:blip r:embed="rId3">
            <a:alphaModFix amt="16000"/>
          </a:blip>
          <a:srcRect b="6991" l="0" r="0" t="22241"/>
          <a:stretch/>
        </p:blipFill>
        <p:spPr>
          <a:xfrm>
            <a:off x="335225" y="329575"/>
            <a:ext cx="8473825" cy="4497675"/>
          </a:xfrm>
          <a:prstGeom prst="rect">
            <a:avLst/>
          </a:prstGeom>
          <a:noFill/>
          <a:ln>
            <a:noFill/>
          </a:ln>
        </p:spPr>
      </p:pic>
      <p:sp>
        <p:nvSpPr>
          <p:cNvPr id="120" name="Google Shape;120;p17"/>
          <p:cNvSpPr txBox="1"/>
          <p:nvPr>
            <p:ph type="ctrTitle"/>
          </p:nvPr>
        </p:nvSpPr>
        <p:spPr>
          <a:xfrm>
            <a:off x="1757250" y="329575"/>
            <a:ext cx="5629800" cy="119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Opportunities and Challenges</a:t>
            </a:r>
            <a:endParaRPr sz="3000"/>
          </a:p>
        </p:txBody>
      </p:sp>
      <p:sp>
        <p:nvSpPr>
          <p:cNvPr id="121" name="Google Shape;121;p17"/>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2" name="Google Shape;122;p17"/>
          <p:cNvSpPr txBox="1"/>
          <p:nvPr/>
        </p:nvSpPr>
        <p:spPr>
          <a:xfrm>
            <a:off x="1612175" y="1212225"/>
            <a:ext cx="7043100" cy="29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t/>
            </a:r>
            <a:endParaRPr b="1">
              <a:solidFill>
                <a:schemeClr val="dk1"/>
              </a:solidFill>
              <a:latin typeface="Montserrat"/>
              <a:ea typeface="Montserrat"/>
              <a:cs typeface="Montserrat"/>
              <a:sym typeface="Montserrat"/>
            </a:endParaRPr>
          </a:p>
          <a:p>
            <a:pPr indent="-317500" lvl="0" marL="457200" rtl="0" algn="l">
              <a:lnSpc>
                <a:spcPct val="115000"/>
              </a:lnSpc>
              <a:spcBef>
                <a:spcPts val="40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Currently, the laundry market is largely dominated by offline players, who cater to the premium categories only. </a:t>
            </a:r>
            <a:endParaRPr>
              <a:solidFill>
                <a:srgbClr val="FFFFFF"/>
              </a:solidFill>
              <a:latin typeface="Montserrat"/>
              <a:ea typeface="Montserrat"/>
              <a:cs typeface="Montserrat"/>
              <a:sym typeface="Montserrat"/>
            </a:endParaRPr>
          </a:p>
          <a:p>
            <a:pPr indent="0" lvl="0" marL="457200" rtl="0" algn="l">
              <a:lnSpc>
                <a:spcPct val="115000"/>
              </a:lnSpc>
              <a:spcBef>
                <a:spcPts val="0"/>
              </a:spcBef>
              <a:spcAft>
                <a:spcPts val="0"/>
              </a:spcAft>
              <a:buNone/>
            </a:pPr>
            <a:r>
              <a:rPr lang="en">
                <a:solidFill>
                  <a:srgbClr val="FFFFFF"/>
                </a:solidFill>
                <a:latin typeface="Montserrat"/>
                <a:ea typeface="Montserrat"/>
                <a:cs typeface="Montserrat"/>
                <a:sym typeface="Montserrat"/>
              </a:rPr>
              <a:t>However, the price points set by these companies are not the best fit for a massive consumer base.</a:t>
            </a:r>
            <a:endParaRPr>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Uncertainty of time, customer has no idea that in how much time their clothes will be delivered.</a:t>
            </a:r>
            <a:endParaRPr>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Startups in the online laundry space are trying to fill the gap by offering comprehensive solutions at an affordable price, while challenging themselves to build sustainable business models.</a:t>
            </a:r>
            <a:endParaRPr>
              <a:solidFill>
                <a:srgbClr val="FFFFFF"/>
              </a:solidFill>
              <a:latin typeface="Montserrat"/>
              <a:ea typeface="Montserrat"/>
              <a:cs typeface="Montserrat"/>
              <a:sym typeface="Montserrat"/>
            </a:endParaRPr>
          </a:p>
        </p:txBody>
      </p:sp>
      <p:sp>
        <p:nvSpPr>
          <p:cNvPr id="123" name="Google Shape;123;p17"/>
          <p:cNvSpPr/>
          <p:nvPr/>
        </p:nvSpPr>
        <p:spPr>
          <a:xfrm>
            <a:off x="747124" y="1835431"/>
            <a:ext cx="483900" cy="4839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descr="_0001_IMG_5864.jpg" id="128" name="Google Shape;128;p18"/>
          <p:cNvPicPr preferRelativeResize="0"/>
          <p:nvPr/>
        </p:nvPicPr>
        <p:blipFill rotWithShape="1">
          <a:blip r:embed="rId3">
            <a:alphaModFix amt="16000"/>
          </a:blip>
          <a:srcRect b="6991" l="0" r="0" t="22241"/>
          <a:stretch/>
        </p:blipFill>
        <p:spPr>
          <a:xfrm>
            <a:off x="335225" y="329575"/>
            <a:ext cx="8473825" cy="4497675"/>
          </a:xfrm>
          <a:prstGeom prst="rect">
            <a:avLst/>
          </a:prstGeom>
          <a:noFill/>
          <a:ln>
            <a:noFill/>
          </a:ln>
        </p:spPr>
      </p:pic>
      <p:sp>
        <p:nvSpPr>
          <p:cNvPr id="129" name="Google Shape;129;p18"/>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30" name="Google Shape;130;p18"/>
          <p:cNvGraphicFramePr/>
          <p:nvPr/>
        </p:nvGraphicFramePr>
        <p:xfrm>
          <a:off x="698213" y="1311788"/>
          <a:ext cx="3000000" cy="3000000"/>
        </p:xfrm>
        <a:graphic>
          <a:graphicData uri="http://schemas.openxmlformats.org/drawingml/2006/table">
            <a:tbl>
              <a:tblPr bandRow="1">
                <a:noFill/>
                <a:tableStyleId>{0E16B449-1E64-439E-A272-7E1CCD6895F3}</a:tableStyleId>
              </a:tblPr>
              <a:tblGrid>
                <a:gridCol w="398050"/>
                <a:gridCol w="653950"/>
                <a:gridCol w="1179950"/>
                <a:gridCol w="611300"/>
                <a:gridCol w="582875"/>
                <a:gridCol w="952475"/>
                <a:gridCol w="2430975"/>
                <a:gridCol w="938275"/>
              </a:tblGrid>
              <a:tr h="823950">
                <a:tc>
                  <a:txBody>
                    <a:bodyPr>
                      <a:noAutofit/>
                    </a:bodyPr>
                    <a:lstStyle/>
                    <a:p>
                      <a:pPr indent="0" lvl="0" marL="0" rtl="0" algn="ctr">
                        <a:lnSpc>
                          <a:spcPct val="115000"/>
                        </a:lnSpc>
                        <a:spcBef>
                          <a:spcPts val="145"/>
                        </a:spcBef>
                        <a:spcAft>
                          <a:spcPts val="0"/>
                        </a:spcAft>
                        <a:buNone/>
                      </a:pPr>
                      <a:r>
                        <a:rPr b="1" lang="en" sz="1200">
                          <a:solidFill>
                            <a:srgbClr val="FFFFFF"/>
                          </a:solidFill>
                          <a:latin typeface="Calibri"/>
                          <a:ea typeface="Calibri"/>
                          <a:cs typeface="Calibri"/>
                          <a:sym typeface="Calibri"/>
                        </a:rPr>
                        <a:t>S.N.</a:t>
                      </a:r>
                      <a:endParaRPr b="1"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b="1" lang="en" sz="1200">
                          <a:solidFill>
                            <a:srgbClr val="FFFFFF"/>
                          </a:solidFill>
                          <a:latin typeface="Calibri"/>
                          <a:ea typeface="Calibri"/>
                          <a:cs typeface="Calibri"/>
                          <a:sym typeface="Calibri"/>
                        </a:rPr>
                        <a:t>Name of the student</a:t>
                      </a:r>
                      <a:endParaRPr b="1"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b="1" lang="en" sz="1200">
                          <a:solidFill>
                            <a:srgbClr val="FFFFFF"/>
                          </a:solidFill>
                          <a:latin typeface="Calibri"/>
                          <a:ea typeface="Calibri"/>
                          <a:cs typeface="Calibri"/>
                          <a:sym typeface="Calibri"/>
                        </a:rPr>
                        <a:t>Enrolment number</a:t>
                      </a:r>
                      <a:endParaRPr b="1"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b="1" lang="en" sz="1200">
                          <a:solidFill>
                            <a:srgbClr val="FFFFFF"/>
                          </a:solidFill>
                          <a:latin typeface="Calibri"/>
                          <a:ea typeface="Calibri"/>
                          <a:cs typeface="Calibri"/>
                          <a:sym typeface="Calibri"/>
                        </a:rPr>
                        <a:t>section</a:t>
                      </a:r>
                      <a:endParaRPr b="1"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b="1" lang="en" sz="1200">
                          <a:solidFill>
                            <a:srgbClr val="FFFFFF"/>
                          </a:solidFill>
                          <a:latin typeface="Calibri"/>
                          <a:ea typeface="Calibri"/>
                          <a:cs typeface="Calibri"/>
                          <a:sym typeface="Calibri"/>
                        </a:rPr>
                        <a:t>Role</a:t>
                      </a:r>
                      <a:endParaRPr b="1"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b="1" lang="en" sz="1200">
                          <a:solidFill>
                            <a:srgbClr val="FFFFFF"/>
                          </a:solidFill>
                          <a:latin typeface="Calibri"/>
                          <a:ea typeface="Calibri"/>
                          <a:cs typeface="Calibri"/>
                          <a:sym typeface="Calibri"/>
                        </a:rPr>
                        <a:t>Opportunity cost</a:t>
                      </a:r>
                      <a:endParaRPr b="1"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b="1" lang="en" sz="1200">
                          <a:solidFill>
                            <a:srgbClr val="FFFFFF"/>
                          </a:solidFill>
                          <a:latin typeface="Calibri"/>
                          <a:ea typeface="Calibri"/>
                          <a:cs typeface="Calibri"/>
                          <a:sym typeface="Calibri"/>
                        </a:rPr>
                        <a:t>Email address</a:t>
                      </a:r>
                      <a:endParaRPr b="1"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b="1" lang="en" sz="1200">
                          <a:solidFill>
                            <a:srgbClr val="FFFFFF"/>
                          </a:solidFill>
                          <a:latin typeface="Calibri"/>
                          <a:ea typeface="Calibri"/>
                          <a:cs typeface="Calibri"/>
                          <a:sym typeface="Calibri"/>
                        </a:rPr>
                        <a:t>Mobile number</a:t>
                      </a:r>
                      <a:endParaRPr b="1" sz="1200">
                        <a:solidFill>
                          <a:srgbClr val="FFFFFF"/>
                        </a:solidFill>
                        <a:latin typeface="Calibri"/>
                        <a:ea typeface="Calibri"/>
                        <a:cs typeface="Calibri"/>
                        <a:sym typeface="Calibri"/>
                      </a:endParaRPr>
                    </a:p>
                  </a:txBody>
                  <a:tcPr marT="0" marB="0" marR="68575" marL="68575"/>
                </a:tc>
              </a:tr>
              <a:tr h="823950">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1.</a:t>
                      </a:r>
                      <a:endParaRPr sz="1200">
                        <a:solidFill>
                          <a:srgbClr val="FFFFFF"/>
                        </a:solidFill>
                        <a:latin typeface="Calibri"/>
                        <a:ea typeface="Calibri"/>
                        <a:cs typeface="Calibri"/>
                        <a:sym typeface="Calibri"/>
                      </a:endParaRPr>
                    </a:p>
                    <a:p>
                      <a:pPr indent="0" lvl="0" marL="0" rtl="0" algn="ctr">
                        <a:lnSpc>
                          <a:spcPct val="115000"/>
                        </a:lnSpc>
                        <a:spcBef>
                          <a:spcPts val="145"/>
                        </a:spcBef>
                        <a:spcAft>
                          <a:spcPts val="0"/>
                        </a:spcAft>
                        <a:buNone/>
                      </a:pPr>
                      <a:r>
                        <a:t/>
                      </a:r>
                      <a:endParaRPr sz="1200">
                        <a:solidFill>
                          <a:srgbClr val="FFFFFF"/>
                        </a:solidFill>
                        <a:latin typeface="Calibri"/>
                        <a:ea typeface="Calibri"/>
                        <a:cs typeface="Calibri"/>
                        <a:sym typeface="Calibri"/>
                      </a:endParaRPr>
                    </a:p>
                    <a:p>
                      <a:pPr indent="0" lvl="0" marL="0" rtl="0" algn="l">
                        <a:lnSpc>
                          <a:spcPct val="115000"/>
                        </a:lnSpc>
                        <a:spcBef>
                          <a:spcPts val="145"/>
                        </a:spcBef>
                        <a:spcAft>
                          <a:spcPts val="0"/>
                        </a:spcAft>
                        <a:buNone/>
                      </a:pPr>
                      <a:r>
                        <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Avi Gupta</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U101116FCS018</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C1</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Group Leader</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 10,000</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u="sng">
                          <a:solidFill>
                            <a:srgbClr val="FFFFFF"/>
                          </a:solidFill>
                          <a:latin typeface="Calibri"/>
                          <a:ea typeface="Calibri"/>
                          <a:cs typeface="Calibri"/>
                          <a:sym typeface="Calibri"/>
                          <a:hlinkClick r:id="rId4"/>
                        </a:rPr>
                        <a:t>avi.gupta@st.niituniversity.in</a:t>
                      </a:r>
                      <a:endParaRPr sz="1200">
                        <a:solidFill>
                          <a:srgbClr val="FFFFFF"/>
                        </a:solidFill>
                        <a:latin typeface="Calibri"/>
                        <a:ea typeface="Calibri"/>
                        <a:cs typeface="Calibri"/>
                        <a:sym typeface="Calibri"/>
                      </a:endParaRPr>
                    </a:p>
                    <a:p>
                      <a:pPr indent="0" lvl="0" marL="0" rtl="0" algn="ctr">
                        <a:lnSpc>
                          <a:spcPct val="115000"/>
                        </a:lnSpc>
                        <a:spcBef>
                          <a:spcPts val="145"/>
                        </a:spcBef>
                        <a:spcAft>
                          <a:spcPts val="0"/>
                        </a:spcAft>
                        <a:buNone/>
                      </a:pPr>
                      <a:r>
                        <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7042500722</a:t>
                      </a:r>
                      <a:endParaRPr sz="1200">
                        <a:solidFill>
                          <a:srgbClr val="FFFFFF"/>
                        </a:solidFill>
                        <a:latin typeface="Calibri"/>
                        <a:ea typeface="Calibri"/>
                        <a:cs typeface="Calibri"/>
                        <a:sym typeface="Calibri"/>
                      </a:endParaRPr>
                    </a:p>
                  </a:txBody>
                  <a:tcPr marT="0" marB="0" marR="68575" marL="68575"/>
                </a:tc>
              </a:tr>
              <a:tr h="823950">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2.</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Dhruva Agarwal</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U101116FCS177</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C5</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Group vice Leader</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 10,000</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u="sng">
                          <a:solidFill>
                            <a:srgbClr val="FFFFFF"/>
                          </a:solidFill>
                          <a:latin typeface="Calibri"/>
                          <a:ea typeface="Calibri"/>
                          <a:cs typeface="Calibri"/>
                          <a:sym typeface="Calibri"/>
                          <a:hlinkClick r:id="rId5"/>
                        </a:rPr>
                        <a:t>Dhruva.agarwal@st.niituniversity.in</a:t>
                      </a:r>
                      <a:endParaRPr sz="1200">
                        <a:solidFill>
                          <a:srgbClr val="FFFFFF"/>
                        </a:solidFill>
                        <a:latin typeface="Calibri"/>
                        <a:ea typeface="Calibri"/>
                        <a:cs typeface="Calibri"/>
                        <a:sym typeface="Calibri"/>
                      </a:endParaRPr>
                    </a:p>
                  </a:txBody>
                  <a:tcPr marT="0" marB="0" marR="68575" marL="68575"/>
                </a:tc>
                <a:tc>
                  <a:txBody>
                    <a:bodyPr>
                      <a:noAutofit/>
                    </a:bodyPr>
                    <a:lstStyle/>
                    <a:p>
                      <a:pPr indent="0" lvl="0" marL="0" rtl="0" algn="ctr">
                        <a:lnSpc>
                          <a:spcPct val="115000"/>
                        </a:lnSpc>
                        <a:spcBef>
                          <a:spcPts val="145"/>
                        </a:spcBef>
                        <a:spcAft>
                          <a:spcPts val="0"/>
                        </a:spcAft>
                        <a:buNone/>
                      </a:pPr>
                      <a:r>
                        <a:rPr lang="en" sz="1200">
                          <a:solidFill>
                            <a:srgbClr val="FFFFFF"/>
                          </a:solidFill>
                          <a:latin typeface="Calibri"/>
                          <a:ea typeface="Calibri"/>
                          <a:cs typeface="Calibri"/>
                          <a:sym typeface="Calibri"/>
                        </a:rPr>
                        <a:t>7339764074</a:t>
                      </a:r>
                      <a:endParaRPr sz="1200">
                        <a:solidFill>
                          <a:srgbClr val="FFFFFF"/>
                        </a:solidFill>
                        <a:latin typeface="Calibri"/>
                        <a:ea typeface="Calibri"/>
                        <a:cs typeface="Calibri"/>
                        <a:sym typeface="Calibri"/>
                      </a:endParaRPr>
                    </a:p>
                  </a:txBody>
                  <a:tcPr marT="0" marB="0" marR="68575" marL="68575"/>
                </a:tc>
              </a:tr>
            </a:tbl>
          </a:graphicData>
        </a:graphic>
      </p:graphicFrame>
      <p:sp>
        <p:nvSpPr>
          <p:cNvPr id="131" name="Google Shape;131;p18"/>
          <p:cNvSpPr txBox="1"/>
          <p:nvPr/>
        </p:nvSpPr>
        <p:spPr>
          <a:xfrm>
            <a:off x="1233850" y="3888200"/>
            <a:ext cx="6795300" cy="3050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a:solidFill>
                  <a:schemeClr val="lt1"/>
                </a:solidFill>
                <a:latin typeface="Trebuchet MS"/>
                <a:ea typeface="Trebuchet MS"/>
                <a:cs typeface="Trebuchet MS"/>
                <a:sym typeface="Trebuchet MS"/>
              </a:rPr>
              <a:t>Work Plan of project of ECON 401 (Fundamentals of Engineering Economics)</a:t>
            </a:r>
            <a:br>
              <a:rPr b="1" lang="en">
                <a:solidFill>
                  <a:schemeClr val="lt1"/>
                </a:solidFill>
                <a:latin typeface="Trebuchet MS"/>
                <a:ea typeface="Trebuchet MS"/>
                <a:cs typeface="Trebuchet MS"/>
                <a:sym typeface="Trebuchet MS"/>
              </a:rPr>
            </a:br>
            <a:r>
              <a:rPr lang="en">
                <a:solidFill>
                  <a:schemeClr val="lt1"/>
                </a:solidFill>
                <a:latin typeface="Trebuchet MS"/>
                <a:ea typeface="Trebuchet MS"/>
                <a:cs typeface="Trebuchet MS"/>
                <a:sym typeface="Trebuchet MS"/>
              </a:rPr>
              <a:t>(For 58 days)</a:t>
            </a:r>
            <a:br>
              <a:rPr lang="en">
                <a:solidFill>
                  <a:schemeClr val="lt1"/>
                </a:solidFill>
                <a:latin typeface="Trebuchet MS"/>
                <a:ea typeface="Trebuchet MS"/>
                <a:cs typeface="Trebuchet MS"/>
                <a:sym typeface="Trebuchet MS"/>
              </a:rPr>
            </a:br>
            <a:r>
              <a:rPr lang="en">
                <a:solidFill>
                  <a:schemeClr val="lt1"/>
                </a:solidFill>
                <a:latin typeface="Trebuchet MS"/>
                <a:ea typeface="Trebuchet MS"/>
                <a:cs typeface="Trebuchet MS"/>
                <a:sym typeface="Trebuchet MS"/>
              </a:rPr>
              <a:t>Between 18</a:t>
            </a:r>
            <a:r>
              <a:rPr baseline="30000" lang="en">
                <a:solidFill>
                  <a:schemeClr val="lt1"/>
                </a:solidFill>
                <a:latin typeface="Trebuchet MS"/>
                <a:ea typeface="Trebuchet MS"/>
                <a:cs typeface="Trebuchet MS"/>
                <a:sym typeface="Trebuchet MS"/>
              </a:rPr>
              <a:t>th</a:t>
            </a:r>
            <a:r>
              <a:rPr lang="en">
                <a:solidFill>
                  <a:schemeClr val="lt1"/>
                </a:solidFill>
                <a:latin typeface="Trebuchet MS"/>
                <a:ea typeface="Trebuchet MS"/>
                <a:cs typeface="Trebuchet MS"/>
                <a:sym typeface="Trebuchet MS"/>
              </a:rPr>
              <a:t> February 2019 to 18</a:t>
            </a:r>
            <a:r>
              <a:rPr baseline="30000" lang="en">
                <a:solidFill>
                  <a:schemeClr val="lt1"/>
                </a:solidFill>
                <a:latin typeface="Trebuchet MS"/>
                <a:ea typeface="Trebuchet MS"/>
                <a:cs typeface="Trebuchet MS"/>
                <a:sym typeface="Trebuchet MS"/>
              </a:rPr>
              <a:t>th</a:t>
            </a:r>
            <a:r>
              <a:rPr lang="en">
                <a:solidFill>
                  <a:schemeClr val="lt1"/>
                </a:solidFill>
                <a:latin typeface="Trebuchet MS"/>
                <a:ea typeface="Trebuchet MS"/>
                <a:cs typeface="Trebuchet MS"/>
                <a:sym typeface="Trebuchet MS"/>
              </a:rPr>
              <a:t> April 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27750" y="1004800"/>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Objective</a:t>
            </a:r>
            <a:endParaRPr sz="3000"/>
          </a:p>
        </p:txBody>
      </p:sp>
      <p:sp>
        <p:nvSpPr>
          <p:cNvPr id="137" name="Google Shape;137;p19"/>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38" name="Google Shape;138;p19"/>
          <p:cNvGrpSpPr/>
          <p:nvPr/>
        </p:nvGrpSpPr>
        <p:grpSpPr>
          <a:xfrm>
            <a:off x="1843916" y="1919227"/>
            <a:ext cx="5456166" cy="3031658"/>
            <a:chOff x="0" y="1736"/>
            <a:chExt cx="4695900" cy="3300302"/>
          </a:xfrm>
        </p:grpSpPr>
        <p:sp>
          <p:nvSpPr>
            <p:cNvPr id="139" name="Google Shape;139;p19"/>
            <p:cNvSpPr/>
            <p:nvPr/>
          </p:nvSpPr>
          <p:spPr>
            <a:xfrm>
              <a:off x="0" y="1736"/>
              <a:ext cx="4695900" cy="880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40" name="Google Shape;140;p19"/>
            <p:cNvSpPr/>
            <p:nvPr/>
          </p:nvSpPr>
          <p:spPr>
            <a:xfrm>
              <a:off x="266224" y="199754"/>
              <a:ext cx="483900" cy="4839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41" name="Google Shape;141;p19"/>
            <p:cNvSpPr/>
            <p:nvPr/>
          </p:nvSpPr>
          <p:spPr>
            <a:xfrm>
              <a:off x="1016493" y="1736"/>
              <a:ext cx="3679200" cy="88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42" name="Google Shape;142;p19"/>
            <p:cNvSpPr txBox="1"/>
            <p:nvPr/>
          </p:nvSpPr>
          <p:spPr>
            <a:xfrm>
              <a:off x="1016493" y="1736"/>
              <a:ext cx="3679200" cy="880200"/>
            </a:xfrm>
            <a:prstGeom prst="rect">
              <a:avLst/>
            </a:prstGeom>
            <a:solidFill>
              <a:srgbClr val="FFFFFF"/>
            </a:solidFill>
            <a:ln>
              <a:noFill/>
            </a:ln>
          </p:spPr>
          <p:txBody>
            <a:bodyPr anchorCtr="0" anchor="ctr" bIns="93125" lIns="93125" spcFirstLastPara="1" rIns="93125" wrap="square" tIns="93125">
              <a:noAutofit/>
            </a:bodyPr>
            <a:lstStyle/>
            <a:p>
              <a:pPr indent="0" lvl="0" marL="0" marR="0" rtl="0" algn="l">
                <a:lnSpc>
                  <a:spcPct val="100000"/>
                </a:lnSpc>
                <a:spcBef>
                  <a:spcPts val="0"/>
                </a:spcBef>
                <a:spcAft>
                  <a:spcPts val="0"/>
                </a:spcAft>
                <a:buClr>
                  <a:srgbClr val="000000"/>
                </a:buClr>
                <a:buSzPts val="1500"/>
                <a:buFont typeface="Arial"/>
                <a:buNone/>
              </a:pPr>
              <a:r>
                <a:rPr i="0" lang="en" sz="1500" u="none" cap="none" strike="noStrike">
                  <a:latin typeface="Trebuchet MS"/>
                  <a:ea typeface="Trebuchet MS"/>
                  <a:cs typeface="Trebuchet MS"/>
                  <a:sym typeface="Trebuchet MS"/>
                </a:rPr>
                <a:t>Develop an Android Mobile Application </a:t>
              </a:r>
              <a:r>
                <a:rPr lang="en" sz="1500">
                  <a:latin typeface="Trebuchet MS"/>
                  <a:ea typeface="Trebuchet MS"/>
                  <a:cs typeface="Trebuchet MS"/>
                  <a:sym typeface="Trebuchet MS"/>
                </a:rPr>
                <a:t>to</a:t>
              </a:r>
              <a:r>
                <a:rPr i="0" lang="en" sz="1500" u="none" cap="none" strike="noStrike">
                  <a:latin typeface="Trebuchet MS"/>
                  <a:ea typeface="Trebuchet MS"/>
                  <a:cs typeface="Trebuchet MS"/>
                  <a:sym typeface="Trebuchet MS"/>
                </a:rPr>
                <a:t> </a:t>
              </a:r>
              <a:r>
                <a:rPr lang="en" sz="1500">
                  <a:solidFill>
                    <a:schemeClr val="dk1"/>
                  </a:solidFill>
                  <a:latin typeface="Trebuchet MS"/>
                  <a:ea typeface="Trebuchet MS"/>
                  <a:cs typeface="Trebuchet MS"/>
                  <a:sym typeface="Trebuchet MS"/>
                </a:rPr>
                <a:t>help the client gain profit out of the application by increasing the customer database.</a:t>
              </a:r>
              <a:endParaRPr i="0" sz="1500" u="none" cap="none" strike="noStrike">
                <a:latin typeface="Trebuchet MS"/>
                <a:ea typeface="Trebuchet MS"/>
                <a:cs typeface="Trebuchet MS"/>
                <a:sym typeface="Trebuchet MS"/>
              </a:endParaRPr>
            </a:p>
          </p:txBody>
        </p:sp>
        <p:sp>
          <p:nvSpPr>
            <p:cNvPr id="143" name="Google Shape;143;p19"/>
            <p:cNvSpPr/>
            <p:nvPr/>
          </p:nvSpPr>
          <p:spPr>
            <a:xfrm>
              <a:off x="0" y="1101837"/>
              <a:ext cx="4695900" cy="880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44" name="Google Shape;144;p19"/>
            <p:cNvSpPr/>
            <p:nvPr/>
          </p:nvSpPr>
          <p:spPr>
            <a:xfrm>
              <a:off x="266224" y="1299855"/>
              <a:ext cx="483900" cy="4839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45" name="Google Shape;145;p19"/>
            <p:cNvSpPr/>
            <p:nvPr/>
          </p:nvSpPr>
          <p:spPr>
            <a:xfrm>
              <a:off x="1016493" y="1101837"/>
              <a:ext cx="3679200" cy="88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46" name="Google Shape;146;p19"/>
            <p:cNvSpPr txBox="1"/>
            <p:nvPr/>
          </p:nvSpPr>
          <p:spPr>
            <a:xfrm>
              <a:off x="1016493" y="1101837"/>
              <a:ext cx="3679200" cy="880200"/>
            </a:xfrm>
            <a:prstGeom prst="rect">
              <a:avLst/>
            </a:prstGeom>
            <a:solidFill>
              <a:srgbClr val="FFFFFF"/>
            </a:solidFill>
            <a:ln>
              <a:noFill/>
            </a:ln>
          </p:spPr>
          <p:txBody>
            <a:bodyPr anchorCtr="0" anchor="ctr" bIns="93125" lIns="93125" spcFirstLastPara="1" rIns="93125" wrap="square" tIns="931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latin typeface="Trebuchet MS"/>
                  <a:ea typeface="Trebuchet MS"/>
                  <a:cs typeface="Trebuchet MS"/>
                  <a:sym typeface="Trebuchet MS"/>
                </a:rPr>
                <a:t>Bridge the gap between services and c</a:t>
              </a:r>
              <a:r>
                <a:rPr lang="en" sz="1500">
                  <a:latin typeface="Trebuchet MS"/>
                  <a:ea typeface="Trebuchet MS"/>
                  <a:cs typeface="Trebuchet MS"/>
                  <a:sym typeface="Trebuchet MS"/>
                </a:rPr>
                <a:t>lients</a:t>
              </a:r>
              <a:r>
                <a:rPr b="0" i="0" lang="en" sz="1500" u="none" cap="none" strike="noStrike">
                  <a:latin typeface="Trebuchet MS"/>
                  <a:ea typeface="Trebuchet MS"/>
                  <a:cs typeface="Trebuchet MS"/>
                  <a:sym typeface="Trebuchet MS"/>
                </a:rPr>
                <a:t> with the help of technology</a:t>
              </a:r>
              <a:endParaRPr b="0" i="0" sz="1401" u="none" cap="none" strike="noStrike">
                <a:latin typeface="Arial"/>
                <a:ea typeface="Arial"/>
                <a:cs typeface="Arial"/>
                <a:sym typeface="Arial"/>
              </a:endParaRPr>
            </a:p>
          </p:txBody>
        </p:sp>
        <p:sp>
          <p:nvSpPr>
            <p:cNvPr id="147" name="Google Shape;147;p19"/>
            <p:cNvSpPr/>
            <p:nvPr/>
          </p:nvSpPr>
          <p:spPr>
            <a:xfrm>
              <a:off x="1016493" y="2201938"/>
              <a:ext cx="3679200" cy="88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48" name="Google Shape;148;p19"/>
            <p:cNvSpPr/>
            <p:nvPr/>
          </p:nvSpPr>
          <p:spPr>
            <a:xfrm flipH="1" rot="10800000">
              <a:off x="1016484" y="3280438"/>
              <a:ext cx="3679200" cy="21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27750" y="983975"/>
            <a:ext cx="8488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Rationale of the project</a:t>
            </a:r>
            <a:endParaRPr sz="3000"/>
          </a:p>
        </p:txBody>
      </p:sp>
      <p:sp>
        <p:nvSpPr>
          <p:cNvPr id="154" name="Google Shape;154;p20"/>
          <p:cNvSpPr txBox="1"/>
          <p:nvPr>
            <p:ph idx="12" type="sldNum"/>
          </p:nvPr>
        </p:nvSpPr>
        <p:spPr>
          <a:xfrm>
            <a:off x="4297659" y="5102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55" name="Google Shape;155;p20"/>
          <p:cNvGrpSpPr/>
          <p:nvPr/>
        </p:nvGrpSpPr>
        <p:grpSpPr>
          <a:xfrm>
            <a:off x="2126075" y="1660999"/>
            <a:ext cx="5277292" cy="2750701"/>
            <a:chOff x="0" y="510"/>
            <a:chExt cx="4695935" cy="4182939"/>
          </a:xfrm>
        </p:grpSpPr>
        <p:sp>
          <p:nvSpPr>
            <p:cNvPr id="156" name="Google Shape;156;p20"/>
            <p:cNvSpPr/>
            <p:nvPr/>
          </p:nvSpPr>
          <p:spPr>
            <a:xfrm>
              <a:off x="0" y="510"/>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57" name="Google Shape;157;p20"/>
            <p:cNvSpPr/>
            <p:nvPr/>
          </p:nvSpPr>
          <p:spPr>
            <a:xfrm>
              <a:off x="1380335" y="510"/>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58" name="Google Shape;158;p20"/>
            <p:cNvSpPr txBox="1"/>
            <p:nvPr/>
          </p:nvSpPr>
          <p:spPr>
            <a:xfrm>
              <a:off x="1380335" y="510"/>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1700"/>
                <a:buFont typeface="Arial"/>
                <a:buNone/>
              </a:pPr>
              <a:r>
                <a:rPr b="0" i="0" lang="en" sz="1700" u="none" cap="none" strike="noStrike">
                  <a:latin typeface="Trebuchet MS"/>
                  <a:ea typeface="Trebuchet MS"/>
                  <a:cs typeface="Trebuchet MS"/>
                  <a:sym typeface="Trebuchet MS"/>
                </a:rPr>
                <a:t>The client has a </a:t>
              </a:r>
              <a:r>
                <a:rPr lang="en" sz="1700">
                  <a:latin typeface="Trebuchet MS"/>
                  <a:ea typeface="Trebuchet MS"/>
                  <a:cs typeface="Trebuchet MS"/>
                  <a:sym typeface="Trebuchet MS"/>
                </a:rPr>
                <a:t>fair </a:t>
              </a:r>
              <a:r>
                <a:rPr b="0" i="0" lang="en" sz="1700" u="none" cap="none" strike="noStrike">
                  <a:latin typeface="Trebuchet MS"/>
                  <a:ea typeface="Trebuchet MS"/>
                  <a:cs typeface="Trebuchet MS"/>
                  <a:sym typeface="Trebuchet MS"/>
                </a:rPr>
                <a:t>number of </a:t>
              </a:r>
              <a:r>
                <a:rPr lang="en" sz="1700">
                  <a:latin typeface="Trebuchet MS"/>
                  <a:ea typeface="Trebuchet MS"/>
                  <a:cs typeface="Trebuchet MS"/>
                  <a:sym typeface="Trebuchet MS"/>
                </a:rPr>
                <a:t>customer base but needs more in order to sustain and profit.</a:t>
              </a:r>
              <a:endParaRPr b="0" i="0" sz="1401" u="none" cap="none" strike="noStrike">
                <a:latin typeface="Arial"/>
                <a:ea typeface="Arial"/>
                <a:cs typeface="Arial"/>
                <a:sym typeface="Arial"/>
              </a:endParaRPr>
            </a:p>
          </p:txBody>
        </p:sp>
        <p:sp>
          <p:nvSpPr>
            <p:cNvPr id="159" name="Google Shape;159;p20"/>
            <p:cNvSpPr/>
            <p:nvPr/>
          </p:nvSpPr>
          <p:spPr>
            <a:xfrm>
              <a:off x="0" y="1494380"/>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60" name="Google Shape;160;p20"/>
            <p:cNvSpPr/>
            <p:nvPr/>
          </p:nvSpPr>
          <p:spPr>
            <a:xfrm>
              <a:off x="361516" y="1763276"/>
              <a:ext cx="657300" cy="657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61" name="Google Shape;161;p20"/>
            <p:cNvSpPr/>
            <p:nvPr/>
          </p:nvSpPr>
          <p:spPr>
            <a:xfrm>
              <a:off x="1380335" y="1494380"/>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62" name="Google Shape;162;p20"/>
            <p:cNvSpPr txBox="1"/>
            <p:nvPr/>
          </p:nvSpPr>
          <p:spPr>
            <a:xfrm>
              <a:off x="1380335" y="1494380"/>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1700"/>
                <a:buFont typeface="Arial"/>
                <a:buNone/>
              </a:pPr>
              <a:r>
                <a:rPr lang="en" sz="1700">
                  <a:latin typeface="Trebuchet MS"/>
                  <a:ea typeface="Trebuchet MS"/>
                  <a:cs typeface="Trebuchet MS"/>
                  <a:sym typeface="Trebuchet MS"/>
                </a:rPr>
                <a:t>Less</a:t>
              </a:r>
              <a:r>
                <a:rPr b="0" i="0" lang="en" sz="1700" u="none" cap="none" strike="noStrike">
                  <a:latin typeface="Trebuchet MS"/>
                  <a:ea typeface="Trebuchet MS"/>
                  <a:cs typeface="Trebuchet MS"/>
                  <a:sym typeface="Trebuchet MS"/>
                </a:rPr>
                <a:t> income </a:t>
              </a:r>
              <a:endParaRPr b="0" i="0" sz="1401" u="none" cap="none" strike="noStrike">
                <a:latin typeface="Arial"/>
                <a:ea typeface="Arial"/>
                <a:cs typeface="Arial"/>
                <a:sym typeface="Arial"/>
              </a:endParaRPr>
            </a:p>
          </p:txBody>
        </p:sp>
        <p:sp>
          <p:nvSpPr>
            <p:cNvPr id="163" name="Google Shape;163;p20"/>
            <p:cNvSpPr/>
            <p:nvPr/>
          </p:nvSpPr>
          <p:spPr>
            <a:xfrm>
              <a:off x="0" y="2988249"/>
              <a:ext cx="4695900" cy="1195200"/>
            </a:xfrm>
            <a:prstGeom prst="roundRect">
              <a:avLst>
                <a:gd fmla="val 1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64" name="Google Shape;164;p20"/>
            <p:cNvSpPr/>
            <p:nvPr/>
          </p:nvSpPr>
          <p:spPr>
            <a:xfrm>
              <a:off x="361516" y="3257146"/>
              <a:ext cx="657300" cy="657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65" name="Google Shape;165;p20"/>
            <p:cNvSpPr/>
            <p:nvPr/>
          </p:nvSpPr>
          <p:spPr>
            <a:xfrm>
              <a:off x="1380335" y="2988249"/>
              <a:ext cx="3315600" cy="11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1"/>
                <a:buFont typeface="Arial"/>
                <a:buNone/>
              </a:pPr>
              <a:r>
                <a:t/>
              </a:r>
              <a:endParaRPr b="0" i="0" sz="1401" u="none" cap="none" strike="noStrike">
                <a:solidFill>
                  <a:srgbClr val="000000"/>
                </a:solidFill>
                <a:latin typeface="Arial"/>
                <a:ea typeface="Arial"/>
                <a:cs typeface="Arial"/>
                <a:sym typeface="Arial"/>
              </a:endParaRPr>
            </a:p>
          </p:txBody>
        </p:sp>
        <p:sp>
          <p:nvSpPr>
            <p:cNvPr id="166" name="Google Shape;166;p20"/>
            <p:cNvSpPr txBox="1"/>
            <p:nvPr/>
          </p:nvSpPr>
          <p:spPr>
            <a:xfrm>
              <a:off x="1380335" y="2988249"/>
              <a:ext cx="3315600" cy="1195200"/>
            </a:xfrm>
            <a:prstGeom prst="rect">
              <a:avLst/>
            </a:prstGeom>
            <a:noFill/>
            <a:ln>
              <a:noFill/>
            </a:ln>
          </p:spPr>
          <p:txBody>
            <a:bodyPr anchorCtr="0" anchor="ctr" bIns="126475" lIns="126475" spcFirstLastPara="1" rIns="126475" wrap="square" tIns="126475">
              <a:noAutofit/>
            </a:bodyPr>
            <a:lstStyle/>
            <a:p>
              <a:pPr indent="0" lvl="0" marL="0" marR="0" rtl="0" algn="l">
                <a:lnSpc>
                  <a:spcPct val="90000"/>
                </a:lnSpc>
                <a:spcBef>
                  <a:spcPts val="0"/>
                </a:spcBef>
                <a:spcAft>
                  <a:spcPts val="0"/>
                </a:spcAft>
                <a:buClr>
                  <a:srgbClr val="000000"/>
                </a:buClr>
                <a:buSzPts val="1700"/>
                <a:buFont typeface="Arial"/>
                <a:buNone/>
              </a:pPr>
              <a:r>
                <a:rPr b="0" i="0" lang="en" sz="1700" u="none" cap="none" strike="noStrike">
                  <a:latin typeface="Trebuchet MS"/>
                  <a:ea typeface="Trebuchet MS"/>
                  <a:cs typeface="Trebuchet MS"/>
                  <a:sym typeface="Trebuchet MS"/>
                </a:rPr>
                <a:t>So, the project was planned as a step to help the client gain profit out of the</a:t>
              </a:r>
              <a:r>
                <a:rPr lang="en" sz="1700">
                  <a:latin typeface="Trebuchet MS"/>
                  <a:ea typeface="Trebuchet MS"/>
                  <a:cs typeface="Trebuchet MS"/>
                  <a:sym typeface="Trebuchet MS"/>
                </a:rPr>
                <a:t> application.</a:t>
              </a:r>
              <a:endParaRPr b="0" i="0" sz="1401" u="none" cap="none" strike="noStrike">
                <a:latin typeface="Arial"/>
                <a:ea typeface="Arial"/>
                <a:cs typeface="Arial"/>
                <a:sym typeface="Arial"/>
              </a:endParaRPr>
            </a:p>
          </p:txBody>
        </p:sp>
      </p:grpSp>
      <p:sp>
        <p:nvSpPr>
          <p:cNvPr id="167" name="Google Shape;167;p20"/>
          <p:cNvSpPr/>
          <p:nvPr/>
        </p:nvSpPr>
        <p:spPr>
          <a:xfrm>
            <a:off x="2472049" y="1708829"/>
            <a:ext cx="483900" cy="4839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1"/>
              <a:buFont typeface="Arial"/>
              <a:buNone/>
            </a:pPr>
            <a:r>
              <a:t/>
            </a:r>
            <a:endParaRPr b="0" i="0" sz="1801" u="none" cap="none" strike="noStrike">
              <a:solidFill>
                <a:srgbClr val="FFFFF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Rosalin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