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6C39F0-FA38-4E7F-B2B8-53AC27407B86}">
  <a:tblStyle styleId="{F46C39F0-FA38-4E7F-B2B8-53AC27407B8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fb525fc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4fb525fc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f71e42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f71e42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11"/>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61" name="Google Shape;6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Google Shape;63;p1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2"/>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 name="Shape 21"/>
        <p:cNvGrpSpPr/>
        <p:nvPr/>
      </p:nvGrpSpPr>
      <p:grpSpPr>
        <a:xfrm>
          <a:off x="0" y="0"/>
          <a:ext cx="0" cy="0"/>
          <a:chOff x="0" y="0"/>
          <a:chExt cx="0" cy="0"/>
        </a:xfrm>
      </p:grpSpPr>
      <p:sp>
        <p:nvSpPr>
          <p:cNvPr id="22" name="Google Shape;22;p4"/>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4"/>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5" name="Google Shape;25;p4"/>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 name="Google Shape;26;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7" name="Google Shape;27;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8" name="Shape 38"/>
        <p:cNvGrpSpPr/>
        <p:nvPr/>
      </p:nvGrpSpPr>
      <p:grpSpPr>
        <a:xfrm>
          <a:off x="0" y="0"/>
          <a:ext cx="0" cy="0"/>
          <a:chOff x="0" y="0"/>
          <a:chExt cx="0" cy="0"/>
        </a:xfrm>
      </p:grpSpPr>
      <p:cxnSp>
        <p:nvCxnSpPr>
          <p:cNvPr id="39" name="Google Shape;39;p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0" name="Google Shape;40;p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1" name="Google Shape;41;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2" name="Google Shape;42;p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8" name="Shape 48"/>
        <p:cNvGrpSpPr/>
        <p:nvPr/>
      </p:nvGrpSpPr>
      <p:grpSpPr>
        <a:xfrm>
          <a:off x="0" y="0"/>
          <a:ext cx="0" cy="0"/>
          <a:chOff x="0" y="0"/>
          <a:chExt cx="0" cy="0"/>
        </a:xfrm>
      </p:grpSpPr>
      <p:cxnSp>
        <p:nvCxnSpPr>
          <p:cNvPr id="49" name="Google Shape;49;p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0" name="Google Shape;50;p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9"/>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53" name="Shape 53"/>
        <p:cNvGrpSpPr/>
        <p:nvPr/>
      </p:nvGrpSpPr>
      <p:grpSpPr>
        <a:xfrm>
          <a:off x="0" y="0"/>
          <a:ext cx="0" cy="0"/>
          <a:chOff x="0" y="0"/>
          <a:chExt cx="0" cy="0"/>
        </a:xfrm>
      </p:grpSpPr>
      <p:cxnSp>
        <p:nvCxnSpPr>
          <p:cNvPr id="54" name="Google Shape;54;p1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1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600200" y="382575"/>
            <a:ext cx="6331500" cy="123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Project Roadmap:</a:t>
            </a:r>
            <a:br>
              <a:rPr lang="en" sz="3600"/>
            </a:br>
            <a:r>
              <a:rPr lang="en" sz="3600"/>
              <a:t>Human Activity Recognition</a:t>
            </a:r>
            <a:endParaRPr sz="3600"/>
          </a:p>
        </p:txBody>
      </p:sp>
      <p:graphicFrame>
        <p:nvGraphicFramePr>
          <p:cNvPr id="73" name="Google Shape;73;p13"/>
          <p:cNvGraphicFramePr/>
          <p:nvPr/>
        </p:nvGraphicFramePr>
        <p:xfrm>
          <a:off x="0" y="1614375"/>
          <a:ext cx="3000000" cy="3000000"/>
        </p:xfrm>
        <a:graphic>
          <a:graphicData uri="http://schemas.openxmlformats.org/drawingml/2006/table">
            <a:tbl>
              <a:tblPr>
                <a:noFill/>
                <a:tableStyleId>{F46C39F0-FA38-4E7F-B2B8-53AC27407B86}</a:tableStyleId>
              </a:tblPr>
              <a:tblGrid>
                <a:gridCol w="1526325"/>
                <a:gridCol w="2128925"/>
                <a:gridCol w="2811725"/>
                <a:gridCol w="1124675"/>
                <a:gridCol w="1552350"/>
              </a:tblGrid>
              <a:tr h="381625">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Name</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Enrollment Number</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Email ID</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Section </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Phone Number</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14325">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Ajinkya Bedekar</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U101116FCS183</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rPr>
                        <a:t>Ajinkya.Bedekar@st.niituniversity.in</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C5</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7389664860</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504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Lato"/>
                          <a:ea typeface="Lato"/>
                          <a:cs typeface="Lato"/>
                          <a:sym typeface="Lato"/>
                        </a:rPr>
                        <a:t>Ankit Gupta</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U101116FCS267</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Ankit.Gupta@st.niituniversity.in</a:t>
                      </a:r>
                      <a:endParaRPr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C5</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9660765363</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4625">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Lato"/>
                          <a:ea typeface="Lato"/>
                          <a:cs typeface="Lato"/>
                          <a:sym typeface="Lato"/>
                        </a:rPr>
                        <a:t>Deeptonabho Dutta</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U101116FCS030</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Deeptonabho.Dutta@st.niituniversity.in</a:t>
                      </a:r>
                      <a:endParaRPr sz="1000" u="none" cap="none" strike="noStrike">
                        <a:solidFill>
                          <a:schemeClr val="lt1"/>
                        </a:solidFill>
                      </a:endParaRPr>
                    </a:p>
                    <a:p>
                      <a:pPr indent="0" lvl="0" marL="0" marR="0" rtl="0" algn="l">
                        <a:lnSpc>
                          <a:spcPct val="100000"/>
                        </a:lnSpc>
                        <a:spcBef>
                          <a:spcPts val="0"/>
                        </a:spcBef>
                        <a:spcAft>
                          <a:spcPts val="0"/>
                        </a:spcAft>
                        <a:buClr>
                          <a:schemeClr val="dk2"/>
                        </a:buClr>
                        <a:buSzPts val="1100"/>
                        <a:buFont typeface="Arial"/>
                        <a:buNone/>
                      </a:pPr>
                      <a:r>
                        <a:t/>
                      </a:r>
                      <a:endParaRPr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C5</a:t>
                      </a:r>
                      <a:endParaRPr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9674525644</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4625">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Lato"/>
                          <a:ea typeface="Lato"/>
                          <a:cs typeface="Lato"/>
                          <a:sym typeface="Lato"/>
                        </a:rPr>
                        <a:t>Dhruva Agarwal</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U101116FCS177</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Dhruva.Agarwal@st.niituniversity.in</a:t>
                      </a:r>
                      <a:endParaRPr sz="1000" u="none" cap="none" strike="noStrike">
                        <a:solidFill>
                          <a:schemeClr val="lt1"/>
                        </a:solidFill>
                      </a:endParaRPr>
                    </a:p>
                    <a:p>
                      <a:pPr indent="0" lvl="0" marL="0" marR="0" rtl="0" algn="l">
                        <a:lnSpc>
                          <a:spcPct val="100000"/>
                        </a:lnSpc>
                        <a:spcBef>
                          <a:spcPts val="0"/>
                        </a:spcBef>
                        <a:spcAft>
                          <a:spcPts val="0"/>
                        </a:spcAft>
                        <a:buClr>
                          <a:schemeClr val="dk2"/>
                        </a:buClr>
                        <a:buSzPts val="1100"/>
                        <a:buFont typeface="Arial"/>
                        <a:buNone/>
                      </a:pPr>
                      <a:r>
                        <a:t/>
                      </a:r>
                      <a:endParaRPr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2"/>
                        </a:buClr>
                        <a:buSzPts val="1100"/>
                        <a:buFont typeface="Arial"/>
                        <a:buNone/>
                      </a:pPr>
                      <a:r>
                        <a:rPr lang="en" sz="1000" u="none" cap="none" strike="noStrike">
                          <a:solidFill>
                            <a:schemeClr val="lt1"/>
                          </a:solidFill>
                          <a:latin typeface="Lato"/>
                          <a:ea typeface="Lato"/>
                          <a:cs typeface="Lato"/>
                          <a:sym typeface="Lato"/>
                        </a:rPr>
                        <a:t>C5</a:t>
                      </a:r>
                      <a:endParaRPr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rPr>
                        <a:t>7339764074</a:t>
                      </a:r>
                      <a:endParaRPr sz="10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Roles and Responsibilities</a:t>
            </a:r>
            <a:endParaRPr/>
          </a:p>
        </p:txBody>
      </p:sp>
      <p:graphicFrame>
        <p:nvGraphicFramePr>
          <p:cNvPr id="151" name="Google Shape;151;p22"/>
          <p:cNvGraphicFramePr/>
          <p:nvPr/>
        </p:nvGraphicFramePr>
        <p:xfrm>
          <a:off x="4565300" y="1557275"/>
          <a:ext cx="3000000" cy="3000000"/>
        </p:xfrm>
        <a:graphic>
          <a:graphicData uri="http://schemas.openxmlformats.org/drawingml/2006/table">
            <a:tbl>
              <a:tblPr>
                <a:noFill/>
                <a:tableStyleId>{F46C39F0-FA38-4E7F-B2B8-53AC27407B86}</a:tableStyleId>
              </a:tblPr>
              <a:tblGrid>
                <a:gridCol w="2289350"/>
                <a:gridCol w="2289350"/>
              </a:tblGrid>
              <a:tr h="381000">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Name</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Module</a:t>
                      </a:r>
                      <a:endParaRPr b="1"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Ajinkya Bedekar</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Object Detection</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Ankit Gupta</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Object Tracking</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Deeptonabho Dutta</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Human Activity Recognition (Suspicious)</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Dhruva Agarwal</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Train Software and Final Implementation</a:t>
                      </a:r>
                      <a:endParaRPr sz="1400" u="none" cap="none" strike="noStrike">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0" l="0" r="0" t="0"/>
          <a:stretch/>
        </p:blipFill>
        <p:spPr>
          <a:xfrm>
            <a:off x="5767725" y="1614250"/>
            <a:ext cx="3240761" cy="2430571"/>
          </a:xfrm>
          <a:prstGeom prst="rect">
            <a:avLst/>
          </a:prstGeom>
          <a:noFill/>
          <a:ln>
            <a:noFill/>
          </a:ln>
        </p:spPr>
      </p:pic>
      <p:pic>
        <p:nvPicPr>
          <p:cNvPr id="157" name="Google Shape;157;p23"/>
          <p:cNvPicPr preferRelativeResize="0"/>
          <p:nvPr/>
        </p:nvPicPr>
        <p:blipFill rotWithShape="1">
          <a:blip r:embed="rId4">
            <a:alphaModFix/>
          </a:blip>
          <a:srcRect b="0" l="0" r="0" t="0"/>
          <a:stretch/>
        </p:blipFill>
        <p:spPr>
          <a:xfrm>
            <a:off x="0" y="0"/>
            <a:ext cx="49366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63" name="Google Shape;163;p24"/>
          <p:cNvSpPr txBox="1"/>
          <p:nvPr>
            <p:ph idx="1" type="body"/>
          </p:nvPr>
        </p:nvSpPr>
        <p:spPr>
          <a:xfrm>
            <a:off x="172650" y="1086250"/>
            <a:ext cx="8452800" cy="3518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SzPts val="1400"/>
              <a:buNone/>
            </a:pPr>
            <a:r>
              <a:rPr lang="en" sz="1800">
                <a:solidFill>
                  <a:schemeClr val="accent5"/>
                </a:solidFill>
              </a:rPr>
              <a:t>Step1: Human body recognition 			Step 2: Basic human activity tracking</a:t>
            </a:r>
            <a:endParaRPr sz="1800">
              <a:solidFill>
                <a:schemeClr val="accent5"/>
              </a:solidFill>
            </a:endParaRPr>
          </a:p>
          <a:p>
            <a:pPr indent="457200" lvl="0" marL="3200400" rtl="0" algn="just">
              <a:lnSpc>
                <a:spcPct val="115000"/>
              </a:lnSpc>
              <a:spcBef>
                <a:spcPts val="1600"/>
              </a:spcBef>
              <a:spcAft>
                <a:spcPts val="0"/>
              </a:spcAft>
              <a:buSzPts val="1400"/>
              <a:buNone/>
            </a:pPr>
            <a:r>
              <a:rPr lang="en" sz="1800">
                <a:solidFill>
                  <a:schemeClr val="accent5"/>
                </a:solidFill>
              </a:rPr>
              <a:t>                         </a:t>
            </a:r>
            <a:endParaRPr sz="1800">
              <a:solidFill>
                <a:schemeClr val="accent5"/>
              </a:solidFill>
            </a:endParaRPr>
          </a:p>
          <a:p>
            <a:pPr indent="0" lvl="0" marL="457200" rtl="0" algn="just">
              <a:lnSpc>
                <a:spcPct val="115000"/>
              </a:lnSpc>
              <a:spcBef>
                <a:spcPts val="1600"/>
              </a:spcBef>
              <a:spcAft>
                <a:spcPts val="1600"/>
              </a:spcAft>
              <a:buSzPts val="1400"/>
              <a:buNone/>
            </a:pPr>
            <a:r>
              <a:t/>
            </a:r>
            <a:endParaRPr sz="1800">
              <a:solidFill>
                <a:schemeClr val="accent5"/>
              </a:solidFill>
            </a:endParaRPr>
          </a:p>
        </p:txBody>
      </p:sp>
      <p:pic>
        <p:nvPicPr>
          <p:cNvPr id="164" name="Google Shape;164;p24"/>
          <p:cNvPicPr preferRelativeResize="0"/>
          <p:nvPr/>
        </p:nvPicPr>
        <p:blipFill rotWithShape="1">
          <a:blip r:embed="rId3">
            <a:alphaModFix/>
          </a:blip>
          <a:srcRect b="0" l="0" r="0" t="0"/>
          <a:stretch/>
        </p:blipFill>
        <p:spPr>
          <a:xfrm>
            <a:off x="599575" y="1951932"/>
            <a:ext cx="3601350" cy="2913474"/>
          </a:xfrm>
          <a:prstGeom prst="rect">
            <a:avLst/>
          </a:prstGeom>
          <a:noFill/>
          <a:ln>
            <a:noFill/>
          </a:ln>
        </p:spPr>
      </p:pic>
      <p:pic>
        <p:nvPicPr>
          <p:cNvPr id="165" name="Google Shape;165;p24"/>
          <p:cNvPicPr preferRelativeResize="0"/>
          <p:nvPr/>
        </p:nvPicPr>
        <p:blipFill rotWithShape="1">
          <a:blip r:embed="rId4">
            <a:alphaModFix/>
          </a:blip>
          <a:srcRect b="0" l="0" r="0" t="0"/>
          <a:stretch/>
        </p:blipFill>
        <p:spPr>
          <a:xfrm>
            <a:off x="4918350" y="1951931"/>
            <a:ext cx="3755300" cy="291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453200" y="920800"/>
            <a:ext cx="8172000" cy="368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sz="1800">
                <a:solidFill>
                  <a:schemeClr val="accent6"/>
                </a:solidFill>
              </a:rPr>
              <a:t>Step3: Defining unambiguous suspicious                   Step 4 : Training the model  </a:t>
            </a:r>
            <a:endParaRPr sz="1800">
              <a:solidFill>
                <a:schemeClr val="accent6"/>
              </a:solidFill>
            </a:endParaRPr>
          </a:p>
          <a:p>
            <a:pPr indent="0" lvl="0" marL="0" rtl="0" algn="just">
              <a:lnSpc>
                <a:spcPct val="115000"/>
              </a:lnSpc>
              <a:spcBef>
                <a:spcPts val="1600"/>
              </a:spcBef>
              <a:spcAft>
                <a:spcPts val="0"/>
              </a:spcAft>
              <a:buSzPts val="1400"/>
              <a:buNone/>
            </a:pPr>
            <a:r>
              <a:rPr lang="en" sz="1800">
                <a:solidFill>
                  <a:schemeClr val="accent6"/>
                </a:solidFill>
              </a:rPr>
              <a:t>activities in a railway station                                               </a:t>
            </a:r>
            <a:endParaRPr sz="1800">
              <a:solidFill>
                <a:schemeClr val="accent6"/>
              </a:solidFill>
            </a:endParaRPr>
          </a:p>
          <a:p>
            <a:pPr indent="0" lvl="0" marL="0" rtl="0" algn="just">
              <a:lnSpc>
                <a:spcPct val="115000"/>
              </a:lnSpc>
              <a:spcBef>
                <a:spcPts val="1600"/>
              </a:spcBef>
              <a:spcAft>
                <a:spcPts val="0"/>
              </a:spcAft>
              <a:buClr>
                <a:schemeClr val="dk2"/>
              </a:buClr>
              <a:buSzPts val="1100"/>
              <a:buFont typeface="Arial"/>
              <a:buNone/>
            </a:pPr>
            <a:r>
              <a:t/>
            </a:r>
            <a:endParaRPr sz="1800">
              <a:solidFill>
                <a:schemeClr val="accent6"/>
              </a:solidFill>
            </a:endParaRPr>
          </a:p>
          <a:p>
            <a:pPr indent="0" lvl="0" marL="457200" marR="0" rtl="0" algn="just">
              <a:lnSpc>
                <a:spcPct val="115000"/>
              </a:lnSpc>
              <a:spcBef>
                <a:spcPts val="1600"/>
              </a:spcBef>
              <a:spcAft>
                <a:spcPts val="1200"/>
              </a:spcAft>
              <a:buSzPts val="1400"/>
              <a:buNone/>
            </a:pPr>
            <a:r>
              <a:t/>
            </a:r>
            <a:endParaRPr>
              <a:highlight>
                <a:srgbClr val="FFFFFF"/>
              </a:highlight>
              <a:latin typeface="Georgia"/>
              <a:ea typeface="Georgia"/>
              <a:cs typeface="Georgia"/>
              <a:sym typeface="Georgia"/>
            </a:endParaRPr>
          </a:p>
        </p:txBody>
      </p:sp>
      <p:pic>
        <p:nvPicPr>
          <p:cNvPr id="171" name="Google Shape;171;p25"/>
          <p:cNvPicPr preferRelativeResize="0"/>
          <p:nvPr/>
        </p:nvPicPr>
        <p:blipFill rotWithShape="1">
          <a:blip r:embed="rId3">
            <a:alphaModFix/>
          </a:blip>
          <a:srcRect b="0" l="0" r="0" t="0"/>
          <a:stretch/>
        </p:blipFill>
        <p:spPr>
          <a:xfrm>
            <a:off x="576150" y="1963875"/>
            <a:ext cx="3905526" cy="2409900"/>
          </a:xfrm>
          <a:prstGeom prst="rect">
            <a:avLst/>
          </a:prstGeom>
          <a:noFill/>
          <a:ln>
            <a:noFill/>
          </a:ln>
        </p:spPr>
      </p:pic>
      <p:pic>
        <p:nvPicPr>
          <p:cNvPr id="172" name="Google Shape;172;p25"/>
          <p:cNvPicPr preferRelativeResize="0"/>
          <p:nvPr/>
        </p:nvPicPr>
        <p:blipFill rotWithShape="1">
          <a:blip r:embed="rId4">
            <a:alphaModFix/>
          </a:blip>
          <a:srcRect b="0" l="0" r="0" t="0"/>
          <a:stretch/>
        </p:blipFill>
        <p:spPr>
          <a:xfrm>
            <a:off x="4920475" y="1963875"/>
            <a:ext cx="3685951" cy="2641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65500" y="19307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Scope</a:t>
            </a:r>
            <a:endParaRPr/>
          </a:p>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Unambiguous</a:t>
            </a:r>
            <a:endParaRPr/>
          </a:p>
          <a:p>
            <a:pPr indent="0" lvl="0" marL="0" rtl="0" algn="ctr">
              <a:lnSpc>
                <a:spcPct val="100000"/>
              </a:lnSpc>
              <a:spcBef>
                <a:spcPts val="0"/>
              </a:spcBef>
              <a:spcAft>
                <a:spcPts val="0"/>
              </a:spcAft>
              <a:buSzPts val="3600"/>
              <a:buNone/>
            </a:pPr>
            <a:r>
              <a:rPr lang="en"/>
              <a:t>(Suspicious) Activities</a:t>
            </a:r>
            <a:endParaRPr/>
          </a:p>
        </p:txBody>
      </p:sp>
      <p:sp>
        <p:nvSpPr>
          <p:cNvPr id="178" name="Google Shape;178;p26"/>
          <p:cNvSpPr txBox="1"/>
          <p:nvPr>
            <p:ph idx="2" type="body"/>
          </p:nvPr>
        </p:nvSpPr>
        <p:spPr>
          <a:xfrm>
            <a:off x="4572000" y="724200"/>
            <a:ext cx="4204500" cy="3695100"/>
          </a:xfrm>
          <a:prstGeom prst="rect">
            <a:avLst/>
          </a:prstGeom>
          <a:noFill/>
          <a:ln>
            <a:noFill/>
          </a:ln>
        </p:spPr>
        <p:txBody>
          <a:bodyPr anchorCtr="0" anchor="ctr" bIns="91425" lIns="91425" spcFirstLastPara="1" rIns="91425" wrap="square" tIns="91425">
            <a:noAutofit/>
          </a:bodyPr>
          <a:lstStyle/>
          <a:p>
            <a:pPr indent="0" lvl="0" marL="114300" rtl="0" algn="just">
              <a:lnSpc>
                <a:spcPct val="115000"/>
              </a:lnSpc>
              <a:spcBef>
                <a:spcPts val="0"/>
              </a:spcBef>
              <a:spcAft>
                <a:spcPts val="0"/>
              </a:spcAft>
              <a:buSzPts val="1800"/>
              <a:buNone/>
            </a:pPr>
            <a:r>
              <a:rPr lang="en"/>
              <a:t> </a:t>
            </a:r>
            <a:endParaRPr/>
          </a:p>
          <a:p>
            <a:pPr indent="-342900" lvl="0" marL="457200" rtl="0" algn="just">
              <a:lnSpc>
                <a:spcPct val="115000"/>
              </a:lnSpc>
              <a:spcBef>
                <a:spcPts val="0"/>
              </a:spcBef>
              <a:spcAft>
                <a:spcPts val="0"/>
              </a:spcAft>
              <a:buSzPts val="1800"/>
              <a:buChar char="●"/>
            </a:pPr>
            <a:r>
              <a:rPr lang="en"/>
              <a:t>Tampering with security equipment</a:t>
            </a:r>
            <a:endParaRPr/>
          </a:p>
          <a:p>
            <a:pPr indent="-342900" lvl="0" marL="457200" rtl="0" algn="just">
              <a:lnSpc>
                <a:spcPct val="115000"/>
              </a:lnSpc>
              <a:spcBef>
                <a:spcPts val="0"/>
              </a:spcBef>
              <a:spcAft>
                <a:spcPts val="0"/>
              </a:spcAft>
              <a:buSzPts val="1800"/>
              <a:buChar char="●"/>
            </a:pPr>
            <a:r>
              <a:rPr lang="en"/>
              <a:t>Documenting transit equipment, facilities or security equipment</a:t>
            </a:r>
            <a:endParaRPr/>
          </a:p>
          <a:p>
            <a:pPr indent="-342900" lvl="0" marL="457200" rtl="0" algn="just">
              <a:lnSpc>
                <a:spcPct val="115000"/>
              </a:lnSpc>
              <a:spcBef>
                <a:spcPts val="0"/>
              </a:spcBef>
              <a:spcAft>
                <a:spcPts val="0"/>
              </a:spcAft>
              <a:buSzPts val="1800"/>
              <a:buChar char="●"/>
            </a:pPr>
            <a:r>
              <a:rPr lang="en"/>
              <a:t>Acts of violence</a:t>
            </a:r>
            <a:endParaRPr/>
          </a:p>
          <a:p>
            <a:pPr indent="-342900" lvl="0" marL="457200" rtl="0" algn="just">
              <a:lnSpc>
                <a:spcPct val="115000"/>
              </a:lnSpc>
              <a:spcBef>
                <a:spcPts val="0"/>
              </a:spcBef>
              <a:spcAft>
                <a:spcPts val="0"/>
              </a:spcAft>
              <a:buSzPts val="1800"/>
              <a:buChar char="●"/>
            </a:pPr>
            <a:r>
              <a:rPr lang="en"/>
              <a:t>Pick pocketing</a:t>
            </a:r>
            <a:endParaRPr/>
          </a:p>
          <a:p>
            <a:pPr indent="-342900" lvl="0" marL="457200" rtl="0" algn="just">
              <a:lnSpc>
                <a:spcPct val="115000"/>
              </a:lnSpc>
              <a:spcBef>
                <a:spcPts val="0"/>
              </a:spcBef>
              <a:spcAft>
                <a:spcPts val="0"/>
              </a:spcAft>
              <a:buSzPts val="1800"/>
              <a:buChar char="●"/>
            </a:pPr>
            <a:r>
              <a:rPr lang="en"/>
              <a:t>Snatching of objects</a:t>
            </a:r>
            <a:endParaRPr/>
          </a:p>
          <a:p>
            <a:pPr indent="-342900" lvl="0" marL="457200" rtl="0" algn="just">
              <a:lnSpc>
                <a:spcPct val="115000"/>
              </a:lnSpc>
              <a:spcBef>
                <a:spcPts val="0"/>
              </a:spcBef>
              <a:spcAft>
                <a:spcPts val="0"/>
              </a:spcAft>
              <a:buSzPts val="1800"/>
              <a:buChar char="●"/>
            </a:pPr>
            <a:r>
              <a:rPr lang="en"/>
              <a:t>Violating rules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5450" y="2010300"/>
            <a:ext cx="3837000" cy="61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Workflow</a:t>
            </a:r>
            <a:endParaRPr/>
          </a:p>
        </p:txBody>
      </p:sp>
      <p:sp>
        <p:nvSpPr>
          <p:cNvPr id="184" name="Google Shape;184;p27"/>
          <p:cNvSpPr/>
          <p:nvPr/>
        </p:nvSpPr>
        <p:spPr>
          <a:xfrm>
            <a:off x="5416000" y="887188"/>
            <a:ext cx="2376300" cy="2307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Extract frame from video</a:t>
            </a:r>
            <a:endParaRPr b="0" i="0" sz="1400" u="none" cap="none" strike="noStrike">
              <a:solidFill>
                <a:srgbClr val="000000"/>
              </a:solidFill>
              <a:latin typeface="Arial"/>
              <a:ea typeface="Arial"/>
              <a:cs typeface="Arial"/>
              <a:sym typeface="Arial"/>
            </a:endParaRPr>
          </a:p>
        </p:txBody>
      </p:sp>
      <p:sp>
        <p:nvSpPr>
          <p:cNvPr id="185" name="Google Shape;185;p27"/>
          <p:cNvSpPr/>
          <p:nvPr/>
        </p:nvSpPr>
        <p:spPr>
          <a:xfrm>
            <a:off x="6399238" y="1117888"/>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7"/>
          <p:cNvSpPr/>
          <p:nvPr/>
        </p:nvSpPr>
        <p:spPr>
          <a:xfrm>
            <a:off x="5415988" y="1465888"/>
            <a:ext cx="2376300" cy="2307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Preprocessing</a:t>
            </a:r>
            <a:endParaRPr b="0" i="0" sz="1400" u="none" cap="none" strike="noStrike">
              <a:solidFill>
                <a:srgbClr val="000000"/>
              </a:solidFill>
              <a:latin typeface="Arial"/>
              <a:ea typeface="Arial"/>
              <a:cs typeface="Arial"/>
              <a:sym typeface="Arial"/>
            </a:endParaRPr>
          </a:p>
        </p:txBody>
      </p:sp>
      <p:sp>
        <p:nvSpPr>
          <p:cNvPr id="187" name="Google Shape;187;p27"/>
          <p:cNvSpPr/>
          <p:nvPr/>
        </p:nvSpPr>
        <p:spPr>
          <a:xfrm>
            <a:off x="6399238" y="1696588"/>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p:nvPr/>
        </p:nvSpPr>
        <p:spPr>
          <a:xfrm>
            <a:off x="5415988" y="2044588"/>
            <a:ext cx="2376300" cy="2307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Detect Activity</a:t>
            </a:r>
            <a:endParaRPr b="0" i="0" sz="1400" u="none" cap="none" strike="noStrike">
              <a:solidFill>
                <a:srgbClr val="000000"/>
              </a:solidFill>
              <a:latin typeface="Arial"/>
              <a:ea typeface="Arial"/>
              <a:cs typeface="Arial"/>
              <a:sym typeface="Arial"/>
            </a:endParaRPr>
          </a:p>
        </p:txBody>
      </p:sp>
      <p:sp>
        <p:nvSpPr>
          <p:cNvPr id="189" name="Google Shape;189;p27"/>
          <p:cNvSpPr/>
          <p:nvPr/>
        </p:nvSpPr>
        <p:spPr>
          <a:xfrm>
            <a:off x="6399238" y="2275288"/>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p:nvPr/>
        </p:nvSpPr>
        <p:spPr>
          <a:xfrm>
            <a:off x="5765713" y="2623288"/>
            <a:ext cx="1515900" cy="7425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Use trained model to detect suspiciousness</a:t>
            </a:r>
            <a:endParaRPr b="0" i="0" sz="1000" u="none" cap="none" strike="noStrike">
              <a:solidFill>
                <a:srgbClr val="000000"/>
              </a:solidFill>
              <a:latin typeface="Arial"/>
              <a:ea typeface="Arial"/>
              <a:cs typeface="Arial"/>
              <a:sym typeface="Arial"/>
            </a:endParaRPr>
          </a:p>
        </p:txBody>
      </p:sp>
      <p:sp>
        <p:nvSpPr>
          <p:cNvPr id="191" name="Google Shape;191;p27"/>
          <p:cNvSpPr/>
          <p:nvPr/>
        </p:nvSpPr>
        <p:spPr>
          <a:xfrm flipH="1" rot="10800000">
            <a:off x="7281613" y="2875113"/>
            <a:ext cx="742500" cy="638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7"/>
          <p:cNvSpPr/>
          <p:nvPr/>
        </p:nvSpPr>
        <p:spPr>
          <a:xfrm rot="10800000">
            <a:off x="5023213" y="2921513"/>
            <a:ext cx="742500" cy="638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7"/>
          <p:cNvSpPr/>
          <p:nvPr/>
        </p:nvSpPr>
        <p:spPr>
          <a:xfrm>
            <a:off x="5189575" y="2859088"/>
            <a:ext cx="409800" cy="270900"/>
          </a:xfrm>
          <a:prstGeom prst="wedgeRectCallout">
            <a:avLst>
              <a:gd fmla="val -20833" name="adj1"/>
              <a:gd fmla="val 625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Yes</a:t>
            </a:r>
            <a:endParaRPr b="0" i="0" sz="1000" u="none" cap="none" strike="noStrike">
              <a:solidFill>
                <a:srgbClr val="000000"/>
              </a:solidFill>
              <a:latin typeface="Arial"/>
              <a:ea typeface="Arial"/>
              <a:cs typeface="Arial"/>
              <a:sym typeface="Arial"/>
            </a:endParaRPr>
          </a:p>
        </p:txBody>
      </p:sp>
      <p:sp>
        <p:nvSpPr>
          <p:cNvPr id="194" name="Google Shape;194;p27"/>
          <p:cNvSpPr/>
          <p:nvPr/>
        </p:nvSpPr>
        <p:spPr>
          <a:xfrm>
            <a:off x="7382500" y="2859088"/>
            <a:ext cx="409800" cy="270900"/>
          </a:xfrm>
          <a:prstGeom prst="wedgeRectCallout">
            <a:avLst>
              <a:gd fmla="val -20833" name="adj1"/>
              <a:gd fmla="val 625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No</a:t>
            </a:r>
            <a:endParaRPr b="0" i="0" sz="1000" u="none" cap="none" strike="noStrike">
              <a:solidFill>
                <a:srgbClr val="000000"/>
              </a:solidFill>
              <a:latin typeface="Arial"/>
              <a:ea typeface="Arial"/>
              <a:cs typeface="Arial"/>
              <a:sym typeface="Arial"/>
            </a:endParaRPr>
          </a:p>
        </p:txBody>
      </p:sp>
      <p:sp>
        <p:nvSpPr>
          <p:cNvPr id="195" name="Google Shape;195;p27"/>
          <p:cNvSpPr/>
          <p:nvPr/>
        </p:nvSpPr>
        <p:spPr>
          <a:xfrm>
            <a:off x="6981000" y="3513813"/>
            <a:ext cx="1315200" cy="7425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Proceed to next frame</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flipH="1" rot="10800000">
            <a:off x="8318863" y="774700"/>
            <a:ext cx="758700" cy="3349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p:nvPr/>
        </p:nvSpPr>
        <p:spPr>
          <a:xfrm>
            <a:off x="4658325" y="3560224"/>
            <a:ext cx="1315200" cy="6960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Send alert to admin</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6031638" y="3780700"/>
            <a:ext cx="885600" cy="37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idx="2" type="body"/>
          </p:nvPr>
        </p:nvSpPr>
        <p:spPr>
          <a:xfrm>
            <a:off x="4939500" y="1105200"/>
            <a:ext cx="3805200" cy="22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Raleway"/>
                <a:ea typeface="Raleway"/>
                <a:cs typeface="Raleway"/>
                <a:sym typeface="Raleway"/>
              </a:rPr>
              <a:t>Workflow</a:t>
            </a:r>
            <a:endParaRPr b="1" sz="3600">
              <a:latin typeface="Raleway"/>
              <a:ea typeface="Raleway"/>
              <a:cs typeface="Raleway"/>
              <a:sym typeface="Raleway"/>
            </a:endParaRPr>
          </a:p>
          <a:p>
            <a:pPr indent="0" lvl="0" marL="0" rtl="0" algn="l">
              <a:spcBef>
                <a:spcPts val="0"/>
              </a:spcBef>
              <a:spcAft>
                <a:spcPts val="0"/>
              </a:spcAft>
              <a:buNone/>
            </a:pPr>
            <a:r>
              <a:rPr b="1" lang="en">
                <a:latin typeface="Raleway"/>
                <a:ea typeface="Raleway"/>
                <a:cs typeface="Raleway"/>
                <a:sym typeface="Raleway"/>
              </a:rPr>
              <a:t>(for Deep Learning Algorithm)</a:t>
            </a:r>
            <a:endParaRPr b="1">
              <a:latin typeface="Raleway"/>
              <a:ea typeface="Raleway"/>
              <a:cs typeface="Raleway"/>
              <a:sym typeface="Raleway"/>
            </a:endParaRPr>
          </a:p>
        </p:txBody>
      </p:sp>
      <p:sp>
        <p:nvSpPr>
          <p:cNvPr id="204" name="Google Shape;204;p28"/>
          <p:cNvSpPr/>
          <p:nvPr/>
        </p:nvSpPr>
        <p:spPr>
          <a:xfrm>
            <a:off x="966700" y="125450"/>
            <a:ext cx="2427300" cy="4611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Extract </a:t>
            </a:r>
            <a:r>
              <a:rPr lang="en"/>
              <a:t>image sequence </a:t>
            </a:r>
            <a:r>
              <a:rPr b="0" i="0" lang="en" u="none" cap="none" strike="noStrike">
                <a:solidFill>
                  <a:srgbClr val="000000"/>
                </a:solidFill>
                <a:latin typeface="Arial"/>
                <a:ea typeface="Arial"/>
                <a:cs typeface="Arial"/>
                <a:sym typeface="Arial"/>
              </a:rPr>
              <a:t> from video</a:t>
            </a:r>
            <a:endParaRPr b="0" i="0" u="none" cap="none" strike="noStrike">
              <a:solidFill>
                <a:srgbClr val="000000"/>
              </a:solidFill>
              <a:latin typeface="Arial"/>
              <a:ea typeface="Arial"/>
              <a:cs typeface="Arial"/>
              <a:sym typeface="Arial"/>
            </a:endParaRPr>
          </a:p>
        </p:txBody>
      </p:sp>
      <p:sp>
        <p:nvSpPr>
          <p:cNvPr id="205" name="Google Shape;205;p28"/>
          <p:cNvSpPr/>
          <p:nvPr/>
        </p:nvSpPr>
        <p:spPr>
          <a:xfrm>
            <a:off x="2001063" y="586550"/>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8"/>
          <p:cNvSpPr/>
          <p:nvPr/>
        </p:nvSpPr>
        <p:spPr>
          <a:xfrm>
            <a:off x="1017813" y="934550"/>
            <a:ext cx="2376300" cy="2307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Image Preprocessing</a:t>
            </a:r>
            <a:endParaRPr b="0" i="0" u="none" cap="none" strike="noStrike">
              <a:solidFill>
                <a:srgbClr val="000000"/>
              </a:solidFill>
              <a:latin typeface="Arial"/>
              <a:ea typeface="Arial"/>
              <a:cs typeface="Arial"/>
              <a:sym typeface="Arial"/>
            </a:endParaRPr>
          </a:p>
        </p:txBody>
      </p:sp>
      <p:sp>
        <p:nvSpPr>
          <p:cNvPr id="207" name="Google Shape;207;p28"/>
          <p:cNvSpPr/>
          <p:nvPr/>
        </p:nvSpPr>
        <p:spPr>
          <a:xfrm>
            <a:off x="2001063" y="1165251"/>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8"/>
          <p:cNvSpPr/>
          <p:nvPr/>
        </p:nvSpPr>
        <p:spPr>
          <a:xfrm>
            <a:off x="1017825" y="1513250"/>
            <a:ext cx="2288100" cy="3096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Feature Extraction</a:t>
            </a:r>
            <a:endParaRPr b="0" i="0" u="none" cap="none" strike="noStrike">
              <a:solidFill>
                <a:srgbClr val="000000"/>
              </a:solidFill>
              <a:latin typeface="Arial"/>
              <a:ea typeface="Arial"/>
              <a:cs typeface="Arial"/>
              <a:sym typeface="Arial"/>
            </a:endParaRPr>
          </a:p>
        </p:txBody>
      </p:sp>
      <p:sp>
        <p:nvSpPr>
          <p:cNvPr id="209" name="Google Shape;209;p28"/>
          <p:cNvSpPr/>
          <p:nvPr/>
        </p:nvSpPr>
        <p:spPr>
          <a:xfrm>
            <a:off x="2001063" y="1822851"/>
            <a:ext cx="409800" cy="348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8"/>
          <p:cNvSpPr/>
          <p:nvPr/>
        </p:nvSpPr>
        <p:spPr>
          <a:xfrm>
            <a:off x="1017825" y="2170850"/>
            <a:ext cx="2376300" cy="3480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400"/>
              <a:buFont typeface="Arial"/>
              <a:buNone/>
            </a:pPr>
            <a:r>
              <a:t/>
            </a:r>
            <a:endParaRPr>
              <a:solidFill>
                <a:schemeClr val="dk2"/>
              </a:solidFill>
            </a:endParaRPr>
          </a:p>
          <a:p>
            <a:pPr indent="0" lvl="0" marL="0" rtl="0" algn="ctr">
              <a:spcBef>
                <a:spcPts val="0"/>
              </a:spcBef>
              <a:spcAft>
                <a:spcPts val="0"/>
              </a:spcAft>
              <a:buClr>
                <a:schemeClr val="dk2"/>
              </a:buClr>
              <a:buSzPts val="1400"/>
              <a:buFont typeface="Arial"/>
              <a:buNone/>
            </a:pPr>
            <a:r>
              <a:rPr lang="en">
                <a:solidFill>
                  <a:schemeClr val="dk2"/>
                </a:solidFill>
              </a:rPr>
              <a:t>Divide Dataset </a:t>
            </a:r>
            <a:endParaRPr>
              <a:solidFill>
                <a:schemeClr val="dk2"/>
              </a:solidFill>
            </a:endParaRPr>
          </a:p>
          <a:p>
            <a:pPr indent="0" lvl="0" marL="0" marR="0" rtl="0" algn="ctr">
              <a:lnSpc>
                <a:spcPct val="100000"/>
              </a:lnSpc>
              <a:spcBef>
                <a:spcPts val="0"/>
              </a:spcBef>
              <a:spcAft>
                <a:spcPts val="0"/>
              </a:spcAft>
              <a:buClr>
                <a:srgbClr val="000000"/>
              </a:buClr>
              <a:buSzPts val="1400"/>
              <a:buFont typeface="Arial"/>
              <a:buNone/>
            </a:pPr>
            <a:r>
              <a:t/>
            </a:r>
            <a:endParaRPr/>
          </a:p>
        </p:txBody>
      </p:sp>
      <p:sp>
        <p:nvSpPr>
          <p:cNvPr id="211" name="Google Shape;211;p28"/>
          <p:cNvSpPr/>
          <p:nvPr/>
        </p:nvSpPr>
        <p:spPr>
          <a:xfrm rot="1584927">
            <a:off x="1658964" y="2471548"/>
            <a:ext cx="256925" cy="52525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p:nvPr/>
        </p:nvSpPr>
        <p:spPr>
          <a:xfrm flipH="1" rot="-1584927">
            <a:off x="2421361" y="2471548"/>
            <a:ext cx="256925" cy="52525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8"/>
          <p:cNvSpPr/>
          <p:nvPr/>
        </p:nvSpPr>
        <p:spPr>
          <a:xfrm>
            <a:off x="1017825" y="2908175"/>
            <a:ext cx="1184200" cy="348000"/>
          </a:xfrm>
          <a:prstGeom prst="flowChartProcess">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Set</a:t>
            </a:r>
            <a:endParaRPr/>
          </a:p>
        </p:txBody>
      </p:sp>
      <p:sp>
        <p:nvSpPr>
          <p:cNvPr id="214" name="Google Shape;214;p28"/>
          <p:cNvSpPr/>
          <p:nvPr/>
        </p:nvSpPr>
        <p:spPr>
          <a:xfrm>
            <a:off x="2328825" y="2908175"/>
            <a:ext cx="1184200" cy="348000"/>
          </a:xfrm>
          <a:prstGeom prst="flowChartProcess">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Testing Set</a:t>
            </a:r>
            <a:endParaRPr/>
          </a:p>
        </p:txBody>
      </p:sp>
      <p:sp>
        <p:nvSpPr>
          <p:cNvPr id="215" name="Google Shape;215;p28"/>
          <p:cNvSpPr/>
          <p:nvPr/>
        </p:nvSpPr>
        <p:spPr>
          <a:xfrm>
            <a:off x="1467425" y="3256175"/>
            <a:ext cx="285000" cy="28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a:off x="1017875" y="3524450"/>
            <a:ext cx="1184100" cy="6396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Build Recognition Model</a:t>
            </a:r>
            <a:endParaRPr b="0" i="0" u="none" cap="none" strike="noStrike">
              <a:solidFill>
                <a:srgbClr val="000000"/>
              </a:solidFill>
              <a:latin typeface="Arial"/>
              <a:ea typeface="Arial"/>
              <a:cs typeface="Arial"/>
              <a:sym typeface="Arial"/>
            </a:endParaRPr>
          </a:p>
        </p:txBody>
      </p:sp>
      <p:sp>
        <p:nvSpPr>
          <p:cNvPr id="217" name="Google Shape;217;p28"/>
          <p:cNvSpPr/>
          <p:nvPr/>
        </p:nvSpPr>
        <p:spPr>
          <a:xfrm rot="-5400000">
            <a:off x="2151175" y="3752500"/>
            <a:ext cx="305400" cy="203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8"/>
          <p:cNvSpPr/>
          <p:nvPr/>
        </p:nvSpPr>
        <p:spPr>
          <a:xfrm>
            <a:off x="2410875" y="3492375"/>
            <a:ext cx="1102200" cy="6396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Apply Model on Test Data</a:t>
            </a:r>
            <a:endParaRPr b="0" i="0" u="none" cap="none" strike="noStrike">
              <a:solidFill>
                <a:srgbClr val="000000"/>
              </a:solidFill>
              <a:latin typeface="Arial"/>
              <a:ea typeface="Arial"/>
              <a:cs typeface="Arial"/>
              <a:sym typeface="Arial"/>
            </a:endParaRPr>
          </a:p>
        </p:txBody>
      </p:sp>
      <p:sp>
        <p:nvSpPr>
          <p:cNvPr id="219" name="Google Shape;219;p28"/>
          <p:cNvSpPr/>
          <p:nvPr/>
        </p:nvSpPr>
        <p:spPr>
          <a:xfrm>
            <a:off x="2734125" y="3256175"/>
            <a:ext cx="285000" cy="230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8"/>
          <p:cNvSpPr/>
          <p:nvPr/>
        </p:nvSpPr>
        <p:spPr>
          <a:xfrm>
            <a:off x="2734125" y="4137475"/>
            <a:ext cx="285000" cy="230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a:off x="2325525" y="4368175"/>
            <a:ext cx="1184100" cy="6396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100"/>
              <a:t>Evaluate Accuracy using scoring</a:t>
            </a:r>
            <a:endParaRPr b="0" i="0" sz="1100" u="none" cap="none" strike="noStrike">
              <a:solidFill>
                <a:srgbClr val="000000"/>
              </a:solidFill>
              <a:latin typeface="Arial"/>
              <a:ea typeface="Arial"/>
              <a:cs typeface="Arial"/>
              <a:sym typeface="Arial"/>
            </a:endParaRPr>
          </a:p>
        </p:txBody>
      </p:sp>
      <p:sp>
        <p:nvSpPr>
          <p:cNvPr id="222" name="Google Shape;222;p28"/>
          <p:cNvSpPr/>
          <p:nvPr/>
        </p:nvSpPr>
        <p:spPr>
          <a:xfrm rot="5400000">
            <a:off x="2086825" y="4584650"/>
            <a:ext cx="305400" cy="203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8"/>
          <p:cNvSpPr/>
          <p:nvPr/>
        </p:nvSpPr>
        <p:spPr>
          <a:xfrm>
            <a:off x="1043375" y="4368175"/>
            <a:ext cx="1133100" cy="639600"/>
          </a:xfrm>
          <a:prstGeom prst="roundRect">
            <a:avLst>
              <a:gd fmla="val 16667" name="adj"/>
            </a:avLst>
          </a:prstGeom>
          <a:solidFill>
            <a:srgbClr val="E69138"/>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1100"/>
              <a:t>Repeat using other models to get best score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Next Deliverables</a:t>
            </a:r>
            <a:endParaRPr/>
          </a:p>
        </p:txBody>
      </p:sp>
      <p:sp>
        <p:nvSpPr>
          <p:cNvPr id="229" name="Google Shape;229;p2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1600"/>
              </a:spcBef>
              <a:spcAft>
                <a:spcPts val="0"/>
              </a:spcAft>
              <a:buSzPts val="1800"/>
              <a:buAutoNum type="arabicPeriod"/>
            </a:pPr>
            <a:r>
              <a:rPr lang="en"/>
              <a:t>Start developing the algorithm for detecting objects real-time through camera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Problem Identification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84" name="Google Shape;84;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b="1" lang="en"/>
              <a:t>Problem Statement</a:t>
            </a:r>
            <a:endParaRPr/>
          </a:p>
          <a:p>
            <a:pPr indent="0" lvl="0" marL="0" rtl="0" algn="just">
              <a:lnSpc>
                <a:spcPct val="115000"/>
              </a:lnSpc>
              <a:spcBef>
                <a:spcPts val="0"/>
              </a:spcBef>
              <a:spcAft>
                <a:spcPts val="0"/>
              </a:spcAft>
              <a:buSzPts val="1800"/>
              <a:buNone/>
            </a:pPr>
            <a:r>
              <a:rPr lang="en" sz="1500"/>
              <a:t>To find out about the suspicious activities at the railway station, Indian Government decided to make the software which can read the real time video and classify the activities going on in video as suspicious our non-suspicious.</a:t>
            </a:r>
            <a:endParaRPr/>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rPr b="1" lang="en"/>
              <a:t>Expected delivery</a:t>
            </a:r>
            <a:endParaRPr b="1"/>
          </a:p>
          <a:p>
            <a:pPr indent="0" lvl="0" marL="0" rtl="0" algn="just">
              <a:lnSpc>
                <a:spcPct val="115000"/>
              </a:lnSpc>
              <a:spcBef>
                <a:spcPts val="0"/>
              </a:spcBef>
              <a:spcAft>
                <a:spcPts val="0"/>
              </a:spcAft>
              <a:buSzPts val="1800"/>
              <a:buNone/>
            </a:pPr>
            <a:r>
              <a:rPr lang="en" sz="1500"/>
              <a:t>April 30, 2019</a:t>
            </a:r>
            <a:endParaRPr/>
          </a:p>
          <a:p>
            <a:pPr indent="0" lvl="0" marL="0" rtl="0" algn="just">
              <a:lnSpc>
                <a:spcPct val="115000"/>
              </a:lnSpc>
              <a:spcBef>
                <a:spcPts val="0"/>
              </a:spcBef>
              <a:spcAft>
                <a:spcPts val="0"/>
              </a:spcAft>
              <a:buSzPts val="1800"/>
              <a:buNone/>
            </a:pPr>
            <a:r>
              <a:t/>
            </a:r>
            <a:endParaRPr b="1" sz="1500"/>
          </a:p>
          <a:p>
            <a:pPr indent="0" lvl="0" marL="0" rtl="0" algn="just">
              <a:lnSpc>
                <a:spcPct val="115000"/>
              </a:lnSpc>
              <a:spcBef>
                <a:spcPts val="0"/>
              </a:spcBef>
              <a:spcAft>
                <a:spcPts val="0"/>
              </a:spcAft>
              <a:buSzPts val="1800"/>
              <a:buNone/>
            </a:pPr>
            <a:r>
              <a:rPr b="1" lang="en"/>
              <a:t>Biggest risk</a:t>
            </a:r>
            <a:endParaRPr b="1"/>
          </a:p>
          <a:p>
            <a:pPr indent="0" lvl="0" marL="0" rtl="0" algn="just">
              <a:lnSpc>
                <a:spcPct val="115000"/>
              </a:lnSpc>
              <a:spcBef>
                <a:spcPts val="0"/>
              </a:spcBef>
              <a:spcAft>
                <a:spcPts val="1600"/>
              </a:spcAft>
              <a:buSzPts val="1800"/>
              <a:buNone/>
            </a:pPr>
            <a:r>
              <a:rPr lang="en" sz="1500"/>
              <a:t>To avoid ambiguity about whether the activity performed by human at railway station is really suspicious or not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Industrial Development Environment and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2400250" y="575950"/>
            <a:ext cx="6321600" cy="6354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000"/>
              <a:buNone/>
            </a:pPr>
            <a:r>
              <a:rPr lang="en"/>
              <a:t>Tools to be Used</a:t>
            </a:r>
            <a:endParaRPr/>
          </a:p>
          <a:p>
            <a:pPr indent="0" lvl="0" marL="0" rtl="0" algn="just">
              <a:lnSpc>
                <a:spcPct val="100000"/>
              </a:lnSpc>
              <a:spcBef>
                <a:spcPts val="0"/>
              </a:spcBef>
              <a:spcAft>
                <a:spcPts val="0"/>
              </a:spcAft>
              <a:buSzPts val="3000"/>
              <a:buNone/>
            </a:pPr>
            <a:r>
              <a:t/>
            </a:r>
            <a:endParaRPr/>
          </a:p>
        </p:txBody>
      </p:sp>
      <p:sp>
        <p:nvSpPr>
          <p:cNvPr id="95" name="Google Shape;95;p17"/>
          <p:cNvSpPr txBox="1"/>
          <p:nvPr>
            <p:ph idx="1" type="body"/>
          </p:nvPr>
        </p:nvSpPr>
        <p:spPr>
          <a:xfrm>
            <a:off x="2400297" y="1602675"/>
            <a:ext cx="6225000" cy="3002400"/>
          </a:xfrm>
          <a:prstGeom prst="rect">
            <a:avLst/>
          </a:prstGeom>
          <a:noFill/>
          <a:ln>
            <a:noFill/>
          </a:ln>
        </p:spPr>
        <p:txBody>
          <a:bodyPr anchorCtr="0" anchor="ctr" bIns="91425" lIns="91425" spcFirstLastPara="1" rIns="91425" wrap="square" tIns="91425">
            <a:noAutofit/>
          </a:bodyPr>
          <a:lstStyle/>
          <a:p>
            <a:pPr indent="-285750" lvl="0" marL="1200150" rtl="0" algn="just">
              <a:lnSpc>
                <a:spcPct val="115000"/>
              </a:lnSpc>
              <a:spcBef>
                <a:spcPts val="1200"/>
              </a:spcBef>
              <a:spcAft>
                <a:spcPts val="0"/>
              </a:spcAft>
              <a:buSzPts val="1400"/>
              <a:buFont typeface="Noto Sans Symbols"/>
              <a:buChar char="❑"/>
            </a:pPr>
            <a:r>
              <a:rPr lang="en">
                <a:highlight>
                  <a:srgbClr val="FFFFFF"/>
                </a:highlight>
                <a:latin typeface="Georgia"/>
                <a:ea typeface="Georgia"/>
                <a:cs typeface="Georgia"/>
                <a:sym typeface="Georgia"/>
              </a:rPr>
              <a:t>Build Tool : PyBuilder</a:t>
            </a:r>
            <a:endParaRPr>
              <a:highlight>
                <a:srgbClr val="FFFFFF"/>
              </a:highlight>
              <a:latin typeface="Georgia"/>
              <a:ea typeface="Georgia"/>
              <a:cs typeface="Georgia"/>
              <a:sym typeface="Georgia"/>
            </a:endParaRPr>
          </a:p>
          <a:p>
            <a:pPr indent="-285750" lvl="0" marL="1200150" rtl="0" algn="just">
              <a:lnSpc>
                <a:spcPct val="115000"/>
              </a:lnSpc>
              <a:spcBef>
                <a:spcPts val="2400"/>
              </a:spcBef>
              <a:spcAft>
                <a:spcPts val="0"/>
              </a:spcAft>
              <a:buSzPts val="1400"/>
              <a:buFont typeface="Noto Sans Symbols"/>
              <a:buChar char="❑"/>
            </a:pPr>
            <a:r>
              <a:rPr lang="en">
                <a:highlight>
                  <a:srgbClr val="FFFFFF"/>
                </a:highlight>
                <a:latin typeface="Georgia"/>
                <a:ea typeface="Georgia"/>
                <a:cs typeface="Georgia"/>
                <a:sym typeface="Georgia"/>
              </a:rPr>
              <a:t>Central Repository : GitHub</a:t>
            </a:r>
            <a:endParaRPr/>
          </a:p>
          <a:p>
            <a:pPr indent="-285750" lvl="0" marL="1200150" rtl="0" algn="just">
              <a:lnSpc>
                <a:spcPct val="115000"/>
              </a:lnSpc>
              <a:spcBef>
                <a:spcPts val="2400"/>
              </a:spcBef>
              <a:spcAft>
                <a:spcPts val="0"/>
              </a:spcAft>
              <a:buSzPts val="1400"/>
              <a:buFont typeface="Noto Sans Symbols"/>
              <a:buChar char="❑"/>
            </a:pPr>
            <a:r>
              <a:rPr lang="en">
                <a:highlight>
                  <a:srgbClr val="FFFFFF"/>
                </a:highlight>
                <a:latin typeface="Georgia"/>
                <a:ea typeface="Georgia"/>
                <a:cs typeface="Georgia"/>
                <a:sym typeface="Georgia"/>
              </a:rPr>
              <a:t>Integration Tool : Jenkins</a:t>
            </a:r>
            <a:endParaRPr/>
          </a:p>
          <a:p>
            <a:pPr indent="-285750" lvl="0" marL="1200150" rtl="0" algn="just">
              <a:lnSpc>
                <a:spcPct val="115000"/>
              </a:lnSpc>
              <a:spcBef>
                <a:spcPts val="2400"/>
              </a:spcBef>
              <a:spcAft>
                <a:spcPts val="0"/>
              </a:spcAft>
              <a:buSzPts val="1400"/>
              <a:buFont typeface="Noto Sans Symbols"/>
              <a:buChar char="❑"/>
            </a:pPr>
            <a:r>
              <a:rPr lang="en">
                <a:highlight>
                  <a:srgbClr val="FFFFFF"/>
                </a:highlight>
                <a:latin typeface="Georgia"/>
                <a:ea typeface="Georgia"/>
                <a:cs typeface="Georgia"/>
                <a:sym typeface="Georgia"/>
              </a:rPr>
              <a:t>Testing Tool : pytest</a:t>
            </a:r>
            <a:endParaRPr>
              <a:highlight>
                <a:srgbClr val="FFFFFF"/>
              </a:highlight>
              <a:latin typeface="Georgia"/>
              <a:ea typeface="Georgia"/>
              <a:cs typeface="Georgia"/>
              <a:sym typeface="Georgia"/>
            </a:endParaRPr>
          </a:p>
          <a:p>
            <a:pPr indent="-285750" lvl="0" marL="1200150" rtl="0" algn="just">
              <a:lnSpc>
                <a:spcPct val="115000"/>
              </a:lnSpc>
              <a:spcBef>
                <a:spcPts val="2400"/>
              </a:spcBef>
              <a:spcAft>
                <a:spcPts val="1200"/>
              </a:spcAft>
              <a:buSzPts val="1400"/>
              <a:buFont typeface="Georgia"/>
              <a:buChar char="❑"/>
            </a:pPr>
            <a:r>
              <a:rPr lang="en">
                <a:highlight>
                  <a:srgbClr val="FFFFFF"/>
                </a:highlight>
                <a:latin typeface="Georgia"/>
                <a:ea typeface="Georgia"/>
                <a:cs typeface="Georgia"/>
                <a:sym typeface="Georgia"/>
              </a:rPr>
              <a:t>IDE : PyCharm</a:t>
            </a:r>
            <a:endParaRPr>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2400250" y="575950"/>
            <a:ext cx="6321600" cy="6354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000"/>
              <a:buNone/>
            </a:pPr>
            <a:r>
              <a:rPr lang="en"/>
              <a:t>Technologies To Be Used</a:t>
            </a:r>
            <a:endParaRPr/>
          </a:p>
          <a:p>
            <a:pPr indent="0" lvl="0" marL="0" rtl="0" algn="just">
              <a:lnSpc>
                <a:spcPct val="100000"/>
              </a:lnSpc>
              <a:spcBef>
                <a:spcPts val="0"/>
              </a:spcBef>
              <a:spcAft>
                <a:spcPts val="0"/>
              </a:spcAft>
              <a:buSzPts val="3000"/>
              <a:buNone/>
            </a:pPr>
            <a:r>
              <a:t/>
            </a:r>
            <a:endParaRPr/>
          </a:p>
        </p:txBody>
      </p:sp>
      <p:sp>
        <p:nvSpPr>
          <p:cNvPr id="101" name="Google Shape;101;p18"/>
          <p:cNvSpPr txBox="1"/>
          <p:nvPr>
            <p:ph idx="1" type="body"/>
          </p:nvPr>
        </p:nvSpPr>
        <p:spPr>
          <a:xfrm>
            <a:off x="2400297" y="1602675"/>
            <a:ext cx="6225000" cy="3002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THOSE TAUGHT IN CLASS</a:t>
            </a:r>
            <a:endParaRPr/>
          </a:p>
          <a:p>
            <a:pPr indent="-304800" lvl="1" marL="914400" rtl="0" algn="just">
              <a:lnSpc>
                <a:spcPct val="115000"/>
              </a:lnSpc>
              <a:spcBef>
                <a:spcPts val="1200"/>
              </a:spcBef>
              <a:spcAft>
                <a:spcPts val="0"/>
              </a:spcAft>
              <a:buSzPts val="1200"/>
              <a:buChar char="➢"/>
            </a:pPr>
            <a:r>
              <a:rPr lang="en"/>
              <a:t>OpenCV</a:t>
            </a:r>
            <a:endParaRPr/>
          </a:p>
          <a:p>
            <a:pPr indent="-317500" lvl="0" marL="457200" rtl="0" algn="just">
              <a:lnSpc>
                <a:spcPct val="115000"/>
              </a:lnSpc>
              <a:spcBef>
                <a:spcPts val="1200"/>
              </a:spcBef>
              <a:spcAft>
                <a:spcPts val="0"/>
              </a:spcAft>
              <a:buSzPts val="1400"/>
              <a:buChar char="❖"/>
            </a:pPr>
            <a:r>
              <a:rPr lang="en"/>
              <a:t>THOSE WHICH ARE SELF-TAUGHT BY US</a:t>
            </a:r>
            <a:endParaRPr/>
          </a:p>
          <a:p>
            <a:pPr indent="-304800" lvl="1" marL="914400" rtl="0" algn="just">
              <a:lnSpc>
                <a:spcPct val="115000"/>
              </a:lnSpc>
              <a:spcBef>
                <a:spcPts val="1200"/>
              </a:spcBef>
              <a:spcAft>
                <a:spcPts val="0"/>
              </a:spcAft>
              <a:buSzPts val="1200"/>
              <a:buChar char="➢"/>
            </a:pPr>
            <a:r>
              <a:rPr lang="en"/>
              <a:t>Neural network</a:t>
            </a:r>
            <a:endParaRPr/>
          </a:p>
          <a:p>
            <a:pPr indent="-304800" lvl="1" marL="914400" rtl="0" algn="just">
              <a:lnSpc>
                <a:spcPct val="115000"/>
              </a:lnSpc>
              <a:spcBef>
                <a:spcPts val="1200"/>
              </a:spcBef>
              <a:spcAft>
                <a:spcPts val="0"/>
              </a:spcAft>
              <a:buSzPts val="1200"/>
              <a:buChar char="➢"/>
            </a:pPr>
            <a:r>
              <a:rPr lang="en"/>
              <a:t>Convolutional Neural Network</a:t>
            </a:r>
            <a:endParaRPr/>
          </a:p>
          <a:p>
            <a:pPr indent="-304800" lvl="1" marL="914400" rtl="0" algn="just">
              <a:lnSpc>
                <a:spcPct val="115000"/>
              </a:lnSpc>
              <a:spcBef>
                <a:spcPts val="1200"/>
              </a:spcBef>
              <a:spcAft>
                <a:spcPts val="0"/>
              </a:spcAft>
              <a:buSzPts val="1200"/>
              <a:buChar char="➢"/>
            </a:pPr>
            <a:r>
              <a:rPr lang="en"/>
              <a:t>Keras</a:t>
            </a:r>
            <a:endParaRPr/>
          </a:p>
          <a:p>
            <a:pPr indent="-304800" lvl="1" marL="914400" rtl="0" algn="just">
              <a:lnSpc>
                <a:spcPct val="115000"/>
              </a:lnSpc>
              <a:spcBef>
                <a:spcPts val="1200"/>
              </a:spcBef>
              <a:spcAft>
                <a:spcPts val="0"/>
              </a:spcAft>
              <a:buSzPts val="1200"/>
              <a:buChar char="➢"/>
            </a:pPr>
            <a:r>
              <a:rPr lang="en"/>
              <a:t>TensorFlow</a:t>
            </a:r>
            <a:endParaRPr/>
          </a:p>
          <a:p>
            <a:pPr indent="-304800" lvl="1" marL="914400" rtl="0" algn="just">
              <a:lnSpc>
                <a:spcPct val="115000"/>
              </a:lnSpc>
              <a:spcBef>
                <a:spcPts val="1200"/>
              </a:spcBef>
              <a:spcAft>
                <a:spcPts val="0"/>
              </a:spcAft>
              <a:buSzPts val="1200"/>
              <a:buChar char="➢"/>
            </a:pPr>
            <a:r>
              <a:rPr lang="en"/>
              <a:t>YOLOv3 (object recognition framework developed by Darknet)</a:t>
            </a:r>
            <a:endParaRPr/>
          </a:p>
          <a:p>
            <a:pPr indent="0" lvl="0" marL="914400" rtl="0" algn="just">
              <a:lnSpc>
                <a:spcPct val="115000"/>
              </a:lnSpc>
              <a:spcBef>
                <a:spcPts val="1200"/>
              </a:spcBef>
              <a:spcAft>
                <a:spcPts val="1200"/>
              </a:spcAft>
              <a:buSzPts val="1400"/>
              <a:buNone/>
            </a:pPr>
            <a:r>
              <a:t/>
            </a:r>
            <a:endParaRPr>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Schedule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descr="Background pointer shape in timeline graphic" id="111" name="Google Shape;111;p20"/>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1 February 2019</a:t>
            </a:r>
            <a:endParaRPr b="1" sz="1600">
              <a:solidFill>
                <a:schemeClr val="lt1"/>
              </a:solidFill>
            </a:endParaRPr>
          </a:p>
        </p:txBody>
      </p:sp>
      <p:grpSp>
        <p:nvGrpSpPr>
          <p:cNvPr id="113" name="Google Shape;113;p20"/>
          <p:cNvGrpSpPr/>
          <p:nvPr/>
        </p:nvGrpSpPr>
        <p:grpSpPr>
          <a:xfrm>
            <a:off x="969270" y="1610215"/>
            <a:ext cx="198900" cy="593656"/>
            <a:chOff x="777447" y="1610215"/>
            <a:chExt cx="198900" cy="593656"/>
          </a:xfrm>
        </p:grpSpPr>
        <p:cxnSp>
          <p:nvCxnSpPr>
            <p:cNvPr id="114" name="Google Shape;114;p2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5" name="Google Shape;115;p2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20"/>
          <p:cNvSpPr txBox="1"/>
          <p:nvPr>
            <p:ph idx="4294967295" type="body"/>
          </p:nvPr>
        </p:nvSpPr>
        <p:spPr>
          <a:xfrm>
            <a:off x="0" y="385667"/>
            <a:ext cx="224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600"/>
              <a:t>Object Detection: Learning + Implementation</a:t>
            </a:r>
            <a:endParaRPr sz="1600"/>
          </a:p>
        </p:txBody>
      </p:sp>
      <p:sp>
        <p:nvSpPr>
          <p:cNvPr descr="Background pointer shape in timeline graphic" id="117" name="Google Shape;117;p2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20 February 2019</a:t>
            </a:r>
            <a:endParaRPr b="1" sz="1600">
              <a:solidFill>
                <a:schemeClr val="lt1"/>
              </a:solidFill>
            </a:endParaRPr>
          </a:p>
        </p:txBody>
      </p:sp>
      <p:grpSp>
        <p:nvGrpSpPr>
          <p:cNvPr id="119" name="Google Shape;119;p20"/>
          <p:cNvGrpSpPr/>
          <p:nvPr/>
        </p:nvGrpSpPr>
        <p:grpSpPr>
          <a:xfrm>
            <a:off x="2684632" y="2938958"/>
            <a:ext cx="198900" cy="593656"/>
            <a:chOff x="2223534" y="2938958"/>
            <a:chExt cx="198900" cy="593656"/>
          </a:xfrm>
        </p:grpSpPr>
        <p:cxnSp>
          <p:nvCxnSpPr>
            <p:cNvPr id="120" name="Google Shape;120;p2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1" name="Google Shape;121;p2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20"/>
          <p:cNvSpPr txBox="1"/>
          <p:nvPr>
            <p:ph idx="4294967295" type="body"/>
          </p:nvPr>
        </p:nvSpPr>
        <p:spPr>
          <a:xfrm>
            <a:off x="1662687" y="3757725"/>
            <a:ext cx="224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600"/>
              <a:t>Object Tracking: Learning + Implementation</a:t>
            </a:r>
            <a:endParaRPr sz="1600"/>
          </a:p>
        </p:txBody>
      </p:sp>
      <p:sp>
        <p:nvSpPr>
          <p:cNvPr descr="Background pointer shape in timeline graphic" id="123" name="Google Shape;123;p2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10 March 2019</a:t>
            </a:r>
            <a:endParaRPr b="1" sz="1600">
              <a:solidFill>
                <a:schemeClr val="lt1"/>
              </a:solidFill>
            </a:endParaRPr>
          </a:p>
        </p:txBody>
      </p:sp>
      <p:grpSp>
        <p:nvGrpSpPr>
          <p:cNvPr id="125" name="Google Shape;125;p20"/>
          <p:cNvGrpSpPr/>
          <p:nvPr/>
        </p:nvGrpSpPr>
        <p:grpSpPr>
          <a:xfrm>
            <a:off x="4319545" y="1610215"/>
            <a:ext cx="198900" cy="593656"/>
            <a:chOff x="3918084" y="1610215"/>
            <a:chExt cx="198900" cy="593656"/>
          </a:xfrm>
        </p:grpSpPr>
        <p:cxnSp>
          <p:nvCxnSpPr>
            <p:cNvPr id="126" name="Google Shape;126;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7" name="Google Shape;127;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20"/>
          <p:cNvSpPr txBox="1"/>
          <p:nvPr>
            <p:ph idx="4294967295" type="body"/>
          </p:nvPr>
        </p:nvSpPr>
        <p:spPr>
          <a:xfrm>
            <a:off x="3297594" y="385667"/>
            <a:ext cx="224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600"/>
              <a:t>Human Activity Recognition: Learning + Implementation</a:t>
            </a:r>
            <a:endParaRPr sz="1600"/>
          </a:p>
        </p:txBody>
      </p:sp>
      <p:sp>
        <p:nvSpPr>
          <p:cNvPr descr="Background pointer shape in timeline graphic" id="129" name="Google Shape;129;p20"/>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1 April 2019</a:t>
            </a:r>
            <a:endParaRPr b="1" sz="1600">
              <a:solidFill>
                <a:schemeClr val="lt1"/>
              </a:solidFill>
            </a:endParaRPr>
          </a:p>
        </p:txBody>
      </p:sp>
      <p:grpSp>
        <p:nvGrpSpPr>
          <p:cNvPr id="131" name="Google Shape;131;p20"/>
          <p:cNvGrpSpPr/>
          <p:nvPr/>
        </p:nvGrpSpPr>
        <p:grpSpPr>
          <a:xfrm>
            <a:off x="5973070" y="2938958"/>
            <a:ext cx="198900" cy="593656"/>
            <a:chOff x="5958946" y="2938958"/>
            <a:chExt cx="198900" cy="593656"/>
          </a:xfrm>
        </p:grpSpPr>
        <p:cxnSp>
          <p:nvCxnSpPr>
            <p:cNvPr id="132" name="Google Shape;132;p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3" name="Google Shape;133;p2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20"/>
          <p:cNvSpPr txBox="1"/>
          <p:nvPr>
            <p:ph idx="4294967295" type="body"/>
          </p:nvPr>
        </p:nvSpPr>
        <p:spPr>
          <a:xfrm>
            <a:off x="4953052" y="3757725"/>
            <a:ext cx="224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600"/>
              <a:t>Train Software on Suspicious Activities Dataset</a:t>
            </a:r>
            <a:endParaRPr sz="1600"/>
          </a:p>
        </p:txBody>
      </p:sp>
      <p:sp>
        <p:nvSpPr>
          <p:cNvPr descr="Background pointer shape in timeline graphic" id="135" name="Google Shape;135;p2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20 April 2019</a:t>
            </a:r>
            <a:endParaRPr b="1" sz="1600">
              <a:solidFill>
                <a:schemeClr val="lt1"/>
              </a:solidFill>
            </a:endParaRPr>
          </a:p>
        </p:txBody>
      </p:sp>
      <p:grpSp>
        <p:nvGrpSpPr>
          <p:cNvPr id="137" name="Google Shape;137;p20"/>
          <p:cNvGrpSpPr/>
          <p:nvPr/>
        </p:nvGrpSpPr>
        <p:grpSpPr>
          <a:xfrm>
            <a:off x="7669807" y="1610215"/>
            <a:ext cx="198900" cy="593656"/>
            <a:chOff x="3918084" y="1610215"/>
            <a:chExt cx="198900" cy="593656"/>
          </a:xfrm>
        </p:grpSpPr>
        <p:cxnSp>
          <p:nvCxnSpPr>
            <p:cNvPr id="138" name="Google Shape;138;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9" name="Google Shape;139;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0"/>
          <p:cNvSpPr txBox="1"/>
          <p:nvPr>
            <p:ph idx="4294967295" type="body"/>
          </p:nvPr>
        </p:nvSpPr>
        <p:spPr>
          <a:xfrm>
            <a:off x="6647854" y="385667"/>
            <a:ext cx="224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600"/>
              <a:t>Final Implementation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Project Plan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