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89DBB5-EEE7-4C7D-89DC-8BDC4E6AE312}">
  <a:tblStyle styleId="{8389DBB5-EEE7-4C7D-89DC-8BDC4E6AE3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c6132c0e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c6132c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6132c0e_2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6132c0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c7cc190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c7cc190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c6132c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c6132c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5ae0ad1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5ae0ad1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c7cc19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c7cc19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c7cc190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c7cc19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00200" y="382575"/>
            <a:ext cx="6331500" cy="12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Roadmap:</a:t>
            </a:r>
            <a:br>
              <a:rPr lang="en" sz="3600"/>
            </a:br>
            <a:r>
              <a:rPr lang="en" sz="3600"/>
              <a:t>Human Activity Recognition</a:t>
            </a:r>
            <a:endParaRPr sz="3600"/>
          </a:p>
        </p:txBody>
      </p:sp>
      <p:graphicFrame>
        <p:nvGraphicFramePr>
          <p:cNvPr id="73" name="Google Shape;73;p13"/>
          <p:cNvGraphicFramePr/>
          <p:nvPr/>
        </p:nvGraphicFramePr>
        <p:xfrm>
          <a:off x="0" y="161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{8389DBB5-EEE7-4C7D-89DC-8BDC4E6AE312}</a:tableStyleId>
              </a:tblPr>
              <a:tblGrid>
                <a:gridCol w="1526325"/>
                <a:gridCol w="2128925"/>
                <a:gridCol w="2811725"/>
                <a:gridCol w="1124675"/>
                <a:gridCol w="1552350"/>
              </a:tblGrid>
              <a:tr h="3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Enrollment Number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Email 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Section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Phone Number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Ajinkya Bedekar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U101116FCS183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Ajinkya.Bedekar@st.niituniversity.in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7389664860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Ankit Gupta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U101116FCS267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Ankit.Gupta@st.niituniversity.in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9660765363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Deeptonabho Dutta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U101116FCS030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Deeptonabho.Dutta@st.niituniversity.in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9674525644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Dhruva Agarwal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U101116FCS177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Dhruva.Agarwal@st.niituniversity.in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7339764074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2650" y="1086250"/>
            <a:ext cx="84528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Step1: Human body recognition 			Step 2: Basic human activity tracking</a:t>
            </a:r>
            <a:endParaRPr sz="1800">
              <a:solidFill>
                <a:schemeClr val="accent5"/>
              </a:solidFill>
            </a:endParaRPr>
          </a:p>
          <a:p>
            <a:pPr indent="457200" lvl="0" marL="3200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                         </a:t>
            </a:r>
            <a:endParaRPr sz="1800">
              <a:solidFill>
                <a:schemeClr val="accent5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0" y="1632950"/>
            <a:ext cx="3601350" cy="291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150" y="1632950"/>
            <a:ext cx="3755300" cy="29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53200" y="920800"/>
            <a:ext cx="81720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Step3: Defining unambiguous suspicious                   Step 4 : Training the model  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activities in a railway station                                               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50" y="1963875"/>
            <a:ext cx="3905526" cy="24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475" y="1963875"/>
            <a:ext cx="3685951" cy="264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5450" y="2010300"/>
            <a:ext cx="3837000" cy="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5416000" y="887188"/>
            <a:ext cx="2376300" cy="230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frame from video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399238" y="1117888"/>
            <a:ext cx="409800" cy="3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415988" y="1465888"/>
            <a:ext cx="2376300" cy="230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6399238" y="1696588"/>
            <a:ext cx="409800" cy="3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415988" y="2044588"/>
            <a:ext cx="2376300" cy="230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Activity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6399238" y="2275288"/>
            <a:ext cx="409800" cy="3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765713" y="2623288"/>
            <a:ext cx="1515900" cy="742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trained model to detect suspiciousness</a:t>
            </a:r>
            <a:endParaRPr sz="1000"/>
          </a:p>
        </p:txBody>
      </p:sp>
      <p:sp>
        <p:nvSpPr>
          <p:cNvPr id="176" name="Google Shape;176;p24"/>
          <p:cNvSpPr/>
          <p:nvPr/>
        </p:nvSpPr>
        <p:spPr>
          <a:xfrm flipH="1" rot="10800000">
            <a:off x="7281613" y="2875113"/>
            <a:ext cx="742500" cy="638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 rot="10800000">
            <a:off x="5023213" y="2921513"/>
            <a:ext cx="742500" cy="638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189575" y="2859088"/>
            <a:ext cx="409800" cy="270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179" name="Google Shape;179;p24"/>
          <p:cNvSpPr/>
          <p:nvPr/>
        </p:nvSpPr>
        <p:spPr>
          <a:xfrm>
            <a:off x="7382500" y="2859088"/>
            <a:ext cx="409800" cy="270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180" name="Google Shape;180;p24"/>
          <p:cNvSpPr/>
          <p:nvPr/>
        </p:nvSpPr>
        <p:spPr>
          <a:xfrm>
            <a:off x="6981000" y="3513813"/>
            <a:ext cx="1315200" cy="742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Proceed to next frame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 flipH="1" rot="10800000">
            <a:off x="8318863" y="774700"/>
            <a:ext cx="758700" cy="3349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658325" y="3560224"/>
            <a:ext cx="1315200" cy="696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alert to admin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031638" y="3780700"/>
            <a:ext cx="885600" cy="37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Deliverable</a:t>
            </a:r>
            <a:endParaRPr/>
          </a:p>
        </p:txBody>
      </p:sp>
      <p:sp>
        <p:nvSpPr>
          <p:cNvPr id="189" name="Google Shape;18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on Object Detection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developing the algorithm for detecting objects real-time through camera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Work done so far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April</a:t>
            </a:r>
            <a:r>
              <a:rPr lang="en" sz="1500"/>
              <a:t> </a:t>
            </a:r>
            <a:r>
              <a:rPr lang="en" sz="1500"/>
              <a:t>30, 2019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Studying basics of Machine Learning, Deep Learning, Computer Vision, Artificial Intelligence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Studying basics of OpenCV, Neural Networks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Biggest risk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To avoid ambiguity about whether the activity performed by human at railway station is really suspicious or not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To Be Used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97" y="1602675"/>
            <a:ext cx="62250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THOSE TAUGHT IN CLASS</a:t>
            </a:r>
            <a:endParaRPr/>
          </a:p>
          <a:p>
            <a:pPr indent="-304800" lvl="1" marL="914400" rtl="0" algn="just">
              <a:spcBef>
                <a:spcPts val="120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OpenCV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THOSE WHICH ARE SELF-TAUGHT BY US</a:t>
            </a:r>
            <a:endParaRPr/>
          </a:p>
          <a:p>
            <a:pPr indent="-304800" lvl="1" marL="914400" rtl="0" algn="just">
              <a:spcBef>
                <a:spcPts val="120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Neural network</a:t>
            </a:r>
            <a:endParaRPr/>
          </a:p>
          <a:p>
            <a:pPr indent="-304800" lvl="1" marL="914400" rtl="0" algn="just">
              <a:spcBef>
                <a:spcPts val="120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C</a:t>
            </a:r>
            <a:r>
              <a:rPr lang="en"/>
              <a:t>onvolutional </a:t>
            </a:r>
            <a:r>
              <a:rPr lang="en"/>
              <a:t>Neural Network</a:t>
            </a:r>
            <a:endParaRPr/>
          </a:p>
          <a:p>
            <a:pPr indent="-304800" lvl="1" marL="914400" rtl="0" algn="just">
              <a:spcBef>
                <a:spcPts val="120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Keras</a:t>
            </a:r>
            <a:endParaRPr/>
          </a:p>
          <a:p>
            <a:pPr indent="-304800" lvl="1" marL="914400" rtl="0" algn="just">
              <a:spcBef>
                <a:spcPts val="120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TensorFlow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5" name="Google Shape;95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 February 2019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0" y="385667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Object Detection: Learning + Implementation</a:t>
            </a:r>
            <a:endParaRPr sz="1600"/>
          </a:p>
        </p:txBody>
      </p:sp>
      <p:sp>
        <p:nvSpPr>
          <p:cNvPr descr="Background pointer shape in timeline graphic" id="101" name="Google Shape;101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20 February 2019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4" name="Google Shape;104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1662687" y="3757725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Object Tracking: Learning + Implementation</a:t>
            </a:r>
            <a:endParaRPr sz="1600"/>
          </a:p>
        </p:txBody>
      </p:sp>
      <p:sp>
        <p:nvSpPr>
          <p:cNvPr descr="Background pointer shape in timeline graphic" id="107" name="Google Shape;107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 March 2019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0" name="Google Shape;110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3297594" y="385667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Human Activity Recognition: Learning + Implementation</a:t>
            </a:r>
            <a:endParaRPr sz="1600"/>
          </a:p>
        </p:txBody>
      </p:sp>
      <p:sp>
        <p:nvSpPr>
          <p:cNvPr descr="Background pointer shape in timeline graphic" id="113" name="Google Shape;113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 April 2019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6" name="Google Shape;116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4953052" y="3757725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Train Software </a:t>
            </a:r>
            <a:r>
              <a:rPr lang="en" sz="1600"/>
              <a:t>on </a:t>
            </a:r>
            <a:r>
              <a:rPr lang="en" sz="1600"/>
              <a:t>Suspicious Activities Dataset</a:t>
            </a:r>
            <a:endParaRPr sz="1600"/>
          </a:p>
        </p:txBody>
      </p:sp>
      <p:sp>
        <p:nvSpPr>
          <p:cNvPr descr="Background pointer shape in timeline graphic" id="119" name="Google Shape;119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20 April 2019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2" name="Google Shape;122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6647854" y="385667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Final Implementation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Human body recognition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Basic human activity tracking like sitting, standing.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3: Defining unambiguous suspicious activities in a railway station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Step 4: Train model to track the defined suspicious activities with maximum probability.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Unambiguous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(Suspicious) Activities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vasive answers to security questions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Placing a package in a different compartment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Tampering with security equipment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Documenting transit equipment, facilities or security equipment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Abandoning a vehicle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725" y="1614250"/>
            <a:ext cx="3240761" cy="243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93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4565300" y="15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{8389DBB5-EEE7-4C7D-89DC-8BDC4E6AE312}</a:tableStyleId>
              </a:tblPr>
              <a:tblGrid>
                <a:gridCol w="2289350"/>
                <a:gridCol w="2289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Ajinkya Bedekar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Object Detection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Ankit Gupta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Object Tracking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Deeptonabho Dutta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Human Activity Recognition (Suspicious)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Dhruva Agarwal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 Software and Final Implementation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