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Cooper Hewitt" panose="020B0604020202020204" charset="0"/>
      <p:regular r:id="rId31"/>
    </p:embeddedFont>
    <p:embeddedFont>
      <p:font typeface="Cooper Hewitt Bold" panose="020B0604020202020204" charset="0"/>
      <p:regular r:id="rId32"/>
    </p:embeddedFont>
    <p:embeddedFont>
      <p:font typeface="Open Sans Bold" panose="020B0604020202020204" charset="0"/>
      <p:regular r:id="rId33"/>
    </p:embeddedFont>
    <p:embeddedFont>
      <p:font typeface="Open Sans Bold Bold" panose="020B0604020202020204" charset="0"/>
      <p:regular r:id="rId34"/>
    </p:embeddedFont>
    <p:embeddedFont>
      <p:font typeface="Poetsen" panose="020B0604020202020204" charset="0"/>
      <p:regular r:id="rId35"/>
    </p:embeddedFont>
    <p:embeddedFont>
      <p:font typeface="PT Sans" panose="020B0503020203020204" pitchFamily="3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8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402809" y="3002427"/>
            <a:ext cx="12147395" cy="4660265"/>
          </a:xfrm>
          <a:prstGeom prst="rect">
            <a:avLst/>
          </a:prstGeom>
        </p:spPr>
        <p:txBody>
          <a:bodyPr lIns="0" tIns="0" rIns="0" bIns="0" rtlCol="0" anchor="t">
            <a:spAutoFit/>
          </a:bodyPr>
          <a:lstStyle/>
          <a:p>
            <a:pPr algn="l">
              <a:lnSpc>
                <a:spcPts val="6160"/>
              </a:lnSpc>
            </a:pPr>
            <a:r>
              <a:rPr lang="en-US" sz="4400">
                <a:solidFill>
                  <a:srgbClr val="243A73"/>
                </a:solidFill>
                <a:latin typeface="Open Sans Bold Bold"/>
              </a:rPr>
              <a:t>PENGGABUNGAN FITUR LOCAL BINARY PATTERN (LBP) DAN RIDGE DENSITY DALAM KLASIFIKASI GENDER BERDASARKAN SIDIK JARI MENGGUNAKAN SUPPORT VECTOR MACHINE</a:t>
            </a:r>
          </a:p>
          <a:p>
            <a:pPr algn="l">
              <a:lnSpc>
                <a:spcPts val="6160"/>
              </a:lnSpc>
            </a:pPr>
            <a:endParaRPr lang="en-US" sz="4400">
              <a:solidFill>
                <a:srgbClr val="243A73"/>
              </a:solidFill>
              <a:latin typeface="Open Sans Bold Bold"/>
            </a:endParaRPr>
          </a:p>
        </p:txBody>
      </p:sp>
      <p:sp>
        <p:nvSpPr>
          <p:cNvPr id="3" name="TextBox 3"/>
          <p:cNvSpPr txBox="1"/>
          <p:nvPr/>
        </p:nvSpPr>
        <p:spPr>
          <a:xfrm>
            <a:off x="402809" y="7864386"/>
            <a:ext cx="7485577" cy="1170305"/>
          </a:xfrm>
          <a:prstGeom prst="rect">
            <a:avLst/>
          </a:prstGeom>
        </p:spPr>
        <p:txBody>
          <a:bodyPr lIns="0" tIns="0" rIns="0" bIns="0" rtlCol="0" anchor="t">
            <a:spAutoFit/>
          </a:bodyPr>
          <a:lstStyle/>
          <a:p>
            <a:pPr algn="l">
              <a:lnSpc>
                <a:spcPts val="9520"/>
              </a:lnSpc>
            </a:pPr>
            <a:r>
              <a:rPr lang="en-US" sz="6800">
                <a:solidFill>
                  <a:srgbClr val="F15412"/>
                </a:solidFill>
                <a:latin typeface="Open Sans Bold"/>
              </a:rPr>
              <a:t>DEDI YANTO</a:t>
            </a:r>
          </a:p>
        </p:txBody>
      </p:sp>
      <p:sp>
        <p:nvSpPr>
          <p:cNvPr id="4" name="AutoShape 4"/>
          <p:cNvSpPr/>
          <p:nvPr/>
        </p:nvSpPr>
        <p:spPr>
          <a:xfrm>
            <a:off x="-1841736" y="1076325"/>
            <a:ext cx="11670335" cy="0"/>
          </a:xfrm>
          <a:prstGeom prst="line">
            <a:avLst/>
          </a:prstGeom>
          <a:ln w="95250" cap="flat">
            <a:solidFill>
              <a:srgbClr val="3B5CA0"/>
            </a:solidFill>
            <a:prstDash val="solid"/>
            <a:headEnd type="none" w="sm" len="sm"/>
            <a:tailEnd type="none" w="sm" len="sm"/>
          </a:ln>
        </p:spPr>
      </p:sp>
      <p:sp>
        <p:nvSpPr>
          <p:cNvPr id="5" name="AutoShape 5"/>
          <p:cNvSpPr/>
          <p:nvPr/>
        </p:nvSpPr>
        <p:spPr>
          <a:xfrm>
            <a:off x="-1841736" y="9163050"/>
            <a:ext cx="11670335" cy="0"/>
          </a:xfrm>
          <a:prstGeom prst="line">
            <a:avLst/>
          </a:prstGeom>
          <a:ln w="95250" cap="flat">
            <a:solidFill>
              <a:srgbClr val="3B5CA0"/>
            </a:solidFill>
            <a:prstDash val="solid"/>
            <a:headEnd type="none" w="sm" len="sm"/>
            <a:tailEnd type="none" w="sm" len="sm"/>
          </a:ln>
        </p:spPr>
      </p:sp>
      <p:sp>
        <p:nvSpPr>
          <p:cNvPr id="6" name="TextBox 6"/>
          <p:cNvSpPr txBox="1"/>
          <p:nvPr/>
        </p:nvSpPr>
        <p:spPr>
          <a:xfrm>
            <a:off x="402809" y="514350"/>
            <a:ext cx="7076427" cy="514350"/>
          </a:xfrm>
          <a:prstGeom prst="rect">
            <a:avLst/>
          </a:prstGeom>
        </p:spPr>
        <p:txBody>
          <a:bodyPr lIns="0" tIns="0" rIns="0" bIns="0" rtlCol="0" anchor="t">
            <a:spAutoFit/>
          </a:bodyPr>
          <a:lstStyle/>
          <a:p>
            <a:pPr algn="l">
              <a:lnSpc>
                <a:spcPts val="4200"/>
              </a:lnSpc>
            </a:pPr>
            <a:r>
              <a:rPr lang="en-US" sz="3000">
                <a:solidFill>
                  <a:srgbClr val="243A73"/>
                </a:solidFill>
                <a:latin typeface="Open Sans Bold"/>
              </a:rPr>
              <a:t>PRESENTASI SKRIPSI</a:t>
            </a:r>
            <a:endParaRPr lang="en-US" sz="3000" dirty="0">
              <a:solidFill>
                <a:srgbClr val="243A73"/>
              </a:solidFill>
              <a:latin typeface="Open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673559" y="1111161"/>
            <a:ext cx="10568572"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IMAGE PRE-PROCESSING</a:t>
            </a:r>
          </a:p>
        </p:txBody>
      </p:sp>
      <p:sp>
        <p:nvSpPr>
          <p:cNvPr id="3" name="TextBox 3"/>
          <p:cNvSpPr txBox="1"/>
          <p:nvPr/>
        </p:nvSpPr>
        <p:spPr>
          <a:xfrm>
            <a:off x="1572528" y="4978095"/>
            <a:ext cx="3983632" cy="542925"/>
          </a:xfrm>
          <a:prstGeom prst="rect">
            <a:avLst/>
          </a:prstGeom>
        </p:spPr>
        <p:txBody>
          <a:bodyPr lIns="0" tIns="0" rIns="0" bIns="0" rtlCol="0" anchor="t">
            <a:spAutoFit/>
          </a:bodyPr>
          <a:lstStyle/>
          <a:p>
            <a:pPr algn="l">
              <a:lnSpc>
                <a:spcPts val="3600"/>
              </a:lnSpc>
            </a:pPr>
            <a:r>
              <a:rPr lang="en-US" sz="3000">
                <a:solidFill>
                  <a:srgbClr val="000000"/>
                </a:solidFill>
                <a:latin typeface="Cooper Hewitt Bold"/>
              </a:rPr>
              <a:t>PENGURANGAN NOISE</a:t>
            </a:r>
          </a:p>
        </p:txBody>
      </p:sp>
      <p:sp>
        <p:nvSpPr>
          <p:cNvPr id="4" name="TextBox 4"/>
          <p:cNvSpPr txBox="1"/>
          <p:nvPr/>
        </p:nvSpPr>
        <p:spPr>
          <a:xfrm>
            <a:off x="1518099" y="5687046"/>
            <a:ext cx="3728947" cy="18288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teknik manipulasi gambar untuk mengurangi atau menghilangkan noise</a:t>
            </a:r>
          </a:p>
        </p:txBody>
      </p:sp>
      <p:sp>
        <p:nvSpPr>
          <p:cNvPr id="5" name="TextBox 5"/>
          <p:cNvSpPr txBox="1"/>
          <p:nvPr/>
        </p:nvSpPr>
        <p:spPr>
          <a:xfrm>
            <a:off x="7302602" y="5831813"/>
            <a:ext cx="3729102" cy="18288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teknik manipulasi gambar untuk mengubah distribusi intesitas piksel</a:t>
            </a:r>
          </a:p>
        </p:txBody>
      </p:sp>
      <p:sp>
        <p:nvSpPr>
          <p:cNvPr id="6" name="TextBox 6"/>
          <p:cNvSpPr txBox="1"/>
          <p:nvPr/>
        </p:nvSpPr>
        <p:spPr>
          <a:xfrm>
            <a:off x="12786268" y="5687046"/>
            <a:ext cx="3834448" cy="22860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teknik manipulasi gambar untuk mengubah gambar grayscale menjadi gambar binar</a:t>
            </a:r>
          </a:p>
        </p:txBody>
      </p:sp>
      <p:sp>
        <p:nvSpPr>
          <p:cNvPr id="7" name="TextBox 7"/>
          <p:cNvSpPr txBox="1"/>
          <p:nvPr/>
        </p:nvSpPr>
        <p:spPr>
          <a:xfrm>
            <a:off x="4220214" y="3250859"/>
            <a:ext cx="9893877" cy="1047601"/>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Pemrosesan citra adalah teknik untuk proses memanipulasi sebuah citra untuk meningkatkan kualitas gambar</a:t>
            </a:r>
          </a:p>
        </p:txBody>
      </p:sp>
      <p:sp>
        <p:nvSpPr>
          <p:cNvPr id="8" name="TextBox 8"/>
          <p:cNvSpPr txBox="1"/>
          <p:nvPr/>
        </p:nvSpPr>
        <p:spPr>
          <a:xfrm>
            <a:off x="7148977" y="4978095"/>
            <a:ext cx="5208861" cy="542925"/>
          </a:xfrm>
          <a:prstGeom prst="rect">
            <a:avLst/>
          </a:prstGeom>
        </p:spPr>
        <p:txBody>
          <a:bodyPr lIns="0" tIns="0" rIns="0" bIns="0" rtlCol="0" anchor="t">
            <a:spAutoFit/>
          </a:bodyPr>
          <a:lstStyle/>
          <a:p>
            <a:pPr algn="l">
              <a:lnSpc>
                <a:spcPts val="3600"/>
              </a:lnSpc>
            </a:pPr>
            <a:r>
              <a:rPr lang="en-US" sz="3000">
                <a:solidFill>
                  <a:srgbClr val="000000"/>
                </a:solidFill>
                <a:latin typeface="Cooper Hewitt Bold"/>
              </a:rPr>
              <a:t>PENINGKATAN KONTRAS</a:t>
            </a:r>
          </a:p>
        </p:txBody>
      </p:sp>
      <p:sp>
        <p:nvSpPr>
          <p:cNvPr id="9" name="TextBox 9"/>
          <p:cNvSpPr txBox="1"/>
          <p:nvPr/>
        </p:nvSpPr>
        <p:spPr>
          <a:xfrm>
            <a:off x="12786268" y="4913034"/>
            <a:ext cx="3983632"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BINARIZATION</a:t>
            </a:r>
          </a:p>
        </p:txBody>
      </p:sp>
      <p:sp>
        <p:nvSpPr>
          <p:cNvPr id="10" name="TextBox 10"/>
          <p:cNvSpPr txBox="1"/>
          <p:nvPr/>
        </p:nvSpPr>
        <p:spPr>
          <a:xfrm>
            <a:off x="673559" y="57150"/>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4363597" y="4853624"/>
            <a:ext cx="9560805" cy="4404676"/>
          </a:xfrm>
          <a:custGeom>
            <a:avLst/>
            <a:gdLst/>
            <a:ahLst/>
            <a:cxnLst/>
            <a:rect l="l" t="t" r="r" b="b"/>
            <a:pathLst>
              <a:path w="9560805" h="4404676">
                <a:moveTo>
                  <a:pt x="0" y="0"/>
                </a:moveTo>
                <a:lnTo>
                  <a:pt x="9560806" y="0"/>
                </a:lnTo>
                <a:lnTo>
                  <a:pt x="9560806" y="4404676"/>
                </a:lnTo>
                <a:lnTo>
                  <a:pt x="0" y="4404676"/>
                </a:lnTo>
                <a:lnTo>
                  <a:pt x="0" y="0"/>
                </a:lnTo>
                <a:close/>
              </a:path>
            </a:pathLst>
          </a:custGeom>
          <a:blipFill>
            <a:blip r:embed="rId2"/>
            <a:stretch>
              <a:fillRect/>
            </a:stretch>
          </a:blipFill>
        </p:spPr>
      </p:sp>
      <p:sp>
        <p:nvSpPr>
          <p:cNvPr id="3" name="TextBox 3"/>
          <p:cNvSpPr txBox="1"/>
          <p:nvPr/>
        </p:nvSpPr>
        <p:spPr>
          <a:xfrm>
            <a:off x="755203" y="1134837"/>
            <a:ext cx="10568572"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FEATURE EXTRACTION</a:t>
            </a:r>
          </a:p>
        </p:txBody>
      </p:sp>
      <p:sp>
        <p:nvSpPr>
          <p:cNvPr id="4" name="TextBox 4"/>
          <p:cNvSpPr txBox="1"/>
          <p:nvPr/>
        </p:nvSpPr>
        <p:spPr>
          <a:xfrm>
            <a:off x="2795958" y="2470144"/>
            <a:ext cx="13462988" cy="2114252"/>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Feature extraction dalam pengolahan citra merupakan proses untuk mengidentifikasi dan mengekstraksi informasi-informasi penting dari sebuah citra yang dilakukan dengan tujuan untuk melakukan proses analisis pada citra tersebut. </a:t>
            </a:r>
          </a:p>
        </p:txBody>
      </p:sp>
      <p:sp>
        <p:nvSpPr>
          <p:cNvPr id="5" name="TextBox 5"/>
          <p:cNvSpPr txBox="1"/>
          <p:nvPr/>
        </p:nvSpPr>
        <p:spPr>
          <a:xfrm>
            <a:off x="755203" y="163287"/>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3957938" y="4660671"/>
            <a:ext cx="10372125" cy="5118460"/>
          </a:xfrm>
          <a:custGeom>
            <a:avLst/>
            <a:gdLst/>
            <a:ahLst/>
            <a:cxnLst/>
            <a:rect l="l" t="t" r="r" b="b"/>
            <a:pathLst>
              <a:path w="10372125" h="5118460">
                <a:moveTo>
                  <a:pt x="0" y="0"/>
                </a:moveTo>
                <a:lnTo>
                  <a:pt x="10372124" y="0"/>
                </a:lnTo>
                <a:lnTo>
                  <a:pt x="10372124" y="5118460"/>
                </a:lnTo>
                <a:lnTo>
                  <a:pt x="0" y="5118460"/>
                </a:lnTo>
                <a:lnTo>
                  <a:pt x="0" y="0"/>
                </a:lnTo>
                <a:close/>
              </a:path>
            </a:pathLst>
          </a:custGeom>
          <a:blipFill>
            <a:blip r:embed="rId2"/>
            <a:stretch>
              <a:fillRect/>
            </a:stretch>
          </a:blipFill>
        </p:spPr>
      </p:sp>
      <p:sp>
        <p:nvSpPr>
          <p:cNvPr id="3" name="TextBox 3"/>
          <p:cNvSpPr txBox="1"/>
          <p:nvPr/>
        </p:nvSpPr>
        <p:spPr>
          <a:xfrm>
            <a:off x="449040" y="1253220"/>
            <a:ext cx="12643890" cy="194310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LOCAL BINARY PATTERN (LBP)</a:t>
            </a:r>
          </a:p>
          <a:p>
            <a:pPr algn="l">
              <a:lnSpc>
                <a:spcPts val="7679"/>
              </a:lnSpc>
            </a:pPr>
            <a:endParaRPr lang="en-US" sz="6399">
              <a:solidFill>
                <a:srgbClr val="243A73"/>
              </a:solidFill>
              <a:latin typeface="Open Sans Bold"/>
            </a:endParaRPr>
          </a:p>
        </p:txBody>
      </p:sp>
      <p:sp>
        <p:nvSpPr>
          <p:cNvPr id="4" name="TextBox 4"/>
          <p:cNvSpPr txBox="1"/>
          <p:nvPr/>
        </p:nvSpPr>
        <p:spPr>
          <a:xfrm>
            <a:off x="2795958" y="2470144"/>
            <a:ext cx="13462988" cy="1580927"/>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LBP merupakan metode ekstraksi fitur untuk mengambil fitur tekstur didalam citra dengan menghasilkan nilai sebaran histogram pada citra yang diekstraksi untuk menggambarkan pola tekstur pada citra</a:t>
            </a:r>
          </a:p>
        </p:txBody>
      </p:sp>
      <p:sp>
        <p:nvSpPr>
          <p:cNvPr id="5" name="TextBox 5"/>
          <p:cNvSpPr txBox="1"/>
          <p:nvPr/>
        </p:nvSpPr>
        <p:spPr>
          <a:xfrm>
            <a:off x="449040" y="153082"/>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6149462" y="4823667"/>
            <a:ext cx="6755981" cy="5082673"/>
          </a:xfrm>
          <a:custGeom>
            <a:avLst/>
            <a:gdLst/>
            <a:ahLst/>
            <a:cxnLst/>
            <a:rect l="l" t="t" r="r" b="b"/>
            <a:pathLst>
              <a:path w="6755981" h="5082673">
                <a:moveTo>
                  <a:pt x="0" y="0"/>
                </a:moveTo>
                <a:lnTo>
                  <a:pt x="6755981" y="0"/>
                </a:lnTo>
                <a:lnTo>
                  <a:pt x="6755981" y="5082673"/>
                </a:lnTo>
                <a:lnTo>
                  <a:pt x="0" y="5082673"/>
                </a:lnTo>
                <a:lnTo>
                  <a:pt x="0" y="0"/>
                </a:lnTo>
                <a:close/>
              </a:path>
            </a:pathLst>
          </a:custGeom>
          <a:blipFill>
            <a:blip r:embed="rId2"/>
            <a:stretch>
              <a:fillRect/>
            </a:stretch>
          </a:blipFill>
        </p:spPr>
      </p:sp>
      <p:sp>
        <p:nvSpPr>
          <p:cNvPr id="3" name="TextBox 3"/>
          <p:cNvSpPr txBox="1"/>
          <p:nvPr/>
        </p:nvSpPr>
        <p:spPr>
          <a:xfrm>
            <a:off x="261553" y="1593190"/>
            <a:ext cx="12643890"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RIDGE DENSITY</a:t>
            </a:r>
          </a:p>
        </p:txBody>
      </p:sp>
      <p:sp>
        <p:nvSpPr>
          <p:cNvPr id="4" name="TextBox 4"/>
          <p:cNvSpPr txBox="1"/>
          <p:nvPr/>
        </p:nvSpPr>
        <p:spPr>
          <a:xfrm>
            <a:off x="2795958" y="3129230"/>
            <a:ext cx="13462988" cy="1580927"/>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Ridge density merupakan ketebalan garis-garis (ridge) yang terdapat dalam area sidik jari, yang dapat digunakan untuk identifikasi individu dan penentuan jenis kelamin.</a:t>
            </a:r>
          </a:p>
        </p:txBody>
      </p:sp>
      <p:sp>
        <p:nvSpPr>
          <p:cNvPr id="5" name="TextBox 5"/>
          <p:cNvSpPr txBox="1"/>
          <p:nvPr/>
        </p:nvSpPr>
        <p:spPr>
          <a:xfrm>
            <a:off x="261553" y="693970"/>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6485079" y="5143500"/>
            <a:ext cx="5317843" cy="4735065"/>
          </a:xfrm>
          <a:custGeom>
            <a:avLst/>
            <a:gdLst/>
            <a:ahLst/>
            <a:cxnLst/>
            <a:rect l="l" t="t" r="r" b="b"/>
            <a:pathLst>
              <a:path w="5317843" h="4735065">
                <a:moveTo>
                  <a:pt x="0" y="0"/>
                </a:moveTo>
                <a:lnTo>
                  <a:pt x="5317842" y="0"/>
                </a:lnTo>
                <a:lnTo>
                  <a:pt x="5317842" y="4735065"/>
                </a:lnTo>
                <a:lnTo>
                  <a:pt x="0" y="4735065"/>
                </a:lnTo>
                <a:lnTo>
                  <a:pt x="0" y="0"/>
                </a:lnTo>
                <a:close/>
              </a:path>
            </a:pathLst>
          </a:custGeom>
          <a:blipFill>
            <a:blip r:embed="rId2"/>
            <a:stretch>
              <a:fillRect/>
            </a:stretch>
          </a:blipFill>
        </p:spPr>
      </p:sp>
      <p:sp>
        <p:nvSpPr>
          <p:cNvPr id="3" name="TextBox 3"/>
          <p:cNvSpPr txBox="1"/>
          <p:nvPr/>
        </p:nvSpPr>
        <p:spPr>
          <a:xfrm>
            <a:off x="0" y="942975"/>
            <a:ext cx="12643890"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SUPPORT VECTOR MACHINE</a:t>
            </a:r>
          </a:p>
        </p:txBody>
      </p:sp>
      <p:sp>
        <p:nvSpPr>
          <p:cNvPr id="4" name="TextBox 4"/>
          <p:cNvSpPr txBox="1"/>
          <p:nvPr/>
        </p:nvSpPr>
        <p:spPr>
          <a:xfrm>
            <a:off x="226032" y="2523098"/>
            <a:ext cx="17835936" cy="2114252"/>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Support Vector Machine (SVM) merupakan algoritma klasifikasi yang dipakai pada penelitian ini. SVM merupakan salah satu algoritma dalam supervised learning yang digunakan untuk melakukan klasifikasi dan regresi. SVM dipilih karena kemampuannya yang sangat baik dalam mengklasifikasikan dua kelas yang berbeda (binary classficiation), karena desain SVM didesain untuk masalah klasifikasi biner</a:t>
            </a:r>
          </a:p>
        </p:txBody>
      </p:sp>
      <p:sp>
        <p:nvSpPr>
          <p:cNvPr id="5" name="TextBox 5"/>
          <p:cNvSpPr txBox="1"/>
          <p:nvPr/>
        </p:nvSpPr>
        <p:spPr>
          <a:xfrm>
            <a:off x="0" y="0"/>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0" y="971550"/>
            <a:ext cx="12643890"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EVALUASI MODEL</a:t>
            </a:r>
          </a:p>
        </p:txBody>
      </p:sp>
      <p:sp>
        <p:nvSpPr>
          <p:cNvPr id="3" name="TextBox 3"/>
          <p:cNvSpPr txBox="1"/>
          <p:nvPr/>
        </p:nvSpPr>
        <p:spPr>
          <a:xfrm>
            <a:off x="102958" y="2787448"/>
            <a:ext cx="4204859"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AKURASI</a:t>
            </a:r>
          </a:p>
        </p:txBody>
      </p:sp>
      <p:sp>
        <p:nvSpPr>
          <p:cNvPr id="4" name="TextBox 4"/>
          <p:cNvSpPr txBox="1"/>
          <p:nvPr/>
        </p:nvSpPr>
        <p:spPr>
          <a:xfrm>
            <a:off x="102958" y="4178098"/>
            <a:ext cx="4204859"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PRESISI</a:t>
            </a:r>
          </a:p>
        </p:txBody>
      </p:sp>
      <p:sp>
        <p:nvSpPr>
          <p:cNvPr id="5" name="TextBox 5"/>
          <p:cNvSpPr txBox="1"/>
          <p:nvPr/>
        </p:nvSpPr>
        <p:spPr>
          <a:xfrm>
            <a:off x="0" y="5568748"/>
            <a:ext cx="4204859"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RECALL</a:t>
            </a:r>
          </a:p>
        </p:txBody>
      </p:sp>
      <p:sp>
        <p:nvSpPr>
          <p:cNvPr id="6" name="TextBox 6"/>
          <p:cNvSpPr txBox="1"/>
          <p:nvPr/>
        </p:nvSpPr>
        <p:spPr>
          <a:xfrm>
            <a:off x="166458" y="6959398"/>
            <a:ext cx="4204859"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F-1 SCORE</a:t>
            </a:r>
          </a:p>
        </p:txBody>
      </p:sp>
      <p:sp>
        <p:nvSpPr>
          <p:cNvPr id="7" name="TextBox 7"/>
          <p:cNvSpPr txBox="1"/>
          <p:nvPr/>
        </p:nvSpPr>
        <p:spPr>
          <a:xfrm>
            <a:off x="0" y="0"/>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
        <p:nvSpPr>
          <p:cNvPr id="8" name="TextBox 8"/>
          <p:cNvSpPr txBox="1"/>
          <p:nvPr/>
        </p:nvSpPr>
        <p:spPr>
          <a:xfrm>
            <a:off x="3439052" y="2768398"/>
            <a:ext cx="10235567" cy="809625"/>
          </a:xfrm>
          <a:prstGeom prst="rect">
            <a:avLst/>
          </a:prstGeom>
        </p:spPr>
        <p:txBody>
          <a:bodyPr lIns="0" tIns="0" rIns="0" bIns="0" rtlCol="0" anchor="t">
            <a:spAutoFit/>
          </a:bodyPr>
          <a:lstStyle/>
          <a:p>
            <a:pPr algn="l">
              <a:lnSpc>
                <a:spcPts val="2989"/>
              </a:lnSpc>
              <a:spcBef>
                <a:spcPct val="0"/>
              </a:spcBef>
            </a:pPr>
            <a:r>
              <a:rPr lang="en-US" sz="2491">
                <a:solidFill>
                  <a:srgbClr val="000000"/>
                </a:solidFill>
                <a:latin typeface="Cooper Hewitt"/>
              </a:rPr>
              <a:t>MENGUKUR SEBERAPA SERING MODEL MEMBUAT PREDIKSI YANG BENAR DARI SEMUA PREDIKSI YANG DIBUAT</a:t>
            </a:r>
          </a:p>
        </p:txBody>
      </p:sp>
      <p:sp>
        <p:nvSpPr>
          <p:cNvPr id="9" name="TextBox 9"/>
          <p:cNvSpPr txBox="1"/>
          <p:nvPr/>
        </p:nvSpPr>
        <p:spPr>
          <a:xfrm>
            <a:off x="3439052" y="4054273"/>
            <a:ext cx="11918666" cy="809625"/>
          </a:xfrm>
          <a:prstGeom prst="rect">
            <a:avLst/>
          </a:prstGeom>
        </p:spPr>
        <p:txBody>
          <a:bodyPr lIns="0" tIns="0" rIns="0" bIns="0" rtlCol="0" anchor="t">
            <a:spAutoFit/>
          </a:bodyPr>
          <a:lstStyle/>
          <a:p>
            <a:pPr algn="l">
              <a:lnSpc>
                <a:spcPts val="2988"/>
              </a:lnSpc>
              <a:spcBef>
                <a:spcPct val="0"/>
              </a:spcBef>
            </a:pPr>
            <a:r>
              <a:rPr lang="en-US" sz="2490">
                <a:solidFill>
                  <a:srgbClr val="000000"/>
                </a:solidFill>
                <a:latin typeface="Cooper Hewitt"/>
              </a:rPr>
              <a:t>MENILAI KETEPATAN DARI PREDIKSI POSITIF MODEL, YAITU SEBERAPA BANYAK PREDIKSI POSITIF YANG BENAR</a:t>
            </a:r>
          </a:p>
        </p:txBody>
      </p:sp>
      <p:sp>
        <p:nvSpPr>
          <p:cNvPr id="10" name="TextBox 10"/>
          <p:cNvSpPr txBox="1"/>
          <p:nvPr/>
        </p:nvSpPr>
        <p:spPr>
          <a:xfrm>
            <a:off x="3438319" y="5587798"/>
            <a:ext cx="11411362" cy="809625"/>
          </a:xfrm>
          <a:prstGeom prst="rect">
            <a:avLst/>
          </a:prstGeom>
        </p:spPr>
        <p:txBody>
          <a:bodyPr lIns="0" tIns="0" rIns="0" bIns="0" rtlCol="0" anchor="t">
            <a:spAutoFit/>
          </a:bodyPr>
          <a:lstStyle/>
          <a:p>
            <a:pPr algn="l">
              <a:lnSpc>
                <a:spcPts val="2988"/>
              </a:lnSpc>
              <a:spcBef>
                <a:spcPct val="0"/>
              </a:spcBef>
            </a:pPr>
            <a:r>
              <a:rPr lang="en-US" sz="2490">
                <a:solidFill>
                  <a:srgbClr val="000000"/>
                </a:solidFill>
                <a:latin typeface="Cooper Hewitt"/>
              </a:rPr>
              <a:t>MENGUKUR KEMAMPUAN MODEL DALAM MENEMUKAN SEMUA KASUS POSITIF YANG SEBENARNYA</a:t>
            </a:r>
          </a:p>
        </p:txBody>
      </p:sp>
      <p:sp>
        <p:nvSpPr>
          <p:cNvPr id="11" name="TextBox 11"/>
          <p:cNvSpPr txBox="1"/>
          <p:nvPr/>
        </p:nvSpPr>
        <p:spPr>
          <a:xfrm>
            <a:off x="3439052" y="7026073"/>
            <a:ext cx="10814252" cy="809625"/>
          </a:xfrm>
          <a:prstGeom prst="rect">
            <a:avLst/>
          </a:prstGeom>
        </p:spPr>
        <p:txBody>
          <a:bodyPr lIns="0" tIns="0" rIns="0" bIns="0" rtlCol="0" anchor="t">
            <a:spAutoFit/>
          </a:bodyPr>
          <a:lstStyle/>
          <a:p>
            <a:pPr algn="l">
              <a:lnSpc>
                <a:spcPts val="2988"/>
              </a:lnSpc>
              <a:spcBef>
                <a:spcPct val="0"/>
              </a:spcBef>
            </a:pPr>
            <a:r>
              <a:rPr lang="en-US" sz="2490">
                <a:solidFill>
                  <a:srgbClr val="000000"/>
                </a:solidFill>
                <a:latin typeface="Cooper Hewitt"/>
              </a:rPr>
              <a:t>NILAI YANG MENUNJUKKAN NILAI KESEIMBANGAN ANTARA NILAI PRESISI DAN NILAI RECALL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2799504" y="2622051"/>
            <a:ext cx="12688992" cy="7029757"/>
          </a:xfrm>
          <a:custGeom>
            <a:avLst/>
            <a:gdLst/>
            <a:ahLst/>
            <a:cxnLst/>
            <a:rect l="l" t="t" r="r" b="b"/>
            <a:pathLst>
              <a:path w="12688992" h="7029757">
                <a:moveTo>
                  <a:pt x="0" y="0"/>
                </a:moveTo>
                <a:lnTo>
                  <a:pt x="12688992" y="0"/>
                </a:lnTo>
                <a:lnTo>
                  <a:pt x="12688992" y="7029757"/>
                </a:lnTo>
                <a:lnTo>
                  <a:pt x="0" y="7029757"/>
                </a:lnTo>
                <a:lnTo>
                  <a:pt x="0" y="0"/>
                </a:lnTo>
                <a:close/>
              </a:path>
            </a:pathLst>
          </a:custGeom>
          <a:blipFill>
            <a:blip r:embed="rId2"/>
            <a:stretch>
              <a:fillRect/>
            </a:stretch>
          </a:blipFill>
        </p:spPr>
      </p:sp>
      <p:sp>
        <p:nvSpPr>
          <p:cNvPr id="3" name="TextBox 3"/>
          <p:cNvSpPr txBox="1"/>
          <p:nvPr/>
        </p:nvSpPr>
        <p:spPr>
          <a:xfrm>
            <a:off x="0" y="752391"/>
            <a:ext cx="14417209" cy="1761976"/>
          </a:xfrm>
          <a:prstGeom prst="rect">
            <a:avLst/>
          </a:prstGeom>
        </p:spPr>
        <p:txBody>
          <a:bodyPr lIns="0" tIns="0" rIns="0" bIns="0" rtlCol="0" anchor="t">
            <a:spAutoFit/>
          </a:bodyPr>
          <a:lstStyle/>
          <a:p>
            <a:pPr algn="ctr">
              <a:lnSpc>
                <a:spcPts val="6959"/>
              </a:lnSpc>
            </a:pPr>
            <a:r>
              <a:rPr lang="en-US" sz="5799">
                <a:solidFill>
                  <a:srgbClr val="243A73"/>
                </a:solidFill>
                <a:latin typeface="Open Sans Bold"/>
              </a:rPr>
              <a:t>DIAGRAM SISTEM PEMBUATAN MODEL</a:t>
            </a:r>
          </a:p>
          <a:p>
            <a:pPr algn="ctr">
              <a:lnSpc>
                <a:spcPts val="6959"/>
              </a:lnSpc>
            </a:pPr>
            <a:endParaRPr lang="en-US" sz="5799">
              <a:solidFill>
                <a:srgbClr val="243A73"/>
              </a:solidFill>
              <a:latin typeface="Open Sans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0" y="2936292"/>
            <a:ext cx="18288000" cy="6202894"/>
          </a:xfrm>
          <a:custGeom>
            <a:avLst/>
            <a:gdLst/>
            <a:ahLst/>
            <a:cxnLst/>
            <a:rect l="l" t="t" r="r" b="b"/>
            <a:pathLst>
              <a:path w="18288000" h="6202894">
                <a:moveTo>
                  <a:pt x="0" y="0"/>
                </a:moveTo>
                <a:lnTo>
                  <a:pt x="18288000" y="0"/>
                </a:lnTo>
                <a:lnTo>
                  <a:pt x="18288000" y="6202894"/>
                </a:lnTo>
                <a:lnTo>
                  <a:pt x="0" y="6202894"/>
                </a:lnTo>
                <a:lnTo>
                  <a:pt x="0" y="0"/>
                </a:lnTo>
                <a:close/>
              </a:path>
            </a:pathLst>
          </a:custGeom>
          <a:blipFill>
            <a:blip r:embed="rId2"/>
            <a:stretch>
              <a:fillRect/>
            </a:stretch>
          </a:blipFill>
        </p:spPr>
      </p:sp>
      <p:sp>
        <p:nvSpPr>
          <p:cNvPr id="3" name="TextBox 3"/>
          <p:cNvSpPr txBox="1"/>
          <p:nvPr/>
        </p:nvSpPr>
        <p:spPr>
          <a:xfrm>
            <a:off x="0" y="752391"/>
            <a:ext cx="14417209" cy="1761976"/>
          </a:xfrm>
          <a:prstGeom prst="rect">
            <a:avLst/>
          </a:prstGeom>
        </p:spPr>
        <p:txBody>
          <a:bodyPr lIns="0" tIns="0" rIns="0" bIns="0" rtlCol="0" anchor="t">
            <a:spAutoFit/>
          </a:bodyPr>
          <a:lstStyle/>
          <a:p>
            <a:pPr algn="ctr">
              <a:lnSpc>
                <a:spcPts val="6959"/>
              </a:lnSpc>
            </a:pPr>
            <a:r>
              <a:rPr lang="en-US" sz="5799">
                <a:solidFill>
                  <a:srgbClr val="243A73"/>
                </a:solidFill>
                <a:latin typeface="Open Sans Bold"/>
              </a:rPr>
              <a:t>DIAGRAM SISTEM PEMBUATAN MODEL</a:t>
            </a:r>
          </a:p>
          <a:p>
            <a:pPr algn="ctr">
              <a:lnSpc>
                <a:spcPts val="6959"/>
              </a:lnSpc>
            </a:pPr>
            <a:endParaRPr lang="en-US" sz="5799">
              <a:solidFill>
                <a:srgbClr val="243A73"/>
              </a:solidFill>
              <a:latin typeface="Open Sa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6453658" y="1492437"/>
            <a:ext cx="10692381" cy="3891269"/>
          </a:xfrm>
          <a:custGeom>
            <a:avLst/>
            <a:gdLst/>
            <a:ahLst/>
            <a:cxnLst/>
            <a:rect l="l" t="t" r="r" b="b"/>
            <a:pathLst>
              <a:path w="10692381" h="3891269">
                <a:moveTo>
                  <a:pt x="0" y="0"/>
                </a:moveTo>
                <a:lnTo>
                  <a:pt x="10692382" y="0"/>
                </a:lnTo>
                <a:lnTo>
                  <a:pt x="10692382" y="3891269"/>
                </a:lnTo>
                <a:lnTo>
                  <a:pt x="0" y="3891269"/>
                </a:lnTo>
                <a:lnTo>
                  <a:pt x="0" y="0"/>
                </a:lnTo>
                <a:close/>
              </a:path>
            </a:pathLst>
          </a:custGeom>
          <a:blipFill>
            <a:blip r:embed="rId2"/>
            <a:stretch>
              <a:fillRect/>
            </a:stretch>
          </a:blipFill>
        </p:spPr>
      </p:sp>
      <p:sp>
        <p:nvSpPr>
          <p:cNvPr id="3" name="Freeform 3"/>
          <p:cNvSpPr/>
          <p:nvPr/>
        </p:nvSpPr>
        <p:spPr>
          <a:xfrm>
            <a:off x="597675" y="3075737"/>
            <a:ext cx="3615200" cy="724668"/>
          </a:xfrm>
          <a:custGeom>
            <a:avLst/>
            <a:gdLst/>
            <a:ahLst/>
            <a:cxnLst/>
            <a:rect l="l" t="t" r="r" b="b"/>
            <a:pathLst>
              <a:path w="3615200" h="724668">
                <a:moveTo>
                  <a:pt x="0" y="0"/>
                </a:moveTo>
                <a:lnTo>
                  <a:pt x="3615200" y="0"/>
                </a:lnTo>
                <a:lnTo>
                  <a:pt x="3615200" y="724669"/>
                </a:lnTo>
                <a:lnTo>
                  <a:pt x="0" y="724669"/>
                </a:lnTo>
                <a:lnTo>
                  <a:pt x="0" y="0"/>
                </a:lnTo>
                <a:close/>
              </a:path>
            </a:pathLst>
          </a:custGeom>
          <a:blipFill>
            <a:blip r:embed="rId3"/>
            <a:stretch>
              <a:fillRect/>
            </a:stretch>
          </a:blipFill>
        </p:spPr>
      </p:sp>
      <p:sp>
        <p:nvSpPr>
          <p:cNvPr id="4" name="AutoShape 4"/>
          <p:cNvSpPr/>
          <p:nvPr/>
        </p:nvSpPr>
        <p:spPr>
          <a:xfrm>
            <a:off x="4212875" y="3438071"/>
            <a:ext cx="2240784" cy="0"/>
          </a:xfrm>
          <a:prstGeom prst="line">
            <a:avLst/>
          </a:prstGeom>
          <a:ln w="38100" cap="flat">
            <a:solidFill>
              <a:srgbClr val="000000"/>
            </a:solidFill>
            <a:prstDash val="solid"/>
            <a:headEnd type="none" w="sm" len="sm"/>
            <a:tailEnd type="arrow" w="med" len="sm"/>
          </a:ln>
        </p:spPr>
      </p:sp>
      <p:sp>
        <p:nvSpPr>
          <p:cNvPr id="5" name="Freeform 5"/>
          <p:cNvSpPr/>
          <p:nvPr/>
        </p:nvSpPr>
        <p:spPr>
          <a:xfrm>
            <a:off x="330575" y="6316092"/>
            <a:ext cx="6883746" cy="1664751"/>
          </a:xfrm>
          <a:custGeom>
            <a:avLst/>
            <a:gdLst/>
            <a:ahLst/>
            <a:cxnLst/>
            <a:rect l="l" t="t" r="r" b="b"/>
            <a:pathLst>
              <a:path w="6883746" h="1664751">
                <a:moveTo>
                  <a:pt x="0" y="0"/>
                </a:moveTo>
                <a:lnTo>
                  <a:pt x="6883746" y="0"/>
                </a:lnTo>
                <a:lnTo>
                  <a:pt x="6883746" y="1664751"/>
                </a:lnTo>
                <a:lnTo>
                  <a:pt x="0" y="1664751"/>
                </a:lnTo>
                <a:lnTo>
                  <a:pt x="0" y="0"/>
                </a:lnTo>
                <a:close/>
              </a:path>
            </a:pathLst>
          </a:custGeom>
          <a:blipFill>
            <a:blip r:embed="rId4"/>
            <a:stretch>
              <a:fillRect/>
            </a:stretch>
          </a:blipFill>
        </p:spPr>
      </p:sp>
      <p:sp>
        <p:nvSpPr>
          <p:cNvPr id="6" name="Freeform 6"/>
          <p:cNvSpPr/>
          <p:nvPr/>
        </p:nvSpPr>
        <p:spPr>
          <a:xfrm>
            <a:off x="7651218" y="6261379"/>
            <a:ext cx="9608082" cy="1719463"/>
          </a:xfrm>
          <a:custGeom>
            <a:avLst/>
            <a:gdLst/>
            <a:ahLst/>
            <a:cxnLst/>
            <a:rect l="l" t="t" r="r" b="b"/>
            <a:pathLst>
              <a:path w="9608082" h="1719463">
                <a:moveTo>
                  <a:pt x="0" y="0"/>
                </a:moveTo>
                <a:lnTo>
                  <a:pt x="9608082" y="0"/>
                </a:lnTo>
                <a:lnTo>
                  <a:pt x="9608082" y="1719464"/>
                </a:lnTo>
                <a:lnTo>
                  <a:pt x="0" y="1719464"/>
                </a:lnTo>
                <a:lnTo>
                  <a:pt x="0" y="0"/>
                </a:lnTo>
                <a:close/>
              </a:path>
            </a:pathLst>
          </a:custGeom>
          <a:blipFill>
            <a:blip r:embed="rId5"/>
            <a:stretch>
              <a:fillRect/>
            </a:stretch>
          </a:blipFill>
        </p:spPr>
      </p:sp>
      <p:sp>
        <p:nvSpPr>
          <p:cNvPr id="7" name="TextBox 7"/>
          <p:cNvSpPr txBox="1"/>
          <p:nvPr/>
        </p:nvSpPr>
        <p:spPr>
          <a:xfrm>
            <a:off x="2822055" y="343354"/>
            <a:ext cx="12643890"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TAHAP PENGUMPULAN DATA</a:t>
            </a:r>
          </a:p>
        </p:txBody>
      </p:sp>
      <p:sp>
        <p:nvSpPr>
          <p:cNvPr id="8" name="TextBox 8"/>
          <p:cNvSpPr txBox="1"/>
          <p:nvPr/>
        </p:nvSpPr>
        <p:spPr>
          <a:xfrm>
            <a:off x="359777" y="6008677"/>
            <a:ext cx="5453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CONTOH CITRA SIDIK JARI PADA FOLDER REAL</a:t>
            </a:r>
          </a:p>
        </p:txBody>
      </p:sp>
      <p:sp>
        <p:nvSpPr>
          <p:cNvPr id="9" name="TextBox 9"/>
          <p:cNvSpPr txBox="1"/>
          <p:nvPr/>
        </p:nvSpPr>
        <p:spPr>
          <a:xfrm>
            <a:off x="7651218" y="6008677"/>
            <a:ext cx="6261100"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CONTOH CITRA SIDIK JARI PADA FOLDER ALTERED EASY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423277" y="1260442"/>
            <a:ext cx="3087602" cy="3348526"/>
          </a:xfrm>
          <a:custGeom>
            <a:avLst/>
            <a:gdLst/>
            <a:ahLst/>
            <a:cxnLst/>
            <a:rect l="l" t="t" r="r" b="b"/>
            <a:pathLst>
              <a:path w="3087602" h="3348526">
                <a:moveTo>
                  <a:pt x="0" y="0"/>
                </a:moveTo>
                <a:lnTo>
                  <a:pt x="3087602" y="0"/>
                </a:lnTo>
                <a:lnTo>
                  <a:pt x="3087602" y="3348526"/>
                </a:lnTo>
                <a:lnTo>
                  <a:pt x="0" y="3348526"/>
                </a:lnTo>
                <a:lnTo>
                  <a:pt x="0" y="0"/>
                </a:lnTo>
                <a:close/>
              </a:path>
            </a:pathLst>
          </a:custGeom>
          <a:blipFill>
            <a:blip r:embed="rId2"/>
            <a:stretch>
              <a:fillRect/>
            </a:stretch>
          </a:blipFill>
        </p:spPr>
      </p:sp>
      <p:sp>
        <p:nvSpPr>
          <p:cNvPr id="3" name="Freeform 3"/>
          <p:cNvSpPr/>
          <p:nvPr/>
        </p:nvSpPr>
        <p:spPr>
          <a:xfrm>
            <a:off x="5082887" y="1206241"/>
            <a:ext cx="3409219" cy="3456930"/>
          </a:xfrm>
          <a:custGeom>
            <a:avLst/>
            <a:gdLst/>
            <a:ahLst/>
            <a:cxnLst/>
            <a:rect l="l" t="t" r="r" b="b"/>
            <a:pathLst>
              <a:path w="3409219" h="3456930">
                <a:moveTo>
                  <a:pt x="0" y="0"/>
                </a:moveTo>
                <a:lnTo>
                  <a:pt x="3409219" y="0"/>
                </a:lnTo>
                <a:lnTo>
                  <a:pt x="3409219" y="3456929"/>
                </a:lnTo>
                <a:lnTo>
                  <a:pt x="0" y="3456929"/>
                </a:lnTo>
                <a:lnTo>
                  <a:pt x="0" y="0"/>
                </a:lnTo>
                <a:close/>
              </a:path>
            </a:pathLst>
          </a:custGeom>
          <a:blipFill>
            <a:blip r:embed="rId3"/>
            <a:stretch>
              <a:fillRect t="-9688" b="-2734"/>
            </a:stretch>
          </a:blipFill>
        </p:spPr>
      </p:sp>
      <p:sp>
        <p:nvSpPr>
          <p:cNvPr id="4" name="Freeform 4"/>
          <p:cNvSpPr/>
          <p:nvPr/>
        </p:nvSpPr>
        <p:spPr>
          <a:xfrm>
            <a:off x="9742497" y="1260442"/>
            <a:ext cx="3087602" cy="3348526"/>
          </a:xfrm>
          <a:custGeom>
            <a:avLst/>
            <a:gdLst/>
            <a:ahLst/>
            <a:cxnLst/>
            <a:rect l="l" t="t" r="r" b="b"/>
            <a:pathLst>
              <a:path w="3087602" h="3348526">
                <a:moveTo>
                  <a:pt x="0" y="0"/>
                </a:moveTo>
                <a:lnTo>
                  <a:pt x="3087602" y="0"/>
                </a:lnTo>
                <a:lnTo>
                  <a:pt x="3087602" y="3348526"/>
                </a:lnTo>
                <a:lnTo>
                  <a:pt x="0" y="3348526"/>
                </a:lnTo>
                <a:lnTo>
                  <a:pt x="0" y="0"/>
                </a:lnTo>
                <a:close/>
              </a:path>
            </a:pathLst>
          </a:custGeom>
          <a:blipFill>
            <a:blip r:embed="rId4"/>
            <a:stretch>
              <a:fillRect t="-11414" r="-5195"/>
            </a:stretch>
          </a:blipFill>
        </p:spPr>
      </p:sp>
      <p:sp>
        <p:nvSpPr>
          <p:cNvPr id="5" name="Freeform 5"/>
          <p:cNvSpPr/>
          <p:nvPr/>
        </p:nvSpPr>
        <p:spPr>
          <a:xfrm>
            <a:off x="14401724" y="1313940"/>
            <a:ext cx="3101051" cy="3230598"/>
          </a:xfrm>
          <a:custGeom>
            <a:avLst/>
            <a:gdLst/>
            <a:ahLst/>
            <a:cxnLst/>
            <a:rect l="l" t="t" r="r" b="b"/>
            <a:pathLst>
              <a:path w="3101051" h="3230598">
                <a:moveTo>
                  <a:pt x="0" y="0"/>
                </a:moveTo>
                <a:lnTo>
                  <a:pt x="3101050" y="0"/>
                </a:lnTo>
                <a:lnTo>
                  <a:pt x="3101050" y="3230597"/>
                </a:lnTo>
                <a:lnTo>
                  <a:pt x="0" y="3230597"/>
                </a:lnTo>
                <a:lnTo>
                  <a:pt x="0" y="0"/>
                </a:lnTo>
                <a:close/>
              </a:path>
            </a:pathLst>
          </a:custGeom>
          <a:blipFill>
            <a:blip r:embed="rId5"/>
            <a:stretch>
              <a:fillRect t="-10429" b="-2221"/>
            </a:stretch>
          </a:blipFill>
        </p:spPr>
      </p:sp>
      <p:sp>
        <p:nvSpPr>
          <p:cNvPr id="6" name="Freeform 6"/>
          <p:cNvSpPr/>
          <p:nvPr/>
        </p:nvSpPr>
        <p:spPr>
          <a:xfrm>
            <a:off x="305348" y="6446900"/>
            <a:ext cx="3087602" cy="3348526"/>
          </a:xfrm>
          <a:custGeom>
            <a:avLst/>
            <a:gdLst/>
            <a:ahLst/>
            <a:cxnLst/>
            <a:rect l="l" t="t" r="r" b="b"/>
            <a:pathLst>
              <a:path w="3087602" h="3348526">
                <a:moveTo>
                  <a:pt x="0" y="0"/>
                </a:moveTo>
                <a:lnTo>
                  <a:pt x="3087602" y="0"/>
                </a:lnTo>
                <a:lnTo>
                  <a:pt x="3087602" y="3348526"/>
                </a:lnTo>
                <a:lnTo>
                  <a:pt x="0" y="3348526"/>
                </a:lnTo>
                <a:lnTo>
                  <a:pt x="0" y="0"/>
                </a:lnTo>
                <a:close/>
              </a:path>
            </a:pathLst>
          </a:custGeom>
          <a:blipFill>
            <a:blip r:embed="rId2"/>
            <a:stretch>
              <a:fillRect/>
            </a:stretch>
          </a:blipFill>
        </p:spPr>
      </p:sp>
      <p:sp>
        <p:nvSpPr>
          <p:cNvPr id="7" name="Freeform 7"/>
          <p:cNvSpPr/>
          <p:nvPr/>
        </p:nvSpPr>
        <p:spPr>
          <a:xfrm>
            <a:off x="4846187" y="6501063"/>
            <a:ext cx="3025320" cy="3240199"/>
          </a:xfrm>
          <a:custGeom>
            <a:avLst/>
            <a:gdLst/>
            <a:ahLst/>
            <a:cxnLst/>
            <a:rect l="l" t="t" r="r" b="b"/>
            <a:pathLst>
              <a:path w="3025320" h="3240199">
                <a:moveTo>
                  <a:pt x="0" y="0"/>
                </a:moveTo>
                <a:lnTo>
                  <a:pt x="3025320" y="0"/>
                </a:lnTo>
                <a:lnTo>
                  <a:pt x="3025320" y="3240199"/>
                </a:lnTo>
                <a:lnTo>
                  <a:pt x="0" y="3240199"/>
                </a:lnTo>
                <a:lnTo>
                  <a:pt x="0" y="0"/>
                </a:lnTo>
                <a:close/>
              </a:path>
            </a:pathLst>
          </a:custGeom>
          <a:blipFill>
            <a:blip r:embed="rId6"/>
            <a:stretch>
              <a:fillRect t="-5039"/>
            </a:stretch>
          </a:blipFill>
        </p:spPr>
      </p:sp>
      <p:sp>
        <p:nvSpPr>
          <p:cNvPr id="8" name="Freeform 8"/>
          <p:cNvSpPr/>
          <p:nvPr/>
        </p:nvSpPr>
        <p:spPr>
          <a:xfrm>
            <a:off x="9624568" y="6550102"/>
            <a:ext cx="3087602" cy="3142122"/>
          </a:xfrm>
          <a:custGeom>
            <a:avLst/>
            <a:gdLst/>
            <a:ahLst/>
            <a:cxnLst/>
            <a:rect l="l" t="t" r="r" b="b"/>
            <a:pathLst>
              <a:path w="3087602" h="3142122">
                <a:moveTo>
                  <a:pt x="0" y="0"/>
                </a:moveTo>
                <a:lnTo>
                  <a:pt x="3087602" y="0"/>
                </a:lnTo>
                <a:lnTo>
                  <a:pt x="3087602" y="3142122"/>
                </a:lnTo>
                <a:lnTo>
                  <a:pt x="0" y="3142122"/>
                </a:lnTo>
                <a:lnTo>
                  <a:pt x="0" y="0"/>
                </a:lnTo>
                <a:close/>
              </a:path>
            </a:pathLst>
          </a:custGeom>
          <a:blipFill>
            <a:blip r:embed="rId7"/>
            <a:stretch>
              <a:fillRect l="-1339" t="-6715" b="-2890"/>
            </a:stretch>
          </a:blipFill>
        </p:spPr>
      </p:sp>
      <p:sp>
        <p:nvSpPr>
          <p:cNvPr id="9" name="TextBox 9"/>
          <p:cNvSpPr txBox="1"/>
          <p:nvPr/>
        </p:nvSpPr>
        <p:spPr>
          <a:xfrm>
            <a:off x="3457321" y="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NORMALISASI CITRA</a:t>
            </a:r>
          </a:p>
        </p:txBody>
      </p:sp>
      <p:sp>
        <p:nvSpPr>
          <p:cNvPr id="10" name="TextBox 10"/>
          <p:cNvSpPr txBox="1"/>
          <p:nvPr/>
        </p:nvSpPr>
        <p:spPr>
          <a:xfrm>
            <a:off x="423277" y="765142"/>
            <a:ext cx="6696529"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NORMALISASI UNTUK CITRA EKSTRASI RIDGE DENSITY</a:t>
            </a:r>
          </a:p>
        </p:txBody>
      </p:sp>
      <p:sp>
        <p:nvSpPr>
          <p:cNvPr id="11" name="TextBox 11"/>
          <p:cNvSpPr txBox="1"/>
          <p:nvPr/>
        </p:nvSpPr>
        <p:spPr>
          <a:xfrm>
            <a:off x="305348" y="5842478"/>
            <a:ext cx="7358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NORMALISASI UNTUK CITRA EKSTRAKSI LOCAL BINARY PATTERN</a:t>
            </a:r>
          </a:p>
        </p:txBody>
      </p:sp>
      <p:sp>
        <p:nvSpPr>
          <p:cNvPr id="12" name="AutoShape 12"/>
          <p:cNvSpPr/>
          <p:nvPr/>
        </p:nvSpPr>
        <p:spPr>
          <a:xfrm>
            <a:off x="3510879" y="2934705"/>
            <a:ext cx="1572008" cy="0"/>
          </a:xfrm>
          <a:prstGeom prst="line">
            <a:avLst/>
          </a:prstGeom>
          <a:ln w="38100" cap="flat">
            <a:solidFill>
              <a:srgbClr val="000000"/>
            </a:solidFill>
            <a:prstDash val="solid"/>
            <a:headEnd type="none" w="sm" len="sm"/>
            <a:tailEnd type="arrow" w="med" len="sm"/>
          </a:ln>
        </p:spPr>
      </p:sp>
      <p:sp>
        <p:nvSpPr>
          <p:cNvPr id="13" name="AutoShape 13"/>
          <p:cNvSpPr/>
          <p:nvPr/>
        </p:nvSpPr>
        <p:spPr>
          <a:xfrm>
            <a:off x="8492106" y="2934705"/>
            <a:ext cx="1250391" cy="0"/>
          </a:xfrm>
          <a:prstGeom prst="line">
            <a:avLst/>
          </a:prstGeom>
          <a:ln w="38100" cap="flat">
            <a:solidFill>
              <a:srgbClr val="000000"/>
            </a:solidFill>
            <a:prstDash val="solid"/>
            <a:headEnd type="none" w="sm" len="sm"/>
            <a:tailEnd type="arrow" w="med" len="sm"/>
          </a:ln>
        </p:spPr>
      </p:sp>
      <p:sp>
        <p:nvSpPr>
          <p:cNvPr id="14" name="AutoShape 14"/>
          <p:cNvSpPr/>
          <p:nvPr/>
        </p:nvSpPr>
        <p:spPr>
          <a:xfrm flipV="1">
            <a:off x="12830099" y="2929238"/>
            <a:ext cx="1571625" cy="5467"/>
          </a:xfrm>
          <a:prstGeom prst="line">
            <a:avLst/>
          </a:prstGeom>
          <a:ln w="38100" cap="flat">
            <a:solidFill>
              <a:srgbClr val="000000"/>
            </a:solidFill>
            <a:prstDash val="solid"/>
            <a:headEnd type="none" w="sm" len="sm"/>
            <a:tailEnd type="arrow" w="med" len="sm"/>
          </a:ln>
        </p:spPr>
      </p:sp>
      <p:sp>
        <p:nvSpPr>
          <p:cNvPr id="15" name="AutoShape 15"/>
          <p:cNvSpPr/>
          <p:nvPr/>
        </p:nvSpPr>
        <p:spPr>
          <a:xfrm>
            <a:off x="3392950" y="8121163"/>
            <a:ext cx="1453237" cy="0"/>
          </a:xfrm>
          <a:prstGeom prst="line">
            <a:avLst/>
          </a:prstGeom>
          <a:ln w="38100" cap="flat">
            <a:solidFill>
              <a:srgbClr val="000000"/>
            </a:solidFill>
            <a:prstDash val="solid"/>
            <a:headEnd type="none" w="sm" len="sm"/>
            <a:tailEnd type="arrow" w="med" len="sm"/>
          </a:ln>
        </p:spPr>
      </p:sp>
      <p:sp>
        <p:nvSpPr>
          <p:cNvPr id="16" name="AutoShape 16"/>
          <p:cNvSpPr/>
          <p:nvPr/>
        </p:nvSpPr>
        <p:spPr>
          <a:xfrm>
            <a:off x="7871507" y="8121163"/>
            <a:ext cx="1753061" cy="0"/>
          </a:xfrm>
          <a:prstGeom prst="line">
            <a:avLst/>
          </a:prstGeom>
          <a:ln w="38100" cap="flat">
            <a:solidFill>
              <a:srgbClr val="000000"/>
            </a:solidFill>
            <a:prstDash val="solid"/>
            <a:headEnd type="none" w="sm" len="sm"/>
            <a:tailEnd type="arrow" w="med" len="sm"/>
          </a:ln>
        </p:spPr>
      </p:sp>
      <p:sp>
        <p:nvSpPr>
          <p:cNvPr id="17" name="TextBox 17"/>
          <p:cNvSpPr txBox="1"/>
          <p:nvPr/>
        </p:nvSpPr>
        <p:spPr>
          <a:xfrm>
            <a:off x="921878" y="4774491"/>
            <a:ext cx="2090399" cy="184504"/>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AWAL</a:t>
            </a:r>
          </a:p>
        </p:txBody>
      </p:sp>
      <p:sp>
        <p:nvSpPr>
          <p:cNvPr id="18" name="TextBox 18"/>
          <p:cNvSpPr txBox="1"/>
          <p:nvPr/>
        </p:nvSpPr>
        <p:spPr>
          <a:xfrm>
            <a:off x="5742297" y="4774491"/>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BINARISASI</a:t>
            </a:r>
          </a:p>
        </p:txBody>
      </p:sp>
      <p:sp>
        <p:nvSpPr>
          <p:cNvPr id="19" name="TextBox 19"/>
          <p:cNvSpPr txBox="1"/>
          <p:nvPr/>
        </p:nvSpPr>
        <p:spPr>
          <a:xfrm>
            <a:off x="10349955" y="4774491"/>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THINING</a:t>
            </a:r>
          </a:p>
        </p:txBody>
      </p:sp>
      <p:sp>
        <p:nvSpPr>
          <p:cNvPr id="20" name="TextBox 20"/>
          <p:cNvSpPr txBox="1"/>
          <p:nvPr/>
        </p:nvSpPr>
        <p:spPr>
          <a:xfrm>
            <a:off x="14907050" y="4774491"/>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SKELETONISASI</a:t>
            </a:r>
          </a:p>
        </p:txBody>
      </p:sp>
      <p:sp>
        <p:nvSpPr>
          <p:cNvPr id="21" name="TextBox 21"/>
          <p:cNvSpPr txBox="1"/>
          <p:nvPr/>
        </p:nvSpPr>
        <p:spPr>
          <a:xfrm>
            <a:off x="803950" y="9870820"/>
            <a:ext cx="2090399" cy="184504"/>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AWAL</a:t>
            </a:r>
          </a:p>
        </p:txBody>
      </p:sp>
      <p:sp>
        <p:nvSpPr>
          <p:cNvPr id="22" name="TextBox 22"/>
          <p:cNvSpPr txBox="1"/>
          <p:nvPr/>
        </p:nvSpPr>
        <p:spPr>
          <a:xfrm>
            <a:off x="5313648" y="9855562"/>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PENGURANGAN NOISE</a:t>
            </a:r>
          </a:p>
        </p:txBody>
      </p:sp>
      <p:sp>
        <p:nvSpPr>
          <p:cNvPr id="23" name="TextBox 23"/>
          <p:cNvSpPr txBox="1"/>
          <p:nvPr/>
        </p:nvSpPr>
        <p:spPr>
          <a:xfrm>
            <a:off x="10123170" y="9854149"/>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PENYESUAIAN KONTRAS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pSp>
        <p:nvGrpSpPr>
          <p:cNvPr id="2" name="Group 2"/>
          <p:cNvGrpSpPr/>
          <p:nvPr/>
        </p:nvGrpSpPr>
        <p:grpSpPr>
          <a:xfrm>
            <a:off x="-20900" y="1817613"/>
            <a:ext cx="8936300" cy="3086100"/>
            <a:chOff x="0" y="0"/>
            <a:chExt cx="2353593" cy="812800"/>
          </a:xfrm>
        </p:grpSpPr>
        <p:sp>
          <p:nvSpPr>
            <p:cNvPr id="3" name="Freeform 3"/>
            <p:cNvSpPr/>
            <p:nvPr/>
          </p:nvSpPr>
          <p:spPr>
            <a:xfrm>
              <a:off x="0" y="0"/>
              <a:ext cx="2353593" cy="812800"/>
            </a:xfrm>
            <a:custGeom>
              <a:avLst/>
              <a:gdLst/>
              <a:ahLst/>
              <a:cxnLst/>
              <a:rect l="l" t="t" r="r" b="b"/>
              <a:pathLst>
                <a:path w="2353593" h="812800">
                  <a:moveTo>
                    <a:pt x="0" y="0"/>
                  </a:moveTo>
                  <a:lnTo>
                    <a:pt x="2353593" y="0"/>
                  </a:lnTo>
                  <a:lnTo>
                    <a:pt x="2353593" y="812800"/>
                  </a:lnTo>
                  <a:lnTo>
                    <a:pt x="0" y="812800"/>
                  </a:lnTo>
                  <a:close/>
                </a:path>
              </a:pathLst>
            </a:custGeom>
            <a:solidFill>
              <a:srgbClr val="F6F6F6"/>
            </a:solidFill>
          </p:spPr>
        </p:sp>
        <p:sp>
          <p:nvSpPr>
            <p:cNvPr id="4" name="TextBox 4"/>
            <p:cNvSpPr txBox="1"/>
            <p:nvPr/>
          </p:nvSpPr>
          <p:spPr>
            <a:xfrm>
              <a:off x="0" y="-57150"/>
              <a:ext cx="2353593" cy="8699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0900" y="5383287"/>
            <a:ext cx="8936300" cy="3086100"/>
            <a:chOff x="0" y="0"/>
            <a:chExt cx="2353593" cy="812800"/>
          </a:xfrm>
        </p:grpSpPr>
        <p:sp>
          <p:nvSpPr>
            <p:cNvPr id="6" name="Freeform 6"/>
            <p:cNvSpPr/>
            <p:nvPr/>
          </p:nvSpPr>
          <p:spPr>
            <a:xfrm>
              <a:off x="0" y="0"/>
              <a:ext cx="2353593" cy="812800"/>
            </a:xfrm>
            <a:custGeom>
              <a:avLst/>
              <a:gdLst/>
              <a:ahLst/>
              <a:cxnLst/>
              <a:rect l="l" t="t" r="r" b="b"/>
              <a:pathLst>
                <a:path w="2353593" h="812800">
                  <a:moveTo>
                    <a:pt x="0" y="0"/>
                  </a:moveTo>
                  <a:lnTo>
                    <a:pt x="2353593" y="0"/>
                  </a:lnTo>
                  <a:lnTo>
                    <a:pt x="2353593" y="812800"/>
                  </a:lnTo>
                  <a:lnTo>
                    <a:pt x="0" y="812800"/>
                  </a:lnTo>
                  <a:close/>
                </a:path>
              </a:pathLst>
            </a:custGeom>
            <a:solidFill>
              <a:srgbClr val="F6F6F6"/>
            </a:solidFill>
          </p:spPr>
        </p:sp>
        <p:sp>
          <p:nvSpPr>
            <p:cNvPr id="7" name="TextBox 7"/>
            <p:cNvSpPr txBox="1"/>
            <p:nvPr/>
          </p:nvSpPr>
          <p:spPr>
            <a:xfrm>
              <a:off x="0" y="-57150"/>
              <a:ext cx="2353593" cy="8699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372600" y="5383287"/>
            <a:ext cx="8936300" cy="3086100"/>
            <a:chOff x="0" y="0"/>
            <a:chExt cx="2353593" cy="812800"/>
          </a:xfrm>
        </p:grpSpPr>
        <p:sp>
          <p:nvSpPr>
            <p:cNvPr id="9" name="Freeform 9"/>
            <p:cNvSpPr/>
            <p:nvPr/>
          </p:nvSpPr>
          <p:spPr>
            <a:xfrm>
              <a:off x="0" y="0"/>
              <a:ext cx="2353593" cy="812800"/>
            </a:xfrm>
            <a:custGeom>
              <a:avLst/>
              <a:gdLst/>
              <a:ahLst/>
              <a:cxnLst/>
              <a:rect l="l" t="t" r="r" b="b"/>
              <a:pathLst>
                <a:path w="2353593" h="812800">
                  <a:moveTo>
                    <a:pt x="0" y="0"/>
                  </a:moveTo>
                  <a:lnTo>
                    <a:pt x="2353593" y="0"/>
                  </a:lnTo>
                  <a:lnTo>
                    <a:pt x="2353593" y="812800"/>
                  </a:lnTo>
                  <a:lnTo>
                    <a:pt x="0" y="812800"/>
                  </a:lnTo>
                  <a:close/>
                </a:path>
              </a:pathLst>
            </a:custGeom>
            <a:solidFill>
              <a:srgbClr val="F6F6F6"/>
            </a:solidFill>
          </p:spPr>
        </p:sp>
        <p:sp>
          <p:nvSpPr>
            <p:cNvPr id="10" name="TextBox 10"/>
            <p:cNvSpPr txBox="1"/>
            <p:nvPr/>
          </p:nvSpPr>
          <p:spPr>
            <a:xfrm>
              <a:off x="0" y="-57150"/>
              <a:ext cx="2353593" cy="8699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602488" y="2384350"/>
            <a:ext cx="1832737" cy="1952625"/>
            <a:chOff x="0" y="0"/>
            <a:chExt cx="482696" cy="514272"/>
          </a:xfrm>
        </p:grpSpPr>
        <p:sp>
          <p:nvSpPr>
            <p:cNvPr id="12" name="Freeform 12"/>
            <p:cNvSpPr/>
            <p:nvPr/>
          </p:nvSpPr>
          <p:spPr>
            <a:xfrm>
              <a:off x="0" y="0"/>
              <a:ext cx="482696" cy="514272"/>
            </a:xfrm>
            <a:custGeom>
              <a:avLst/>
              <a:gdLst/>
              <a:ahLst/>
              <a:cxnLst/>
              <a:rect l="l" t="t" r="r" b="b"/>
              <a:pathLst>
                <a:path w="482696" h="514272">
                  <a:moveTo>
                    <a:pt x="0" y="0"/>
                  </a:moveTo>
                  <a:lnTo>
                    <a:pt x="482696" y="0"/>
                  </a:lnTo>
                  <a:lnTo>
                    <a:pt x="482696" y="514272"/>
                  </a:lnTo>
                  <a:lnTo>
                    <a:pt x="0" y="514272"/>
                  </a:lnTo>
                  <a:close/>
                </a:path>
              </a:pathLst>
            </a:custGeom>
            <a:solidFill>
              <a:srgbClr val="3B5CA0"/>
            </a:solidFill>
          </p:spPr>
        </p:sp>
        <p:sp>
          <p:nvSpPr>
            <p:cNvPr id="13" name="TextBox 13"/>
            <p:cNvSpPr txBox="1"/>
            <p:nvPr/>
          </p:nvSpPr>
          <p:spPr>
            <a:xfrm>
              <a:off x="0" y="-57150"/>
              <a:ext cx="482696" cy="571422"/>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602488" y="5949951"/>
            <a:ext cx="1832737" cy="1952625"/>
            <a:chOff x="0" y="0"/>
            <a:chExt cx="482696" cy="514272"/>
          </a:xfrm>
        </p:grpSpPr>
        <p:sp>
          <p:nvSpPr>
            <p:cNvPr id="15" name="Freeform 15"/>
            <p:cNvSpPr/>
            <p:nvPr/>
          </p:nvSpPr>
          <p:spPr>
            <a:xfrm>
              <a:off x="0" y="0"/>
              <a:ext cx="482696" cy="514272"/>
            </a:xfrm>
            <a:custGeom>
              <a:avLst/>
              <a:gdLst/>
              <a:ahLst/>
              <a:cxnLst/>
              <a:rect l="l" t="t" r="r" b="b"/>
              <a:pathLst>
                <a:path w="482696" h="514272">
                  <a:moveTo>
                    <a:pt x="0" y="0"/>
                  </a:moveTo>
                  <a:lnTo>
                    <a:pt x="482696" y="0"/>
                  </a:lnTo>
                  <a:lnTo>
                    <a:pt x="482696" y="514272"/>
                  </a:lnTo>
                  <a:lnTo>
                    <a:pt x="0" y="514272"/>
                  </a:lnTo>
                  <a:close/>
                </a:path>
              </a:pathLst>
            </a:custGeom>
            <a:solidFill>
              <a:srgbClr val="F15412"/>
            </a:solidFill>
          </p:spPr>
        </p:sp>
        <p:sp>
          <p:nvSpPr>
            <p:cNvPr id="16" name="TextBox 16"/>
            <p:cNvSpPr txBox="1"/>
            <p:nvPr/>
          </p:nvSpPr>
          <p:spPr>
            <a:xfrm>
              <a:off x="0" y="-57150"/>
              <a:ext cx="482696" cy="571422"/>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9873969" y="5950025"/>
            <a:ext cx="1832737" cy="1952625"/>
            <a:chOff x="0" y="0"/>
            <a:chExt cx="482696" cy="514272"/>
          </a:xfrm>
        </p:grpSpPr>
        <p:sp>
          <p:nvSpPr>
            <p:cNvPr id="18" name="Freeform 18"/>
            <p:cNvSpPr/>
            <p:nvPr/>
          </p:nvSpPr>
          <p:spPr>
            <a:xfrm>
              <a:off x="0" y="0"/>
              <a:ext cx="482696" cy="514272"/>
            </a:xfrm>
            <a:custGeom>
              <a:avLst/>
              <a:gdLst/>
              <a:ahLst/>
              <a:cxnLst/>
              <a:rect l="l" t="t" r="r" b="b"/>
              <a:pathLst>
                <a:path w="482696" h="514272">
                  <a:moveTo>
                    <a:pt x="0" y="0"/>
                  </a:moveTo>
                  <a:lnTo>
                    <a:pt x="482696" y="0"/>
                  </a:lnTo>
                  <a:lnTo>
                    <a:pt x="482696" y="514272"/>
                  </a:lnTo>
                  <a:lnTo>
                    <a:pt x="0" y="514272"/>
                  </a:lnTo>
                  <a:close/>
                </a:path>
              </a:pathLst>
            </a:custGeom>
            <a:solidFill>
              <a:srgbClr val="F15412"/>
            </a:solidFill>
          </p:spPr>
        </p:sp>
        <p:sp>
          <p:nvSpPr>
            <p:cNvPr id="19" name="TextBox 19"/>
            <p:cNvSpPr txBox="1"/>
            <p:nvPr/>
          </p:nvSpPr>
          <p:spPr>
            <a:xfrm>
              <a:off x="0" y="-57150"/>
              <a:ext cx="482696" cy="571422"/>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446145" y="2948390"/>
            <a:ext cx="1035314" cy="1035314"/>
          </a:xfrm>
          <a:custGeom>
            <a:avLst/>
            <a:gdLst/>
            <a:ahLst/>
            <a:cxnLst/>
            <a:rect l="l" t="t" r="r" b="b"/>
            <a:pathLst>
              <a:path w="1035314" h="1035314">
                <a:moveTo>
                  <a:pt x="0" y="0"/>
                </a:moveTo>
                <a:lnTo>
                  <a:pt x="1035314" y="0"/>
                </a:lnTo>
                <a:lnTo>
                  <a:pt x="1035314" y="1035314"/>
                </a:lnTo>
                <a:lnTo>
                  <a:pt x="0" y="1035314"/>
                </a:lnTo>
                <a:lnTo>
                  <a:pt x="0" y="0"/>
                </a:lnTo>
                <a:close/>
              </a:path>
            </a:pathLst>
          </a:custGeom>
          <a:blipFill>
            <a:blip r:embed="rId2"/>
            <a:stretch>
              <a:fillRect/>
            </a:stretch>
          </a:blipFill>
        </p:spPr>
      </p:sp>
      <p:sp>
        <p:nvSpPr>
          <p:cNvPr id="21" name="Freeform 21"/>
          <p:cNvSpPr/>
          <p:nvPr/>
        </p:nvSpPr>
        <p:spPr>
          <a:xfrm>
            <a:off x="4969154" y="2836248"/>
            <a:ext cx="1385063" cy="1225267"/>
          </a:xfrm>
          <a:custGeom>
            <a:avLst/>
            <a:gdLst/>
            <a:ahLst/>
            <a:cxnLst/>
            <a:rect l="l" t="t" r="r" b="b"/>
            <a:pathLst>
              <a:path w="1385063" h="1225267">
                <a:moveTo>
                  <a:pt x="0" y="0"/>
                </a:moveTo>
                <a:lnTo>
                  <a:pt x="1385062" y="0"/>
                </a:lnTo>
                <a:lnTo>
                  <a:pt x="1385062" y="1225267"/>
                </a:lnTo>
                <a:lnTo>
                  <a:pt x="0" y="1225267"/>
                </a:lnTo>
                <a:lnTo>
                  <a:pt x="0" y="0"/>
                </a:lnTo>
                <a:close/>
              </a:path>
            </a:pathLst>
          </a:custGeom>
          <a:blipFill>
            <a:blip r:embed="rId3"/>
            <a:stretch>
              <a:fillRect l="-4552" r="-4552"/>
            </a:stretch>
          </a:blipFill>
        </p:spPr>
      </p:sp>
      <p:sp>
        <p:nvSpPr>
          <p:cNvPr id="22" name="Freeform 22"/>
          <p:cNvSpPr/>
          <p:nvPr/>
        </p:nvSpPr>
        <p:spPr>
          <a:xfrm>
            <a:off x="3219426" y="2982090"/>
            <a:ext cx="726706" cy="1079424"/>
          </a:xfrm>
          <a:custGeom>
            <a:avLst/>
            <a:gdLst/>
            <a:ahLst/>
            <a:cxnLst/>
            <a:rect l="l" t="t" r="r" b="b"/>
            <a:pathLst>
              <a:path w="726706" h="1079424">
                <a:moveTo>
                  <a:pt x="0" y="0"/>
                </a:moveTo>
                <a:lnTo>
                  <a:pt x="726706" y="0"/>
                </a:lnTo>
                <a:lnTo>
                  <a:pt x="726706" y="1079425"/>
                </a:lnTo>
                <a:lnTo>
                  <a:pt x="0" y="1079425"/>
                </a:lnTo>
                <a:lnTo>
                  <a:pt x="0" y="0"/>
                </a:lnTo>
                <a:close/>
              </a:path>
            </a:pathLst>
          </a:custGeom>
          <a:blipFill>
            <a:blip r:embed="rId4"/>
            <a:stretch>
              <a:fillRect/>
            </a:stretch>
          </a:blipFill>
        </p:spPr>
      </p:sp>
      <p:sp>
        <p:nvSpPr>
          <p:cNvPr id="23" name="Freeform 23"/>
          <p:cNvSpPr/>
          <p:nvPr/>
        </p:nvSpPr>
        <p:spPr>
          <a:xfrm>
            <a:off x="2719725" y="4061515"/>
            <a:ext cx="863054" cy="863054"/>
          </a:xfrm>
          <a:custGeom>
            <a:avLst/>
            <a:gdLst/>
            <a:ahLst/>
            <a:cxnLst/>
            <a:rect l="l" t="t" r="r" b="b"/>
            <a:pathLst>
              <a:path w="863054" h="863054">
                <a:moveTo>
                  <a:pt x="0" y="0"/>
                </a:moveTo>
                <a:lnTo>
                  <a:pt x="863054" y="0"/>
                </a:lnTo>
                <a:lnTo>
                  <a:pt x="863054" y="863054"/>
                </a:lnTo>
                <a:lnTo>
                  <a:pt x="0" y="863054"/>
                </a:lnTo>
                <a:lnTo>
                  <a:pt x="0" y="0"/>
                </a:lnTo>
                <a:close/>
              </a:path>
            </a:pathLst>
          </a:custGeom>
          <a:blipFill>
            <a:blip r:embed="rId5"/>
            <a:stretch>
              <a:fillRect/>
            </a:stretch>
          </a:blipFill>
        </p:spPr>
      </p:sp>
      <p:sp>
        <p:nvSpPr>
          <p:cNvPr id="24" name="Freeform 24"/>
          <p:cNvSpPr/>
          <p:nvPr/>
        </p:nvSpPr>
        <p:spPr>
          <a:xfrm>
            <a:off x="3161701" y="1801684"/>
            <a:ext cx="1124394" cy="1124394"/>
          </a:xfrm>
          <a:custGeom>
            <a:avLst/>
            <a:gdLst/>
            <a:ahLst/>
            <a:cxnLst/>
            <a:rect l="l" t="t" r="r" b="b"/>
            <a:pathLst>
              <a:path w="1124394" h="1124394">
                <a:moveTo>
                  <a:pt x="0" y="0"/>
                </a:moveTo>
                <a:lnTo>
                  <a:pt x="1124394" y="0"/>
                </a:lnTo>
                <a:lnTo>
                  <a:pt x="1124394" y="1124393"/>
                </a:lnTo>
                <a:lnTo>
                  <a:pt x="0" y="1124393"/>
                </a:lnTo>
                <a:lnTo>
                  <a:pt x="0" y="0"/>
                </a:lnTo>
                <a:close/>
              </a:path>
            </a:pathLst>
          </a:custGeom>
          <a:blipFill>
            <a:blip r:embed="rId6"/>
            <a:stretch>
              <a:fillRect/>
            </a:stretch>
          </a:blipFill>
        </p:spPr>
      </p:sp>
      <p:sp>
        <p:nvSpPr>
          <p:cNvPr id="25" name="TextBox 25"/>
          <p:cNvSpPr txBox="1"/>
          <p:nvPr/>
        </p:nvSpPr>
        <p:spPr>
          <a:xfrm>
            <a:off x="734550" y="1792744"/>
            <a:ext cx="4160737" cy="714375"/>
          </a:xfrm>
          <a:prstGeom prst="rect">
            <a:avLst/>
          </a:prstGeom>
        </p:spPr>
        <p:txBody>
          <a:bodyPr lIns="0" tIns="0" rIns="0" bIns="0" rtlCol="0" anchor="t">
            <a:spAutoFit/>
          </a:bodyPr>
          <a:lstStyle/>
          <a:p>
            <a:pPr algn="l">
              <a:lnSpc>
                <a:spcPts val="4799"/>
              </a:lnSpc>
            </a:pPr>
            <a:r>
              <a:rPr lang="en-US" sz="3999">
                <a:solidFill>
                  <a:srgbClr val="243A73"/>
                </a:solidFill>
                <a:latin typeface="Cooper Hewitt"/>
              </a:rPr>
              <a:t>PROBLEM</a:t>
            </a:r>
          </a:p>
        </p:txBody>
      </p:sp>
      <p:sp>
        <p:nvSpPr>
          <p:cNvPr id="26" name="AutoShape 26"/>
          <p:cNvSpPr/>
          <p:nvPr/>
        </p:nvSpPr>
        <p:spPr>
          <a:xfrm flipV="1">
            <a:off x="1481459" y="2363881"/>
            <a:ext cx="1680241" cy="1102166"/>
          </a:xfrm>
          <a:prstGeom prst="line">
            <a:avLst/>
          </a:prstGeom>
          <a:ln w="38100" cap="flat">
            <a:solidFill>
              <a:srgbClr val="000000"/>
            </a:solidFill>
            <a:prstDash val="solid"/>
            <a:headEnd type="none" w="sm" len="sm"/>
            <a:tailEnd type="arrow" w="med" len="sm"/>
          </a:ln>
        </p:spPr>
      </p:sp>
      <p:sp>
        <p:nvSpPr>
          <p:cNvPr id="27" name="AutoShape 27"/>
          <p:cNvSpPr/>
          <p:nvPr/>
        </p:nvSpPr>
        <p:spPr>
          <a:xfrm>
            <a:off x="1481459" y="3466047"/>
            <a:ext cx="1238265" cy="1026995"/>
          </a:xfrm>
          <a:prstGeom prst="line">
            <a:avLst/>
          </a:prstGeom>
          <a:ln w="38100" cap="flat">
            <a:solidFill>
              <a:srgbClr val="000000"/>
            </a:solidFill>
            <a:prstDash val="solid"/>
            <a:headEnd type="none" w="sm" len="sm"/>
            <a:tailEnd type="arrow" w="med" len="sm"/>
          </a:ln>
        </p:spPr>
      </p:sp>
      <p:sp>
        <p:nvSpPr>
          <p:cNvPr id="28" name="AutoShape 28"/>
          <p:cNvSpPr/>
          <p:nvPr/>
        </p:nvSpPr>
        <p:spPr>
          <a:xfrm>
            <a:off x="1481459" y="3466047"/>
            <a:ext cx="1737967" cy="55756"/>
          </a:xfrm>
          <a:prstGeom prst="line">
            <a:avLst/>
          </a:prstGeom>
          <a:ln w="38100" cap="flat">
            <a:solidFill>
              <a:srgbClr val="000000"/>
            </a:solidFill>
            <a:prstDash val="solid"/>
            <a:headEnd type="none" w="sm" len="sm"/>
            <a:tailEnd type="arrow" w="med" len="sm"/>
          </a:ln>
        </p:spPr>
      </p:sp>
      <p:sp>
        <p:nvSpPr>
          <p:cNvPr id="29" name="AutoShape 29"/>
          <p:cNvSpPr/>
          <p:nvPr/>
        </p:nvSpPr>
        <p:spPr>
          <a:xfrm>
            <a:off x="4286095" y="2363881"/>
            <a:ext cx="683059" cy="1085001"/>
          </a:xfrm>
          <a:prstGeom prst="line">
            <a:avLst/>
          </a:prstGeom>
          <a:ln w="38100" cap="flat">
            <a:solidFill>
              <a:srgbClr val="000000"/>
            </a:solidFill>
            <a:prstDash val="solid"/>
            <a:headEnd type="none" w="sm" len="sm"/>
            <a:tailEnd type="arrow" w="med" len="sm"/>
          </a:ln>
        </p:spPr>
      </p:sp>
      <p:sp>
        <p:nvSpPr>
          <p:cNvPr id="30" name="AutoShape 30"/>
          <p:cNvSpPr/>
          <p:nvPr/>
        </p:nvSpPr>
        <p:spPr>
          <a:xfrm flipV="1">
            <a:off x="3946132" y="3448881"/>
            <a:ext cx="1023022" cy="72921"/>
          </a:xfrm>
          <a:prstGeom prst="line">
            <a:avLst/>
          </a:prstGeom>
          <a:ln w="38100" cap="flat">
            <a:solidFill>
              <a:srgbClr val="000000"/>
            </a:solidFill>
            <a:prstDash val="solid"/>
            <a:headEnd type="none" w="sm" len="sm"/>
            <a:tailEnd type="arrow" w="med" len="sm"/>
          </a:ln>
        </p:spPr>
      </p:sp>
      <p:sp>
        <p:nvSpPr>
          <p:cNvPr id="31" name="AutoShape 31"/>
          <p:cNvSpPr/>
          <p:nvPr/>
        </p:nvSpPr>
        <p:spPr>
          <a:xfrm flipV="1">
            <a:off x="3582779" y="3448881"/>
            <a:ext cx="1386375" cy="1044160"/>
          </a:xfrm>
          <a:prstGeom prst="line">
            <a:avLst/>
          </a:prstGeom>
          <a:ln w="38100" cap="flat">
            <a:solidFill>
              <a:srgbClr val="000000"/>
            </a:solidFill>
            <a:prstDash val="solid"/>
            <a:headEnd type="none" w="sm" len="sm"/>
            <a:tailEnd type="arrow" w="med" len="sm"/>
          </a:ln>
        </p:spPr>
      </p:sp>
      <p:sp>
        <p:nvSpPr>
          <p:cNvPr id="32" name="TextBox 32"/>
          <p:cNvSpPr txBox="1"/>
          <p:nvPr/>
        </p:nvSpPr>
        <p:spPr>
          <a:xfrm>
            <a:off x="6246137" y="2479600"/>
            <a:ext cx="2545438" cy="1857301"/>
          </a:xfrm>
          <a:prstGeom prst="rect">
            <a:avLst/>
          </a:prstGeom>
        </p:spPr>
        <p:txBody>
          <a:bodyPr lIns="0" tIns="0" rIns="0" bIns="0" rtlCol="0" anchor="t">
            <a:spAutoFit/>
          </a:bodyPr>
          <a:lstStyle/>
          <a:p>
            <a:pPr algn="ctr">
              <a:lnSpc>
                <a:spcPts val="12359"/>
              </a:lnSpc>
            </a:pPr>
            <a:r>
              <a:rPr lang="en-US" sz="10299">
                <a:solidFill>
                  <a:srgbClr val="F6F6F6"/>
                </a:solidFill>
                <a:latin typeface="Cooper Hewitt Bold"/>
              </a:rPr>
              <a:t>P</a:t>
            </a:r>
          </a:p>
        </p:txBody>
      </p:sp>
      <p:sp>
        <p:nvSpPr>
          <p:cNvPr id="33" name="TextBox 33"/>
          <p:cNvSpPr txBox="1"/>
          <p:nvPr/>
        </p:nvSpPr>
        <p:spPr>
          <a:xfrm>
            <a:off x="6246137" y="6045201"/>
            <a:ext cx="2545438" cy="1857301"/>
          </a:xfrm>
          <a:prstGeom prst="rect">
            <a:avLst/>
          </a:prstGeom>
        </p:spPr>
        <p:txBody>
          <a:bodyPr lIns="0" tIns="0" rIns="0" bIns="0" rtlCol="0" anchor="t">
            <a:spAutoFit/>
          </a:bodyPr>
          <a:lstStyle/>
          <a:p>
            <a:pPr algn="ctr">
              <a:lnSpc>
                <a:spcPts val="12359"/>
              </a:lnSpc>
            </a:pPr>
            <a:r>
              <a:rPr lang="en-US" sz="10299">
                <a:solidFill>
                  <a:srgbClr val="F6F6F6"/>
                </a:solidFill>
                <a:latin typeface="Cooper Hewitt Bold"/>
              </a:rPr>
              <a:t>W</a:t>
            </a:r>
          </a:p>
        </p:txBody>
      </p:sp>
      <p:sp>
        <p:nvSpPr>
          <p:cNvPr id="34" name="TextBox 34"/>
          <p:cNvSpPr txBox="1"/>
          <p:nvPr/>
        </p:nvSpPr>
        <p:spPr>
          <a:xfrm>
            <a:off x="9517619" y="6045275"/>
            <a:ext cx="2545438" cy="1857301"/>
          </a:xfrm>
          <a:prstGeom prst="rect">
            <a:avLst/>
          </a:prstGeom>
        </p:spPr>
        <p:txBody>
          <a:bodyPr lIns="0" tIns="0" rIns="0" bIns="0" rtlCol="0" anchor="t">
            <a:spAutoFit/>
          </a:bodyPr>
          <a:lstStyle/>
          <a:p>
            <a:pPr algn="ctr">
              <a:lnSpc>
                <a:spcPts val="12359"/>
              </a:lnSpc>
            </a:pPr>
            <a:r>
              <a:rPr lang="en-US" sz="10299">
                <a:solidFill>
                  <a:srgbClr val="F6F6F6"/>
                </a:solidFill>
                <a:latin typeface="Cooper Hewitt Bold"/>
              </a:rPr>
              <a:t>W</a:t>
            </a:r>
          </a:p>
        </p:txBody>
      </p:sp>
      <p:sp>
        <p:nvSpPr>
          <p:cNvPr id="35" name="TextBox 35"/>
          <p:cNvSpPr txBox="1"/>
          <p:nvPr/>
        </p:nvSpPr>
        <p:spPr>
          <a:xfrm>
            <a:off x="12455725" y="5542797"/>
            <a:ext cx="4160737" cy="714375"/>
          </a:xfrm>
          <a:prstGeom prst="rect">
            <a:avLst/>
          </a:prstGeom>
        </p:spPr>
        <p:txBody>
          <a:bodyPr lIns="0" tIns="0" rIns="0" bIns="0" rtlCol="0" anchor="t">
            <a:spAutoFit/>
          </a:bodyPr>
          <a:lstStyle/>
          <a:p>
            <a:pPr algn="l">
              <a:lnSpc>
                <a:spcPts val="4799"/>
              </a:lnSpc>
            </a:pPr>
            <a:r>
              <a:rPr lang="en-US" sz="3999">
                <a:solidFill>
                  <a:srgbClr val="7C3E66"/>
                </a:solidFill>
                <a:latin typeface="Cooper Hewitt"/>
              </a:rPr>
              <a:t>WHAT</a:t>
            </a:r>
          </a:p>
        </p:txBody>
      </p:sp>
      <p:sp>
        <p:nvSpPr>
          <p:cNvPr id="36" name="TextBox 36"/>
          <p:cNvSpPr txBox="1"/>
          <p:nvPr/>
        </p:nvSpPr>
        <p:spPr>
          <a:xfrm>
            <a:off x="5058306" y="542925"/>
            <a:ext cx="8918625"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LATAR BELAKANG</a:t>
            </a:r>
          </a:p>
        </p:txBody>
      </p:sp>
      <p:grpSp>
        <p:nvGrpSpPr>
          <p:cNvPr id="37" name="Group 37"/>
          <p:cNvGrpSpPr/>
          <p:nvPr/>
        </p:nvGrpSpPr>
        <p:grpSpPr>
          <a:xfrm>
            <a:off x="9351700" y="1817613"/>
            <a:ext cx="8936300" cy="3086100"/>
            <a:chOff x="0" y="0"/>
            <a:chExt cx="2353593" cy="812800"/>
          </a:xfrm>
        </p:grpSpPr>
        <p:sp>
          <p:nvSpPr>
            <p:cNvPr id="38" name="Freeform 38"/>
            <p:cNvSpPr/>
            <p:nvPr/>
          </p:nvSpPr>
          <p:spPr>
            <a:xfrm>
              <a:off x="0" y="0"/>
              <a:ext cx="2353593" cy="812800"/>
            </a:xfrm>
            <a:custGeom>
              <a:avLst/>
              <a:gdLst/>
              <a:ahLst/>
              <a:cxnLst/>
              <a:rect l="l" t="t" r="r" b="b"/>
              <a:pathLst>
                <a:path w="2353593" h="812800">
                  <a:moveTo>
                    <a:pt x="0" y="0"/>
                  </a:moveTo>
                  <a:lnTo>
                    <a:pt x="2353593" y="0"/>
                  </a:lnTo>
                  <a:lnTo>
                    <a:pt x="2353593" y="812800"/>
                  </a:lnTo>
                  <a:lnTo>
                    <a:pt x="0" y="812800"/>
                  </a:lnTo>
                  <a:close/>
                </a:path>
              </a:pathLst>
            </a:custGeom>
            <a:solidFill>
              <a:srgbClr val="F6F6F6"/>
            </a:solidFill>
          </p:spPr>
        </p:sp>
        <p:sp>
          <p:nvSpPr>
            <p:cNvPr id="39" name="TextBox 39"/>
            <p:cNvSpPr txBox="1"/>
            <p:nvPr/>
          </p:nvSpPr>
          <p:spPr>
            <a:xfrm>
              <a:off x="0" y="-57150"/>
              <a:ext cx="2353593" cy="869950"/>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9873969" y="2363881"/>
            <a:ext cx="1832737" cy="1973094"/>
            <a:chOff x="0" y="0"/>
            <a:chExt cx="482696" cy="519663"/>
          </a:xfrm>
        </p:grpSpPr>
        <p:sp>
          <p:nvSpPr>
            <p:cNvPr id="41" name="Freeform 41"/>
            <p:cNvSpPr/>
            <p:nvPr/>
          </p:nvSpPr>
          <p:spPr>
            <a:xfrm>
              <a:off x="0" y="0"/>
              <a:ext cx="482696" cy="519663"/>
            </a:xfrm>
            <a:custGeom>
              <a:avLst/>
              <a:gdLst/>
              <a:ahLst/>
              <a:cxnLst/>
              <a:rect l="l" t="t" r="r" b="b"/>
              <a:pathLst>
                <a:path w="482696" h="519663">
                  <a:moveTo>
                    <a:pt x="0" y="0"/>
                  </a:moveTo>
                  <a:lnTo>
                    <a:pt x="482696" y="0"/>
                  </a:lnTo>
                  <a:lnTo>
                    <a:pt x="482696" y="519663"/>
                  </a:lnTo>
                  <a:lnTo>
                    <a:pt x="0" y="519663"/>
                  </a:lnTo>
                  <a:close/>
                </a:path>
              </a:pathLst>
            </a:custGeom>
            <a:solidFill>
              <a:srgbClr val="3B5CA0"/>
            </a:solidFill>
          </p:spPr>
        </p:sp>
        <p:sp>
          <p:nvSpPr>
            <p:cNvPr id="42" name="TextBox 42"/>
            <p:cNvSpPr txBox="1"/>
            <p:nvPr/>
          </p:nvSpPr>
          <p:spPr>
            <a:xfrm>
              <a:off x="0" y="-57150"/>
              <a:ext cx="482696" cy="576813"/>
            </a:xfrm>
            <a:prstGeom prst="rect">
              <a:avLst/>
            </a:prstGeom>
          </p:spPr>
          <p:txBody>
            <a:bodyPr lIns="50800" tIns="50800" rIns="50800" bIns="50800" rtlCol="0" anchor="ctr"/>
            <a:lstStyle/>
            <a:p>
              <a:pPr algn="ctr">
                <a:lnSpc>
                  <a:spcPts val="2659"/>
                </a:lnSpc>
              </a:pPr>
              <a:endParaRPr/>
            </a:p>
          </p:txBody>
        </p:sp>
      </p:grpSp>
      <p:sp>
        <p:nvSpPr>
          <p:cNvPr id="43" name="TextBox 43"/>
          <p:cNvSpPr txBox="1"/>
          <p:nvPr/>
        </p:nvSpPr>
        <p:spPr>
          <a:xfrm>
            <a:off x="12455725" y="1860475"/>
            <a:ext cx="4160737" cy="714375"/>
          </a:xfrm>
          <a:prstGeom prst="rect">
            <a:avLst/>
          </a:prstGeom>
        </p:spPr>
        <p:txBody>
          <a:bodyPr lIns="0" tIns="0" rIns="0" bIns="0" rtlCol="0" anchor="t">
            <a:spAutoFit/>
          </a:bodyPr>
          <a:lstStyle/>
          <a:p>
            <a:pPr algn="l">
              <a:lnSpc>
                <a:spcPts val="4799"/>
              </a:lnSpc>
            </a:pPr>
            <a:r>
              <a:rPr lang="en-US" sz="3999">
                <a:solidFill>
                  <a:srgbClr val="243A73"/>
                </a:solidFill>
                <a:latin typeface="Cooper Hewitt"/>
              </a:rPr>
              <a:t>SOLUTION</a:t>
            </a:r>
          </a:p>
        </p:txBody>
      </p:sp>
      <p:sp>
        <p:nvSpPr>
          <p:cNvPr id="44" name="TextBox 44"/>
          <p:cNvSpPr txBox="1"/>
          <p:nvPr/>
        </p:nvSpPr>
        <p:spPr>
          <a:xfrm>
            <a:off x="9517619" y="2445515"/>
            <a:ext cx="2545438" cy="1857301"/>
          </a:xfrm>
          <a:prstGeom prst="rect">
            <a:avLst/>
          </a:prstGeom>
        </p:spPr>
        <p:txBody>
          <a:bodyPr lIns="0" tIns="0" rIns="0" bIns="0" rtlCol="0" anchor="t">
            <a:spAutoFit/>
          </a:bodyPr>
          <a:lstStyle/>
          <a:p>
            <a:pPr algn="ctr">
              <a:lnSpc>
                <a:spcPts val="12359"/>
              </a:lnSpc>
            </a:pPr>
            <a:r>
              <a:rPr lang="en-US" sz="10299">
                <a:solidFill>
                  <a:srgbClr val="F6F6F6"/>
                </a:solidFill>
                <a:latin typeface="Cooper Hewitt Bold"/>
              </a:rPr>
              <a:t>S</a:t>
            </a:r>
          </a:p>
        </p:txBody>
      </p:sp>
      <p:sp>
        <p:nvSpPr>
          <p:cNvPr id="45" name="Freeform 45"/>
          <p:cNvSpPr/>
          <p:nvPr/>
        </p:nvSpPr>
        <p:spPr>
          <a:xfrm>
            <a:off x="11782906" y="2971914"/>
            <a:ext cx="726706" cy="1079424"/>
          </a:xfrm>
          <a:custGeom>
            <a:avLst/>
            <a:gdLst/>
            <a:ahLst/>
            <a:cxnLst/>
            <a:rect l="l" t="t" r="r" b="b"/>
            <a:pathLst>
              <a:path w="726706" h="1079424">
                <a:moveTo>
                  <a:pt x="0" y="0"/>
                </a:moveTo>
                <a:lnTo>
                  <a:pt x="726706" y="0"/>
                </a:lnTo>
                <a:lnTo>
                  <a:pt x="726706" y="1079424"/>
                </a:lnTo>
                <a:lnTo>
                  <a:pt x="0" y="1079424"/>
                </a:lnTo>
                <a:lnTo>
                  <a:pt x="0" y="0"/>
                </a:lnTo>
                <a:close/>
              </a:path>
            </a:pathLst>
          </a:custGeom>
          <a:blipFill>
            <a:blip r:embed="rId4"/>
            <a:stretch>
              <a:fillRect/>
            </a:stretch>
          </a:blipFill>
        </p:spPr>
      </p:sp>
      <p:sp>
        <p:nvSpPr>
          <p:cNvPr id="46" name="Freeform 46"/>
          <p:cNvSpPr/>
          <p:nvPr/>
        </p:nvSpPr>
        <p:spPr>
          <a:xfrm>
            <a:off x="12895144" y="2971355"/>
            <a:ext cx="1208255" cy="1191441"/>
          </a:xfrm>
          <a:custGeom>
            <a:avLst/>
            <a:gdLst/>
            <a:ahLst/>
            <a:cxnLst/>
            <a:rect l="l" t="t" r="r" b="b"/>
            <a:pathLst>
              <a:path w="1208255" h="1191441">
                <a:moveTo>
                  <a:pt x="0" y="0"/>
                </a:moveTo>
                <a:lnTo>
                  <a:pt x="1208255" y="0"/>
                </a:lnTo>
                <a:lnTo>
                  <a:pt x="1208255" y="1191441"/>
                </a:lnTo>
                <a:lnTo>
                  <a:pt x="0" y="1191441"/>
                </a:lnTo>
                <a:lnTo>
                  <a:pt x="0" y="0"/>
                </a:lnTo>
                <a:close/>
              </a:path>
            </a:pathLst>
          </a:custGeom>
          <a:blipFill>
            <a:blip r:embed="rId7"/>
            <a:stretch>
              <a:fillRect/>
            </a:stretch>
          </a:blipFill>
        </p:spPr>
      </p:sp>
      <p:sp>
        <p:nvSpPr>
          <p:cNvPr id="47" name="TextBox 47"/>
          <p:cNvSpPr txBox="1"/>
          <p:nvPr/>
        </p:nvSpPr>
        <p:spPr>
          <a:xfrm>
            <a:off x="14532024" y="2652675"/>
            <a:ext cx="2022335" cy="9144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Local Binary Pattern</a:t>
            </a:r>
          </a:p>
        </p:txBody>
      </p:sp>
      <p:sp>
        <p:nvSpPr>
          <p:cNvPr id="48" name="TextBox 48"/>
          <p:cNvSpPr txBox="1"/>
          <p:nvPr/>
        </p:nvSpPr>
        <p:spPr>
          <a:xfrm>
            <a:off x="14536094" y="3604315"/>
            <a:ext cx="2306770" cy="4572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Ridge Density</a:t>
            </a:r>
          </a:p>
        </p:txBody>
      </p:sp>
      <p:sp>
        <p:nvSpPr>
          <p:cNvPr id="49" name="AutoShape 49"/>
          <p:cNvSpPr/>
          <p:nvPr/>
        </p:nvSpPr>
        <p:spPr>
          <a:xfrm>
            <a:off x="12509612" y="3511626"/>
            <a:ext cx="385531" cy="55449"/>
          </a:xfrm>
          <a:prstGeom prst="line">
            <a:avLst/>
          </a:prstGeom>
          <a:ln w="38100" cap="flat">
            <a:solidFill>
              <a:srgbClr val="000000"/>
            </a:solidFill>
            <a:prstDash val="solid"/>
            <a:headEnd type="none" w="sm" len="sm"/>
            <a:tailEnd type="arrow" w="med" len="sm"/>
          </a:ln>
        </p:spPr>
      </p:sp>
      <p:sp>
        <p:nvSpPr>
          <p:cNvPr id="50" name="AutoShape 50"/>
          <p:cNvSpPr/>
          <p:nvPr/>
        </p:nvSpPr>
        <p:spPr>
          <a:xfrm flipV="1">
            <a:off x="14103399" y="3109875"/>
            <a:ext cx="428625" cy="457200"/>
          </a:xfrm>
          <a:prstGeom prst="line">
            <a:avLst/>
          </a:prstGeom>
          <a:ln w="38100" cap="flat">
            <a:solidFill>
              <a:srgbClr val="000000"/>
            </a:solidFill>
            <a:prstDash val="solid"/>
            <a:headEnd type="none" w="sm" len="sm"/>
            <a:tailEnd type="arrow" w="med" len="sm"/>
          </a:ln>
        </p:spPr>
      </p:sp>
      <p:sp>
        <p:nvSpPr>
          <p:cNvPr id="51" name="AutoShape 51"/>
          <p:cNvSpPr/>
          <p:nvPr/>
        </p:nvSpPr>
        <p:spPr>
          <a:xfrm>
            <a:off x="14103399" y="3567075"/>
            <a:ext cx="432694" cy="265839"/>
          </a:xfrm>
          <a:prstGeom prst="line">
            <a:avLst/>
          </a:prstGeom>
          <a:ln w="38100" cap="flat">
            <a:solidFill>
              <a:srgbClr val="000000"/>
            </a:solidFill>
            <a:prstDash val="solid"/>
            <a:headEnd type="none" w="sm" len="sm"/>
            <a:tailEnd type="arrow" w="med" len="sm"/>
          </a:ln>
        </p:spPr>
      </p:sp>
      <p:sp>
        <p:nvSpPr>
          <p:cNvPr id="52" name="TextBox 52"/>
          <p:cNvSpPr txBox="1"/>
          <p:nvPr/>
        </p:nvSpPr>
        <p:spPr>
          <a:xfrm>
            <a:off x="17290539" y="3220281"/>
            <a:ext cx="1004562" cy="4572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SVM</a:t>
            </a:r>
          </a:p>
        </p:txBody>
      </p:sp>
      <p:sp>
        <p:nvSpPr>
          <p:cNvPr id="53" name="AutoShape 53"/>
          <p:cNvSpPr/>
          <p:nvPr/>
        </p:nvSpPr>
        <p:spPr>
          <a:xfrm>
            <a:off x="16554360" y="3109875"/>
            <a:ext cx="736179" cy="339006"/>
          </a:xfrm>
          <a:prstGeom prst="line">
            <a:avLst/>
          </a:prstGeom>
          <a:ln w="38100" cap="flat">
            <a:solidFill>
              <a:srgbClr val="000000"/>
            </a:solidFill>
            <a:prstDash val="solid"/>
            <a:headEnd type="none" w="sm" len="sm"/>
            <a:tailEnd type="arrow" w="med" len="sm"/>
          </a:ln>
        </p:spPr>
      </p:sp>
      <p:sp>
        <p:nvSpPr>
          <p:cNvPr id="54" name="AutoShape 54"/>
          <p:cNvSpPr/>
          <p:nvPr/>
        </p:nvSpPr>
        <p:spPr>
          <a:xfrm flipV="1">
            <a:off x="16842864" y="3448881"/>
            <a:ext cx="447675" cy="384033"/>
          </a:xfrm>
          <a:prstGeom prst="line">
            <a:avLst/>
          </a:prstGeom>
          <a:ln w="38100" cap="flat">
            <a:solidFill>
              <a:srgbClr val="000000"/>
            </a:solidFill>
            <a:prstDash val="solid"/>
            <a:headEnd type="none" w="sm" len="sm"/>
            <a:tailEnd type="arrow" w="med" len="sm"/>
          </a:ln>
        </p:spPr>
      </p:sp>
      <p:sp>
        <p:nvSpPr>
          <p:cNvPr id="55" name="TextBox 55"/>
          <p:cNvSpPr txBox="1"/>
          <p:nvPr/>
        </p:nvSpPr>
        <p:spPr>
          <a:xfrm>
            <a:off x="12455725" y="6295272"/>
            <a:ext cx="5627027" cy="18288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Penelitian ini akan menghasilkan model machine learning yang dapat melakukan klasifikasi gender dari citra sidik jari</a:t>
            </a:r>
          </a:p>
        </p:txBody>
      </p:sp>
      <p:sp>
        <p:nvSpPr>
          <p:cNvPr id="56" name="TextBox 56"/>
          <p:cNvSpPr txBox="1"/>
          <p:nvPr/>
        </p:nvSpPr>
        <p:spPr>
          <a:xfrm>
            <a:off x="734550" y="5467494"/>
            <a:ext cx="4160737" cy="714375"/>
          </a:xfrm>
          <a:prstGeom prst="rect">
            <a:avLst/>
          </a:prstGeom>
        </p:spPr>
        <p:txBody>
          <a:bodyPr lIns="0" tIns="0" rIns="0" bIns="0" rtlCol="0" anchor="t">
            <a:spAutoFit/>
          </a:bodyPr>
          <a:lstStyle/>
          <a:p>
            <a:pPr algn="l">
              <a:lnSpc>
                <a:spcPts val="4799"/>
              </a:lnSpc>
            </a:pPr>
            <a:r>
              <a:rPr lang="en-US" sz="3999">
                <a:solidFill>
                  <a:srgbClr val="7C3E66"/>
                </a:solidFill>
                <a:latin typeface="Cooper Hewitt"/>
              </a:rPr>
              <a:t>WHY</a:t>
            </a:r>
          </a:p>
        </p:txBody>
      </p:sp>
      <p:sp>
        <p:nvSpPr>
          <p:cNvPr id="57" name="TextBox 57"/>
          <p:cNvSpPr txBox="1"/>
          <p:nvPr/>
        </p:nvSpPr>
        <p:spPr>
          <a:xfrm>
            <a:off x="734550" y="6181869"/>
            <a:ext cx="5627027" cy="18288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Metode ekstraksi ini dipilih karena memiliki karakteristik unik yang dapat membantu dalam klasifikasi gender.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423277" y="6416601"/>
            <a:ext cx="3087602" cy="3142122"/>
          </a:xfrm>
          <a:custGeom>
            <a:avLst/>
            <a:gdLst/>
            <a:ahLst/>
            <a:cxnLst/>
            <a:rect l="l" t="t" r="r" b="b"/>
            <a:pathLst>
              <a:path w="3087602" h="3142122">
                <a:moveTo>
                  <a:pt x="0" y="0"/>
                </a:moveTo>
                <a:lnTo>
                  <a:pt x="3087602" y="0"/>
                </a:lnTo>
                <a:lnTo>
                  <a:pt x="3087602" y="3142122"/>
                </a:lnTo>
                <a:lnTo>
                  <a:pt x="0" y="3142122"/>
                </a:lnTo>
                <a:lnTo>
                  <a:pt x="0" y="0"/>
                </a:lnTo>
                <a:close/>
              </a:path>
            </a:pathLst>
          </a:custGeom>
          <a:blipFill>
            <a:blip r:embed="rId2"/>
            <a:stretch>
              <a:fillRect l="-1339" t="-6715" b="-2890"/>
            </a:stretch>
          </a:blipFill>
        </p:spPr>
      </p:sp>
      <p:sp>
        <p:nvSpPr>
          <p:cNvPr id="3" name="Freeform 3"/>
          <p:cNvSpPr/>
          <p:nvPr/>
        </p:nvSpPr>
        <p:spPr>
          <a:xfrm>
            <a:off x="305348" y="1984574"/>
            <a:ext cx="4261082" cy="2312828"/>
          </a:xfrm>
          <a:custGeom>
            <a:avLst/>
            <a:gdLst/>
            <a:ahLst/>
            <a:cxnLst/>
            <a:rect l="l" t="t" r="r" b="b"/>
            <a:pathLst>
              <a:path w="4261082" h="2312828">
                <a:moveTo>
                  <a:pt x="0" y="0"/>
                </a:moveTo>
                <a:lnTo>
                  <a:pt x="4261083" y="0"/>
                </a:lnTo>
                <a:lnTo>
                  <a:pt x="4261083" y="2312828"/>
                </a:lnTo>
                <a:lnTo>
                  <a:pt x="0" y="2312828"/>
                </a:lnTo>
                <a:lnTo>
                  <a:pt x="0" y="0"/>
                </a:lnTo>
                <a:close/>
              </a:path>
            </a:pathLst>
          </a:custGeom>
          <a:blipFill>
            <a:blip r:embed="rId3"/>
            <a:stretch>
              <a:fillRect r="-167189"/>
            </a:stretch>
          </a:blipFill>
        </p:spPr>
      </p:sp>
      <p:sp>
        <p:nvSpPr>
          <p:cNvPr id="4" name="AutoShape 4"/>
          <p:cNvSpPr/>
          <p:nvPr/>
        </p:nvSpPr>
        <p:spPr>
          <a:xfrm>
            <a:off x="4566431" y="3140988"/>
            <a:ext cx="1192660" cy="0"/>
          </a:xfrm>
          <a:prstGeom prst="line">
            <a:avLst/>
          </a:prstGeom>
          <a:ln w="38100" cap="flat">
            <a:solidFill>
              <a:srgbClr val="000000"/>
            </a:solidFill>
            <a:prstDash val="solid"/>
            <a:headEnd type="none" w="sm" len="sm"/>
            <a:tailEnd type="arrow" w="med" len="sm"/>
          </a:ln>
        </p:spPr>
      </p:sp>
      <p:sp>
        <p:nvSpPr>
          <p:cNvPr id="5" name="Freeform 5"/>
          <p:cNvSpPr/>
          <p:nvPr/>
        </p:nvSpPr>
        <p:spPr>
          <a:xfrm>
            <a:off x="13174334" y="2794669"/>
            <a:ext cx="2436174" cy="692638"/>
          </a:xfrm>
          <a:custGeom>
            <a:avLst/>
            <a:gdLst/>
            <a:ahLst/>
            <a:cxnLst/>
            <a:rect l="l" t="t" r="r" b="b"/>
            <a:pathLst>
              <a:path w="2436174" h="692638">
                <a:moveTo>
                  <a:pt x="0" y="0"/>
                </a:moveTo>
                <a:lnTo>
                  <a:pt x="2436175" y="0"/>
                </a:lnTo>
                <a:lnTo>
                  <a:pt x="2436175" y="692638"/>
                </a:lnTo>
                <a:lnTo>
                  <a:pt x="0" y="692638"/>
                </a:lnTo>
                <a:lnTo>
                  <a:pt x="0" y="0"/>
                </a:lnTo>
                <a:close/>
              </a:path>
            </a:pathLst>
          </a:custGeom>
          <a:blipFill>
            <a:blip r:embed="rId4"/>
            <a:stretch>
              <a:fillRect/>
            </a:stretch>
          </a:blipFill>
        </p:spPr>
      </p:sp>
      <p:sp>
        <p:nvSpPr>
          <p:cNvPr id="6" name="AutoShape 6"/>
          <p:cNvSpPr/>
          <p:nvPr/>
        </p:nvSpPr>
        <p:spPr>
          <a:xfrm>
            <a:off x="12100772" y="3140988"/>
            <a:ext cx="1073563" cy="0"/>
          </a:xfrm>
          <a:prstGeom prst="line">
            <a:avLst/>
          </a:prstGeom>
          <a:ln w="38100" cap="flat">
            <a:solidFill>
              <a:srgbClr val="000000"/>
            </a:solidFill>
            <a:prstDash val="solid"/>
            <a:headEnd type="none" w="sm" len="sm"/>
            <a:tailEnd type="arrow" w="med" len="sm"/>
          </a:ln>
        </p:spPr>
      </p:sp>
      <p:sp>
        <p:nvSpPr>
          <p:cNvPr id="7" name="Freeform 7"/>
          <p:cNvSpPr/>
          <p:nvPr/>
        </p:nvSpPr>
        <p:spPr>
          <a:xfrm>
            <a:off x="4972352" y="6312442"/>
            <a:ext cx="3265819" cy="3350440"/>
          </a:xfrm>
          <a:custGeom>
            <a:avLst/>
            <a:gdLst/>
            <a:ahLst/>
            <a:cxnLst/>
            <a:rect l="l" t="t" r="r" b="b"/>
            <a:pathLst>
              <a:path w="3265819" h="3350440">
                <a:moveTo>
                  <a:pt x="0" y="0"/>
                </a:moveTo>
                <a:lnTo>
                  <a:pt x="3265820" y="0"/>
                </a:lnTo>
                <a:lnTo>
                  <a:pt x="3265820" y="3350440"/>
                </a:lnTo>
                <a:lnTo>
                  <a:pt x="0" y="3350440"/>
                </a:lnTo>
                <a:lnTo>
                  <a:pt x="0" y="0"/>
                </a:lnTo>
                <a:close/>
              </a:path>
            </a:pathLst>
          </a:custGeom>
          <a:blipFill>
            <a:blip r:embed="rId5"/>
            <a:stretch>
              <a:fillRect t="-6296"/>
            </a:stretch>
          </a:blipFill>
        </p:spPr>
      </p:sp>
      <p:sp>
        <p:nvSpPr>
          <p:cNvPr id="8" name="AutoShape 8"/>
          <p:cNvSpPr/>
          <p:nvPr/>
        </p:nvSpPr>
        <p:spPr>
          <a:xfrm flipV="1">
            <a:off x="3510879" y="7987662"/>
            <a:ext cx="1461473" cy="0"/>
          </a:xfrm>
          <a:prstGeom prst="line">
            <a:avLst/>
          </a:prstGeom>
          <a:ln w="38100" cap="flat">
            <a:solidFill>
              <a:srgbClr val="000000"/>
            </a:solidFill>
            <a:prstDash val="solid"/>
            <a:headEnd type="none" w="sm" len="sm"/>
            <a:tailEnd type="arrow" w="med" len="sm"/>
          </a:ln>
        </p:spPr>
      </p:sp>
      <p:sp>
        <p:nvSpPr>
          <p:cNvPr id="9" name="Freeform 9"/>
          <p:cNvSpPr/>
          <p:nvPr/>
        </p:nvSpPr>
        <p:spPr>
          <a:xfrm>
            <a:off x="9536681" y="6090128"/>
            <a:ext cx="1428822" cy="3795073"/>
          </a:xfrm>
          <a:custGeom>
            <a:avLst/>
            <a:gdLst/>
            <a:ahLst/>
            <a:cxnLst/>
            <a:rect l="l" t="t" r="r" b="b"/>
            <a:pathLst>
              <a:path w="1428822" h="3795073">
                <a:moveTo>
                  <a:pt x="0" y="0"/>
                </a:moveTo>
                <a:lnTo>
                  <a:pt x="1428822" y="0"/>
                </a:lnTo>
                <a:lnTo>
                  <a:pt x="1428822" y="3795072"/>
                </a:lnTo>
                <a:lnTo>
                  <a:pt x="0" y="3795072"/>
                </a:lnTo>
                <a:lnTo>
                  <a:pt x="0" y="0"/>
                </a:lnTo>
                <a:close/>
              </a:path>
            </a:pathLst>
          </a:custGeom>
          <a:blipFill>
            <a:blip r:embed="rId6"/>
            <a:stretch>
              <a:fillRect/>
            </a:stretch>
          </a:blipFill>
        </p:spPr>
      </p:sp>
      <p:sp>
        <p:nvSpPr>
          <p:cNvPr id="10" name="TextBox 10"/>
          <p:cNvSpPr txBox="1"/>
          <p:nvPr/>
        </p:nvSpPr>
        <p:spPr>
          <a:xfrm>
            <a:off x="3457321" y="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EKSTRAKSI FITUR</a:t>
            </a:r>
          </a:p>
        </p:txBody>
      </p:sp>
      <p:sp>
        <p:nvSpPr>
          <p:cNvPr id="11" name="TextBox 11"/>
          <p:cNvSpPr txBox="1"/>
          <p:nvPr/>
        </p:nvSpPr>
        <p:spPr>
          <a:xfrm>
            <a:off x="332983" y="1517849"/>
            <a:ext cx="5453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EKSTRAKSI RIDGE DENSITY</a:t>
            </a:r>
          </a:p>
        </p:txBody>
      </p:sp>
      <p:sp>
        <p:nvSpPr>
          <p:cNvPr id="12" name="TextBox 12"/>
          <p:cNvSpPr txBox="1"/>
          <p:nvPr/>
        </p:nvSpPr>
        <p:spPr>
          <a:xfrm>
            <a:off x="305348" y="5842478"/>
            <a:ext cx="5453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EKSTRAKSI LOCAL BINARY PATTERN</a:t>
            </a:r>
          </a:p>
        </p:txBody>
      </p:sp>
      <p:sp>
        <p:nvSpPr>
          <p:cNvPr id="13" name="TextBox 13"/>
          <p:cNvSpPr txBox="1"/>
          <p:nvPr/>
        </p:nvSpPr>
        <p:spPr>
          <a:xfrm>
            <a:off x="5786726" y="2369463"/>
            <a:ext cx="6314046" cy="1457325"/>
          </a:xfrm>
          <a:prstGeom prst="rect">
            <a:avLst/>
          </a:prstGeom>
        </p:spPr>
        <p:txBody>
          <a:bodyPr lIns="0" tIns="0" rIns="0" bIns="0" rtlCol="0" anchor="t">
            <a:spAutoFit/>
          </a:bodyPr>
          <a:lstStyle/>
          <a:p>
            <a:pPr algn="l">
              <a:lnSpc>
                <a:spcPts val="3600"/>
              </a:lnSpc>
              <a:spcBef>
                <a:spcPct val="0"/>
              </a:spcBef>
            </a:pPr>
            <a:r>
              <a:rPr lang="en-US" sz="3000">
                <a:solidFill>
                  <a:srgbClr val="000000"/>
                </a:solidFill>
                <a:latin typeface="Cooper Hewitt"/>
              </a:rPr>
              <a:t>RIDGE DENSITY=  (PIXEL FOREGROUND)/TOTAL KESELURUHAN PIXEL)</a:t>
            </a:r>
          </a:p>
        </p:txBody>
      </p:sp>
      <p:sp>
        <p:nvSpPr>
          <p:cNvPr id="14" name="AutoShape 14"/>
          <p:cNvSpPr/>
          <p:nvPr/>
        </p:nvSpPr>
        <p:spPr>
          <a:xfrm>
            <a:off x="8238172" y="7987662"/>
            <a:ext cx="1298509" cy="2"/>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502860" y="3533078"/>
            <a:ext cx="2426975" cy="3220845"/>
          </a:xfrm>
          <a:custGeom>
            <a:avLst/>
            <a:gdLst/>
            <a:ahLst/>
            <a:cxnLst/>
            <a:rect l="l" t="t" r="r" b="b"/>
            <a:pathLst>
              <a:path w="2426975" h="3220845">
                <a:moveTo>
                  <a:pt x="0" y="0"/>
                </a:moveTo>
                <a:lnTo>
                  <a:pt x="2426975" y="0"/>
                </a:lnTo>
                <a:lnTo>
                  <a:pt x="2426975" y="3220844"/>
                </a:lnTo>
                <a:lnTo>
                  <a:pt x="0" y="3220844"/>
                </a:lnTo>
                <a:lnTo>
                  <a:pt x="0" y="0"/>
                </a:lnTo>
                <a:close/>
              </a:path>
            </a:pathLst>
          </a:custGeom>
          <a:blipFill>
            <a:blip r:embed="rId2"/>
            <a:stretch>
              <a:fillRect/>
            </a:stretch>
          </a:blipFill>
        </p:spPr>
      </p:sp>
      <p:sp>
        <p:nvSpPr>
          <p:cNvPr id="3" name="AutoShape 3"/>
          <p:cNvSpPr/>
          <p:nvPr/>
        </p:nvSpPr>
        <p:spPr>
          <a:xfrm>
            <a:off x="2929835" y="5143500"/>
            <a:ext cx="657225" cy="0"/>
          </a:xfrm>
          <a:prstGeom prst="line">
            <a:avLst/>
          </a:prstGeom>
          <a:ln w="38100" cap="flat">
            <a:solidFill>
              <a:srgbClr val="000000"/>
            </a:solidFill>
            <a:prstDash val="solid"/>
            <a:headEnd type="none" w="sm" len="sm"/>
            <a:tailEnd type="arrow" w="med" len="sm"/>
          </a:ln>
        </p:spPr>
      </p:sp>
      <p:sp>
        <p:nvSpPr>
          <p:cNvPr id="4" name="Freeform 4"/>
          <p:cNvSpPr/>
          <p:nvPr/>
        </p:nvSpPr>
        <p:spPr>
          <a:xfrm>
            <a:off x="3587060" y="4882355"/>
            <a:ext cx="10646694" cy="522291"/>
          </a:xfrm>
          <a:custGeom>
            <a:avLst/>
            <a:gdLst/>
            <a:ahLst/>
            <a:cxnLst/>
            <a:rect l="l" t="t" r="r" b="b"/>
            <a:pathLst>
              <a:path w="10646694" h="522291">
                <a:moveTo>
                  <a:pt x="0" y="0"/>
                </a:moveTo>
                <a:lnTo>
                  <a:pt x="10646694" y="0"/>
                </a:lnTo>
                <a:lnTo>
                  <a:pt x="10646694" y="522290"/>
                </a:lnTo>
                <a:lnTo>
                  <a:pt x="0" y="522290"/>
                </a:lnTo>
                <a:lnTo>
                  <a:pt x="0" y="0"/>
                </a:lnTo>
                <a:close/>
              </a:path>
            </a:pathLst>
          </a:custGeom>
          <a:blipFill>
            <a:blip r:embed="rId3"/>
            <a:stretch>
              <a:fillRect/>
            </a:stretch>
          </a:blipFill>
        </p:spPr>
      </p:sp>
      <p:sp>
        <p:nvSpPr>
          <p:cNvPr id="5" name="Freeform 5"/>
          <p:cNvSpPr/>
          <p:nvPr/>
        </p:nvSpPr>
        <p:spPr>
          <a:xfrm>
            <a:off x="14895608" y="4913702"/>
            <a:ext cx="3200152" cy="459596"/>
          </a:xfrm>
          <a:custGeom>
            <a:avLst/>
            <a:gdLst/>
            <a:ahLst/>
            <a:cxnLst/>
            <a:rect l="l" t="t" r="r" b="b"/>
            <a:pathLst>
              <a:path w="3200152" h="459596">
                <a:moveTo>
                  <a:pt x="0" y="0"/>
                </a:moveTo>
                <a:lnTo>
                  <a:pt x="3200152" y="0"/>
                </a:lnTo>
                <a:lnTo>
                  <a:pt x="3200152" y="459596"/>
                </a:lnTo>
                <a:lnTo>
                  <a:pt x="0" y="459596"/>
                </a:lnTo>
                <a:lnTo>
                  <a:pt x="0" y="0"/>
                </a:lnTo>
                <a:close/>
              </a:path>
            </a:pathLst>
          </a:custGeom>
          <a:blipFill>
            <a:blip r:embed="rId4"/>
            <a:stretch>
              <a:fillRect/>
            </a:stretch>
          </a:blipFill>
        </p:spPr>
      </p:sp>
      <p:sp>
        <p:nvSpPr>
          <p:cNvPr id="6" name="TextBox 6"/>
          <p:cNvSpPr txBox="1"/>
          <p:nvPr/>
        </p:nvSpPr>
        <p:spPr>
          <a:xfrm>
            <a:off x="4227144" y="910233"/>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EKSTRAKSI FITUR</a:t>
            </a:r>
          </a:p>
        </p:txBody>
      </p:sp>
      <p:sp>
        <p:nvSpPr>
          <p:cNvPr id="7" name="TextBox 7"/>
          <p:cNvSpPr txBox="1"/>
          <p:nvPr/>
        </p:nvSpPr>
        <p:spPr>
          <a:xfrm>
            <a:off x="860189" y="2136560"/>
            <a:ext cx="5453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FITUR FILE SIDIK JARI</a:t>
            </a:r>
          </a:p>
        </p:txBody>
      </p:sp>
      <p:sp>
        <p:nvSpPr>
          <p:cNvPr id="8" name="AutoShape 8"/>
          <p:cNvSpPr/>
          <p:nvPr/>
        </p:nvSpPr>
        <p:spPr>
          <a:xfrm flipV="1">
            <a:off x="14233754" y="5143500"/>
            <a:ext cx="661853" cy="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201585" y="2030552"/>
            <a:ext cx="10931201" cy="7706034"/>
          </a:xfrm>
          <a:custGeom>
            <a:avLst/>
            <a:gdLst/>
            <a:ahLst/>
            <a:cxnLst/>
            <a:rect l="l" t="t" r="r" b="b"/>
            <a:pathLst>
              <a:path w="10931201" h="7706034">
                <a:moveTo>
                  <a:pt x="0" y="0"/>
                </a:moveTo>
                <a:lnTo>
                  <a:pt x="10931201" y="0"/>
                </a:lnTo>
                <a:lnTo>
                  <a:pt x="10931201" y="7706034"/>
                </a:lnTo>
                <a:lnTo>
                  <a:pt x="0" y="7706034"/>
                </a:lnTo>
                <a:lnTo>
                  <a:pt x="0" y="0"/>
                </a:lnTo>
                <a:close/>
              </a:path>
            </a:pathLst>
          </a:custGeom>
          <a:blipFill>
            <a:blip r:embed="rId2"/>
            <a:stretch>
              <a:fillRect/>
            </a:stretch>
          </a:blipFill>
        </p:spPr>
      </p:sp>
      <p:sp>
        <p:nvSpPr>
          <p:cNvPr id="3" name="TextBox 3"/>
          <p:cNvSpPr txBox="1"/>
          <p:nvPr/>
        </p:nvSpPr>
        <p:spPr>
          <a:xfrm>
            <a:off x="4227144" y="102870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PENGGABUNGAN FITUR</a:t>
            </a:r>
          </a:p>
        </p:txBody>
      </p:sp>
      <p:sp>
        <p:nvSpPr>
          <p:cNvPr id="4" name="TextBox 4"/>
          <p:cNvSpPr txBox="1"/>
          <p:nvPr/>
        </p:nvSpPr>
        <p:spPr>
          <a:xfrm>
            <a:off x="11569697" y="2285417"/>
            <a:ext cx="5998597" cy="914400"/>
          </a:xfrm>
          <a:prstGeom prst="rect">
            <a:avLst/>
          </a:prstGeom>
        </p:spPr>
        <p:txBody>
          <a:bodyPr lIns="0" tIns="0" rIns="0" bIns="0" rtlCol="0" anchor="t">
            <a:spAutoFit/>
          </a:bodyPr>
          <a:lstStyle/>
          <a:p>
            <a:pPr algn="l">
              <a:lnSpc>
                <a:spcPts val="3600"/>
              </a:lnSpc>
            </a:pPr>
            <a:r>
              <a:rPr lang="en-US" sz="3000">
                <a:solidFill>
                  <a:srgbClr val="243A73"/>
                </a:solidFill>
                <a:latin typeface="Open Sans Bold"/>
              </a:rPr>
              <a:t>4 PERCOBAAN PENGGABUNGAN FITUR</a:t>
            </a:r>
          </a:p>
        </p:txBody>
      </p:sp>
      <p:sp>
        <p:nvSpPr>
          <p:cNvPr id="5" name="TextBox 5"/>
          <p:cNvSpPr txBox="1"/>
          <p:nvPr/>
        </p:nvSpPr>
        <p:spPr>
          <a:xfrm>
            <a:off x="11569697" y="3704642"/>
            <a:ext cx="5998597" cy="914400"/>
          </a:xfrm>
          <a:prstGeom prst="rect">
            <a:avLst/>
          </a:prstGeom>
        </p:spPr>
        <p:txBody>
          <a:bodyPr lIns="0" tIns="0" rIns="0" bIns="0" rtlCol="0" anchor="t">
            <a:spAutoFit/>
          </a:bodyPr>
          <a:lstStyle/>
          <a:p>
            <a:pPr marL="647700" lvl="1" indent="-323850" algn="l">
              <a:lnSpc>
                <a:spcPts val="3600"/>
              </a:lnSpc>
              <a:buFont typeface="Arial"/>
              <a:buChar char="•"/>
            </a:pPr>
            <a:r>
              <a:rPr lang="en-US" sz="3000">
                <a:solidFill>
                  <a:srgbClr val="243A73"/>
                </a:solidFill>
                <a:latin typeface="Open Sans Bold"/>
              </a:rPr>
              <a:t>FITUR LBP DAN RIDGE DENSITY</a:t>
            </a:r>
          </a:p>
        </p:txBody>
      </p:sp>
      <p:sp>
        <p:nvSpPr>
          <p:cNvPr id="6" name="TextBox 6"/>
          <p:cNvSpPr txBox="1"/>
          <p:nvPr/>
        </p:nvSpPr>
        <p:spPr>
          <a:xfrm>
            <a:off x="11569697" y="5123867"/>
            <a:ext cx="5998597" cy="914400"/>
          </a:xfrm>
          <a:prstGeom prst="rect">
            <a:avLst/>
          </a:prstGeom>
        </p:spPr>
        <p:txBody>
          <a:bodyPr lIns="0" tIns="0" rIns="0" bIns="0" rtlCol="0" anchor="t">
            <a:spAutoFit/>
          </a:bodyPr>
          <a:lstStyle/>
          <a:p>
            <a:pPr marL="647700" lvl="1" indent="-323850" algn="l">
              <a:lnSpc>
                <a:spcPts val="3600"/>
              </a:lnSpc>
              <a:buFont typeface="Arial"/>
              <a:buChar char="•"/>
            </a:pPr>
            <a:r>
              <a:rPr lang="en-US" sz="3000">
                <a:solidFill>
                  <a:srgbClr val="243A73"/>
                </a:solidFill>
                <a:latin typeface="Open Sans Bold"/>
              </a:rPr>
              <a:t>FITUR LBP, RIDGE DENSITY DAN FITUR PADA FILE CITRA</a:t>
            </a:r>
          </a:p>
        </p:txBody>
      </p:sp>
      <p:sp>
        <p:nvSpPr>
          <p:cNvPr id="7" name="TextBox 7"/>
          <p:cNvSpPr txBox="1"/>
          <p:nvPr/>
        </p:nvSpPr>
        <p:spPr>
          <a:xfrm>
            <a:off x="11569697" y="6441365"/>
            <a:ext cx="5998597" cy="914400"/>
          </a:xfrm>
          <a:prstGeom prst="rect">
            <a:avLst/>
          </a:prstGeom>
        </p:spPr>
        <p:txBody>
          <a:bodyPr lIns="0" tIns="0" rIns="0" bIns="0" rtlCol="0" anchor="t">
            <a:spAutoFit/>
          </a:bodyPr>
          <a:lstStyle/>
          <a:p>
            <a:pPr marL="647700" lvl="1" indent="-323850" algn="l">
              <a:lnSpc>
                <a:spcPts val="3600"/>
              </a:lnSpc>
              <a:buFont typeface="Arial"/>
              <a:buChar char="•"/>
            </a:pPr>
            <a:r>
              <a:rPr lang="en-US" sz="3000">
                <a:solidFill>
                  <a:srgbClr val="243A73"/>
                </a:solidFill>
                <a:latin typeface="Open Sans Bold"/>
              </a:rPr>
              <a:t>LBP DAN FITUR PADA FILE CITRA </a:t>
            </a:r>
          </a:p>
        </p:txBody>
      </p:sp>
      <p:sp>
        <p:nvSpPr>
          <p:cNvPr id="8" name="TextBox 8"/>
          <p:cNvSpPr txBox="1"/>
          <p:nvPr/>
        </p:nvSpPr>
        <p:spPr>
          <a:xfrm>
            <a:off x="11569697" y="7630736"/>
            <a:ext cx="5998597" cy="914400"/>
          </a:xfrm>
          <a:prstGeom prst="rect">
            <a:avLst/>
          </a:prstGeom>
        </p:spPr>
        <p:txBody>
          <a:bodyPr lIns="0" tIns="0" rIns="0" bIns="0" rtlCol="0" anchor="t">
            <a:spAutoFit/>
          </a:bodyPr>
          <a:lstStyle/>
          <a:p>
            <a:pPr marL="647700" lvl="1" indent="-323850" algn="l">
              <a:lnSpc>
                <a:spcPts val="3600"/>
              </a:lnSpc>
              <a:buFont typeface="Arial"/>
              <a:buChar char="•"/>
            </a:pPr>
            <a:r>
              <a:rPr lang="en-US" sz="3000">
                <a:solidFill>
                  <a:srgbClr val="243A73"/>
                </a:solidFill>
                <a:latin typeface="Open Sans Bold"/>
              </a:rPr>
              <a:t>RIDGE DENSITY DAN FITUR PADA FILE CITRA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4227144" y="102870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PEMBUTAN MODEL</a:t>
            </a:r>
          </a:p>
        </p:txBody>
      </p:sp>
      <p:sp>
        <p:nvSpPr>
          <p:cNvPr id="3" name="TextBox 3"/>
          <p:cNvSpPr txBox="1"/>
          <p:nvPr/>
        </p:nvSpPr>
        <p:spPr>
          <a:xfrm>
            <a:off x="4670547" y="4139094"/>
            <a:ext cx="1325762" cy="254306"/>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MODEL SVM</a:t>
            </a:r>
          </a:p>
        </p:txBody>
      </p:sp>
      <p:sp>
        <p:nvSpPr>
          <p:cNvPr id="4" name="TextBox 4"/>
          <p:cNvSpPr txBox="1"/>
          <p:nvPr/>
        </p:nvSpPr>
        <p:spPr>
          <a:xfrm>
            <a:off x="6827023" y="4007178"/>
            <a:ext cx="2796154" cy="518137"/>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SPLIT DATASET MENJADI TRANING DAN TEST</a:t>
            </a:r>
          </a:p>
        </p:txBody>
      </p:sp>
      <p:sp>
        <p:nvSpPr>
          <p:cNvPr id="5" name="TextBox 5"/>
          <p:cNvSpPr txBox="1"/>
          <p:nvPr/>
        </p:nvSpPr>
        <p:spPr>
          <a:xfrm>
            <a:off x="10950705" y="4007178"/>
            <a:ext cx="2796154" cy="518137"/>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SPLIT TRANING DATASET MEJADI K-FOLD</a:t>
            </a:r>
          </a:p>
        </p:txBody>
      </p:sp>
      <p:sp>
        <p:nvSpPr>
          <p:cNvPr id="6" name="TextBox 6"/>
          <p:cNvSpPr txBox="1"/>
          <p:nvPr/>
        </p:nvSpPr>
        <p:spPr>
          <a:xfrm>
            <a:off x="10950705" y="5507379"/>
            <a:ext cx="2796154" cy="518137"/>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TRANING DATASET DENGAN FOLD 1-10</a:t>
            </a:r>
          </a:p>
        </p:txBody>
      </p:sp>
      <p:sp>
        <p:nvSpPr>
          <p:cNvPr id="7" name="TextBox 7"/>
          <p:cNvSpPr txBox="1"/>
          <p:nvPr/>
        </p:nvSpPr>
        <p:spPr>
          <a:xfrm>
            <a:off x="7267220" y="5375464"/>
            <a:ext cx="2796154" cy="781968"/>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MENGUJI SETIAP K-FOLD TERHADAP DATASET TESTING</a:t>
            </a:r>
          </a:p>
        </p:txBody>
      </p:sp>
      <p:sp>
        <p:nvSpPr>
          <p:cNvPr id="8" name="TextBox 8"/>
          <p:cNvSpPr txBox="1"/>
          <p:nvPr/>
        </p:nvSpPr>
        <p:spPr>
          <a:xfrm>
            <a:off x="3782269" y="5375464"/>
            <a:ext cx="2796154" cy="781968"/>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MEMANTAU SETIAP PERFORMA MODEL DALAM TIAP FOLD</a:t>
            </a:r>
          </a:p>
        </p:txBody>
      </p:sp>
      <p:sp>
        <p:nvSpPr>
          <p:cNvPr id="9" name="AutoShape 9"/>
          <p:cNvSpPr/>
          <p:nvPr/>
        </p:nvSpPr>
        <p:spPr>
          <a:xfrm>
            <a:off x="5996309" y="4261484"/>
            <a:ext cx="830714" cy="0"/>
          </a:xfrm>
          <a:prstGeom prst="line">
            <a:avLst/>
          </a:prstGeom>
          <a:ln w="38100" cap="flat">
            <a:solidFill>
              <a:srgbClr val="000000"/>
            </a:solidFill>
            <a:prstDash val="solid"/>
            <a:headEnd type="none" w="sm" len="sm"/>
            <a:tailEnd type="arrow" w="med" len="sm"/>
          </a:ln>
        </p:spPr>
      </p:sp>
      <p:sp>
        <p:nvSpPr>
          <p:cNvPr id="10" name="AutoShape 10"/>
          <p:cNvSpPr/>
          <p:nvPr/>
        </p:nvSpPr>
        <p:spPr>
          <a:xfrm>
            <a:off x="9623177" y="4261484"/>
            <a:ext cx="1327528" cy="0"/>
          </a:xfrm>
          <a:prstGeom prst="line">
            <a:avLst/>
          </a:prstGeom>
          <a:ln w="38100" cap="flat">
            <a:solidFill>
              <a:srgbClr val="000000"/>
            </a:solidFill>
            <a:prstDash val="solid"/>
            <a:headEnd type="none" w="sm" len="sm"/>
            <a:tailEnd type="arrow" w="med" len="sm"/>
          </a:ln>
        </p:spPr>
      </p:sp>
      <p:sp>
        <p:nvSpPr>
          <p:cNvPr id="11" name="AutoShape 11"/>
          <p:cNvSpPr/>
          <p:nvPr/>
        </p:nvSpPr>
        <p:spPr>
          <a:xfrm>
            <a:off x="12348782" y="4525315"/>
            <a:ext cx="0" cy="972539"/>
          </a:xfrm>
          <a:prstGeom prst="line">
            <a:avLst/>
          </a:prstGeom>
          <a:ln w="38100" cap="flat">
            <a:solidFill>
              <a:srgbClr val="000000"/>
            </a:solidFill>
            <a:prstDash val="solid"/>
            <a:headEnd type="none" w="sm" len="sm"/>
            <a:tailEnd type="arrow" w="med" len="sm"/>
          </a:ln>
        </p:spPr>
      </p:sp>
      <p:sp>
        <p:nvSpPr>
          <p:cNvPr id="12" name="AutoShape 12"/>
          <p:cNvSpPr/>
          <p:nvPr/>
        </p:nvSpPr>
        <p:spPr>
          <a:xfrm flipH="1">
            <a:off x="10063375" y="5761685"/>
            <a:ext cx="887330" cy="0"/>
          </a:xfrm>
          <a:prstGeom prst="line">
            <a:avLst/>
          </a:prstGeom>
          <a:ln w="38100" cap="flat">
            <a:solidFill>
              <a:srgbClr val="000000"/>
            </a:solidFill>
            <a:prstDash val="solid"/>
            <a:headEnd type="none" w="sm" len="sm"/>
            <a:tailEnd type="arrow" w="med" len="sm"/>
          </a:ln>
        </p:spPr>
      </p:sp>
      <p:sp>
        <p:nvSpPr>
          <p:cNvPr id="13" name="AutoShape 13"/>
          <p:cNvSpPr/>
          <p:nvPr/>
        </p:nvSpPr>
        <p:spPr>
          <a:xfrm flipH="1">
            <a:off x="6578424" y="5761685"/>
            <a:ext cx="688797" cy="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571143" y="4506650"/>
            <a:ext cx="7538360" cy="4812883"/>
          </a:xfrm>
          <a:custGeom>
            <a:avLst/>
            <a:gdLst/>
            <a:ahLst/>
            <a:cxnLst/>
            <a:rect l="l" t="t" r="r" b="b"/>
            <a:pathLst>
              <a:path w="7538360" h="4812883">
                <a:moveTo>
                  <a:pt x="0" y="0"/>
                </a:moveTo>
                <a:lnTo>
                  <a:pt x="7538360" y="0"/>
                </a:lnTo>
                <a:lnTo>
                  <a:pt x="7538360" y="4812883"/>
                </a:lnTo>
                <a:lnTo>
                  <a:pt x="0" y="4812883"/>
                </a:lnTo>
                <a:lnTo>
                  <a:pt x="0" y="0"/>
                </a:lnTo>
                <a:close/>
              </a:path>
            </a:pathLst>
          </a:custGeom>
          <a:blipFill>
            <a:blip r:embed="rId2"/>
            <a:stretch>
              <a:fillRect/>
            </a:stretch>
          </a:blipFill>
        </p:spPr>
      </p:sp>
      <p:sp>
        <p:nvSpPr>
          <p:cNvPr id="3" name="TextBox 3"/>
          <p:cNvSpPr txBox="1"/>
          <p:nvPr/>
        </p:nvSpPr>
        <p:spPr>
          <a:xfrm>
            <a:off x="4227144" y="102870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ANALISIS HASIL</a:t>
            </a:r>
          </a:p>
        </p:txBody>
      </p:sp>
      <p:sp>
        <p:nvSpPr>
          <p:cNvPr id="4" name="TextBox 4"/>
          <p:cNvSpPr txBox="1"/>
          <p:nvPr/>
        </p:nvSpPr>
        <p:spPr>
          <a:xfrm>
            <a:off x="571143" y="2879945"/>
            <a:ext cx="14674155" cy="457200"/>
          </a:xfrm>
          <a:prstGeom prst="rect">
            <a:avLst/>
          </a:prstGeom>
        </p:spPr>
        <p:txBody>
          <a:bodyPr lIns="0" tIns="0" rIns="0" bIns="0" rtlCol="0" anchor="t">
            <a:spAutoFit/>
          </a:bodyPr>
          <a:lstStyle/>
          <a:p>
            <a:pPr algn="l">
              <a:lnSpc>
                <a:spcPts val="3600"/>
              </a:lnSpc>
              <a:spcBef>
                <a:spcPct val="0"/>
              </a:spcBef>
            </a:pPr>
            <a:r>
              <a:rPr lang="en-US" sz="3000">
                <a:solidFill>
                  <a:srgbClr val="243A73"/>
                </a:solidFill>
                <a:latin typeface="Open Sans Bold"/>
              </a:rPr>
              <a:t>PENGUJIAN TERHADAP 4730 SIDIK JARI LAKI-LAKI DAN 1230 SIDIK JARI WANITA</a:t>
            </a:r>
          </a:p>
        </p:txBody>
      </p:sp>
      <p:sp>
        <p:nvSpPr>
          <p:cNvPr id="5" name="TextBox 5"/>
          <p:cNvSpPr txBox="1"/>
          <p:nvPr/>
        </p:nvSpPr>
        <p:spPr>
          <a:xfrm>
            <a:off x="571143" y="3548066"/>
            <a:ext cx="14674155" cy="618976"/>
          </a:xfrm>
          <a:prstGeom prst="rect">
            <a:avLst/>
          </a:prstGeom>
        </p:spPr>
        <p:txBody>
          <a:bodyPr lIns="0" tIns="0" rIns="0" bIns="0" rtlCol="0" anchor="t">
            <a:spAutoFit/>
          </a:bodyPr>
          <a:lstStyle/>
          <a:p>
            <a:pPr algn="l">
              <a:lnSpc>
                <a:spcPts val="2400"/>
              </a:lnSpc>
              <a:spcBef>
                <a:spcPct val="0"/>
              </a:spcBef>
            </a:pPr>
            <a:r>
              <a:rPr lang="en-US" sz="2000">
                <a:solidFill>
                  <a:srgbClr val="243A73"/>
                </a:solidFill>
                <a:latin typeface="Open Sans Bold"/>
              </a:rPr>
              <a:t>PERCOBAAN AWAL DALAM PENELITIAN INI ADALAH DENGAN MENGUJI SEMUA SIDIK JARI YANG TERDAPAT PADA FOLDER REAL</a:t>
            </a:r>
          </a:p>
        </p:txBody>
      </p:sp>
      <p:sp>
        <p:nvSpPr>
          <p:cNvPr id="6" name="TextBox 6"/>
          <p:cNvSpPr txBox="1"/>
          <p:nvPr/>
        </p:nvSpPr>
        <p:spPr>
          <a:xfrm>
            <a:off x="8561326" y="5133975"/>
            <a:ext cx="6509799" cy="923702"/>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TINGKAT AKURASI YANG DIDAPAT KAN PADA SETIAP PERCOBAAN PENGGABUNGAN FITUR MEMPEROLEH HASIL YANG SAMA</a:t>
            </a:r>
          </a:p>
        </p:txBody>
      </p:sp>
      <p:sp>
        <p:nvSpPr>
          <p:cNvPr id="7" name="TextBox 7"/>
          <p:cNvSpPr txBox="1"/>
          <p:nvPr/>
        </p:nvSpPr>
        <p:spPr>
          <a:xfrm>
            <a:off x="8561326" y="6598841"/>
            <a:ext cx="6509799" cy="618976"/>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TINGKAT AKURASI TERTINGGI DIDAPATKAN PADA FOLD 3 DENGAN NILAI 83%. </a:t>
            </a:r>
          </a:p>
        </p:txBody>
      </p:sp>
      <p:sp>
        <p:nvSpPr>
          <p:cNvPr id="8" name="TextBox 8"/>
          <p:cNvSpPr txBox="1"/>
          <p:nvPr/>
        </p:nvSpPr>
        <p:spPr>
          <a:xfrm>
            <a:off x="8561326" y="7854880"/>
            <a:ext cx="6509799" cy="618976"/>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RATA-RATA AKURASI MENCAPAI 79.21% DAN DENGAN STANDAR DEVIASI SEBESAR 1.8%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571143" y="4081391"/>
            <a:ext cx="9422758" cy="1737321"/>
          </a:xfrm>
          <a:custGeom>
            <a:avLst/>
            <a:gdLst/>
            <a:ahLst/>
            <a:cxnLst/>
            <a:rect l="l" t="t" r="r" b="b"/>
            <a:pathLst>
              <a:path w="9422758" h="1737321">
                <a:moveTo>
                  <a:pt x="0" y="0"/>
                </a:moveTo>
                <a:lnTo>
                  <a:pt x="9422758" y="0"/>
                </a:lnTo>
                <a:lnTo>
                  <a:pt x="9422758" y="1737321"/>
                </a:lnTo>
                <a:lnTo>
                  <a:pt x="0" y="1737321"/>
                </a:lnTo>
                <a:lnTo>
                  <a:pt x="0" y="0"/>
                </a:lnTo>
                <a:close/>
              </a:path>
            </a:pathLst>
          </a:custGeom>
          <a:blipFill>
            <a:blip r:embed="rId2"/>
            <a:stretch>
              <a:fillRect/>
            </a:stretch>
          </a:blipFill>
        </p:spPr>
      </p:sp>
      <p:sp>
        <p:nvSpPr>
          <p:cNvPr id="3" name="Freeform 3"/>
          <p:cNvSpPr/>
          <p:nvPr/>
        </p:nvSpPr>
        <p:spPr>
          <a:xfrm>
            <a:off x="571143" y="6166594"/>
            <a:ext cx="6402213" cy="2800968"/>
          </a:xfrm>
          <a:custGeom>
            <a:avLst/>
            <a:gdLst/>
            <a:ahLst/>
            <a:cxnLst/>
            <a:rect l="l" t="t" r="r" b="b"/>
            <a:pathLst>
              <a:path w="6402213" h="2800968">
                <a:moveTo>
                  <a:pt x="0" y="0"/>
                </a:moveTo>
                <a:lnTo>
                  <a:pt x="6402214" y="0"/>
                </a:lnTo>
                <a:lnTo>
                  <a:pt x="6402214" y="2800968"/>
                </a:lnTo>
                <a:lnTo>
                  <a:pt x="0" y="2800968"/>
                </a:lnTo>
                <a:lnTo>
                  <a:pt x="0" y="0"/>
                </a:lnTo>
                <a:close/>
              </a:path>
            </a:pathLst>
          </a:custGeom>
          <a:blipFill>
            <a:blip r:embed="rId3"/>
            <a:stretch>
              <a:fillRect/>
            </a:stretch>
          </a:blipFill>
        </p:spPr>
      </p:sp>
      <p:sp>
        <p:nvSpPr>
          <p:cNvPr id="4" name="TextBox 4"/>
          <p:cNvSpPr txBox="1"/>
          <p:nvPr/>
        </p:nvSpPr>
        <p:spPr>
          <a:xfrm>
            <a:off x="4227144" y="102870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ANALISIS HASIL</a:t>
            </a:r>
          </a:p>
        </p:txBody>
      </p:sp>
      <p:sp>
        <p:nvSpPr>
          <p:cNvPr id="5" name="TextBox 5"/>
          <p:cNvSpPr txBox="1"/>
          <p:nvPr/>
        </p:nvSpPr>
        <p:spPr>
          <a:xfrm>
            <a:off x="571143" y="2879945"/>
            <a:ext cx="14674155" cy="457200"/>
          </a:xfrm>
          <a:prstGeom prst="rect">
            <a:avLst/>
          </a:prstGeom>
        </p:spPr>
        <p:txBody>
          <a:bodyPr lIns="0" tIns="0" rIns="0" bIns="0" rtlCol="0" anchor="t">
            <a:spAutoFit/>
          </a:bodyPr>
          <a:lstStyle/>
          <a:p>
            <a:pPr algn="l">
              <a:lnSpc>
                <a:spcPts val="3600"/>
              </a:lnSpc>
              <a:spcBef>
                <a:spcPct val="0"/>
              </a:spcBef>
            </a:pPr>
            <a:r>
              <a:rPr lang="en-US" sz="3000">
                <a:solidFill>
                  <a:srgbClr val="243A73"/>
                </a:solidFill>
                <a:latin typeface="Open Sans Bold"/>
              </a:rPr>
              <a:t>PENGUJIAN TERHADAP 4730 SIDIK JARI LAKI-LAKI DAN 1230 SIDIK JARI WANITA</a:t>
            </a:r>
          </a:p>
        </p:txBody>
      </p:sp>
      <p:sp>
        <p:nvSpPr>
          <p:cNvPr id="6" name="TextBox 6"/>
          <p:cNvSpPr txBox="1"/>
          <p:nvPr/>
        </p:nvSpPr>
        <p:spPr>
          <a:xfrm>
            <a:off x="571143" y="3548066"/>
            <a:ext cx="14674155" cy="314251"/>
          </a:xfrm>
          <a:prstGeom prst="rect">
            <a:avLst/>
          </a:prstGeom>
        </p:spPr>
        <p:txBody>
          <a:bodyPr lIns="0" tIns="0" rIns="0" bIns="0" rtlCol="0" anchor="t">
            <a:spAutoFit/>
          </a:bodyPr>
          <a:lstStyle/>
          <a:p>
            <a:pPr algn="l">
              <a:lnSpc>
                <a:spcPts val="2400"/>
              </a:lnSpc>
              <a:spcBef>
                <a:spcPct val="0"/>
              </a:spcBef>
            </a:pPr>
            <a:r>
              <a:rPr lang="en-US" sz="2000">
                <a:solidFill>
                  <a:srgbClr val="243A73"/>
                </a:solidFill>
                <a:latin typeface="Open Sans Bold"/>
              </a:rPr>
              <a:t>NILAI CONFUSION MATRIX (HASIL YANG SAMA DIDAPATKAN UNTUK 4 PERCOBAAN PENGGABUNGAN FITUR)</a:t>
            </a:r>
          </a:p>
        </p:txBody>
      </p:sp>
      <p:sp>
        <p:nvSpPr>
          <p:cNvPr id="7" name="TextBox 7"/>
          <p:cNvSpPr txBox="1"/>
          <p:nvPr/>
        </p:nvSpPr>
        <p:spPr>
          <a:xfrm>
            <a:off x="7908221" y="6201894"/>
            <a:ext cx="6560826" cy="618976"/>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PERCOBAAN PENGGABUNGAN FITUR TIDAK MEMBERIKAN PERBEDAAN HASIL</a:t>
            </a:r>
          </a:p>
        </p:txBody>
      </p:sp>
      <p:sp>
        <p:nvSpPr>
          <p:cNvPr id="8" name="TextBox 8"/>
          <p:cNvSpPr txBox="1"/>
          <p:nvPr/>
        </p:nvSpPr>
        <p:spPr>
          <a:xfrm>
            <a:off x="7908221" y="7030421"/>
            <a:ext cx="6560826" cy="923702"/>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MODEL TIDAK MAMPU MENGENALI SIDIK JARI WANITA DAN DAN HANYA SIDIK JARI PRIA SAJA YANG DAPAT DI IDENTIFIKASI OLEH MODEL</a:t>
            </a:r>
          </a:p>
        </p:txBody>
      </p:sp>
      <p:sp>
        <p:nvSpPr>
          <p:cNvPr id="9" name="TextBox 9"/>
          <p:cNvSpPr txBox="1"/>
          <p:nvPr/>
        </p:nvSpPr>
        <p:spPr>
          <a:xfrm>
            <a:off x="7908221" y="8029873"/>
            <a:ext cx="6560826" cy="1228427"/>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 INI MENUNJUKKAN DAPAT DISEBABKAN SAMPLE DATA VALIDASI SANGAT TIDAK SEIMBANG ATAU TIDAK ADA CONTOH KELAS WANITA DALAM DATA YANG DIUJI.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1028700" y="1793423"/>
            <a:ext cx="8774041" cy="5874057"/>
          </a:xfrm>
          <a:custGeom>
            <a:avLst/>
            <a:gdLst/>
            <a:ahLst/>
            <a:cxnLst/>
            <a:rect l="l" t="t" r="r" b="b"/>
            <a:pathLst>
              <a:path w="8774041" h="5874057">
                <a:moveTo>
                  <a:pt x="0" y="0"/>
                </a:moveTo>
                <a:lnTo>
                  <a:pt x="8774041" y="0"/>
                </a:lnTo>
                <a:lnTo>
                  <a:pt x="8774041" y="5874057"/>
                </a:lnTo>
                <a:lnTo>
                  <a:pt x="0" y="5874057"/>
                </a:lnTo>
                <a:lnTo>
                  <a:pt x="0" y="0"/>
                </a:lnTo>
                <a:close/>
              </a:path>
            </a:pathLst>
          </a:custGeom>
          <a:blipFill>
            <a:blip r:embed="rId2"/>
            <a:stretch>
              <a:fillRect/>
            </a:stretch>
          </a:blipFill>
        </p:spPr>
      </p:sp>
      <p:sp>
        <p:nvSpPr>
          <p:cNvPr id="3" name="TextBox 3"/>
          <p:cNvSpPr txBox="1"/>
          <p:nvPr/>
        </p:nvSpPr>
        <p:spPr>
          <a:xfrm>
            <a:off x="4227144" y="33473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ANALISIS HASIL</a:t>
            </a:r>
          </a:p>
        </p:txBody>
      </p:sp>
      <p:sp>
        <p:nvSpPr>
          <p:cNvPr id="4" name="TextBox 4"/>
          <p:cNvSpPr txBox="1"/>
          <p:nvPr/>
        </p:nvSpPr>
        <p:spPr>
          <a:xfrm>
            <a:off x="1956386" y="1212398"/>
            <a:ext cx="15089609" cy="457200"/>
          </a:xfrm>
          <a:prstGeom prst="rect">
            <a:avLst/>
          </a:prstGeom>
        </p:spPr>
        <p:txBody>
          <a:bodyPr lIns="0" tIns="0" rIns="0" bIns="0" rtlCol="0" anchor="t">
            <a:spAutoFit/>
          </a:bodyPr>
          <a:lstStyle/>
          <a:p>
            <a:pPr algn="l">
              <a:lnSpc>
                <a:spcPts val="3600"/>
              </a:lnSpc>
              <a:spcBef>
                <a:spcPct val="0"/>
              </a:spcBef>
            </a:pPr>
            <a:r>
              <a:rPr lang="en-US" sz="3000">
                <a:solidFill>
                  <a:srgbClr val="243A73"/>
                </a:solidFill>
                <a:latin typeface="Open Sans Bold Bold"/>
              </a:rPr>
              <a:t>PENGUJIAN TERHADAP 1230 SIDIK JARI LAKI-LAKI DAN 1230 SIDIK JARI WANITA</a:t>
            </a:r>
          </a:p>
        </p:txBody>
      </p:sp>
      <p:sp>
        <p:nvSpPr>
          <p:cNvPr id="5" name="TextBox 5"/>
          <p:cNvSpPr txBox="1"/>
          <p:nvPr/>
        </p:nvSpPr>
        <p:spPr>
          <a:xfrm>
            <a:off x="10698474" y="2436085"/>
            <a:ext cx="6560826" cy="1228427"/>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FITUR LOKASI JARI MEMBERIKAN PENINGKATAN RATA-RATA AKURASI SEBESAR 1.74%, FITUR RIDGE DENSITY SEBESAR 0.58%, DAN FITUR LBP SEBESAR 5.34%.</a:t>
            </a:r>
          </a:p>
        </p:txBody>
      </p:sp>
      <p:sp>
        <p:nvSpPr>
          <p:cNvPr id="6" name="TextBox 6"/>
          <p:cNvSpPr txBox="1"/>
          <p:nvPr/>
        </p:nvSpPr>
        <p:spPr>
          <a:xfrm>
            <a:off x="10698474" y="3778812"/>
            <a:ext cx="6560826" cy="1533153"/>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PENGGUNAAN FITUR SECARA TERPISAH (LBP ATAU RIDGE DENSITY) CENDERUNG MEMBERIKAN PERFORMA YANG LEBIH RENDAH DIBANDINGKAN DENGAN PENGGABUNGAN FITUR.</a:t>
            </a:r>
          </a:p>
        </p:txBody>
      </p:sp>
      <p:sp>
        <p:nvSpPr>
          <p:cNvPr id="7" name="TextBox 7"/>
          <p:cNvSpPr txBox="1"/>
          <p:nvPr/>
        </p:nvSpPr>
        <p:spPr>
          <a:xfrm>
            <a:off x="10698474" y="5391150"/>
            <a:ext cx="6560826" cy="923702"/>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METODE RIDGE DENSITY DAN LOKASI JARI MENUNJUKKAN PERFORMA PALING RENDAH DI ANTARA YANG DIUJI.</a:t>
            </a:r>
          </a:p>
        </p:txBody>
      </p:sp>
      <p:sp>
        <p:nvSpPr>
          <p:cNvPr id="8" name="TextBox 8"/>
          <p:cNvSpPr txBox="1"/>
          <p:nvPr/>
        </p:nvSpPr>
        <p:spPr>
          <a:xfrm>
            <a:off x="10698474" y="6439052"/>
            <a:ext cx="6560826" cy="1228427"/>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SECARA UMUM, MODEL MEMILIKI KINERJA YANG STABIL DAN BAIK DALAM MENGENALI KEDUA JENIS KELAMIN, MESKIPUN TERDAPAT VARIASI PERFORMA ANTAR FOLD.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1028700" y="2441603"/>
            <a:ext cx="8578998" cy="5225876"/>
          </a:xfrm>
          <a:custGeom>
            <a:avLst/>
            <a:gdLst/>
            <a:ahLst/>
            <a:cxnLst/>
            <a:rect l="l" t="t" r="r" b="b"/>
            <a:pathLst>
              <a:path w="8578998" h="5225876">
                <a:moveTo>
                  <a:pt x="0" y="0"/>
                </a:moveTo>
                <a:lnTo>
                  <a:pt x="8578998" y="0"/>
                </a:lnTo>
                <a:lnTo>
                  <a:pt x="8578998" y="5225877"/>
                </a:lnTo>
                <a:lnTo>
                  <a:pt x="0" y="5225877"/>
                </a:lnTo>
                <a:lnTo>
                  <a:pt x="0" y="0"/>
                </a:lnTo>
                <a:close/>
              </a:path>
            </a:pathLst>
          </a:custGeom>
          <a:blipFill>
            <a:blip r:embed="rId2"/>
            <a:stretch>
              <a:fillRect/>
            </a:stretch>
          </a:blipFill>
        </p:spPr>
      </p:sp>
      <p:sp>
        <p:nvSpPr>
          <p:cNvPr id="3" name="TextBox 3"/>
          <p:cNvSpPr txBox="1"/>
          <p:nvPr/>
        </p:nvSpPr>
        <p:spPr>
          <a:xfrm>
            <a:off x="4227144" y="33473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ANALISIS HASIL</a:t>
            </a:r>
          </a:p>
        </p:txBody>
      </p:sp>
      <p:sp>
        <p:nvSpPr>
          <p:cNvPr id="4" name="TextBox 4"/>
          <p:cNvSpPr txBox="1"/>
          <p:nvPr/>
        </p:nvSpPr>
        <p:spPr>
          <a:xfrm>
            <a:off x="1956386" y="1212398"/>
            <a:ext cx="15089609" cy="457200"/>
          </a:xfrm>
          <a:prstGeom prst="rect">
            <a:avLst/>
          </a:prstGeom>
        </p:spPr>
        <p:txBody>
          <a:bodyPr lIns="0" tIns="0" rIns="0" bIns="0" rtlCol="0" anchor="t">
            <a:spAutoFit/>
          </a:bodyPr>
          <a:lstStyle/>
          <a:p>
            <a:pPr algn="l">
              <a:lnSpc>
                <a:spcPts val="3600"/>
              </a:lnSpc>
              <a:spcBef>
                <a:spcPct val="0"/>
              </a:spcBef>
            </a:pPr>
            <a:r>
              <a:rPr lang="en-US" sz="3000">
                <a:solidFill>
                  <a:srgbClr val="243A73"/>
                </a:solidFill>
                <a:latin typeface="Open Sans Bold Bold"/>
              </a:rPr>
              <a:t>PENGUJIAN TERHADAP 1230 SIDIK JARI LAKI-LAKI DAN 1230 SIDIK JARI WANITA</a:t>
            </a:r>
          </a:p>
        </p:txBody>
      </p:sp>
      <p:sp>
        <p:nvSpPr>
          <p:cNvPr id="5" name="TextBox 5"/>
          <p:cNvSpPr txBox="1"/>
          <p:nvPr/>
        </p:nvSpPr>
        <p:spPr>
          <a:xfrm>
            <a:off x="9973888" y="2556511"/>
            <a:ext cx="7285412" cy="5588050"/>
          </a:xfrm>
          <a:prstGeom prst="rect">
            <a:avLst/>
          </a:prstGeom>
        </p:spPr>
        <p:txBody>
          <a:bodyPr lIns="0" tIns="0" rIns="0" bIns="0" rtlCol="0" anchor="t">
            <a:spAutoFit/>
          </a:bodyPr>
          <a:lstStyle/>
          <a:p>
            <a:pPr marL="388620" lvl="1" indent="-194310" algn="l">
              <a:lnSpc>
                <a:spcPts val="2160"/>
              </a:lnSpc>
              <a:buFont typeface="Arial"/>
              <a:buChar char="•"/>
            </a:pPr>
            <a:r>
              <a:rPr lang="en-US" sz="1800">
                <a:solidFill>
                  <a:srgbClr val="243A73"/>
                </a:solidFill>
                <a:latin typeface="Open Sans Bold"/>
              </a:rPr>
              <a:t>FITUR LOKASI JARI TIDAK MEMBERIKAN PENGARUH SIGNIFIKAN TERHADAP KINERJA MODEL DALAM PERCOBAAN INI. PERFORMA MODEL DENGAN KOMBINASI LBP DAN RIDGE DENSITY TIDAK JAUH BERBEDA DENGAN KOMBINASI LBP, RIDGE DENSITY, DAN LOKASI JARI.</a:t>
            </a:r>
          </a:p>
          <a:p>
            <a:pPr algn="l">
              <a:lnSpc>
                <a:spcPts val="2160"/>
              </a:lnSpc>
            </a:pPr>
            <a:endParaRPr lang="en-US" sz="1800">
              <a:solidFill>
                <a:srgbClr val="243A73"/>
              </a:solidFill>
              <a:latin typeface="Open Sans Bold"/>
            </a:endParaRPr>
          </a:p>
          <a:p>
            <a:pPr marL="388620" lvl="1" indent="-194310" algn="l">
              <a:lnSpc>
                <a:spcPts val="2160"/>
              </a:lnSpc>
              <a:buFont typeface="Arial"/>
              <a:buChar char="•"/>
            </a:pPr>
            <a:r>
              <a:rPr lang="en-US" sz="1800">
                <a:solidFill>
                  <a:srgbClr val="243A73"/>
                </a:solidFill>
                <a:latin typeface="Open Sans Bold"/>
              </a:rPr>
              <a:t>LBP: FITUR LBP MEMBERIKAN PENINGKATAN AKURASI YANG SIGNIFIKAN SEBESAR 25.23%. HAL INI DISEBABKAN OLEH JUMLAH ATRIBUT FITUR YANG DIHASILKAN YANG LEBIH BANYAK.</a:t>
            </a:r>
          </a:p>
          <a:p>
            <a:pPr algn="l">
              <a:lnSpc>
                <a:spcPts val="2160"/>
              </a:lnSpc>
            </a:pPr>
            <a:endParaRPr lang="en-US" sz="1800">
              <a:solidFill>
                <a:srgbClr val="243A73"/>
              </a:solidFill>
              <a:latin typeface="Open Sans Bold"/>
            </a:endParaRPr>
          </a:p>
          <a:p>
            <a:pPr marL="388620" lvl="1" indent="-194310" algn="l">
              <a:lnSpc>
                <a:spcPts val="2160"/>
              </a:lnSpc>
              <a:buFont typeface="Arial"/>
              <a:buChar char="•"/>
            </a:pPr>
            <a:r>
              <a:rPr lang="en-US" sz="1800">
                <a:solidFill>
                  <a:srgbClr val="243A73"/>
                </a:solidFill>
                <a:latin typeface="Open Sans Bold"/>
              </a:rPr>
              <a:t>Ridge Density: Fitur ridge density membantu meningkatkan akurasi sebesar 0.58%, meskipun kontribusinya tidak sebesar LBP.</a:t>
            </a:r>
          </a:p>
          <a:p>
            <a:pPr algn="l">
              <a:lnSpc>
                <a:spcPts val="2160"/>
              </a:lnSpc>
            </a:pPr>
            <a:endParaRPr lang="en-US" sz="1800">
              <a:solidFill>
                <a:srgbClr val="243A73"/>
              </a:solidFill>
              <a:latin typeface="Open Sans Bold"/>
            </a:endParaRPr>
          </a:p>
          <a:p>
            <a:pPr marL="388620" lvl="1" indent="-194310" algn="l">
              <a:lnSpc>
                <a:spcPts val="2160"/>
              </a:lnSpc>
              <a:buFont typeface="Arial"/>
              <a:buChar char="•"/>
            </a:pPr>
            <a:r>
              <a:rPr lang="en-US" sz="1800">
                <a:solidFill>
                  <a:srgbClr val="243A73"/>
                </a:solidFill>
                <a:latin typeface="Open Sans Bold"/>
              </a:rPr>
              <a:t>Lokasi Jari: Meskipun tidak signifikan secara individual, fitur lokasi jari memberikan peningkatan akurasi rata-rata sebesar 0.15%.</a:t>
            </a:r>
          </a:p>
          <a:p>
            <a:pPr algn="l">
              <a:lnSpc>
                <a:spcPts val="2160"/>
              </a:lnSpc>
            </a:pPr>
            <a:endParaRPr lang="en-US" sz="1800">
              <a:solidFill>
                <a:srgbClr val="243A73"/>
              </a:solidFill>
              <a:latin typeface="Open Sans Bold"/>
            </a:endParaRPr>
          </a:p>
          <a:p>
            <a:pPr marL="388620" lvl="1" indent="-194310" algn="l">
              <a:lnSpc>
                <a:spcPts val="2160"/>
              </a:lnSpc>
              <a:buFont typeface="Arial"/>
              <a:buChar char="•"/>
            </a:pPr>
            <a:r>
              <a:rPr lang="en-US" sz="1800">
                <a:solidFill>
                  <a:srgbClr val="243A73"/>
                </a:solidFill>
                <a:latin typeface="Open Sans Bold"/>
              </a:rPr>
              <a:t>BANYAKNYA FITUR DIDALAM PELATIHAN MODEL MEMPENGARUHI HASIL AKURASI SECARA SIGNIFIKAN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4227144" y="33473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KESIMPULAN AKHIR</a:t>
            </a:r>
          </a:p>
        </p:txBody>
      </p:sp>
      <p:sp>
        <p:nvSpPr>
          <p:cNvPr id="3" name="TextBox 3"/>
          <p:cNvSpPr txBox="1"/>
          <p:nvPr/>
        </p:nvSpPr>
        <p:spPr>
          <a:xfrm>
            <a:off x="3449999" y="2276202"/>
            <a:ext cx="11388002" cy="6278880"/>
          </a:xfrm>
          <a:prstGeom prst="rect">
            <a:avLst/>
          </a:prstGeom>
        </p:spPr>
        <p:txBody>
          <a:bodyPr lIns="0" tIns="0" rIns="0" bIns="0" rtlCol="0" anchor="t">
            <a:spAutoFit/>
          </a:bodyPr>
          <a:lstStyle/>
          <a:p>
            <a:pPr marL="388620" lvl="1" indent="-194310" algn="l">
              <a:lnSpc>
                <a:spcPts val="2970"/>
              </a:lnSpc>
              <a:buFont typeface="Arial"/>
              <a:buChar char="•"/>
            </a:pPr>
            <a:r>
              <a:rPr lang="en-US" sz="1800" spc="23">
                <a:solidFill>
                  <a:srgbClr val="243A73"/>
                </a:solidFill>
                <a:latin typeface="Open Sans Bold"/>
              </a:rPr>
              <a:t>JUMLAH SAMPEL PADA TIAP KELAS SANGAT MEMPENGARUHI AKURASI MODEL DAN MEMPERKAYA PEMBELAJARAN. PERCOBAAN MENUNJUKKAN PENINGKATAN NILAI METRIK EVALUASI SEIRING PENAMBAHAN SAMPEL DATA.</a:t>
            </a:r>
          </a:p>
          <a:p>
            <a:pPr algn="l">
              <a:lnSpc>
                <a:spcPts val="2970"/>
              </a:lnSpc>
            </a:pPr>
            <a:endParaRPr lang="en-US" sz="1800" spc="23">
              <a:solidFill>
                <a:srgbClr val="243A73"/>
              </a:solidFill>
              <a:latin typeface="Open Sans Bold"/>
            </a:endParaRPr>
          </a:p>
          <a:p>
            <a:pPr marL="388620" lvl="1" indent="-194310" algn="l">
              <a:lnSpc>
                <a:spcPts val="2970"/>
              </a:lnSpc>
              <a:buFont typeface="Arial"/>
              <a:buChar char="•"/>
            </a:pPr>
            <a:r>
              <a:rPr lang="en-US" sz="1800" spc="23">
                <a:solidFill>
                  <a:srgbClr val="243A73"/>
                </a:solidFill>
                <a:latin typeface="Open Sans Bold"/>
              </a:rPr>
              <a:t>Menyeimbangkan jumlah sampel antara kelas wanita dan pria penting untuk menghindari bias. Ketidakseimbangan dapat mengurangi kemampuan model dalam mengenali pola dari kedua kelas.</a:t>
            </a:r>
          </a:p>
          <a:p>
            <a:pPr algn="l">
              <a:lnSpc>
                <a:spcPts val="2970"/>
              </a:lnSpc>
            </a:pPr>
            <a:endParaRPr lang="en-US" sz="1800" spc="23">
              <a:solidFill>
                <a:srgbClr val="243A73"/>
              </a:solidFill>
              <a:latin typeface="Open Sans Bold"/>
            </a:endParaRPr>
          </a:p>
          <a:p>
            <a:pPr marL="388620" lvl="1" indent="-194310" algn="l">
              <a:lnSpc>
                <a:spcPts val="2970"/>
              </a:lnSpc>
              <a:buFont typeface="Arial"/>
              <a:buChar char="•"/>
            </a:pPr>
            <a:r>
              <a:rPr lang="en-US" sz="1800" spc="23">
                <a:solidFill>
                  <a:srgbClr val="243A73"/>
                </a:solidFill>
                <a:latin typeface="Open Sans Bold"/>
              </a:rPr>
              <a:t>Menggunakan dataset yang lebih besar atau melakukan augmentasi data dapat signifikan meningkatkan kemampuan model dalam menggeneralisasi data baru. Peningkatan akurasi SECARA SIGNIFIKAN terlihat setelah data augmentasi  dITAMBAHKAN PADA PERCOBAAN KE-3.</a:t>
            </a:r>
          </a:p>
          <a:p>
            <a:pPr algn="l">
              <a:lnSpc>
                <a:spcPts val="2970"/>
              </a:lnSpc>
            </a:pPr>
            <a:endParaRPr lang="en-US" sz="1800" spc="23">
              <a:solidFill>
                <a:srgbClr val="243A73"/>
              </a:solidFill>
              <a:latin typeface="Open Sans Bold"/>
            </a:endParaRPr>
          </a:p>
          <a:p>
            <a:pPr marL="388620" lvl="1" indent="-194310" algn="l">
              <a:lnSpc>
                <a:spcPts val="2970"/>
              </a:lnSpc>
              <a:buFont typeface="Arial"/>
              <a:buChar char="•"/>
            </a:pPr>
            <a:r>
              <a:rPr lang="en-US" sz="1800" spc="23">
                <a:solidFill>
                  <a:srgbClr val="243A73"/>
                </a:solidFill>
                <a:latin typeface="Open Sans Bold"/>
              </a:rPr>
              <a:t>Penggunaan kombinasi fitur yang lebih lengkap seperti LBP, ridge density, dan lokasi jari memberikan performa terbaik. Jenis dan jumlah fitur vektor secara langsung mempengaruhi kinerja model, dengan kombinasi yang lebih lengkap menghasilkan hasil evaluasi yang lebih baik.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1028700" y="3351533"/>
            <a:ext cx="8649138" cy="1757681"/>
          </a:xfrm>
          <a:prstGeom prst="rect">
            <a:avLst/>
          </a:prstGeom>
        </p:spPr>
        <p:txBody>
          <a:bodyPr lIns="0" tIns="0" rIns="0" bIns="0" rtlCol="0" anchor="t">
            <a:spAutoFit/>
          </a:bodyPr>
          <a:lstStyle/>
          <a:p>
            <a:pPr algn="l">
              <a:lnSpc>
                <a:spcPts val="14419"/>
              </a:lnSpc>
            </a:pPr>
            <a:r>
              <a:rPr lang="en-US" sz="10299">
                <a:solidFill>
                  <a:srgbClr val="243A73"/>
                </a:solidFill>
                <a:latin typeface="Open Sans Bold"/>
              </a:rPr>
              <a:t>TERIMA</a:t>
            </a:r>
          </a:p>
        </p:txBody>
      </p:sp>
      <p:sp>
        <p:nvSpPr>
          <p:cNvPr id="3" name="TextBox 3"/>
          <p:cNvSpPr txBox="1"/>
          <p:nvPr/>
        </p:nvSpPr>
        <p:spPr>
          <a:xfrm>
            <a:off x="1028700" y="4730110"/>
            <a:ext cx="7485577" cy="1757681"/>
          </a:xfrm>
          <a:prstGeom prst="rect">
            <a:avLst/>
          </a:prstGeom>
        </p:spPr>
        <p:txBody>
          <a:bodyPr lIns="0" tIns="0" rIns="0" bIns="0" rtlCol="0" anchor="t">
            <a:spAutoFit/>
          </a:bodyPr>
          <a:lstStyle/>
          <a:p>
            <a:pPr algn="l">
              <a:lnSpc>
                <a:spcPts val="14419"/>
              </a:lnSpc>
            </a:pPr>
            <a:r>
              <a:rPr lang="en-US" sz="10299">
                <a:solidFill>
                  <a:srgbClr val="F15412"/>
                </a:solidFill>
                <a:latin typeface="Open Sans Bold"/>
              </a:rPr>
              <a:t>KASIH</a:t>
            </a:r>
          </a:p>
        </p:txBody>
      </p:sp>
      <p:sp>
        <p:nvSpPr>
          <p:cNvPr id="4" name="AutoShape 4"/>
          <p:cNvSpPr/>
          <p:nvPr/>
        </p:nvSpPr>
        <p:spPr>
          <a:xfrm>
            <a:off x="-1841736" y="1028700"/>
            <a:ext cx="11670335" cy="0"/>
          </a:xfrm>
          <a:prstGeom prst="line">
            <a:avLst/>
          </a:prstGeom>
          <a:ln w="95250" cap="flat">
            <a:solidFill>
              <a:srgbClr val="3B5CA0"/>
            </a:solidFill>
            <a:prstDash val="solid"/>
            <a:headEnd type="none" w="sm" len="sm"/>
            <a:tailEnd type="none" w="sm" len="sm"/>
          </a:ln>
        </p:spPr>
      </p:sp>
      <p:sp>
        <p:nvSpPr>
          <p:cNvPr id="5" name="AutoShape 5"/>
          <p:cNvSpPr/>
          <p:nvPr/>
        </p:nvSpPr>
        <p:spPr>
          <a:xfrm>
            <a:off x="-1841736" y="9163050"/>
            <a:ext cx="11670335" cy="0"/>
          </a:xfrm>
          <a:prstGeom prst="line">
            <a:avLst/>
          </a:prstGeom>
          <a:ln w="95250" cap="flat">
            <a:solidFill>
              <a:srgbClr val="3B5CA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452293" y="9342712"/>
            <a:ext cx="20275395" cy="1967543"/>
            <a:chOff x="0" y="0"/>
            <a:chExt cx="6820477" cy="661865"/>
          </a:xfrm>
        </p:grpSpPr>
        <p:sp>
          <p:nvSpPr>
            <p:cNvPr id="3" name="Freeform 3"/>
            <p:cNvSpPr/>
            <p:nvPr/>
          </p:nvSpPr>
          <p:spPr>
            <a:xfrm>
              <a:off x="0" y="0"/>
              <a:ext cx="6820477" cy="661865"/>
            </a:xfrm>
            <a:custGeom>
              <a:avLst/>
              <a:gdLst/>
              <a:ahLst/>
              <a:cxnLst/>
              <a:rect l="l" t="t" r="r" b="b"/>
              <a:pathLst>
                <a:path w="6820477" h="661865">
                  <a:moveTo>
                    <a:pt x="0" y="0"/>
                  </a:moveTo>
                  <a:lnTo>
                    <a:pt x="6820477" y="0"/>
                  </a:lnTo>
                  <a:lnTo>
                    <a:pt x="6820477" y="661865"/>
                  </a:lnTo>
                  <a:lnTo>
                    <a:pt x="0" y="661865"/>
                  </a:lnTo>
                  <a:close/>
                </a:path>
              </a:pathLst>
            </a:custGeom>
            <a:solidFill>
              <a:srgbClr val="EEEEEE"/>
            </a:solidFill>
          </p:spPr>
        </p:sp>
        <p:sp>
          <p:nvSpPr>
            <p:cNvPr id="4" name="TextBox 4"/>
            <p:cNvSpPr txBox="1"/>
            <p:nvPr/>
          </p:nvSpPr>
          <p:spPr>
            <a:xfrm>
              <a:off x="0" y="-57150"/>
              <a:ext cx="6820477" cy="71901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52293" y="-979643"/>
            <a:ext cx="20275395" cy="2416230"/>
            <a:chOff x="0" y="0"/>
            <a:chExt cx="6820477" cy="812800"/>
          </a:xfrm>
        </p:grpSpPr>
        <p:sp>
          <p:nvSpPr>
            <p:cNvPr id="6" name="Freeform 6"/>
            <p:cNvSpPr/>
            <p:nvPr/>
          </p:nvSpPr>
          <p:spPr>
            <a:xfrm>
              <a:off x="0" y="0"/>
              <a:ext cx="6820477" cy="812800"/>
            </a:xfrm>
            <a:custGeom>
              <a:avLst/>
              <a:gdLst/>
              <a:ahLst/>
              <a:cxnLst/>
              <a:rect l="l" t="t" r="r" b="b"/>
              <a:pathLst>
                <a:path w="6820477" h="812800">
                  <a:moveTo>
                    <a:pt x="0" y="0"/>
                  </a:moveTo>
                  <a:lnTo>
                    <a:pt x="6820477" y="0"/>
                  </a:lnTo>
                  <a:lnTo>
                    <a:pt x="6820477" y="812800"/>
                  </a:lnTo>
                  <a:lnTo>
                    <a:pt x="0" y="812800"/>
                  </a:lnTo>
                  <a:close/>
                </a:path>
              </a:pathLst>
            </a:custGeom>
            <a:solidFill>
              <a:srgbClr val="EEEEEE"/>
            </a:solidFill>
          </p:spPr>
        </p:sp>
        <p:sp>
          <p:nvSpPr>
            <p:cNvPr id="7" name="TextBox 7"/>
            <p:cNvSpPr txBox="1"/>
            <p:nvPr/>
          </p:nvSpPr>
          <p:spPr>
            <a:xfrm>
              <a:off x="0" y="-57150"/>
              <a:ext cx="6820477" cy="86995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237522" y="3458021"/>
            <a:ext cx="9812956"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RUMUSAN MASALAH</a:t>
            </a:r>
          </a:p>
        </p:txBody>
      </p:sp>
      <p:sp>
        <p:nvSpPr>
          <p:cNvPr id="9" name="TextBox 9"/>
          <p:cNvSpPr txBox="1"/>
          <p:nvPr/>
        </p:nvSpPr>
        <p:spPr>
          <a:xfrm>
            <a:off x="4197061" y="4697955"/>
            <a:ext cx="9893877" cy="2114252"/>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Bagaimana hasil akurasi yang dihasilkan dengan menggabungkan fitur ekstraksi Local Binary Pattern (LBP) dan ridge density dalam klasifikasi gender berdasarkan sidik jari?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893573" y="-426612"/>
            <a:ext cx="23017550" cy="3918900"/>
            <a:chOff x="0" y="0"/>
            <a:chExt cx="6062235" cy="1032138"/>
          </a:xfrm>
        </p:grpSpPr>
        <p:sp>
          <p:nvSpPr>
            <p:cNvPr id="3" name="Freeform 3"/>
            <p:cNvSpPr/>
            <p:nvPr/>
          </p:nvSpPr>
          <p:spPr>
            <a:xfrm>
              <a:off x="0" y="0"/>
              <a:ext cx="6062235" cy="1032138"/>
            </a:xfrm>
            <a:custGeom>
              <a:avLst/>
              <a:gdLst/>
              <a:ahLst/>
              <a:cxnLst/>
              <a:rect l="l" t="t" r="r" b="b"/>
              <a:pathLst>
                <a:path w="6062235" h="1032138">
                  <a:moveTo>
                    <a:pt x="0" y="0"/>
                  </a:moveTo>
                  <a:lnTo>
                    <a:pt x="6062235" y="0"/>
                  </a:lnTo>
                  <a:lnTo>
                    <a:pt x="6062235" y="1032138"/>
                  </a:lnTo>
                  <a:lnTo>
                    <a:pt x="0" y="1032138"/>
                  </a:lnTo>
                  <a:close/>
                </a:path>
              </a:pathLst>
            </a:custGeom>
            <a:solidFill>
              <a:srgbClr val="EEEEEE"/>
            </a:solidFill>
          </p:spPr>
        </p:sp>
        <p:sp>
          <p:nvSpPr>
            <p:cNvPr id="4" name="TextBox 4"/>
            <p:cNvSpPr txBox="1"/>
            <p:nvPr/>
          </p:nvSpPr>
          <p:spPr>
            <a:xfrm>
              <a:off x="0" y="-57150"/>
              <a:ext cx="6062235" cy="108928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053888"/>
            <a:ext cx="6929599" cy="194310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BATASAN MASALAH</a:t>
            </a:r>
          </a:p>
        </p:txBody>
      </p:sp>
      <p:sp>
        <p:nvSpPr>
          <p:cNvPr id="6" name="TextBox 6"/>
          <p:cNvSpPr txBox="1"/>
          <p:nvPr/>
        </p:nvSpPr>
        <p:spPr>
          <a:xfrm>
            <a:off x="1028700" y="4658496"/>
            <a:ext cx="14364833" cy="542925"/>
          </a:xfrm>
          <a:prstGeom prst="rect">
            <a:avLst/>
          </a:prstGeom>
        </p:spPr>
        <p:txBody>
          <a:bodyPr lIns="0" tIns="0" rIns="0" bIns="0" rtlCol="0" anchor="t">
            <a:spAutoFit/>
          </a:bodyPr>
          <a:lstStyle/>
          <a:p>
            <a:pPr algn="ctr">
              <a:lnSpc>
                <a:spcPts val="3600"/>
              </a:lnSpc>
            </a:pPr>
            <a:r>
              <a:rPr lang="en-US" sz="3000">
                <a:solidFill>
                  <a:srgbClr val="3B5CA0"/>
                </a:solidFill>
                <a:latin typeface="Cooper Hewitt"/>
              </a:rPr>
              <a:t>1</a:t>
            </a:r>
          </a:p>
        </p:txBody>
      </p:sp>
      <p:sp>
        <p:nvSpPr>
          <p:cNvPr id="7" name="TextBox 7"/>
          <p:cNvSpPr txBox="1"/>
          <p:nvPr/>
        </p:nvSpPr>
        <p:spPr>
          <a:xfrm>
            <a:off x="1028700" y="6512802"/>
            <a:ext cx="14364833" cy="542925"/>
          </a:xfrm>
          <a:prstGeom prst="rect">
            <a:avLst/>
          </a:prstGeom>
        </p:spPr>
        <p:txBody>
          <a:bodyPr lIns="0" tIns="0" rIns="0" bIns="0" rtlCol="0" anchor="t">
            <a:spAutoFit/>
          </a:bodyPr>
          <a:lstStyle/>
          <a:p>
            <a:pPr algn="ctr">
              <a:lnSpc>
                <a:spcPts val="3600"/>
              </a:lnSpc>
            </a:pPr>
            <a:r>
              <a:rPr lang="en-US" sz="3000">
                <a:solidFill>
                  <a:srgbClr val="3B5CA0"/>
                </a:solidFill>
                <a:latin typeface="Cooper Hewitt"/>
              </a:rPr>
              <a:t>2</a:t>
            </a:r>
          </a:p>
        </p:txBody>
      </p:sp>
      <p:sp>
        <p:nvSpPr>
          <p:cNvPr id="8" name="TextBox 8"/>
          <p:cNvSpPr txBox="1"/>
          <p:nvPr/>
        </p:nvSpPr>
        <p:spPr>
          <a:xfrm>
            <a:off x="1028700" y="5201421"/>
            <a:ext cx="14803677" cy="9144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Database gambar sidik jari yang dipakai hanya menggunakan dataset dari Sokoto Conventry Fingerprint Dataset (SOCOFing)</a:t>
            </a:r>
          </a:p>
        </p:txBody>
      </p:sp>
      <p:sp>
        <p:nvSpPr>
          <p:cNvPr id="9" name="TextBox 9"/>
          <p:cNvSpPr txBox="1"/>
          <p:nvPr/>
        </p:nvSpPr>
        <p:spPr>
          <a:xfrm>
            <a:off x="1028700" y="7055727"/>
            <a:ext cx="14803677" cy="18288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Penelitian ini akan menggunakan 4770 sidik jari laki-laki dan 4770 sidik jari perempuan dalam dataset Sokoto Conventry Fingerprint Dataset (SOCOFing) dari total 54000 sidik jari pada dataset tersebut.</a:t>
            </a:r>
          </a:p>
          <a:p>
            <a:pPr algn="ctr">
              <a:lnSpc>
                <a:spcPts val="3600"/>
              </a:lnSpc>
            </a:pPr>
            <a:endParaRPr lang="en-US" sz="3000">
              <a:solidFill>
                <a:srgbClr val="000000"/>
              </a:solidFill>
              <a:latin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452293" y="9342712"/>
            <a:ext cx="20275395" cy="1967543"/>
            <a:chOff x="0" y="0"/>
            <a:chExt cx="6820477" cy="661865"/>
          </a:xfrm>
        </p:grpSpPr>
        <p:sp>
          <p:nvSpPr>
            <p:cNvPr id="3" name="Freeform 3"/>
            <p:cNvSpPr/>
            <p:nvPr/>
          </p:nvSpPr>
          <p:spPr>
            <a:xfrm>
              <a:off x="0" y="0"/>
              <a:ext cx="6820477" cy="661865"/>
            </a:xfrm>
            <a:custGeom>
              <a:avLst/>
              <a:gdLst/>
              <a:ahLst/>
              <a:cxnLst/>
              <a:rect l="l" t="t" r="r" b="b"/>
              <a:pathLst>
                <a:path w="6820477" h="661865">
                  <a:moveTo>
                    <a:pt x="0" y="0"/>
                  </a:moveTo>
                  <a:lnTo>
                    <a:pt x="6820477" y="0"/>
                  </a:lnTo>
                  <a:lnTo>
                    <a:pt x="6820477" y="661865"/>
                  </a:lnTo>
                  <a:lnTo>
                    <a:pt x="0" y="661865"/>
                  </a:lnTo>
                  <a:close/>
                </a:path>
              </a:pathLst>
            </a:custGeom>
            <a:solidFill>
              <a:srgbClr val="EEEEEE"/>
            </a:solidFill>
          </p:spPr>
        </p:sp>
        <p:sp>
          <p:nvSpPr>
            <p:cNvPr id="4" name="TextBox 4"/>
            <p:cNvSpPr txBox="1"/>
            <p:nvPr/>
          </p:nvSpPr>
          <p:spPr>
            <a:xfrm>
              <a:off x="0" y="-57150"/>
              <a:ext cx="6820477" cy="71901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52293" y="-979643"/>
            <a:ext cx="20275395" cy="2416230"/>
            <a:chOff x="0" y="0"/>
            <a:chExt cx="6820477" cy="812800"/>
          </a:xfrm>
        </p:grpSpPr>
        <p:sp>
          <p:nvSpPr>
            <p:cNvPr id="6" name="Freeform 6"/>
            <p:cNvSpPr/>
            <p:nvPr/>
          </p:nvSpPr>
          <p:spPr>
            <a:xfrm>
              <a:off x="0" y="0"/>
              <a:ext cx="6820477" cy="812800"/>
            </a:xfrm>
            <a:custGeom>
              <a:avLst/>
              <a:gdLst/>
              <a:ahLst/>
              <a:cxnLst/>
              <a:rect l="l" t="t" r="r" b="b"/>
              <a:pathLst>
                <a:path w="6820477" h="812800">
                  <a:moveTo>
                    <a:pt x="0" y="0"/>
                  </a:moveTo>
                  <a:lnTo>
                    <a:pt x="6820477" y="0"/>
                  </a:lnTo>
                  <a:lnTo>
                    <a:pt x="6820477" y="812800"/>
                  </a:lnTo>
                  <a:lnTo>
                    <a:pt x="0" y="812800"/>
                  </a:lnTo>
                  <a:close/>
                </a:path>
              </a:pathLst>
            </a:custGeom>
            <a:solidFill>
              <a:srgbClr val="EEEEEE"/>
            </a:solidFill>
          </p:spPr>
        </p:sp>
        <p:sp>
          <p:nvSpPr>
            <p:cNvPr id="7" name="TextBox 7"/>
            <p:cNvSpPr txBox="1"/>
            <p:nvPr/>
          </p:nvSpPr>
          <p:spPr>
            <a:xfrm>
              <a:off x="0" y="-57150"/>
              <a:ext cx="6820477" cy="86995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237522" y="3458021"/>
            <a:ext cx="9812956"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TUJUAN PENELITIAN</a:t>
            </a:r>
          </a:p>
        </p:txBody>
      </p:sp>
      <p:sp>
        <p:nvSpPr>
          <p:cNvPr id="9" name="TextBox 9"/>
          <p:cNvSpPr txBox="1"/>
          <p:nvPr/>
        </p:nvSpPr>
        <p:spPr>
          <a:xfrm>
            <a:off x="4197061" y="4697955"/>
            <a:ext cx="9893877" cy="3180904"/>
          </a:xfrm>
          <a:prstGeom prst="rect">
            <a:avLst/>
          </a:prstGeom>
        </p:spPr>
        <p:txBody>
          <a:bodyPr lIns="0" tIns="0" rIns="0" bIns="0" rtlCol="0" anchor="t">
            <a:spAutoFit/>
          </a:bodyPr>
          <a:lstStyle/>
          <a:p>
            <a:pPr marL="647700" lvl="1" indent="-323850" algn="ctr">
              <a:lnSpc>
                <a:spcPts val="4200"/>
              </a:lnSpc>
              <a:buAutoNum type="arabicPeriod"/>
            </a:pPr>
            <a:r>
              <a:rPr lang="en-US" sz="3000">
                <a:solidFill>
                  <a:srgbClr val="000000"/>
                </a:solidFill>
                <a:latin typeface="PT Sans"/>
              </a:rPr>
              <a:t>Menganalisis akurasi metode ekstraksi fitur LBP dan ridge density dalam klasifikasi gender berdasarkan sidik jari </a:t>
            </a:r>
          </a:p>
          <a:p>
            <a:pPr algn="ctr">
              <a:lnSpc>
                <a:spcPts val="4200"/>
              </a:lnSpc>
            </a:pPr>
            <a:r>
              <a:rPr lang="en-US" sz="3000">
                <a:solidFill>
                  <a:srgbClr val="000000"/>
                </a:solidFill>
                <a:latin typeface="PT Sans"/>
              </a:rPr>
              <a:t>2.Menghasilkan luaran sistem klasifikasi gender dengan memaksimalkan fitur LBP dan ridge density yang akurat </a:t>
            </a:r>
          </a:p>
          <a:p>
            <a:pPr algn="ctr">
              <a:lnSpc>
                <a:spcPts val="4200"/>
              </a:lnSpc>
            </a:pPr>
            <a:endParaRPr lang="en-US" sz="3000">
              <a:solidFill>
                <a:srgbClr val="000000"/>
              </a:solidFill>
              <a:latin typeface="P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452293" y="9342712"/>
            <a:ext cx="20275395" cy="1967543"/>
            <a:chOff x="0" y="0"/>
            <a:chExt cx="6820477" cy="661865"/>
          </a:xfrm>
        </p:grpSpPr>
        <p:sp>
          <p:nvSpPr>
            <p:cNvPr id="3" name="Freeform 3"/>
            <p:cNvSpPr/>
            <p:nvPr/>
          </p:nvSpPr>
          <p:spPr>
            <a:xfrm>
              <a:off x="0" y="0"/>
              <a:ext cx="6820477" cy="661865"/>
            </a:xfrm>
            <a:custGeom>
              <a:avLst/>
              <a:gdLst/>
              <a:ahLst/>
              <a:cxnLst/>
              <a:rect l="l" t="t" r="r" b="b"/>
              <a:pathLst>
                <a:path w="6820477" h="661865">
                  <a:moveTo>
                    <a:pt x="0" y="0"/>
                  </a:moveTo>
                  <a:lnTo>
                    <a:pt x="6820477" y="0"/>
                  </a:lnTo>
                  <a:lnTo>
                    <a:pt x="6820477" y="661865"/>
                  </a:lnTo>
                  <a:lnTo>
                    <a:pt x="0" y="661865"/>
                  </a:lnTo>
                  <a:close/>
                </a:path>
              </a:pathLst>
            </a:custGeom>
            <a:solidFill>
              <a:srgbClr val="EEEEEE"/>
            </a:solidFill>
          </p:spPr>
        </p:sp>
        <p:sp>
          <p:nvSpPr>
            <p:cNvPr id="4" name="TextBox 4"/>
            <p:cNvSpPr txBox="1"/>
            <p:nvPr/>
          </p:nvSpPr>
          <p:spPr>
            <a:xfrm>
              <a:off x="0" y="-57150"/>
              <a:ext cx="6820477" cy="71901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52293" y="-979643"/>
            <a:ext cx="20275395" cy="2416230"/>
            <a:chOff x="0" y="0"/>
            <a:chExt cx="6820477" cy="812800"/>
          </a:xfrm>
        </p:grpSpPr>
        <p:sp>
          <p:nvSpPr>
            <p:cNvPr id="6" name="Freeform 6"/>
            <p:cNvSpPr/>
            <p:nvPr/>
          </p:nvSpPr>
          <p:spPr>
            <a:xfrm>
              <a:off x="0" y="0"/>
              <a:ext cx="6820477" cy="812800"/>
            </a:xfrm>
            <a:custGeom>
              <a:avLst/>
              <a:gdLst/>
              <a:ahLst/>
              <a:cxnLst/>
              <a:rect l="l" t="t" r="r" b="b"/>
              <a:pathLst>
                <a:path w="6820477" h="812800">
                  <a:moveTo>
                    <a:pt x="0" y="0"/>
                  </a:moveTo>
                  <a:lnTo>
                    <a:pt x="6820477" y="0"/>
                  </a:lnTo>
                  <a:lnTo>
                    <a:pt x="6820477" y="812800"/>
                  </a:lnTo>
                  <a:lnTo>
                    <a:pt x="0" y="812800"/>
                  </a:lnTo>
                  <a:close/>
                </a:path>
              </a:pathLst>
            </a:custGeom>
            <a:solidFill>
              <a:srgbClr val="EEEEEE"/>
            </a:solidFill>
          </p:spPr>
        </p:sp>
        <p:sp>
          <p:nvSpPr>
            <p:cNvPr id="7" name="TextBox 7"/>
            <p:cNvSpPr txBox="1"/>
            <p:nvPr/>
          </p:nvSpPr>
          <p:spPr>
            <a:xfrm>
              <a:off x="0" y="-57150"/>
              <a:ext cx="6820477" cy="86995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237522" y="3458021"/>
            <a:ext cx="9812956"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MANFAAT PENELITIAN</a:t>
            </a:r>
          </a:p>
        </p:txBody>
      </p:sp>
      <p:sp>
        <p:nvSpPr>
          <p:cNvPr id="9" name="TextBox 9"/>
          <p:cNvSpPr txBox="1"/>
          <p:nvPr/>
        </p:nvSpPr>
        <p:spPr>
          <a:xfrm>
            <a:off x="4197061" y="4697955"/>
            <a:ext cx="9893877" cy="1580927"/>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Penelitian ini dapat bermanfaat bagi studi lebih lanjut bagaimana sidik jari dapat digunakan untuk mengetahui gender pada individu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278165" y="0"/>
            <a:ext cx="15988948" cy="1028700"/>
            <a:chOff x="0" y="0"/>
            <a:chExt cx="3253896" cy="209350"/>
          </a:xfrm>
        </p:grpSpPr>
        <p:sp>
          <p:nvSpPr>
            <p:cNvPr id="3" name="Freeform 3"/>
            <p:cNvSpPr/>
            <p:nvPr/>
          </p:nvSpPr>
          <p:spPr>
            <a:xfrm>
              <a:off x="0" y="0"/>
              <a:ext cx="3253896" cy="209350"/>
            </a:xfrm>
            <a:custGeom>
              <a:avLst/>
              <a:gdLst/>
              <a:ahLst/>
              <a:cxnLst/>
              <a:rect l="l" t="t" r="r" b="b"/>
              <a:pathLst>
                <a:path w="3253896" h="209350">
                  <a:moveTo>
                    <a:pt x="3050696" y="0"/>
                  </a:moveTo>
                  <a:lnTo>
                    <a:pt x="0" y="0"/>
                  </a:lnTo>
                  <a:lnTo>
                    <a:pt x="203200" y="209350"/>
                  </a:lnTo>
                  <a:lnTo>
                    <a:pt x="3253896" y="209350"/>
                  </a:lnTo>
                  <a:lnTo>
                    <a:pt x="3050696" y="0"/>
                  </a:lnTo>
                  <a:close/>
                </a:path>
              </a:pathLst>
            </a:custGeom>
            <a:solidFill>
              <a:srgbClr val="EEEEEE"/>
            </a:solidFill>
          </p:spPr>
        </p:sp>
        <p:sp>
          <p:nvSpPr>
            <p:cNvPr id="4" name="TextBox 4"/>
            <p:cNvSpPr txBox="1"/>
            <p:nvPr/>
          </p:nvSpPr>
          <p:spPr>
            <a:xfrm>
              <a:off x="101600" y="-57150"/>
              <a:ext cx="3050696" cy="266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78165" y="9521967"/>
            <a:ext cx="17245623" cy="1028700"/>
            <a:chOff x="0" y="0"/>
            <a:chExt cx="3509641" cy="209350"/>
          </a:xfrm>
        </p:grpSpPr>
        <p:sp>
          <p:nvSpPr>
            <p:cNvPr id="6" name="Freeform 6"/>
            <p:cNvSpPr/>
            <p:nvPr/>
          </p:nvSpPr>
          <p:spPr>
            <a:xfrm>
              <a:off x="0" y="0"/>
              <a:ext cx="3509641" cy="209350"/>
            </a:xfrm>
            <a:custGeom>
              <a:avLst/>
              <a:gdLst/>
              <a:ahLst/>
              <a:cxnLst/>
              <a:rect l="l" t="t" r="r" b="b"/>
              <a:pathLst>
                <a:path w="3509641" h="209350">
                  <a:moveTo>
                    <a:pt x="3306441" y="0"/>
                  </a:moveTo>
                  <a:lnTo>
                    <a:pt x="0" y="0"/>
                  </a:lnTo>
                  <a:lnTo>
                    <a:pt x="203200" y="209350"/>
                  </a:lnTo>
                  <a:lnTo>
                    <a:pt x="3509641" y="209350"/>
                  </a:lnTo>
                  <a:lnTo>
                    <a:pt x="3306441" y="0"/>
                  </a:lnTo>
                  <a:close/>
                </a:path>
              </a:pathLst>
            </a:custGeom>
            <a:solidFill>
              <a:srgbClr val="EEEEEE"/>
            </a:solidFill>
          </p:spPr>
        </p:sp>
        <p:sp>
          <p:nvSpPr>
            <p:cNvPr id="7" name="TextBox 7"/>
            <p:cNvSpPr txBox="1"/>
            <p:nvPr/>
          </p:nvSpPr>
          <p:spPr>
            <a:xfrm>
              <a:off x="101600" y="-57150"/>
              <a:ext cx="3306441" cy="266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823807" y="1436365"/>
            <a:ext cx="8901148"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PENELITI TERDAHULU</a:t>
            </a:r>
          </a:p>
        </p:txBody>
      </p:sp>
      <p:sp>
        <p:nvSpPr>
          <p:cNvPr id="9" name="Freeform 9"/>
          <p:cNvSpPr/>
          <p:nvPr/>
        </p:nvSpPr>
        <p:spPr>
          <a:xfrm>
            <a:off x="515185" y="2683747"/>
            <a:ext cx="5040255" cy="5220603"/>
          </a:xfrm>
          <a:custGeom>
            <a:avLst/>
            <a:gdLst/>
            <a:ahLst/>
            <a:cxnLst/>
            <a:rect l="l" t="t" r="r" b="b"/>
            <a:pathLst>
              <a:path w="5040255" h="5220603">
                <a:moveTo>
                  <a:pt x="0" y="0"/>
                </a:moveTo>
                <a:lnTo>
                  <a:pt x="5040255" y="0"/>
                </a:lnTo>
                <a:lnTo>
                  <a:pt x="5040255" y="5220604"/>
                </a:lnTo>
                <a:lnTo>
                  <a:pt x="0" y="5220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660533" y="2834296"/>
            <a:ext cx="4749559" cy="4919506"/>
          </a:xfrm>
          <a:custGeom>
            <a:avLst/>
            <a:gdLst/>
            <a:ahLst/>
            <a:cxnLst/>
            <a:rect l="l" t="t" r="r" b="b"/>
            <a:pathLst>
              <a:path w="4749559" h="4919506">
                <a:moveTo>
                  <a:pt x="0" y="0"/>
                </a:moveTo>
                <a:lnTo>
                  <a:pt x="4749559" y="0"/>
                </a:lnTo>
                <a:lnTo>
                  <a:pt x="4749559" y="4919506"/>
                </a:lnTo>
                <a:lnTo>
                  <a:pt x="0" y="49195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1065289" y="3596369"/>
            <a:ext cx="3908663" cy="3925501"/>
          </a:xfrm>
          <a:prstGeom prst="rect">
            <a:avLst/>
          </a:prstGeom>
        </p:spPr>
        <p:txBody>
          <a:bodyPr lIns="0" tIns="0" rIns="0" bIns="0" rtlCol="0" anchor="t">
            <a:spAutoFit/>
          </a:bodyPr>
          <a:lstStyle/>
          <a:p>
            <a:pPr marL="0" lvl="0" indent="0" algn="ctr">
              <a:lnSpc>
                <a:spcPts val="3519"/>
              </a:lnSpc>
              <a:spcBef>
                <a:spcPct val="0"/>
              </a:spcBef>
            </a:pPr>
            <a:r>
              <a:rPr lang="en-US" sz="2199">
                <a:solidFill>
                  <a:srgbClr val="0A1640"/>
                </a:solidFill>
                <a:latin typeface="Poetsen"/>
              </a:rPr>
              <a:t>Pada penelitian ini mereka melakukan ekstraksi fitur tekstur menggunakan metode LBP untuk mendeteksi dan mengklasifikasikan gender melalui sidik jari dengan menggunakan algoritma K-Nearest Neighbor (KNN).</a:t>
            </a:r>
          </a:p>
        </p:txBody>
      </p:sp>
      <p:sp>
        <p:nvSpPr>
          <p:cNvPr id="12" name="TextBox 12"/>
          <p:cNvSpPr txBox="1"/>
          <p:nvPr/>
        </p:nvSpPr>
        <p:spPr>
          <a:xfrm>
            <a:off x="881928" y="3152700"/>
            <a:ext cx="4306769" cy="443791"/>
          </a:xfrm>
          <a:prstGeom prst="rect">
            <a:avLst/>
          </a:prstGeom>
        </p:spPr>
        <p:txBody>
          <a:bodyPr lIns="0" tIns="0" rIns="0" bIns="0" rtlCol="0" anchor="t">
            <a:spAutoFit/>
          </a:bodyPr>
          <a:lstStyle/>
          <a:p>
            <a:pPr algn="ctr">
              <a:lnSpc>
                <a:spcPts val="3330"/>
              </a:lnSpc>
            </a:pPr>
            <a:r>
              <a:rPr lang="en-US" sz="3000">
                <a:solidFill>
                  <a:srgbClr val="0A1640"/>
                </a:solidFill>
                <a:latin typeface="Poetsen"/>
              </a:rPr>
              <a:t>Gornale, dkk 2017</a:t>
            </a:r>
          </a:p>
        </p:txBody>
      </p:sp>
      <p:sp>
        <p:nvSpPr>
          <p:cNvPr id="13" name="Freeform 13"/>
          <p:cNvSpPr/>
          <p:nvPr/>
        </p:nvSpPr>
        <p:spPr>
          <a:xfrm>
            <a:off x="5971804" y="2665032"/>
            <a:ext cx="5040255" cy="5220603"/>
          </a:xfrm>
          <a:custGeom>
            <a:avLst/>
            <a:gdLst/>
            <a:ahLst/>
            <a:cxnLst/>
            <a:rect l="l" t="t" r="r" b="b"/>
            <a:pathLst>
              <a:path w="5040255" h="5220603">
                <a:moveTo>
                  <a:pt x="0" y="0"/>
                </a:moveTo>
                <a:lnTo>
                  <a:pt x="5040255" y="0"/>
                </a:lnTo>
                <a:lnTo>
                  <a:pt x="5040255" y="5220603"/>
                </a:lnTo>
                <a:lnTo>
                  <a:pt x="0" y="52206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6117152" y="2815581"/>
            <a:ext cx="4749559" cy="4919506"/>
          </a:xfrm>
          <a:custGeom>
            <a:avLst/>
            <a:gdLst/>
            <a:ahLst/>
            <a:cxnLst/>
            <a:rect l="l" t="t" r="r" b="b"/>
            <a:pathLst>
              <a:path w="4749559" h="4919506">
                <a:moveTo>
                  <a:pt x="0" y="0"/>
                </a:moveTo>
                <a:lnTo>
                  <a:pt x="4749559" y="0"/>
                </a:lnTo>
                <a:lnTo>
                  <a:pt x="4749559" y="4919505"/>
                </a:lnTo>
                <a:lnTo>
                  <a:pt x="0" y="49195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6521908" y="3577654"/>
            <a:ext cx="3908663" cy="3487500"/>
          </a:xfrm>
          <a:prstGeom prst="rect">
            <a:avLst/>
          </a:prstGeom>
        </p:spPr>
        <p:txBody>
          <a:bodyPr lIns="0" tIns="0" rIns="0" bIns="0" rtlCol="0" anchor="t">
            <a:spAutoFit/>
          </a:bodyPr>
          <a:lstStyle/>
          <a:p>
            <a:pPr marL="0" lvl="0" indent="0" algn="ctr">
              <a:lnSpc>
                <a:spcPts val="3519"/>
              </a:lnSpc>
              <a:spcBef>
                <a:spcPct val="0"/>
              </a:spcBef>
            </a:pPr>
            <a:r>
              <a:rPr lang="en-US" sz="2199">
                <a:solidFill>
                  <a:srgbClr val="0A1640"/>
                </a:solidFill>
                <a:latin typeface="Poetsen"/>
              </a:rPr>
              <a:t>Penelitian ini melakukan klasifikasi gender berdasarkan sidik jari dengan menggabungkan metode ekstraksi citra LBP dan LPQ pada algoritma machine learning yang berbeda-beda, yaitu SVM, LDA,QDA, dan KNN</a:t>
            </a:r>
          </a:p>
        </p:txBody>
      </p:sp>
      <p:sp>
        <p:nvSpPr>
          <p:cNvPr id="16" name="TextBox 16"/>
          <p:cNvSpPr txBox="1"/>
          <p:nvPr/>
        </p:nvSpPr>
        <p:spPr>
          <a:xfrm>
            <a:off x="6338547" y="3133984"/>
            <a:ext cx="4306769" cy="443791"/>
          </a:xfrm>
          <a:prstGeom prst="rect">
            <a:avLst/>
          </a:prstGeom>
        </p:spPr>
        <p:txBody>
          <a:bodyPr lIns="0" tIns="0" rIns="0" bIns="0" rtlCol="0" anchor="t">
            <a:spAutoFit/>
          </a:bodyPr>
          <a:lstStyle/>
          <a:p>
            <a:pPr algn="ctr">
              <a:lnSpc>
                <a:spcPts val="3330"/>
              </a:lnSpc>
            </a:pPr>
            <a:r>
              <a:rPr lang="en-US" sz="3000">
                <a:solidFill>
                  <a:srgbClr val="0A1640"/>
                </a:solidFill>
                <a:latin typeface="Poetsen"/>
              </a:rPr>
              <a:t>Krithu, dkk 2019</a:t>
            </a:r>
          </a:p>
        </p:txBody>
      </p:sp>
      <p:sp>
        <p:nvSpPr>
          <p:cNvPr id="17" name="Freeform 17"/>
          <p:cNvSpPr/>
          <p:nvPr/>
        </p:nvSpPr>
        <p:spPr>
          <a:xfrm>
            <a:off x="11831209" y="2683747"/>
            <a:ext cx="5040255" cy="5220603"/>
          </a:xfrm>
          <a:custGeom>
            <a:avLst/>
            <a:gdLst/>
            <a:ahLst/>
            <a:cxnLst/>
            <a:rect l="l" t="t" r="r" b="b"/>
            <a:pathLst>
              <a:path w="5040255" h="5220603">
                <a:moveTo>
                  <a:pt x="0" y="0"/>
                </a:moveTo>
                <a:lnTo>
                  <a:pt x="5040256" y="0"/>
                </a:lnTo>
                <a:lnTo>
                  <a:pt x="5040256" y="5220604"/>
                </a:lnTo>
                <a:lnTo>
                  <a:pt x="0" y="5220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1976558" y="2834296"/>
            <a:ext cx="4749559" cy="4919506"/>
          </a:xfrm>
          <a:custGeom>
            <a:avLst/>
            <a:gdLst/>
            <a:ahLst/>
            <a:cxnLst/>
            <a:rect l="l" t="t" r="r" b="b"/>
            <a:pathLst>
              <a:path w="4749559" h="4919506">
                <a:moveTo>
                  <a:pt x="0" y="0"/>
                </a:moveTo>
                <a:lnTo>
                  <a:pt x="4749559" y="0"/>
                </a:lnTo>
                <a:lnTo>
                  <a:pt x="4749559" y="4919506"/>
                </a:lnTo>
                <a:lnTo>
                  <a:pt x="0" y="49195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12381314" y="3596369"/>
            <a:ext cx="3908663" cy="2611497"/>
          </a:xfrm>
          <a:prstGeom prst="rect">
            <a:avLst/>
          </a:prstGeom>
        </p:spPr>
        <p:txBody>
          <a:bodyPr lIns="0" tIns="0" rIns="0" bIns="0" rtlCol="0" anchor="t">
            <a:spAutoFit/>
          </a:bodyPr>
          <a:lstStyle/>
          <a:p>
            <a:pPr marL="0" lvl="0" indent="0" algn="ctr">
              <a:lnSpc>
                <a:spcPts val="3519"/>
              </a:lnSpc>
              <a:spcBef>
                <a:spcPct val="0"/>
              </a:spcBef>
            </a:pPr>
            <a:r>
              <a:rPr lang="en-US" sz="2199">
                <a:solidFill>
                  <a:srgbClr val="0A1640"/>
                </a:solidFill>
                <a:latin typeface="Poetsen"/>
              </a:rPr>
              <a:t>Penelitian ini melakukan klasifikasi gender berdasarkan citra wajah dengan menggunakan metode ekstraksi LBP pada algoritma KNN</a:t>
            </a:r>
          </a:p>
        </p:txBody>
      </p:sp>
      <p:sp>
        <p:nvSpPr>
          <p:cNvPr id="20" name="TextBox 20"/>
          <p:cNvSpPr txBox="1"/>
          <p:nvPr/>
        </p:nvSpPr>
        <p:spPr>
          <a:xfrm>
            <a:off x="12197953" y="3152700"/>
            <a:ext cx="4306769" cy="443791"/>
          </a:xfrm>
          <a:prstGeom prst="rect">
            <a:avLst/>
          </a:prstGeom>
        </p:spPr>
        <p:txBody>
          <a:bodyPr lIns="0" tIns="0" rIns="0" bIns="0" rtlCol="0" anchor="t">
            <a:spAutoFit/>
          </a:bodyPr>
          <a:lstStyle/>
          <a:p>
            <a:pPr algn="ctr">
              <a:lnSpc>
                <a:spcPts val="3330"/>
              </a:lnSpc>
            </a:pPr>
            <a:r>
              <a:rPr lang="en-US" sz="3000">
                <a:solidFill>
                  <a:srgbClr val="0A1640"/>
                </a:solidFill>
                <a:latin typeface="Poetsen"/>
              </a:rPr>
              <a:t>Salsabila, dkk 2021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278165" y="0"/>
            <a:ext cx="15988948" cy="1028700"/>
            <a:chOff x="0" y="0"/>
            <a:chExt cx="3253896" cy="209350"/>
          </a:xfrm>
        </p:grpSpPr>
        <p:sp>
          <p:nvSpPr>
            <p:cNvPr id="3" name="Freeform 3"/>
            <p:cNvSpPr/>
            <p:nvPr/>
          </p:nvSpPr>
          <p:spPr>
            <a:xfrm>
              <a:off x="0" y="0"/>
              <a:ext cx="3253896" cy="209350"/>
            </a:xfrm>
            <a:custGeom>
              <a:avLst/>
              <a:gdLst/>
              <a:ahLst/>
              <a:cxnLst/>
              <a:rect l="l" t="t" r="r" b="b"/>
              <a:pathLst>
                <a:path w="3253896" h="209350">
                  <a:moveTo>
                    <a:pt x="3050696" y="0"/>
                  </a:moveTo>
                  <a:lnTo>
                    <a:pt x="0" y="0"/>
                  </a:lnTo>
                  <a:lnTo>
                    <a:pt x="203200" y="209350"/>
                  </a:lnTo>
                  <a:lnTo>
                    <a:pt x="3253896" y="209350"/>
                  </a:lnTo>
                  <a:lnTo>
                    <a:pt x="3050696" y="0"/>
                  </a:lnTo>
                  <a:close/>
                </a:path>
              </a:pathLst>
            </a:custGeom>
            <a:solidFill>
              <a:srgbClr val="EEEEEE"/>
            </a:solidFill>
          </p:spPr>
        </p:sp>
        <p:sp>
          <p:nvSpPr>
            <p:cNvPr id="4" name="TextBox 4"/>
            <p:cNvSpPr txBox="1"/>
            <p:nvPr/>
          </p:nvSpPr>
          <p:spPr>
            <a:xfrm>
              <a:off x="101600" y="-57150"/>
              <a:ext cx="3050696" cy="266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78165" y="9521967"/>
            <a:ext cx="17245623" cy="1028700"/>
            <a:chOff x="0" y="0"/>
            <a:chExt cx="3509641" cy="209350"/>
          </a:xfrm>
        </p:grpSpPr>
        <p:sp>
          <p:nvSpPr>
            <p:cNvPr id="6" name="Freeform 6"/>
            <p:cNvSpPr/>
            <p:nvPr/>
          </p:nvSpPr>
          <p:spPr>
            <a:xfrm>
              <a:off x="0" y="0"/>
              <a:ext cx="3509641" cy="209350"/>
            </a:xfrm>
            <a:custGeom>
              <a:avLst/>
              <a:gdLst/>
              <a:ahLst/>
              <a:cxnLst/>
              <a:rect l="l" t="t" r="r" b="b"/>
              <a:pathLst>
                <a:path w="3509641" h="209350">
                  <a:moveTo>
                    <a:pt x="3306441" y="0"/>
                  </a:moveTo>
                  <a:lnTo>
                    <a:pt x="0" y="0"/>
                  </a:lnTo>
                  <a:lnTo>
                    <a:pt x="203200" y="209350"/>
                  </a:lnTo>
                  <a:lnTo>
                    <a:pt x="3509641" y="209350"/>
                  </a:lnTo>
                  <a:lnTo>
                    <a:pt x="3306441" y="0"/>
                  </a:lnTo>
                  <a:close/>
                </a:path>
              </a:pathLst>
            </a:custGeom>
            <a:solidFill>
              <a:srgbClr val="EEEEEE"/>
            </a:solidFill>
          </p:spPr>
        </p:sp>
        <p:sp>
          <p:nvSpPr>
            <p:cNvPr id="7" name="TextBox 7"/>
            <p:cNvSpPr txBox="1"/>
            <p:nvPr/>
          </p:nvSpPr>
          <p:spPr>
            <a:xfrm>
              <a:off x="101600" y="-57150"/>
              <a:ext cx="3306441" cy="266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778450" y="1416880"/>
            <a:ext cx="8901148"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PENELITI TERDAHULU</a:t>
            </a:r>
          </a:p>
        </p:txBody>
      </p:sp>
      <p:sp>
        <p:nvSpPr>
          <p:cNvPr id="9" name="Freeform 9"/>
          <p:cNvSpPr/>
          <p:nvPr/>
        </p:nvSpPr>
        <p:spPr>
          <a:xfrm>
            <a:off x="8822851" y="2983386"/>
            <a:ext cx="5738301" cy="5943626"/>
          </a:xfrm>
          <a:custGeom>
            <a:avLst/>
            <a:gdLst/>
            <a:ahLst/>
            <a:cxnLst/>
            <a:rect l="l" t="t" r="r" b="b"/>
            <a:pathLst>
              <a:path w="5738301" h="5943626">
                <a:moveTo>
                  <a:pt x="0" y="0"/>
                </a:moveTo>
                <a:lnTo>
                  <a:pt x="5738300" y="0"/>
                </a:lnTo>
                <a:lnTo>
                  <a:pt x="5738300" y="5943625"/>
                </a:lnTo>
                <a:lnTo>
                  <a:pt x="0" y="5943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988329" y="3154784"/>
            <a:ext cx="5407345" cy="5600828"/>
          </a:xfrm>
          <a:custGeom>
            <a:avLst/>
            <a:gdLst/>
            <a:ahLst/>
            <a:cxnLst/>
            <a:rect l="l" t="t" r="r" b="b"/>
            <a:pathLst>
              <a:path w="5407345" h="5600828">
                <a:moveTo>
                  <a:pt x="0" y="0"/>
                </a:moveTo>
                <a:lnTo>
                  <a:pt x="5407345" y="0"/>
                </a:lnTo>
                <a:lnTo>
                  <a:pt x="5407345" y="5600828"/>
                </a:lnTo>
                <a:lnTo>
                  <a:pt x="0" y="56008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9161820" y="4163824"/>
            <a:ext cx="5060361" cy="3487500"/>
          </a:xfrm>
          <a:prstGeom prst="rect">
            <a:avLst/>
          </a:prstGeom>
        </p:spPr>
        <p:txBody>
          <a:bodyPr lIns="0" tIns="0" rIns="0" bIns="0" rtlCol="0" anchor="t">
            <a:spAutoFit/>
          </a:bodyPr>
          <a:lstStyle/>
          <a:p>
            <a:pPr marL="0" lvl="0" indent="0" algn="ctr">
              <a:lnSpc>
                <a:spcPts val="3519"/>
              </a:lnSpc>
              <a:spcBef>
                <a:spcPct val="0"/>
              </a:spcBef>
            </a:pPr>
            <a:r>
              <a:rPr lang="en-US" sz="2199">
                <a:solidFill>
                  <a:srgbClr val="0A1640"/>
                </a:solidFill>
                <a:latin typeface="Poetsen"/>
              </a:rPr>
              <a:t>melakukan percobaan evaluasi terhadap sidik jari 213 orang dewasa Spanyol untuk melihat kaitan ridge density dengan jenis kelamin seseorang.Kesimpulannya didapatkan jika rata-rata ridge density yang dimiliki oleh wanita lebih tinggi daripada pria.</a:t>
            </a:r>
          </a:p>
        </p:txBody>
      </p:sp>
      <p:sp>
        <p:nvSpPr>
          <p:cNvPr id="12" name="TextBox 12"/>
          <p:cNvSpPr txBox="1"/>
          <p:nvPr/>
        </p:nvSpPr>
        <p:spPr>
          <a:xfrm>
            <a:off x="9240386" y="3535016"/>
            <a:ext cx="4903231" cy="487522"/>
          </a:xfrm>
          <a:prstGeom prst="rect">
            <a:avLst/>
          </a:prstGeom>
        </p:spPr>
        <p:txBody>
          <a:bodyPr lIns="0" tIns="0" rIns="0" bIns="0" rtlCol="0" anchor="t">
            <a:spAutoFit/>
          </a:bodyPr>
          <a:lstStyle/>
          <a:p>
            <a:pPr algn="ctr">
              <a:lnSpc>
                <a:spcPts val="3791"/>
              </a:lnSpc>
            </a:pPr>
            <a:r>
              <a:rPr lang="en-US" sz="3415">
                <a:solidFill>
                  <a:srgbClr val="0A1640"/>
                </a:solidFill>
                <a:latin typeface="Poetsen"/>
              </a:rPr>
              <a:t>Andres, dkk 2018</a:t>
            </a:r>
          </a:p>
        </p:txBody>
      </p:sp>
      <p:sp>
        <p:nvSpPr>
          <p:cNvPr id="13" name="Freeform 13"/>
          <p:cNvSpPr/>
          <p:nvPr/>
        </p:nvSpPr>
        <p:spPr>
          <a:xfrm>
            <a:off x="1744076" y="2983386"/>
            <a:ext cx="5738301" cy="5943626"/>
          </a:xfrm>
          <a:custGeom>
            <a:avLst/>
            <a:gdLst/>
            <a:ahLst/>
            <a:cxnLst/>
            <a:rect l="l" t="t" r="r" b="b"/>
            <a:pathLst>
              <a:path w="5738301" h="5943626">
                <a:moveTo>
                  <a:pt x="0" y="0"/>
                </a:moveTo>
                <a:lnTo>
                  <a:pt x="5738301" y="0"/>
                </a:lnTo>
                <a:lnTo>
                  <a:pt x="5738301" y="5943625"/>
                </a:lnTo>
                <a:lnTo>
                  <a:pt x="0" y="5943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909554" y="3154784"/>
            <a:ext cx="5407345" cy="5600828"/>
          </a:xfrm>
          <a:custGeom>
            <a:avLst/>
            <a:gdLst/>
            <a:ahLst/>
            <a:cxnLst/>
            <a:rect l="l" t="t" r="r" b="b"/>
            <a:pathLst>
              <a:path w="5407345" h="5600828">
                <a:moveTo>
                  <a:pt x="0" y="0"/>
                </a:moveTo>
                <a:lnTo>
                  <a:pt x="5407345" y="0"/>
                </a:lnTo>
                <a:lnTo>
                  <a:pt x="5407345" y="5600828"/>
                </a:lnTo>
                <a:lnTo>
                  <a:pt x="0" y="56008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2079576" y="3714879"/>
            <a:ext cx="5067301" cy="4794250"/>
          </a:xfrm>
          <a:prstGeom prst="rect">
            <a:avLst/>
          </a:prstGeom>
        </p:spPr>
        <p:txBody>
          <a:bodyPr lIns="0" tIns="0" rIns="0" bIns="0" rtlCol="0" anchor="t">
            <a:spAutoFit/>
          </a:bodyPr>
          <a:lstStyle/>
          <a:p>
            <a:pPr marL="0" lvl="0" indent="0" algn="ctr">
              <a:lnSpc>
                <a:spcPts val="3200"/>
              </a:lnSpc>
              <a:spcBef>
                <a:spcPct val="0"/>
              </a:spcBef>
            </a:pPr>
            <a:r>
              <a:rPr lang="en-US" sz="2000">
                <a:solidFill>
                  <a:srgbClr val="0A1640"/>
                </a:solidFill>
                <a:latin typeface="Poetsen"/>
              </a:rPr>
              <a:t>Penelitian yang telah dilakukan oleh Yamini, dkk (2023) pada masyarakat Tamil, menemukan jika nilai ridge density pada wanita berkisar antara 11,2 hingga 12,2 / mm2 , dengan rata-rata sebesar 11,95 ridges/ mm2 dan nilai ridge density pada pria berkirasa antara 12,1 -13,7 ridges/mm2, dengan rata-rata sebesar 12,9 ridges/mm2. Hasil penelitian ini menunjukkan bahwa rata-rata ridge density pada pria lebih tinggi daripada wanita. </a:t>
            </a:r>
          </a:p>
        </p:txBody>
      </p:sp>
      <p:sp>
        <p:nvSpPr>
          <p:cNvPr id="16" name="TextBox 16"/>
          <p:cNvSpPr txBox="1"/>
          <p:nvPr/>
        </p:nvSpPr>
        <p:spPr>
          <a:xfrm>
            <a:off x="2459842" y="3413331"/>
            <a:ext cx="4306769" cy="443791"/>
          </a:xfrm>
          <a:prstGeom prst="rect">
            <a:avLst/>
          </a:prstGeom>
        </p:spPr>
        <p:txBody>
          <a:bodyPr lIns="0" tIns="0" rIns="0" bIns="0" rtlCol="0" anchor="t">
            <a:spAutoFit/>
          </a:bodyPr>
          <a:lstStyle/>
          <a:p>
            <a:pPr algn="ctr">
              <a:lnSpc>
                <a:spcPts val="3330"/>
              </a:lnSpc>
            </a:pPr>
            <a:r>
              <a:rPr lang="en-US" sz="3000">
                <a:solidFill>
                  <a:srgbClr val="0A1640"/>
                </a:solidFill>
                <a:latin typeface="Poetsen"/>
              </a:rPr>
              <a:t>Yamini, dkk 2023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3859714" y="2469847"/>
            <a:ext cx="10568572"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METODOLOGI PENELITIAN</a:t>
            </a:r>
          </a:p>
        </p:txBody>
      </p:sp>
      <p:sp>
        <p:nvSpPr>
          <p:cNvPr id="3" name="TextBox 3"/>
          <p:cNvSpPr txBox="1"/>
          <p:nvPr/>
        </p:nvSpPr>
        <p:spPr>
          <a:xfrm>
            <a:off x="1512074" y="4340273"/>
            <a:ext cx="4050112" cy="10001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TAHAP PENGUMPULAN DATA</a:t>
            </a:r>
          </a:p>
        </p:txBody>
      </p:sp>
      <p:sp>
        <p:nvSpPr>
          <p:cNvPr id="4" name="TextBox 4"/>
          <p:cNvSpPr txBox="1"/>
          <p:nvPr/>
        </p:nvSpPr>
        <p:spPr>
          <a:xfrm>
            <a:off x="1672656" y="5715280"/>
            <a:ext cx="3728947" cy="3771230"/>
          </a:xfrm>
          <a:prstGeom prst="rect">
            <a:avLst/>
          </a:prstGeom>
        </p:spPr>
        <p:txBody>
          <a:bodyPr lIns="0" tIns="0" rIns="0" bIns="0" rtlCol="0" anchor="t">
            <a:spAutoFit/>
          </a:bodyPr>
          <a:lstStyle/>
          <a:p>
            <a:pPr algn="ctr">
              <a:lnSpc>
                <a:spcPts val="3359"/>
              </a:lnSpc>
            </a:pPr>
            <a:r>
              <a:rPr lang="en-US" sz="2799">
                <a:solidFill>
                  <a:srgbClr val="000000"/>
                </a:solidFill>
                <a:latin typeface="PT Sans"/>
              </a:rPr>
              <a:t>Tahap ini akan mengumpulkan citra sidik jari yang terdapat didalam dataset, citra sidik jari asli pria dan wanita akan disimpan pada satu folder untuk diproses nantinya</a:t>
            </a:r>
          </a:p>
          <a:p>
            <a:pPr algn="ctr">
              <a:lnSpc>
                <a:spcPts val="3359"/>
              </a:lnSpc>
            </a:pPr>
            <a:endParaRPr lang="en-US" sz="2799">
              <a:solidFill>
                <a:srgbClr val="000000"/>
              </a:solidFill>
              <a:latin typeface="PT Sans"/>
            </a:endParaRPr>
          </a:p>
        </p:txBody>
      </p:sp>
      <p:sp>
        <p:nvSpPr>
          <p:cNvPr id="5" name="TextBox 5"/>
          <p:cNvSpPr txBox="1"/>
          <p:nvPr/>
        </p:nvSpPr>
        <p:spPr>
          <a:xfrm>
            <a:off x="7279449" y="6093745"/>
            <a:ext cx="3729102" cy="27432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Terdiri dari 3 langkah yaitu, pre-processing citra sidik jari, ektraksi fitur citra sidik jari, dan pelatihan model klasifikasi </a:t>
            </a:r>
          </a:p>
        </p:txBody>
      </p:sp>
      <p:sp>
        <p:nvSpPr>
          <p:cNvPr id="6" name="TextBox 6"/>
          <p:cNvSpPr txBox="1"/>
          <p:nvPr/>
        </p:nvSpPr>
        <p:spPr>
          <a:xfrm>
            <a:off x="12889223" y="6093745"/>
            <a:ext cx="3834448" cy="27432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Tahap evaluasi model akan dilakukan untuk menguji seberapa tinggi tingkat akurasi klasifikasi yang dihasilkan oleh model. </a:t>
            </a:r>
          </a:p>
        </p:txBody>
      </p:sp>
      <p:sp>
        <p:nvSpPr>
          <p:cNvPr id="7" name="TextBox 7"/>
          <p:cNvSpPr txBox="1"/>
          <p:nvPr/>
        </p:nvSpPr>
        <p:spPr>
          <a:xfrm>
            <a:off x="7054294" y="4340273"/>
            <a:ext cx="4183790" cy="10001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TAHAP IMPLEMENTASI MODEL</a:t>
            </a:r>
          </a:p>
        </p:txBody>
      </p:sp>
      <p:sp>
        <p:nvSpPr>
          <p:cNvPr id="8" name="TextBox 8"/>
          <p:cNvSpPr txBox="1"/>
          <p:nvPr/>
        </p:nvSpPr>
        <p:spPr>
          <a:xfrm>
            <a:off x="12759054" y="4391324"/>
            <a:ext cx="3983632" cy="10001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TAHAP EVALUASI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1402</Words>
  <Application>Microsoft Office PowerPoint</Application>
  <PresentationFormat>Custom</PresentationFormat>
  <Paragraphs>152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Poetsen</vt:lpstr>
      <vt:lpstr>Open Sans Bold</vt:lpstr>
      <vt:lpstr>Arial</vt:lpstr>
      <vt:lpstr>PT Sans</vt:lpstr>
      <vt:lpstr>Open Sans Bold Bold</vt:lpstr>
      <vt:lpstr>Cooper Hewitt</vt:lpstr>
      <vt:lpstr>Calibri</vt:lpstr>
      <vt:lpstr>Cooper Hewitt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proposal</dc:title>
  <dc:creator>DEDI</dc:creator>
  <cp:lastModifiedBy>Dedi Yanto</cp:lastModifiedBy>
  <cp:revision>2</cp:revision>
  <dcterms:created xsi:type="dcterms:W3CDTF">2006-08-16T00:00:00Z</dcterms:created>
  <dcterms:modified xsi:type="dcterms:W3CDTF">2025-05-14T13:00:40Z</dcterms:modified>
  <dc:identifier>DAF5js_qMbE</dc:identifier>
</cp:coreProperties>
</file>