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302" r:id="rId2"/>
    <p:sldId id="303" r:id="rId3"/>
    <p:sldId id="287" r:id="rId4"/>
    <p:sldId id="304" r:id="rId5"/>
    <p:sldId id="311" r:id="rId6"/>
    <p:sldId id="297" r:id="rId7"/>
    <p:sldId id="298" r:id="rId8"/>
    <p:sldId id="312" r:id="rId9"/>
    <p:sldId id="314" r:id="rId10"/>
    <p:sldId id="305" r:id="rId11"/>
    <p:sldId id="306" r:id="rId12"/>
    <p:sldId id="307" r:id="rId13"/>
    <p:sldId id="308" r:id="rId14"/>
    <p:sldId id="309" r:id="rId15"/>
    <p:sldId id="310" r:id="rId16"/>
    <p:sldId id="313"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4" name="PlaceHolder 2"/>
          <p:cNvSpPr>
            <a:spLocks noGrp="1"/>
          </p:cNvSpPr>
          <p:nvPr>
            <p:ph type="body"/>
          </p:nvPr>
        </p:nvSpPr>
        <p:spPr>
          <a:xfrm>
            <a:off x="1251720" y="2286000"/>
            <a:ext cx="1017792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75" name="PlaceHolder 3"/>
          <p:cNvSpPr>
            <a:spLocks noGrp="1"/>
          </p:cNvSpPr>
          <p:nvPr>
            <p:ph type="body"/>
          </p:nvPr>
        </p:nvSpPr>
        <p:spPr>
          <a:xfrm>
            <a:off x="1251720" y="4162680"/>
            <a:ext cx="1017792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7" name="PlaceHolder 2"/>
          <p:cNvSpPr>
            <a:spLocks noGrp="1"/>
          </p:cNvSpPr>
          <p:nvPr>
            <p:ph type="body"/>
          </p:nvPr>
        </p:nvSpPr>
        <p:spPr>
          <a:xfrm>
            <a:off x="1251720" y="228600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78" name="PlaceHolder 3"/>
          <p:cNvSpPr>
            <a:spLocks noGrp="1"/>
          </p:cNvSpPr>
          <p:nvPr>
            <p:ph type="body"/>
          </p:nvPr>
        </p:nvSpPr>
        <p:spPr>
          <a:xfrm>
            <a:off x="6467040" y="228600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79" name="PlaceHolder 4"/>
          <p:cNvSpPr>
            <a:spLocks noGrp="1"/>
          </p:cNvSpPr>
          <p:nvPr>
            <p:ph type="body"/>
          </p:nvPr>
        </p:nvSpPr>
        <p:spPr>
          <a:xfrm>
            <a:off x="1251720" y="416268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80" name="PlaceHolder 5"/>
          <p:cNvSpPr>
            <a:spLocks noGrp="1"/>
          </p:cNvSpPr>
          <p:nvPr>
            <p:ph type="body"/>
          </p:nvPr>
        </p:nvSpPr>
        <p:spPr>
          <a:xfrm>
            <a:off x="6467040" y="416268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82" name="PlaceHolder 2"/>
          <p:cNvSpPr>
            <a:spLocks noGrp="1"/>
          </p:cNvSpPr>
          <p:nvPr>
            <p:ph type="body"/>
          </p:nvPr>
        </p:nvSpPr>
        <p:spPr>
          <a:xfrm>
            <a:off x="1251720" y="2286000"/>
            <a:ext cx="327708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83" name="PlaceHolder 3"/>
          <p:cNvSpPr>
            <a:spLocks noGrp="1"/>
          </p:cNvSpPr>
          <p:nvPr>
            <p:ph type="body"/>
          </p:nvPr>
        </p:nvSpPr>
        <p:spPr>
          <a:xfrm>
            <a:off x="4692960" y="2286000"/>
            <a:ext cx="327708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84" name="PlaceHolder 4"/>
          <p:cNvSpPr>
            <a:spLocks noGrp="1"/>
          </p:cNvSpPr>
          <p:nvPr>
            <p:ph type="body"/>
          </p:nvPr>
        </p:nvSpPr>
        <p:spPr>
          <a:xfrm>
            <a:off x="8134200" y="2286000"/>
            <a:ext cx="327708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85" name="PlaceHolder 5"/>
          <p:cNvSpPr>
            <a:spLocks noGrp="1"/>
          </p:cNvSpPr>
          <p:nvPr>
            <p:ph type="body"/>
          </p:nvPr>
        </p:nvSpPr>
        <p:spPr>
          <a:xfrm>
            <a:off x="1251720" y="4162680"/>
            <a:ext cx="327708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86" name="PlaceHolder 6"/>
          <p:cNvSpPr>
            <a:spLocks noGrp="1"/>
          </p:cNvSpPr>
          <p:nvPr>
            <p:ph type="body"/>
          </p:nvPr>
        </p:nvSpPr>
        <p:spPr>
          <a:xfrm>
            <a:off x="4692960" y="4162680"/>
            <a:ext cx="327708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87" name="PlaceHolder 7"/>
          <p:cNvSpPr>
            <a:spLocks noGrp="1"/>
          </p:cNvSpPr>
          <p:nvPr>
            <p:ph type="body"/>
          </p:nvPr>
        </p:nvSpPr>
        <p:spPr>
          <a:xfrm>
            <a:off x="8134200" y="4162680"/>
            <a:ext cx="327708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3" name="PlaceHolder 2"/>
          <p:cNvSpPr>
            <a:spLocks noGrp="1"/>
          </p:cNvSpPr>
          <p:nvPr>
            <p:ph type="subTitle"/>
          </p:nvPr>
        </p:nvSpPr>
        <p:spPr>
          <a:xfrm>
            <a:off x="1251720" y="2286000"/>
            <a:ext cx="10177920" cy="3593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5" name="PlaceHolder 2"/>
          <p:cNvSpPr>
            <a:spLocks noGrp="1"/>
          </p:cNvSpPr>
          <p:nvPr>
            <p:ph type="body"/>
          </p:nvPr>
        </p:nvSpPr>
        <p:spPr>
          <a:xfrm>
            <a:off x="1251720" y="2286000"/>
            <a:ext cx="10177920" cy="359316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57" name="PlaceHolder 2"/>
          <p:cNvSpPr>
            <a:spLocks noGrp="1"/>
          </p:cNvSpPr>
          <p:nvPr>
            <p:ph type="body"/>
          </p:nvPr>
        </p:nvSpPr>
        <p:spPr>
          <a:xfrm>
            <a:off x="1251720" y="2286000"/>
            <a:ext cx="4966560" cy="359316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58" name="PlaceHolder 3"/>
          <p:cNvSpPr>
            <a:spLocks noGrp="1"/>
          </p:cNvSpPr>
          <p:nvPr>
            <p:ph type="body"/>
          </p:nvPr>
        </p:nvSpPr>
        <p:spPr>
          <a:xfrm>
            <a:off x="6467040" y="2286000"/>
            <a:ext cx="4966560" cy="359316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251720" y="382320"/>
            <a:ext cx="10177920" cy="69166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2" name="PlaceHolder 2"/>
          <p:cNvSpPr>
            <a:spLocks noGrp="1"/>
          </p:cNvSpPr>
          <p:nvPr>
            <p:ph type="body"/>
          </p:nvPr>
        </p:nvSpPr>
        <p:spPr>
          <a:xfrm>
            <a:off x="1251720" y="228600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63" name="PlaceHolder 3"/>
          <p:cNvSpPr>
            <a:spLocks noGrp="1"/>
          </p:cNvSpPr>
          <p:nvPr>
            <p:ph type="body"/>
          </p:nvPr>
        </p:nvSpPr>
        <p:spPr>
          <a:xfrm>
            <a:off x="6467040" y="2286000"/>
            <a:ext cx="4966560" cy="359316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64" name="PlaceHolder 4"/>
          <p:cNvSpPr>
            <a:spLocks noGrp="1"/>
          </p:cNvSpPr>
          <p:nvPr>
            <p:ph type="body"/>
          </p:nvPr>
        </p:nvSpPr>
        <p:spPr>
          <a:xfrm>
            <a:off x="1251720" y="416268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66" name="PlaceHolder 2"/>
          <p:cNvSpPr>
            <a:spLocks noGrp="1"/>
          </p:cNvSpPr>
          <p:nvPr>
            <p:ph type="body"/>
          </p:nvPr>
        </p:nvSpPr>
        <p:spPr>
          <a:xfrm>
            <a:off x="1251720" y="2286000"/>
            <a:ext cx="4966560" cy="359316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67" name="PlaceHolder 3"/>
          <p:cNvSpPr>
            <a:spLocks noGrp="1"/>
          </p:cNvSpPr>
          <p:nvPr>
            <p:ph type="body"/>
          </p:nvPr>
        </p:nvSpPr>
        <p:spPr>
          <a:xfrm>
            <a:off x="6467040" y="228600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68" name="PlaceHolder 4"/>
          <p:cNvSpPr>
            <a:spLocks noGrp="1"/>
          </p:cNvSpPr>
          <p:nvPr>
            <p:ph type="body"/>
          </p:nvPr>
        </p:nvSpPr>
        <p:spPr>
          <a:xfrm>
            <a:off x="6467040" y="416268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51720" y="382320"/>
            <a:ext cx="10177920" cy="1491840"/>
          </a:xfrm>
          <a:prstGeom prst="rect">
            <a:avLst/>
          </a:prstGeom>
        </p:spPr>
        <p:txBody>
          <a:bodyPr lIns="0" tIns="0" rIns="0" bIns="0" anchor="ctr"/>
          <a:lstStyle/>
          <a:p>
            <a:endParaRPr lang="en-US" sz="1800" b="0" strike="noStrike" spc="-1">
              <a:solidFill>
                <a:srgbClr val="000000"/>
              </a:solidFill>
              <a:latin typeface="Gill Sans MT"/>
            </a:endParaRPr>
          </a:p>
        </p:txBody>
      </p:sp>
      <p:sp>
        <p:nvSpPr>
          <p:cNvPr id="70" name="PlaceHolder 2"/>
          <p:cNvSpPr>
            <a:spLocks noGrp="1"/>
          </p:cNvSpPr>
          <p:nvPr>
            <p:ph type="body"/>
          </p:nvPr>
        </p:nvSpPr>
        <p:spPr>
          <a:xfrm>
            <a:off x="1251720" y="228600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71" name="PlaceHolder 3"/>
          <p:cNvSpPr>
            <a:spLocks noGrp="1"/>
          </p:cNvSpPr>
          <p:nvPr>
            <p:ph type="body"/>
          </p:nvPr>
        </p:nvSpPr>
        <p:spPr>
          <a:xfrm>
            <a:off x="6467040" y="2286000"/>
            <a:ext cx="496656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
        <p:nvSpPr>
          <p:cNvPr id="72" name="PlaceHolder 4"/>
          <p:cNvSpPr>
            <a:spLocks noGrp="1"/>
          </p:cNvSpPr>
          <p:nvPr>
            <p:ph type="body"/>
          </p:nvPr>
        </p:nvSpPr>
        <p:spPr>
          <a:xfrm>
            <a:off x="1251720" y="4162680"/>
            <a:ext cx="10177920" cy="1713600"/>
          </a:xfrm>
          <a:prstGeom prst="rect">
            <a:avLst/>
          </a:prstGeom>
        </p:spPr>
        <p:txBody>
          <a:bodyPr lIns="0" tIns="0" rIns="0" bIns="0">
            <a:normAutofit/>
          </a:bodyPr>
          <a:lstStyle/>
          <a:p>
            <a:endParaRPr lang="en-US" sz="2000" b="0" strike="noStrike" spc="-1">
              <a:solidFill>
                <a:srgbClr val="595959"/>
              </a:solid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2"/>
        </a:solidFill>
        <a:effectLst/>
      </p:bgPr>
    </p:bg>
    <p:spTree>
      <p:nvGrpSpPr>
        <p:cNvPr id="1" name=""/>
        <p:cNvGrpSpPr/>
        <p:nvPr/>
      </p:nvGrpSpPr>
      <p:grpSpPr>
        <a:xfrm>
          <a:off x="0" y="0"/>
          <a:ext cx="0" cy="0"/>
          <a:chOff x="0" y="0"/>
          <a:chExt cx="0" cy="0"/>
        </a:xfrm>
      </p:grpSpPr>
      <p:sp>
        <p:nvSpPr>
          <p:cNvPr id="45" name="CustomShape 1"/>
          <p:cNvSpPr/>
          <p:nvPr/>
        </p:nvSpPr>
        <p:spPr>
          <a:xfrm>
            <a:off x="0" y="0"/>
            <a:ext cx="885600" cy="6857640"/>
          </a:xfrm>
          <a:custGeom>
            <a:avLst/>
            <a:gdLst/>
            <a:ahLst/>
            <a:cxn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46" name="CustomShape 2"/>
          <p:cNvSpPr/>
          <p:nvPr/>
        </p:nvSpPr>
        <p:spPr>
          <a:xfrm>
            <a:off x="11908440" y="0"/>
            <a:ext cx="2829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1251720" y="382320"/>
            <a:ext cx="10177920" cy="1491840"/>
          </a:xfrm>
          <a:prstGeom prst="rect">
            <a:avLst/>
          </a:prstGeom>
        </p:spPr>
        <p:txBody>
          <a:bodyPr/>
          <a:lstStyle/>
          <a:p>
            <a:pPr>
              <a:lnSpc>
                <a:spcPct val="90000"/>
              </a:lnSpc>
            </a:pPr>
            <a:r>
              <a:rPr lang="en-US" sz="5100" b="0" strike="noStrike" cap="all" spc="199">
                <a:solidFill>
                  <a:srgbClr val="2A1A00"/>
                </a:solidFill>
                <a:latin typeface="Impact"/>
              </a:rPr>
              <a:t>Click to edit Master title style</a:t>
            </a:r>
            <a:endParaRPr lang="en-US" sz="5100" b="0" strike="noStrike" spc="-1">
              <a:solidFill>
                <a:srgbClr val="000000"/>
              </a:solidFill>
              <a:latin typeface="Gill Sans MT"/>
            </a:endParaRPr>
          </a:p>
        </p:txBody>
      </p:sp>
      <p:sp>
        <p:nvSpPr>
          <p:cNvPr id="48" name="PlaceHolder 4"/>
          <p:cNvSpPr>
            <a:spLocks noGrp="1"/>
          </p:cNvSpPr>
          <p:nvPr>
            <p:ph type="body"/>
          </p:nvPr>
        </p:nvSpPr>
        <p:spPr>
          <a:xfrm>
            <a:off x="1251720" y="2286000"/>
            <a:ext cx="10177920" cy="3593160"/>
          </a:xfrm>
          <a:prstGeom prst="rect">
            <a:avLst/>
          </a:prstGeom>
        </p:spPr>
        <p:txBody>
          <a:bodyPr/>
          <a:lstStyle/>
          <a:p>
            <a:pPr marL="228600" indent="-228240">
              <a:lnSpc>
                <a:spcPct val="110000"/>
              </a:lnSpc>
              <a:spcBef>
                <a:spcPts val="700"/>
              </a:spcBef>
              <a:buClr>
                <a:srgbClr val="2A1A00"/>
              </a:buClr>
              <a:buFont typeface="Arial"/>
              <a:buChar char="•"/>
            </a:pPr>
            <a:r>
              <a:rPr lang="en-US" sz="2000" b="0" strike="noStrike" spc="-1">
                <a:solidFill>
                  <a:srgbClr val="595959"/>
                </a:solidFill>
                <a:latin typeface="Gill Sans MT"/>
              </a:rPr>
              <a:t>Click to edit Master text styles</a:t>
            </a:r>
          </a:p>
          <a:p>
            <a:pPr marL="685800" lvl="1" indent="-228240">
              <a:lnSpc>
                <a:spcPct val="110000"/>
              </a:lnSpc>
              <a:spcBef>
                <a:spcPts val="700"/>
              </a:spcBef>
              <a:buClr>
                <a:srgbClr val="2A1A00"/>
              </a:buClr>
              <a:buFont typeface="Gill Sans MT"/>
              <a:buChar char="–"/>
            </a:pPr>
            <a:r>
              <a:rPr lang="en-US" sz="1800" b="0" strike="noStrike" spc="-1">
                <a:solidFill>
                  <a:srgbClr val="595959"/>
                </a:solidFill>
                <a:latin typeface="Gill Sans MT"/>
              </a:rPr>
              <a:t>Second level</a:t>
            </a:r>
          </a:p>
          <a:p>
            <a:pPr marL="1143000" lvl="2" indent="-228240">
              <a:lnSpc>
                <a:spcPct val="110000"/>
              </a:lnSpc>
              <a:spcBef>
                <a:spcPts val="700"/>
              </a:spcBef>
              <a:buClr>
                <a:srgbClr val="2A1A00"/>
              </a:buClr>
              <a:buFont typeface="Arial"/>
              <a:buChar char="•"/>
            </a:pPr>
            <a:r>
              <a:rPr lang="en-US" sz="1600" b="0" strike="noStrike" spc="-1">
                <a:solidFill>
                  <a:srgbClr val="595959"/>
                </a:solidFill>
                <a:latin typeface="Gill Sans MT"/>
              </a:rPr>
              <a:t>Third level</a:t>
            </a:r>
          </a:p>
          <a:p>
            <a:pPr marL="1600200" lvl="3" indent="-228240">
              <a:lnSpc>
                <a:spcPct val="110000"/>
              </a:lnSpc>
              <a:spcBef>
                <a:spcPts val="700"/>
              </a:spcBef>
              <a:buClr>
                <a:srgbClr val="2A1A00"/>
              </a:buClr>
              <a:buFont typeface="Gill Sans MT"/>
              <a:buChar char="–"/>
            </a:pPr>
            <a:r>
              <a:rPr lang="en-US" sz="1400" b="0" strike="noStrike" spc="-1">
                <a:solidFill>
                  <a:srgbClr val="595959"/>
                </a:solidFill>
                <a:latin typeface="Gill Sans MT"/>
              </a:rPr>
              <a:t>Fourth level</a:t>
            </a:r>
          </a:p>
          <a:p>
            <a:pPr marL="2057400" lvl="4" indent="-228240">
              <a:lnSpc>
                <a:spcPct val="110000"/>
              </a:lnSpc>
              <a:spcBef>
                <a:spcPts val="700"/>
              </a:spcBef>
              <a:buClr>
                <a:srgbClr val="2A1A00"/>
              </a:buClr>
              <a:buFont typeface="Arial"/>
              <a:buChar char="•"/>
            </a:pPr>
            <a:r>
              <a:rPr lang="en-US" sz="1400" b="0" strike="noStrike" spc="-1">
                <a:solidFill>
                  <a:srgbClr val="595959"/>
                </a:solidFill>
                <a:latin typeface="Gill Sans MT"/>
              </a:rPr>
              <a:t>Fifth level</a:t>
            </a:r>
          </a:p>
        </p:txBody>
      </p:sp>
      <p:sp>
        <p:nvSpPr>
          <p:cNvPr id="49" name="PlaceHolder 5"/>
          <p:cNvSpPr>
            <a:spLocks noGrp="1"/>
          </p:cNvSpPr>
          <p:nvPr>
            <p:ph type="dt"/>
          </p:nvPr>
        </p:nvSpPr>
        <p:spPr>
          <a:xfrm>
            <a:off x="1251720" y="6375600"/>
            <a:ext cx="2329200" cy="348120"/>
          </a:xfrm>
          <a:prstGeom prst="rect">
            <a:avLst/>
          </a:prstGeom>
        </p:spPr>
        <p:txBody>
          <a:bodyPr anchor="ctr"/>
          <a:lstStyle/>
          <a:p>
            <a:pPr>
              <a:lnSpc>
                <a:spcPct val="100000"/>
              </a:lnSpc>
            </a:pPr>
            <a:fld id="{0D4E5EA1-BE1C-4041-A6B7-AC0601F81AA1}" type="datetime">
              <a:rPr lang="en-US" sz="1200" b="0" strike="noStrike" spc="-1">
                <a:solidFill>
                  <a:srgbClr val="595959"/>
                </a:solidFill>
                <a:latin typeface="Gill Sans MT"/>
              </a:rPr>
              <a:t>10/7/2018</a:t>
            </a:fld>
            <a:endParaRPr lang="en-US" sz="1200" b="0" strike="noStrike" spc="-1">
              <a:latin typeface="Times New Roman"/>
            </a:endParaRPr>
          </a:p>
        </p:txBody>
      </p:sp>
      <p:sp>
        <p:nvSpPr>
          <p:cNvPr id="50" name="PlaceHolder 6"/>
          <p:cNvSpPr>
            <a:spLocks noGrp="1"/>
          </p:cNvSpPr>
          <p:nvPr>
            <p:ph type="ftr"/>
          </p:nvPr>
        </p:nvSpPr>
        <p:spPr>
          <a:xfrm>
            <a:off x="4038480" y="6375600"/>
            <a:ext cx="4114440" cy="345600"/>
          </a:xfrm>
          <a:prstGeom prst="rect">
            <a:avLst/>
          </a:prstGeom>
        </p:spPr>
        <p:txBody>
          <a:bodyPr anchor="ctr"/>
          <a:lstStyle/>
          <a:p>
            <a:endParaRPr lang="en-US" sz="2400" b="0" strike="noStrike" spc="-1">
              <a:latin typeface="Times New Roman"/>
            </a:endParaRPr>
          </a:p>
        </p:txBody>
      </p:sp>
      <p:sp>
        <p:nvSpPr>
          <p:cNvPr id="51" name="PlaceHolder 7"/>
          <p:cNvSpPr>
            <a:spLocks noGrp="1"/>
          </p:cNvSpPr>
          <p:nvPr>
            <p:ph type="sldNum"/>
          </p:nvPr>
        </p:nvSpPr>
        <p:spPr>
          <a:xfrm>
            <a:off x="8610480" y="6375600"/>
            <a:ext cx="2819160" cy="345600"/>
          </a:xfrm>
          <a:prstGeom prst="rect">
            <a:avLst/>
          </a:prstGeom>
        </p:spPr>
        <p:txBody>
          <a:bodyPr anchor="ctr"/>
          <a:lstStyle/>
          <a:p>
            <a:pPr algn="r">
              <a:lnSpc>
                <a:spcPct val="100000"/>
              </a:lnSpc>
            </a:pPr>
            <a:fld id="{801BE43C-FF50-4F97-B635-A8FA8B8E34FA}" type="slidenum">
              <a:rPr lang="en-US" sz="1200" b="0" strike="noStrike" spc="-1">
                <a:solidFill>
                  <a:srgbClr val="595959"/>
                </a:solidFill>
                <a:latin typeface="Gill Sans MT"/>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27200" y="191645"/>
            <a:ext cx="8563429" cy="923330"/>
          </a:xfrm>
          <a:prstGeom prst="rect">
            <a:avLst/>
          </a:prstGeom>
          <a:noFill/>
        </p:spPr>
        <p:txBody>
          <a:bodyPr wrap="square" rtlCol="0">
            <a:spAutoFit/>
          </a:bodyPr>
          <a:lstStyle/>
          <a:p>
            <a:pPr algn="ctr"/>
            <a:r>
              <a:rPr lang="en-US" sz="5400" u="sng" dirty="0" smtClean="0">
                <a:solidFill>
                  <a:schemeClr val="accent5">
                    <a:lumMod val="75000"/>
                  </a:schemeClr>
                </a:solidFill>
                <a:latin typeface="Gill Sans MT" panose="020B0502020104020203" pitchFamily="34" charset="0"/>
              </a:rPr>
              <a:t>ViFi : VISION FIEDELITY</a:t>
            </a:r>
            <a:endParaRPr lang="en-US" sz="5400" u="sng" dirty="0">
              <a:solidFill>
                <a:schemeClr val="accent5">
                  <a:lumMod val="75000"/>
                </a:schemeClr>
              </a:solidFill>
              <a:latin typeface="Gill Sans MT" panose="020B0502020104020203" pitchFamily="34" charset="0"/>
            </a:endParaRPr>
          </a:p>
        </p:txBody>
      </p:sp>
      <p:sp>
        <p:nvSpPr>
          <p:cNvPr id="4" name="TextBox 3"/>
          <p:cNvSpPr txBox="1"/>
          <p:nvPr/>
        </p:nvSpPr>
        <p:spPr>
          <a:xfrm>
            <a:off x="1291771" y="4338544"/>
            <a:ext cx="5704115" cy="2308324"/>
          </a:xfrm>
          <a:prstGeom prst="rect">
            <a:avLst/>
          </a:prstGeom>
          <a:noFill/>
        </p:spPr>
        <p:txBody>
          <a:bodyPr wrap="square" rtlCol="0">
            <a:spAutoFit/>
          </a:bodyPr>
          <a:lstStyle/>
          <a:p>
            <a:r>
              <a:rPr lang="en-US" b="1" dirty="0" smtClean="0">
                <a:solidFill>
                  <a:schemeClr val="bg1">
                    <a:lumMod val="50000"/>
                  </a:schemeClr>
                </a:solidFill>
                <a:latin typeface="Gill Sans MT" panose="020B0502020104020203" pitchFamily="34" charset="0"/>
              </a:rPr>
              <a:t>GROUP </a:t>
            </a:r>
            <a:r>
              <a:rPr lang="en-US" b="1" dirty="0" smtClean="0">
                <a:solidFill>
                  <a:schemeClr val="bg1">
                    <a:lumMod val="50000"/>
                  </a:schemeClr>
                </a:solidFill>
                <a:latin typeface="Gill Sans MT" panose="020B0502020104020203" pitchFamily="34" charset="0"/>
              </a:rPr>
              <a:t>MEMBERS of TEAM S.A.F.A.R-J.A.N</a:t>
            </a:r>
            <a:r>
              <a:rPr lang="en-US" b="1" dirty="0" smtClean="0">
                <a:solidFill>
                  <a:schemeClr val="bg1">
                    <a:lumMod val="50000"/>
                  </a:schemeClr>
                </a:solidFill>
                <a:latin typeface="Gill Sans MT" panose="020B0502020104020203" pitchFamily="34" charset="0"/>
              </a:rPr>
              <a:t>				</a:t>
            </a:r>
          </a:p>
          <a:p>
            <a:r>
              <a:rPr lang="en-US" b="1" dirty="0" smtClean="0">
                <a:solidFill>
                  <a:schemeClr val="bg1">
                    <a:lumMod val="50000"/>
                  </a:schemeClr>
                </a:solidFill>
                <a:latin typeface="Gill Sans MT" panose="020B0502020104020203" pitchFamily="34" charset="0"/>
              </a:rPr>
              <a:t>  						</a:t>
            </a:r>
          </a:p>
          <a:p>
            <a:pPr marL="342900" indent="-342900">
              <a:buAutoNum type="arabicParenR"/>
            </a:pPr>
            <a:r>
              <a:rPr lang="en-US" b="1" dirty="0" smtClean="0">
                <a:solidFill>
                  <a:schemeClr val="bg1">
                    <a:lumMod val="50000"/>
                  </a:schemeClr>
                </a:solidFill>
                <a:latin typeface="Gill Sans MT" panose="020B0502020104020203" pitchFamily="34" charset="0"/>
              </a:rPr>
              <a:t>ZEAL PATEL</a:t>
            </a:r>
          </a:p>
          <a:p>
            <a:pPr marL="342900" indent="-342900">
              <a:buAutoNum type="arabicParenR"/>
            </a:pPr>
            <a:r>
              <a:rPr lang="en-US" b="1" dirty="0" smtClean="0">
                <a:solidFill>
                  <a:schemeClr val="bg1">
                    <a:lumMod val="50000"/>
                  </a:schemeClr>
                </a:solidFill>
                <a:latin typeface="Gill Sans MT" panose="020B0502020104020203" pitchFamily="34" charset="0"/>
              </a:rPr>
              <a:t>ALOKENDU MAZUMDER</a:t>
            </a:r>
          </a:p>
          <a:p>
            <a:pPr marL="342900" indent="-342900">
              <a:buAutoNum type="arabicParenR"/>
            </a:pPr>
            <a:r>
              <a:rPr lang="en-US" b="1" dirty="0" smtClean="0">
                <a:solidFill>
                  <a:schemeClr val="bg1">
                    <a:lumMod val="50000"/>
                  </a:schemeClr>
                </a:solidFill>
                <a:latin typeface="Gill Sans MT" panose="020B0502020104020203" pitchFamily="34" charset="0"/>
              </a:rPr>
              <a:t>ASTHA SHRIVASTAV</a:t>
            </a:r>
            <a:endParaRPr lang="en-US" b="1" dirty="0" smtClean="0">
              <a:solidFill>
                <a:schemeClr val="bg1">
                  <a:lumMod val="50000"/>
                </a:schemeClr>
              </a:solidFill>
              <a:latin typeface="Gill Sans MT" panose="020B0502020104020203" pitchFamily="34" charset="0"/>
            </a:endParaRPr>
          </a:p>
          <a:p>
            <a:pPr marL="342900" indent="-342900">
              <a:buAutoNum type="arabicParenR"/>
            </a:pPr>
            <a:r>
              <a:rPr lang="en-US" b="1" dirty="0" smtClean="0">
                <a:solidFill>
                  <a:schemeClr val="bg1">
                    <a:lumMod val="50000"/>
                  </a:schemeClr>
                </a:solidFill>
                <a:latin typeface="Gill Sans MT" panose="020B0502020104020203" pitchFamily="34" charset="0"/>
              </a:rPr>
              <a:t>RAVI </a:t>
            </a:r>
            <a:r>
              <a:rPr lang="en-US" b="1" dirty="0" smtClean="0">
                <a:solidFill>
                  <a:schemeClr val="bg1">
                    <a:lumMod val="50000"/>
                  </a:schemeClr>
                </a:solidFill>
                <a:latin typeface="Gill Sans MT" panose="020B0502020104020203" pitchFamily="34" charset="0"/>
              </a:rPr>
              <a:t>PAMBHAR</a:t>
            </a:r>
          </a:p>
          <a:p>
            <a:pPr marL="342900" indent="-342900">
              <a:buAutoNum type="arabicParenR"/>
            </a:pPr>
            <a:r>
              <a:rPr lang="en-US" b="1" dirty="0" smtClean="0">
                <a:solidFill>
                  <a:schemeClr val="bg1">
                    <a:lumMod val="50000"/>
                  </a:schemeClr>
                </a:solidFill>
                <a:latin typeface="Gill Sans MT" panose="020B0502020104020203" pitchFamily="34" charset="0"/>
              </a:rPr>
              <a:t>PRATIMA MOHAN</a:t>
            </a:r>
            <a:r>
              <a:rPr lang="en-US" b="1" dirty="0" smtClean="0">
                <a:solidFill>
                  <a:schemeClr val="bg1">
                    <a:lumMod val="50000"/>
                  </a:schemeClr>
                </a:solidFill>
                <a:latin typeface="Gill Sans MT" panose="020B0502020104020203" pitchFamily="34" charset="0"/>
              </a:rPr>
              <a:t>		</a:t>
            </a:r>
            <a:endParaRPr lang="en-US" b="1" dirty="0">
              <a:solidFill>
                <a:schemeClr val="bg1">
                  <a:lumMod val="50000"/>
                </a:schemeClr>
              </a:solidFill>
              <a:latin typeface="Gill Sans MT" panose="020B0502020104020203" pitchFamily="34" charset="0"/>
            </a:endParaRPr>
          </a:p>
        </p:txBody>
      </p:sp>
      <p:sp>
        <p:nvSpPr>
          <p:cNvPr id="7" name="TextBox 6"/>
          <p:cNvSpPr txBox="1"/>
          <p:nvPr/>
        </p:nvSpPr>
        <p:spPr>
          <a:xfrm>
            <a:off x="1727200" y="2264480"/>
            <a:ext cx="8824686" cy="1200329"/>
          </a:xfrm>
          <a:prstGeom prst="rect">
            <a:avLst/>
          </a:prstGeom>
          <a:noFill/>
        </p:spPr>
        <p:txBody>
          <a:bodyPr wrap="square" rtlCol="0">
            <a:spAutoFit/>
          </a:bodyPr>
          <a:lstStyle/>
          <a:p>
            <a:pPr algn="ctr"/>
            <a:r>
              <a:rPr lang="en-US" b="1" dirty="0" smtClean="0">
                <a:latin typeface="Gill Sans MT" panose="020B0502020104020203" pitchFamily="34" charset="0"/>
              </a:rPr>
              <a:t>TIC TECH TOE 2018 @ DAIICT-GANDHINAGAR</a:t>
            </a:r>
          </a:p>
          <a:p>
            <a:pPr algn="ctr"/>
            <a:endParaRPr lang="en-US" b="1" dirty="0" smtClean="0">
              <a:latin typeface="Gill Sans MT" panose="020B0502020104020203" pitchFamily="34" charset="0"/>
            </a:endParaRPr>
          </a:p>
          <a:p>
            <a:pPr algn="ctr"/>
            <a:endParaRPr lang="en-US" b="1" dirty="0">
              <a:latin typeface="Gill Sans MT" panose="020B0502020104020203" pitchFamily="34" charset="0"/>
            </a:endParaRPr>
          </a:p>
          <a:p>
            <a:pPr algn="ctr"/>
            <a:r>
              <a:rPr lang="en-US" b="1" dirty="0" smtClean="0">
                <a:latin typeface="Gill Sans MT" panose="020B0502020104020203" pitchFamily="34" charset="0"/>
              </a:rPr>
              <a:t>THEME: </a:t>
            </a:r>
            <a:r>
              <a:rPr lang="en-US" b="1" dirty="0" smtClean="0">
                <a:latin typeface="Gill Sans MT" panose="020B0502020104020203" pitchFamily="34" charset="0"/>
              </a:rPr>
              <a:t> EDTECH-Technological Breakthrough In Education</a:t>
            </a:r>
            <a:endParaRPr lang="en-US" b="1" dirty="0">
              <a:latin typeface="Gill Sans MT" panose="020B0502020104020203" pitchFamily="34" charset="0"/>
            </a:endParaRPr>
          </a:p>
        </p:txBody>
      </p:sp>
    </p:spTree>
    <p:extLst>
      <p:ext uri="{BB962C8B-B14F-4D97-AF65-F5344CB8AC3E}">
        <p14:creationId xmlns:p14="http://schemas.microsoft.com/office/powerpoint/2010/main" val="2852429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205" y="962890"/>
            <a:ext cx="10177920" cy="4450937"/>
          </a:xfrm>
        </p:spPr>
        <p:txBody>
          <a:bodyPr/>
          <a:lstStyle/>
          <a:p>
            <a:r>
              <a:rPr lang="en-US" sz="10000" cap="all" spc="199" dirty="0" smtClean="0">
                <a:solidFill>
                  <a:srgbClr val="2A1A00"/>
                </a:solidFill>
                <a:latin typeface="Impact"/>
              </a:rPr>
              <a:t>Survey</a:t>
            </a:r>
            <a:endParaRPr lang="en-US" sz="10000" dirty="0"/>
          </a:p>
        </p:txBody>
      </p:sp>
      <p:sp>
        <p:nvSpPr>
          <p:cNvPr id="3" name="TextBox 2"/>
          <p:cNvSpPr txBox="1"/>
          <p:nvPr/>
        </p:nvSpPr>
        <p:spPr>
          <a:xfrm>
            <a:off x="1237205" y="5411450"/>
            <a:ext cx="3367314" cy="1446550"/>
          </a:xfrm>
          <a:prstGeom prst="rect">
            <a:avLst/>
          </a:prstGeom>
          <a:noFill/>
        </p:spPr>
        <p:txBody>
          <a:bodyPr wrap="square" rtlCol="0">
            <a:spAutoFit/>
          </a:bodyPr>
          <a:lstStyle/>
          <a:p>
            <a:r>
              <a:rPr lang="en-US" sz="2200" b="1" dirty="0" smtClean="0">
                <a:solidFill>
                  <a:schemeClr val="bg1">
                    <a:lumMod val="50000"/>
                  </a:schemeClr>
                </a:solidFill>
                <a:latin typeface="Gill Sans MT" panose="020B0502020104020203" pitchFamily="34" charset="0"/>
              </a:rPr>
              <a:t>Sources:</a:t>
            </a:r>
          </a:p>
          <a:p>
            <a:endParaRPr lang="en-US" sz="2200" b="1" dirty="0">
              <a:solidFill>
                <a:schemeClr val="bg1">
                  <a:lumMod val="50000"/>
                </a:schemeClr>
              </a:solidFill>
              <a:latin typeface="Gill Sans MT" panose="020B0502020104020203" pitchFamily="34" charset="0"/>
            </a:endParaRPr>
          </a:p>
          <a:p>
            <a:r>
              <a:rPr lang="en-US" sz="2200" b="1" dirty="0" smtClean="0">
                <a:solidFill>
                  <a:schemeClr val="bg1">
                    <a:lumMod val="50000"/>
                  </a:schemeClr>
                </a:solidFill>
                <a:latin typeface="Gill Sans MT" panose="020B0502020104020203" pitchFamily="34" charset="0"/>
              </a:rPr>
              <a:t>CNN Network</a:t>
            </a:r>
          </a:p>
          <a:p>
            <a:r>
              <a:rPr lang="en-US" sz="2200" b="1" dirty="0" smtClean="0">
                <a:solidFill>
                  <a:schemeClr val="bg1">
                    <a:lumMod val="50000"/>
                  </a:schemeClr>
                </a:solidFill>
                <a:latin typeface="Gill Sans MT" panose="020B0502020104020203" pitchFamily="34" charset="0"/>
              </a:rPr>
              <a:t>The Hindu</a:t>
            </a:r>
            <a:endParaRPr lang="en-US" sz="2200" b="1" dirty="0">
              <a:solidFill>
                <a:schemeClr val="bg1">
                  <a:lumMod val="50000"/>
                </a:schemeClr>
              </a:solidFill>
              <a:latin typeface="Gill Sans MT" panose="020B0502020104020203" pitchFamily="34" charset="0"/>
            </a:endParaRPr>
          </a:p>
        </p:txBody>
      </p:sp>
      <p:sp>
        <p:nvSpPr>
          <p:cNvPr id="4" name="TextBox 3"/>
          <p:cNvSpPr txBox="1"/>
          <p:nvPr/>
        </p:nvSpPr>
        <p:spPr>
          <a:xfrm>
            <a:off x="1237205" y="2002971"/>
            <a:ext cx="2884852" cy="369332"/>
          </a:xfrm>
          <a:prstGeom prst="rect">
            <a:avLst/>
          </a:prstGeom>
          <a:noFill/>
        </p:spPr>
        <p:txBody>
          <a:bodyPr wrap="square" rtlCol="0">
            <a:spAutoFit/>
          </a:bodyPr>
          <a:lstStyle/>
          <a:p>
            <a:r>
              <a:rPr lang="en-US" b="1" dirty="0" smtClean="0">
                <a:solidFill>
                  <a:schemeClr val="bg1">
                    <a:lumMod val="50000"/>
                  </a:schemeClr>
                </a:solidFill>
                <a:latin typeface="Gill Sans MT" panose="020B0502020104020203" pitchFamily="34" charset="0"/>
              </a:rPr>
              <a:t>APPENDIX</a:t>
            </a:r>
            <a:endParaRPr lang="en-US" b="1" dirty="0">
              <a:solidFill>
                <a:schemeClr val="bg1">
                  <a:lumMod val="50000"/>
                </a:schemeClr>
              </a:solidFill>
              <a:latin typeface="Gill Sans MT" panose="020B0502020104020203" pitchFamily="34" charset="0"/>
            </a:endParaRPr>
          </a:p>
        </p:txBody>
      </p:sp>
    </p:spTree>
    <p:extLst>
      <p:ext uri="{BB962C8B-B14F-4D97-AF65-F5344CB8AC3E}">
        <p14:creationId xmlns:p14="http://schemas.microsoft.com/office/powerpoint/2010/main" val="400507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20" y="280720"/>
            <a:ext cx="10177920" cy="1054594"/>
          </a:xfrm>
        </p:spPr>
        <p:txBody>
          <a:bodyPr/>
          <a:lstStyle/>
          <a:p>
            <a:pPr algn="ctr"/>
            <a:r>
              <a:rPr lang="en-US" dirty="0">
                <a:solidFill>
                  <a:srgbClr val="C00000"/>
                </a:solidFill>
                <a:latin typeface="Impact" panose="020B0806030902050204" pitchFamily="34" charset="0"/>
              </a:rPr>
              <a:t>900 million Indians can't get online</a:t>
            </a:r>
            <a:r>
              <a:rPr lang="en-US" dirty="0" smtClean="0">
                <a:solidFill>
                  <a:srgbClr val="C00000"/>
                </a:solidFill>
                <a:latin typeface="Impact" panose="020B0806030902050204" pitchFamily="34" charset="0"/>
              </a:rPr>
              <a:t>.</a:t>
            </a:r>
            <a:br>
              <a:rPr lang="en-US" dirty="0" smtClean="0">
                <a:solidFill>
                  <a:srgbClr val="C00000"/>
                </a:solidFill>
                <a:latin typeface="Impact" panose="020B0806030902050204" pitchFamily="34" charset="0"/>
              </a:rPr>
            </a:br>
            <a:r>
              <a:rPr lang="en-US" dirty="0" smtClean="0">
                <a:solidFill>
                  <a:srgbClr val="C00000"/>
                </a:solidFill>
                <a:latin typeface="Impact" panose="020B0806030902050204" pitchFamily="34" charset="0"/>
              </a:rPr>
              <a:t> </a:t>
            </a:r>
            <a:r>
              <a:rPr lang="en-US" dirty="0">
                <a:solidFill>
                  <a:srgbClr val="C00000"/>
                </a:solidFill>
                <a:latin typeface="Impact" panose="020B0806030902050204" pitchFamily="34" charset="0"/>
              </a:rPr>
              <a:t>Here's </a:t>
            </a:r>
            <a:r>
              <a:rPr lang="en-US" dirty="0" smtClean="0">
                <a:solidFill>
                  <a:srgbClr val="C00000"/>
                </a:solidFill>
                <a:latin typeface="Impact" panose="020B0806030902050204" pitchFamily="34" charset="0"/>
              </a:rPr>
              <a:t>why !</a:t>
            </a:r>
            <a:endParaRPr lang="en-US" dirty="0">
              <a:solidFill>
                <a:srgbClr val="C00000"/>
              </a:solidFill>
              <a:latin typeface="Impact" panose="020B0806030902050204" pitchFamily="34" charset="0"/>
            </a:endParaRPr>
          </a:p>
        </p:txBody>
      </p:sp>
      <p:sp>
        <p:nvSpPr>
          <p:cNvPr id="5" name="TextBox 4"/>
          <p:cNvSpPr txBox="1"/>
          <p:nvPr/>
        </p:nvSpPr>
        <p:spPr>
          <a:xfrm>
            <a:off x="1364343" y="1683657"/>
            <a:ext cx="9840686" cy="4688114"/>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3" y="1683657"/>
            <a:ext cx="9593943" cy="4922422"/>
          </a:xfrm>
          <a:prstGeom prst="rect">
            <a:avLst/>
          </a:prstGeom>
        </p:spPr>
      </p:pic>
    </p:spTree>
    <p:extLst>
      <p:ext uri="{BB962C8B-B14F-4D97-AF65-F5344CB8AC3E}">
        <p14:creationId xmlns:p14="http://schemas.microsoft.com/office/powerpoint/2010/main" val="919895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19" y="251691"/>
            <a:ext cx="10177920" cy="1491840"/>
          </a:xfrm>
        </p:spPr>
        <p:txBody>
          <a:bodyPr/>
          <a:lstStyle/>
          <a:p>
            <a:pPr algn="ctr"/>
            <a:r>
              <a:rPr lang="en-US" dirty="0">
                <a:solidFill>
                  <a:srgbClr val="C00000"/>
                </a:solidFill>
                <a:latin typeface="Impact" panose="020B0806030902050204" pitchFamily="34" charset="0"/>
              </a:rPr>
              <a:t>No of Smartphone users in in India from 2015 – 2022 (</a:t>
            </a:r>
            <a:r>
              <a:rPr lang="en-US" dirty="0" smtClean="0">
                <a:solidFill>
                  <a:srgbClr val="C00000"/>
                </a:solidFill>
                <a:latin typeface="Impact" panose="020B0806030902050204" pitchFamily="34" charset="0"/>
              </a:rPr>
              <a:t>expected)</a:t>
            </a:r>
            <a:endParaRPr lang="en-US" dirty="0">
              <a:solidFill>
                <a:srgbClr val="C00000"/>
              </a:solidFill>
              <a:latin typeface="Impact" panose="020B080603090205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719" y="2014257"/>
            <a:ext cx="10177920" cy="4368009"/>
          </a:xfrm>
          <a:prstGeom prst="rect">
            <a:avLst/>
          </a:prstGeom>
        </p:spPr>
      </p:pic>
    </p:spTree>
    <p:extLst>
      <p:ext uri="{BB962C8B-B14F-4D97-AF65-F5344CB8AC3E}">
        <p14:creationId xmlns:p14="http://schemas.microsoft.com/office/powerpoint/2010/main" val="294298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latin typeface="Impact" panose="020B0806030902050204" pitchFamily="34" charset="0"/>
              </a:rPr>
              <a:t>Internet Usage and Smartphone ownership in INDIA</a:t>
            </a:r>
            <a:endParaRPr lang="en-US" dirty="0">
              <a:solidFill>
                <a:srgbClr val="C00000"/>
              </a:solidFill>
              <a:latin typeface="Impact" panose="020B0806030902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720" y="2315029"/>
            <a:ext cx="4728166" cy="30293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680" y="2256972"/>
            <a:ext cx="4726760" cy="3029373"/>
          </a:xfrm>
          <a:prstGeom prst="rect">
            <a:avLst/>
          </a:prstGeom>
        </p:spPr>
      </p:pic>
    </p:spTree>
    <p:extLst>
      <p:ext uri="{BB962C8B-B14F-4D97-AF65-F5344CB8AC3E}">
        <p14:creationId xmlns:p14="http://schemas.microsoft.com/office/powerpoint/2010/main" val="3934358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latin typeface="Impact" panose="020B0806030902050204" pitchFamily="34" charset="0"/>
              </a:rPr>
              <a:t>Internet Usage and Smartphone ownership in INDIA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720" y="2285998"/>
            <a:ext cx="5032966" cy="40132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602" y="2285997"/>
            <a:ext cx="4920343" cy="4013203"/>
          </a:xfrm>
          <a:prstGeom prst="rect">
            <a:avLst/>
          </a:prstGeom>
        </p:spPr>
      </p:pic>
    </p:spTree>
    <p:extLst>
      <p:ext uri="{BB962C8B-B14F-4D97-AF65-F5344CB8AC3E}">
        <p14:creationId xmlns:p14="http://schemas.microsoft.com/office/powerpoint/2010/main" val="2790026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720" y="382320"/>
            <a:ext cx="10177920" cy="14918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719" y="1874160"/>
            <a:ext cx="10177921" cy="4534533"/>
          </a:xfrm>
          <a:prstGeom prst="rect">
            <a:avLst/>
          </a:prstGeom>
        </p:spPr>
      </p:pic>
    </p:spTree>
    <p:extLst>
      <p:ext uri="{BB962C8B-B14F-4D97-AF65-F5344CB8AC3E}">
        <p14:creationId xmlns:p14="http://schemas.microsoft.com/office/powerpoint/2010/main" val="3843848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263" y="2719120"/>
            <a:ext cx="10177920" cy="1491840"/>
          </a:xfrm>
        </p:spPr>
        <p:txBody>
          <a:bodyPr/>
          <a:lstStyle/>
          <a:p>
            <a:pPr algn="ctr"/>
            <a:r>
              <a:rPr lang="en-US" sz="9600" dirty="0">
                <a:latin typeface="Gill Sans MT" panose="020B0502020104020203" pitchFamily="34" charset="0"/>
              </a:rPr>
              <a:t>THANK YOU !</a:t>
            </a:r>
          </a:p>
        </p:txBody>
      </p:sp>
    </p:spTree>
    <p:extLst>
      <p:ext uri="{BB962C8B-B14F-4D97-AF65-F5344CB8AC3E}">
        <p14:creationId xmlns:p14="http://schemas.microsoft.com/office/powerpoint/2010/main" val="23547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20" y="-58057"/>
            <a:ext cx="10177920" cy="1011052"/>
          </a:xfrm>
        </p:spPr>
        <p:txBody>
          <a:bodyPr/>
          <a:lstStyle/>
          <a:p>
            <a:pPr algn="ctr"/>
            <a:r>
              <a:rPr lang="en-US" cap="all" spc="199" dirty="0" smtClean="0">
                <a:solidFill>
                  <a:srgbClr val="2A1A00"/>
                </a:solidFill>
                <a:latin typeface="Impact"/>
              </a:rPr>
              <a:t>index</a:t>
            </a:r>
            <a:endParaRPr lang="en-US" spc="-1" dirty="0">
              <a:solidFill>
                <a:srgbClr val="000000"/>
              </a:solidFill>
              <a:latin typeface="Gill Sans MT"/>
            </a:endParaRPr>
          </a:p>
        </p:txBody>
      </p:sp>
      <p:sp>
        <p:nvSpPr>
          <p:cNvPr id="4" name="TextBox 3"/>
          <p:cNvSpPr txBox="1"/>
          <p:nvPr/>
        </p:nvSpPr>
        <p:spPr>
          <a:xfrm>
            <a:off x="1251720" y="1151247"/>
            <a:ext cx="10177920" cy="5355312"/>
          </a:xfrm>
          <a:prstGeom prst="rect">
            <a:avLst/>
          </a:prstGeom>
          <a:noFill/>
        </p:spPr>
        <p:txBody>
          <a:bodyPr wrap="square" rtlCol="0">
            <a:spAutoFit/>
          </a:bodyPr>
          <a:lstStyle/>
          <a:p>
            <a:pPr algn="ctr"/>
            <a:r>
              <a:rPr lang="en-US" b="1" dirty="0" smtClean="0">
                <a:latin typeface="Gill Sans MT" panose="020B0502020104020203" pitchFamily="34" charset="0"/>
              </a:rPr>
              <a:t>DEFINING THE PROBLEM SCENARIO</a:t>
            </a:r>
          </a:p>
          <a:p>
            <a:pPr algn="ctr"/>
            <a:endParaRPr lang="en-US" b="1" dirty="0" smtClean="0">
              <a:latin typeface="Gill Sans MT" panose="020B0502020104020203" pitchFamily="34" charset="0"/>
            </a:endParaRPr>
          </a:p>
          <a:p>
            <a:pPr algn="ctr"/>
            <a:endParaRPr lang="en-US" b="1" dirty="0">
              <a:latin typeface="Gill Sans MT" panose="020B0502020104020203" pitchFamily="34" charset="0"/>
            </a:endParaRPr>
          </a:p>
          <a:p>
            <a:pPr algn="ctr"/>
            <a:r>
              <a:rPr lang="en-US" b="1" dirty="0" smtClean="0">
                <a:latin typeface="Gill Sans MT" panose="020B0502020104020203" pitchFamily="34" charset="0"/>
              </a:rPr>
              <a:t>PROBLEM STATEMENT</a:t>
            </a:r>
          </a:p>
          <a:p>
            <a:pPr algn="ctr"/>
            <a:endParaRPr lang="en-US" b="1" dirty="0" smtClean="0">
              <a:latin typeface="Gill Sans MT" panose="020B0502020104020203" pitchFamily="34" charset="0"/>
            </a:endParaRPr>
          </a:p>
          <a:p>
            <a:pPr algn="ctr"/>
            <a:endParaRPr lang="en-US" b="1" dirty="0" smtClean="0">
              <a:latin typeface="Gill Sans MT" panose="020B0502020104020203" pitchFamily="34" charset="0"/>
            </a:endParaRPr>
          </a:p>
          <a:p>
            <a:pPr algn="ctr"/>
            <a:r>
              <a:rPr lang="en-US" b="1" dirty="0" smtClean="0">
                <a:latin typeface="Gill Sans MT" panose="020B0502020104020203" pitchFamily="34" charset="0"/>
              </a:rPr>
              <a:t>SOCIAL IMPACT</a:t>
            </a:r>
          </a:p>
          <a:p>
            <a:pPr algn="ctr"/>
            <a:endParaRPr lang="en-US" b="1" dirty="0" smtClean="0">
              <a:latin typeface="Gill Sans MT" panose="020B0502020104020203" pitchFamily="34" charset="0"/>
            </a:endParaRPr>
          </a:p>
          <a:p>
            <a:pPr algn="ctr"/>
            <a:endParaRPr lang="en-US" b="1" dirty="0">
              <a:latin typeface="Gill Sans MT" panose="020B0502020104020203" pitchFamily="34" charset="0"/>
            </a:endParaRPr>
          </a:p>
          <a:p>
            <a:pPr algn="ctr"/>
            <a:r>
              <a:rPr lang="en-US" b="1" dirty="0" smtClean="0">
                <a:latin typeface="Gill Sans MT" panose="020B0502020104020203" pitchFamily="34" charset="0"/>
              </a:rPr>
              <a:t>WORKING ALGORITHM</a:t>
            </a:r>
          </a:p>
          <a:p>
            <a:pPr algn="ctr"/>
            <a:endParaRPr lang="en-US" b="1" dirty="0" smtClean="0">
              <a:latin typeface="Gill Sans MT" panose="020B0502020104020203" pitchFamily="34" charset="0"/>
            </a:endParaRPr>
          </a:p>
          <a:p>
            <a:pPr algn="ctr"/>
            <a:endParaRPr lang="en-US" b="1" dirty="0" smtClean="0">
              <a:latin typeface="Gill Sans MT" panose="020B0502020104020203" pitchFamily="34" charset="0"/>
            </a:endParaRPr>
          </a:p>
          <a:p>
            <a:pPr algn="ctr"/>
            <a:r>
              <a:rPr lang="en-US" b="1" dirty="0" smtClean="0">
                <a:latin typeface="Gill Sans MT" panose="020B0502020104020203" pitchFamily="34" charset="0"/>
              </a:rPr>
              <a:t>FUTURE ASPECTS</a:t>
            </a:r>
          </a:p>
          <a:p>
            <a:pPr algn="ctr"/>
            <a:endParaRPr lang="en-US" b="1" dirty="0">
              <a:latin typeface="Gill Sans MT" panose="020B0502020104020203" pitchFamily="34" charset="0"/>
            </a:endParaRPr>
          </a:p>
          <a:p>
            <a:pPr algn="ctr"/>
            <a:endParaRPr lang="en-US" b="1" dirty="0" smtClean="0">
              <a:latin typeface="Gill Sans MT" panose="020B0502020104020203" pitchFamily="34" charset="0"/>
            </a:endParaRPr>
          </a:p>
          <a:p>
            <a:pPr algn="ctr"/>
            <a:r>
              <a:rPr lang="en-US" b="1" dirty="0" smtClean="0">
                <a:latin typeface="Gill Sans MT" panose="020B0502020104020203" pitchFamily="34" charset="0"/>
              </a:rPr>
              <a:t>ADVANTAGES</a:t>
            </a:r>
          </a:p>
          <a:p>
            <a:pPr algn="ctr"/>
            <a:endParaRPr lang="en-US" b="1" dirty="0" smtClean="0">
              <a:latin typeface="Gill Sans MT" panose="020B0502020104020203" pitchFamily="34" charset="0"/>
            </a:endParaRPr>
          </a:p>
          <a:p>
            <a:pPr algn="ctr"/>
            <a:endParaRPr lang="en-US" b="1" dirty="0">
              <a:latin typeface="Gill Sans MT" panose="020B0502020104020203" pitchFamily="34" charset="0"/>
            </a:endParaRPr>
          </a:p>
          <a:p>
            <a:pPr algn="ctr"/>
            <a:r>
              <a:rPr lang="en-US" b="1" dirty="0" smtClean="0">
                <a:latin typeface="Gill Sans MT" panose="020B0502020104020203" pitchFamily="34" charset="0"/>
              </a:rPr>
              <a:t>APPENDIX: SURVEY</a:t>
            </a:r>
            <a:endParaRPr lang="en-US" b="1" dirty="0">
              <a:latin typeface="Gill Sans MT" panose="020B0502020104020203" pitchFamily="34" charset="0"/>
            </a:endParaRPr>
          </a:p>
        </p:txBody>
      </p:sp>
    </p:spTree>
    <p:extLst>
      <p:ext uri="{BB962C8B-B14F-4D97-AF65-F5344CB8AC3E}">
        <p14:creationId xmlns:p14="http://schemas.microsoft.com/office/powerpoint/2010/main" val="425762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1251720" y="382320"/>
            <a:ext cx="10177920" cy="1491840"/>
          </a:xfrm>
          <a:prstGeom prst="rect">
            <a:avLst/>
          </a:prstGeom>
          <a:noFill/>
          <a:ln>
            <a:noFill/>
          </a:ln>
        </p:spPr>
        <p:txBody>
          <a:bodyPr/>
          <a:lstStyle/>
          <a:p>
            <a:pPr algn="ctr">
              <a:lnSpc>
                <a:spcPct val="90000"/>
              </a:lnSpc>
            </a:pPr>
            <a:r>
              <a:rPr lang="en-US" sz="5100" b="0" strike="noStrike" cap="all" spc="199" dirty="0">
                <a:solidFill>
                  <a:srgbClr val="2A1A00"/>
                </a:solidFill>
                <a:latin typeface="Impact"/>
              </a:rPr>
              <a:t>Defining the problem </a:t>
            </a:r>
            <a:r>
              <a:rPr lang="en-US" sz="5100" b="0" strike="noStrike" cap="all" spc="199" dirty="0" smtClean="0">
                <a:solidFill>
                  <a:srgbClr val="2A1A00"/>
                </a:solidFill>
                <a:latin typeface="Impact"/>
              </a:rPr>
              <a:t>SCENARIO </a:t>
            </a:r>
          </a:p>
          <a:p>
            <a:pPr algn="ctr">
              <a:lnSpc>
                <a:spcPct val="90000"/>
              </a:lnSpc>
            </a:pPr>
            <a:r>
              <a:rPr lang="en-US" sz="5100" b="0" strike="noStrike" cap="all" spc="199" dirty="0" smtClean="0">
                <a:solidFill>
                  <a:srgbClr val="2A1A00"/>
                </a:solidFill>
                <a:latin typeface="Impact"/>
              </a:rPr>
              <a:t>&amp; AIM</a:t>
            </a:r>
            <a:endParaRPr lang="en-US" sz="5100" b="0" strike="noStrike" spc="-1" dirty="0">
              <a:solidFill>
                <a:srgbClr val="000000"/>
              </a:solidFill>
              <a:latin typeface="Gill Sans MT"/>
            </a:endParaRPr>
          </a:p>
        </p:txBody>
      </p:sp>
      <p:sp>
        <p:nvSpPr>
          <p:cNvPr id="241" name="TextShape 2"/>
          <p:cNvSpPr txBox="1"/>
          <p:nvPr/>
        </p:nvSpPr>
        <p:spPr>
          <a:xfrm>
            <a:off x="1251720" y="2512788"/>
            <a:ext cx="10177920" cy="4495320"/>
          </a:xfrm>
          <a:prstGeom prst="rect">
            <a:avLst/>
          </a:prstGeom>
          <a:noFill/>
          <a:ln>
            <a:noFill/>
          </a:ln>
        </p:spPr>
        <p:txBody>
          <a:bodyPr/>
          <a:lstStyle/>
          <a:p>
            <a:pPr marL="342900" indent="-342900">
              <a:lnSpc>
                <a:spcPct val="150000"/>
              </a:lnSpc>
              <a:spcBef>
                <a:spcPts val="700"/>
              </a:spcBef>
              <a:buFont typeface="Wingdings" panose="05000000000000000000" pitchFamily="2" charset="2"/>
              <a:buChar char="ü"/>
            </a:pPr>
            <a:r>
              <a:rPr lang="en-US" sz="2200" spc="-1" dirty="0" smtClean="0">
                <a:solidFill>
                  <a:srgbClr val="C00000"/>
                </a:solidFill>
                <a:latin typeface="Gill Sans MT"/>
              </a:rPr>
              <a:t>Students living in rural area, don’t have enough access to free E-books and digital learning materials due to lack to internet access and smartphone ownership</a:t>
            </a:r>
            <a:r>
              <a:rPr lang="en-US" sz="2200" b="0" strike="noStrike" spc="-1" dirty="0" smtClean="0">
                <a:solidFill>
                  <a:srgbClr val="C00000"/>
                </a:solidFill>
                <a:latin typeface="Gill Sans MT"/>
              </a:rPr>
              <a:t>.</a:t>
            </a:r>
          </a:p>
          <a:p>
            <a:pPr marL="342900" indent="-342900">
              <a:lnSpc>
                <a:spcPct val="150000"/>
              </a:lnSpc>
              <a:spcBef>
                <a:spcPts val="700"/>
              </a:spcBef>
              <a:buFont typeface="Wingdings" panose="05000000000000000000" pitchFamily="2" charset="2"/>
              <a:buChar char="ü"/>
            </a:pPr>
            <a:endParaRPr lang="en-US" sz="2200" spc="-1" dirty="0" smtClean="0">
              <a:solidFill>
                <a:srgbClr val="002060"/>
              </a:solidFill>
              <a:latin typeface="Gill Sans MT"/>
            </a:endParaRPr>
          </a:p>
          <a:p>
            <a:pPr marL="342900" indent="-342900">
              <a:lnSpc>
                <a:spcPct val="150000"/>
              </a:lnSpc>
              <a:spcBef>
                <a:spcPts val="700"/>
              </a:spcBef>
              <a:buFont typeface="Wingdings" panose="05000000000000000000" pitchFamily="2" charset="2"/>
              <a:buChar char="ü"/>
            </a:pPr>
            <a:r>
              <a:rPr lang="en-US" sz="2200" spc="-1" dirty="0" smtClean="0">
                <a:solidFill>
                  <a:srgbClr val="002060"/>
                </a:solidFill>
                <a:latin typeface="Gill Sans MT"/>
              </a:rPr>
              <a:t>AIM of this project is to distribute digital learning resources to rural areas where internet connectivity &amp; smartphone ownership is near zero in such a way that the students living there can access these resources without depending on internet connectivity and smartphones. </a:t>
            </a:r>
          </a:p>
          <a:p>
            <a:pPr>
              <a:lnSpc>
                <a:spcPct val="150000"/>
              </a:lnSpc>
              <a:spcBef>
                <a:spcPts val="700"/>
              </a:spcBef>
            </a:pPr>
            <a:endParaRPr lang="en-US" sz="2200" spc="-1" dirty="0">
              <a:solidFill>
                <a:srgbClr val="002060"/>
              </a:solidFill>
              <a:latin typeface="Gill Sans MT"/>
            </a:endParaRPr>
          </a:p>
          <a:p>
            <a:pPr marL="342900" indent="-342900">
              <a:lnSpc>
                <a:spcPct val="150000"/>
              </a:lnSpc>
              <a:spcBef>
                <a:spcPts val="700"/>
              </a:spcBef>
              <a:buFont typeface="Wingdings" panose="05000000000000000000" pitchFamily="2" charset="2"/>
              <a:buChar char="ü"/>
            </a:pPr>
            <a:endParaRPr lang="en-US" sz="2200" b="0" strike="noStrike" spc="-1" dirty="0" smtClean="0">
              <a:solidFill>
                <a:srgbClr val="C00000"/>
              </a:solidFill>
              <a:latin typeface="Gill Sans MT"/>
            </a:endParaRPr>
          </a:p>
          <a:p>
            <a:pPr>
              <a:lnSpc>
                <a:spcPct val="150000"/>
              </a:lnSpc>
              <a:spcBef>
                <a:spcPts val="700"/>
              </a:spcBef>
            </a:pPr>
            <a:endParaRPr lang="en-US" sz="2200" b="0" strike="noStrike" spc="-1" dirty="0">
              <a:latin typeface="Gill Sans MT"/>
            </a:endParaRPr>
          </a:p>
        </p:txBody>
      </p:sp>
    </p:spTree>
    <p:extLst>
      <p:ext uri="{BB962C8B-B14F-4D97-AF65-F5344CB8AC3E}">
        <p14:creationId xmlns:p14="http://schemas.microsoft.com/office/powerpoint/2010/main" val="959504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spc="199" dirty="0" smtClean="0">
                <a:solidFill>
                  <a:srgbClr val="2A1A00"/>
                </a:solidFill>
                <a:latin typeface="Impact"/>
              </a:rPr>
              <a:t>Problem statement</a:t>
            </a:r>
            <a:endParaRPr lang="en-US" spc="-1" dirty="0">
              <a:solidFill>
                <a:srgbClr val="000000"/>
              </a:solidFill>
              <a:latin typeface="Gill Sans MT"/>
            </a:endParaRPr>
          </a:p>
        </p:txBody>
      </p:sp>
      <p:sp>
        <p:nvSpPr>
          <p:cNvPr id="4" name="TextBox 3"/>
          <p:cNvSpPr txBox="1"/>
          <p:nvPr/>
        </p:nvSpPr>
        <p:spPr>
          <a:xfrm>
            <a:off x="1251720" y="2757714"/>
            <a:ext cx="9343709" cy="2462213"/>
          </a:xfrm>
          <a:prstGeom prst="rect">
            <a:avLst/>
          </a:prstGeom>
          <a:noFill/>
        </p:spPr>
        <p:txBody>
          <a:bodyPr wrap="square" rtlCol="0">
            <a:spAutoFit/>
          </a:bodyPr>
          <a:lstStyle/>
          <a:p>
            <a:pPr marL="342900" indent="-342900">
              <a:buFont typeface="Wingdings" panose="05000000000000000000" pitchFamily="2" charset="2"/>
              <a:buChar char="ü"/>
            </a:pPr>
            <a:r>
              <a:rPr lang="en-US" sz="2200" dirty="0" smtClean="0">
                <a:latin typeface="Gill Sans MT" panose="020B0502020104020203" pitchFamily="34" charset="0"/>
              </a:rPr>
              <a:t>Kids </a:t>
            </a:r>
            <a:r>
              <a:rPr lang="en-US" sz="2200" dirty="0">
                <a:latin typeface="Gill Sans MT" panose="020B0502020104020203" pitchFamily="34" charset="0"/>
              </a:rPr>
              <a:t>in Rural Areas face immense difficulties in getting good education owing to the lack of resources like money, access to good facilities, low reach of technology and many more. Can you put in some efforts and help these kids secure better educational facilities? If yes, develop an app that facilitates education among the rural kids. A small step of yours can make a big difference.</a:t>
            </a:r>
          </a:p>
          <a:p>
            <a:endParaRPr lang="en-US" sz="2200" dirty="0">
              <a:latin typeface="Gill Sans MT" panose="020B0502020104020203" pitchFamily="34" charset="0"/>
            </a:endParaRPr>
          </a:p>
        </p:txBody>
      </p:sp>
    </p:spTree>
    <p:extLst>
      <p:ext uri="{BB962C8B-B14F-4D97-AF65-F5344CB8AC3E}">
        <p14:creationId xmlns:p14="http://schemas.microsoft.com/office/powerpoint/2010/main" val="311313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20" y="28222"/>
            <a:ext cx="10177920" cy="982023"/>
          </a:xfrm>
        </p:spPr>
        <p:txBody>
          <a:bodyPr/>
          <a:lstStyle/>
          <a:p>
            <a:r>
              <a:rPr lang="en-US" cap="all" spc="199" dirty="0" smtClean="0">
                <a:solidFill>
                  <a:srgbClr val="2A1A00"/>
                </a:solidFill>
                <a:latin typeface="Impact"/>
              </a:rPr>
              <a:t>Overview &amp; Social impact</a:t>
            </a:r>
            <a:endParaRPr lang="en-US" dirty="0"/>
          </a:p>
        </p:txBody>
      </p:sp>
      <p:sp>
        <p:nvSpPr>
          <p:cNvPr id="4" name="TextBox 3"/>
          <p:cNvSpPr txBox="1"/>
          <p:nvPr/>
        </p:nvSpPr>
        <p:spPr>
          <a:xfrm>
            <a:off x="1251720" y="1407886"/>
            <a:ext cx="10301651" cy="430887"/>
          </a:xfrm>
          <a:prstGeom prst="rect">
            <a:avLst/>
          </a:prstGeom>
          <a:noFill/>
        </p:spPr>
        <p:txBody>
          <a:bodyPr wrap="square" rtlCol="0">
            <a:spAutoFit/>
          </a:bodyPr>
          <a:lstStyle/>
          <a:p>
            <a:endParaRPr lang="en-US" sz="2200" dirty="0">
              <a:latin typeface="Gill Sans MT" panose="020B0502020104020203" pitchFamily="34" charset="0"/>
            </a:endParaRPr>
          </a:p>
        </p:txBody>
      </p:sp>
      <p:sp>
        <p:nvSpPr>
          <p:cNvPr id="5" name="TextBox 4"/>
          <p:cNvSpPr txBox="1"/>
          <p:nvPr/>
        </p:nvSpPr>
        <p:spPr>
          <a:xfrm>
            <a:off x="1251720" y="1115880"/>
            <a:ext cx="9895251" cy="5632311"/>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latin typeface="Gill Sans MT" panose="020B0502020104020203" pitchFamily="34" charset="0"/>
              </a:rPr>
              <a:t>From the surveys(given at end slides) we've noticed that there are still places in India where internet connectivity and smartphones are not in use, but TV are present in almost every home.</a:t>
            </a:r>
          </a:p>
          <a:p>
            <a:pPr marL="342900" indent="-342900">
              <a:buFont typeface="Wingdings" panose="05000000000000000000" pitchFamily="2" charset="2"/>
              <a:buChar char="ü"/>
            </a:pPr>
            <a:endParaRPr lang="en-US" sz="2000" dirty="0" smtClean="0">
              <a:latin typeface="Gill Sans MT" panose="020B0502020104020203" pitchFamily="34" charset="0"/>
            </a:endParaRPr>
          </a:p>
          <a:p>
            <a:pPr marL="342900" indent="-342900">
              <a:buFont typeface="Wingdings" panose="05000000000000000000" pitchFamily="2" charset="2"/>
              <a:buChar char="ü"/>
            </a:pPr>
            <a:r>
              <a:rPr lang="en-US" sz="2000" dirty="0" smtClean="0">
                <a:latin typeface="Gill Sans MT" panose="020B0502020104020203" pitchFamily="34" charset="0"/>
              </a:rPr>
              <a:t>In such places students cannot get enough educational resources. In extreme rural areas where only simple cell phones and TV are there in family, children might not get good quality books and digital learning resources for study.</a:t>
            </a:r>
          </a:p>
          <a:p>
            <a:pPr marL="342900" indent="-342900">
              <a:buFont typeface="Wingdings" panose="05000000000000000000" pitchFamily="2" charset="2"/>
              <a:buChar char="ü"/>
            </a:pPr>
            <a:endParaRPr lang="en-US" sz="2000" dirty="0" smtClean="0">
              <a:solidFill>
                <a:srgbClr val="FF0000"/>
              </a:solidFill>
              <a:latin typeface="Gill Sans MT" panose="020B0502020104020203" pitchFamily="34" charset="0"/>
            </a:endParaRPr>
          </a:p>
          <a:p>
            <a:pPr marL="342900" indent="-342900">
              <a:buFont typeface="Wingdings" panose="05000000000000000000" pitchFamily="2" charset="2"/>
              <a:buChar char="ü"/>
            </a:pPr>
            <a:r>
              <a:rPr lang="en-US" sz="2000" dirty="0" smtClean="0">
                <a:solidFill>
                  <a:srgbClr val="FF0000"/>
                </a:solidFill>
                <a:latin typeface="Gill Sans MT" panose="020B0502020104020203" pitchFamily="34" charset="0"/>
              </a:rPr>
              <a:t>WHAT ViFi can do to solve this ?</a:t>
            </a:r>
          </a:p>
          <a:p>
            <a:pPr marL="342900" indent="-342900">
              <a:buFont typeface="Wingdings" panose="05000000000000000000" pitchFamily="2" charset="2"/>
              <a:buChar char="ü"/>
            </a:pPr>
            <a:endParaRPr lang="en-US" sz="2000" dirty="0" smtClean="0">
              <a:latin typeface="Gill Sans MT" panose="020B0502020104020203" pitchFamily="34" charset="0"/>
            </a:endParaRPr>
          </a:p>
          <a:p>
            <a:pPr marL="342900" indent="-342900">
              <a:buFont typeface="Wingdings" panose="05000000000000000000" pitchFamily="2" charset="2"/>
              <a:buChar char="ü"/>
            </a:pPr>
            <a:r>
              <a:rPr lang="en-US" sz="2000" dirty="0" smtClean="0">
                <a:solidFill>
                  <a:srgbClr val="002060"/>
                </a:solidFill>
                <a:latin typeface="Gill Sans MT" panose="020B0502020104020203" pitchFamily="34" charset="0"/>
              </a:rPr>
              <a:t>With this technology,  during commercials of government programs or educational programs or in channels like DD national or any other educational channels, a stream of QR codes containing necessary E-books and learning resources will be flashed on the bottom corner of TV.</a:t>
            </a:r>
          </a:p>
          <a:p>
            <a:endParaRPr lang="en-US" sz="2000" dirty="0">
              <a:latin typeface="Gill Sans MT" panose="020B0502020104020203" pitchFamily="34" charset="0"/>
            </a:endParaRPr>
          </a:p>
          <a:p>
            <a:pPr marL="342900" indent="-342900">
              <a:buFont typeface="Wingdings" panose="05000000000000000000" pitchFamily="2" charset="2"/>
              <a:buChar char="ü"/>
            </a:pPr>
            <a:r>
              <a:rPr lang="en-US" sz="2000" dirty="0" smtClean="0">
                <a:latin typeface="Gill Sans MT" panose="020B0502020104020203" pitchFamily="34" charset="0"/>
              </a:rPr>
              <a:t>Hence, by using a simple cell phone with camera above 5 MP</a:t>
            </a:r>
            <a:r>
              <a:rPr lang="en-US" sz="2000" dirty="0">
                <a:latin typeface="Gill Sans MT" panose="020B0502020104020203" pitchFamily="34" charset="0"/>
              </a:rPr>
              <a:t> </a:t>
            </a:r>
            <a:r>
              <a:rPr lang="en-US" sz="2000" dirty="0" smtClean="0">
                <a:latin typeface="Gill Sans MT" panose="020B0502020104020203" pitchFamily="34" charset="0"/>
              </a:rPr>
              <a:t>and that can support PDF, DOCX or TXT formats, student can fetch/receive the resources from TV directly, by just facing their phone’s camera to the QR codes.</a:t>
            </a:r>
          </a:p>
        </p:txBody>
      </p:sp>
    </p:spTree>
    <p:extLst>
      <p:ext uri="{BB962C8B-B14F-4D97-AF65-F5344CB8AC3E}">
        <p14:creationId xmlns:p14="http://schemas.microsoft.com/office/powerpoint/2010/main" val="135735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20" y="222663"/>
            <a:ext cx="10177920" cy="967508"/>
          </a:xfrm>
        </p:spPr>
        <p:txBody>
          <a:bodyPr/>
          <a:lstStyle/>
          <a:p>
            <a:r>
              <a:rPr lang="en-US" cap="all" spc="199" dirty="0" smtClean="0">
                <a:solidFill>
                  <a:srgbClr val="2A1A00"/>
                </a:solidFill>
                <a:latin typeface="Impact"/>
              </a:rPr>
              <a:t>Working algorithm</a:t>
            </a:r>
            <a:endParaRPr lang="en-US" dirty="0"/>
          </a:p>
        </p:txBody>
      </p:sp>
      <p:sp>
        <p:nvSpPr>
          <p:cNvPr id="4" name="TextBox 3"/>
          <p:cNvSpPr txBox="1"/>
          <p:nvPr/>
        </p:nvSpPr>
        <p:spPr>
          <a:xfrm>
            <a:off x="1251720" y="1190171"/>
            <a:ext cx="10177920" cy="6463308"/>
          </a:xfrm>
          <a:prstGeom prst="rect">
            <a:avLst/>
          </a:prstGeom>
          <a:noFill/>
        </p:spPr>
        <p:txBody>
          <a:bodyPr wrap="square" rtlCol="0">
            <a:spAutoFit/>
          </a:bodyPr>
          <a:lstStyle/>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File which is to be transmitted </a:t>
            </a:r>
            <a:r>
              <a:rPr lang="en-IN" sz="2200" dirty="0">
                <a:latin typeface="Gill Sans MT" panose="020B0502020104020203" pitchFamily="34" charset="0"/>
              </a:rPr>
              <a:t>is converted into DATA URL</a:t>
            </a:r>
            <a:endParaRPr lang="en-US" sz="2200" dirty="0">
              <a:latin typeface="Gill Sans MT" panose="020B0502020104020203" pitchFamily="34" charset="0"/>
            </a:endParaRPr>
          </a:p>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That </a:t>
            </a:r>
            <a:r>
              <a:rPr lang="en-IN" sz="2200" dirty="0">
                <a:latin typeface="Gill Sans MT" panose="020B0502020104020203" pitchFamily="34" charset="0"/>
              </a:rPr>
              <a:t>DATA URL in </a:t>
            </a:r>
            <a:r>
              <a:rPr lang="en-IN" sz="2200" dirty="0" smtClean="0">
                <a:latin typeface="Gill Sans MT" panose="020B0502020104020203" pitchFamily="34" charset="0"/>
              </a:rPr>
              <a:t>converted </a:t>
            </a:r>
            <a:r>
              <a:rPr lang="en-IN" sz="2200" dirty="0">
                <a:latin typeface="Gill Sans MT" panose="020B0502020104020203" pitchFamily="34" charset="0"/>
              </a:rPr>
              <a:t>into string</a:t>
            </a:r>
            <a:endParaRPr lang="en-US" sz="2200" dirty="0">
              <a:latin typeface="Gill Sans MT" panose="020B0502020104020203" pitchFamily="34" charset="0"/>
            </a:endParaRPr>
          </a:p>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The </a:t>
            </a:r>
            <a:r>
              <a:rPr lang="en-IN" sz="2200" dirty="0">
                <a:latin typeface="Gill Sans MT" panose="020B0502020104020203" pitchFamily="34" charset="0"/>
              </a:rPr>
              <a:t>length of string is then </a:t>
            </a:r>
            <a:r>
              <a:rPr lang="en-IN" sz="2200" dirty="0" smtClean="0">
                <a:latin typeface="Gill Sans MT" panose="020B0502020104020203" pitchFamily="34" charset="0"/>
              </a:rPr>
              <a:t>calculated </a:t>
            </a:r>
            <a:r>
              <a:rPr lang="en-IN" sz="2200" dirty="0">
                <a:latin typeface="Gill Sans MT" panose="020B0502020104020203" pitchFamily="34" charset="0"/>
              </a:rPr>
              <a:t>and that string is divided in smallest possible set which is required to make a complete QR code.</a:t>
            </a:r>
            <a:endParaRPr lang="en-US" sz="2200" dirty="0">
              <a:latin typeface="Gill Sans MT" panose="020B0502020104020203" pitchFamily="34" charset="0"/>
            </a:endParaRPr>
          </a:p>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Hence depending </a:t>
            </a:r>
            <a:r>
              <a:rPr lang="en-IN" sz="2200" dirty="0">
                <a:latin typeface="Gill Sans MT" panose="020B0502020104020203" pitchFamily="34" charset="0"/>
              </a:rPr>
              <a:t>on the size of files, number of QR codes are generated, in simple ways a complete file is divided uniformly among several QR codes</a:t>
            </a:r>
            <a:r>
              <a:rPr lang="en-IN" sz="2200" dirty="0" smtClean="0">
                <a:latin typeface="Gill Sans MT" panose="020B0502020104020203" pitchFamily="34" charset="0"/>
              </a:rPr>
              <a:t>.</a:t>
            </a:r>
          </a:p>
          <a:p>
            <a:pPr marL="342900" indent="-342900">
              <a:buFont typeface="Wingdings" panose="05000000000000000000" pitchFamily="2" charset="2"/>
              <a:buChar char="ü"/>
            </a:pPr>
            <a:endParaRPr lang="en-IN" sz="2200" dirty="0">
              <a:latin typeface="Gill Sans MT" panose="020B0502020104020203" pitchFamily="34" charset="0"/>
            </a:endParaRPr>
          </a:p>
          <a:p>
            <a:pPr marL="342900" indent="-342900">
              <a:buFont typeface="Wingdings" panose="05000000000000000000" pitchFamily="2" charset="2"/>
              <a:buChar char="ü"/>
            </a:pPr>
            <a:r>
              <a:rPr lang="en-IN" sz="2200" dirty="0">
                <a:latin typeface="Gill Sans MT" panose="020B0502020104020203" pitchFamily="34" charset="0"/>
              </a:rPr>
              <a:t>Another special QR code is generated which contains information like, name of file, size of file, the number of QR codes generated and etc.</a:t>
            </a:r>
            <a:endParaRPr lang="en-US" sz="2200" dirty="0">
              <a:latin typeface="Gill Sans MT" panose="020B0502020104020203" pitchFamily="34" charset="0"/>
            </a:endParaRPr>
          </a:p>
          <a:p>
            <a:endParaRPr lang="en-IN" sz="2200" dirty="0">
              <a:latin typeface="Gill Sans MT" panose="020B0502020104020203" pitchFamily="34" charset="0"/>
            </a:endParaRPr>
          </a:p>
          <a:p>
            <a:pPr marL="342900" indent="-342900">
              <a:buFont typeface="Wingdings" panose="05000000000000000000" pitchFamily="2" charset="2"/>
              <a:buChar char="ü"/>
            </a:pPr>
            <a:r>
              <a:rPr lang="en-IN" sz="2200" dirty="0">
                <a:latin typeface="Gill Sans MT" panose="020B0502020104020203" pitchFamily="34" charset="0"/>
              </a:rPr>
              <a:t>Each QR code contains a unique header which is essential to specify its position among all QR codes.</a:t>
            </a:r>
            <a:endParaRPr lang="en-US" sz="2200" dirty="0">
              <a:latin typeface="Gill Sans MT" panose="020B0502020104020203" pitchFamily="34" charset="0"/>
            </a:endParaRPr>
          </a:p>
          <a:p>
            <a:pPr marL="342900" indent="-342900">
              <a:buFont typeface="Wingdings" panose="05000000000000000000" pitchFamily="2" charset="2"/>
              <a:buChar char="ü"/>
            </a:pPr>
            <a:endParaRPr lang="en-US" sz="2200" dirty="0">
              <a:latin typeface="Gill Sans MT" panose="020B0502020104020203" pitchFamily="34" charset="0"/>
            </a:endParaRPr>
          </a:p>
          <a:p>
            <a:r>
              <a:rPr lang="en-IN" sz="2200" dirty="0">
                <a:latin typeface="Gill Sans MT" panose="020B0502020104020203" pitchFamily="34" charset="0"/>
              </a:rPr>
              <a:t> </a:t>
            </a:r>
            <a:endParaRPr lang="en-US" sz="2200" dirty="0">
              <a:latin typeface="Gill Sans MT" panose="020B0502020104020203" pitchFamily="34"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2986221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20" y="222663"/>
            <a:ext cx="10177920" cy="1491840"/>
          </a:xfrm>
        </p:spPr>
        <p:txBody>
          <a:bodyPr/>
          <a:lstStyle/>
          <a:p>
            <a:r>
              <a:rPr lang="en-US" cap="all" spc="199" dirty="0">
                <a:solidFill>
                  <a:srgbClr val="2A1A00"/>
                </a:solidFill>
                <a:latin typeface="Impact"/>
              </a:rPr>
              <a:t>Working </a:t>
            </a:r>
            <a:r>
              <a:rPr lang="en-US" cap="all" spc="199" dirty="0" smtClean="0">
                <a:solidFill>
                  <a:srgbClr val="2A1A00"/>
                </a:solidFill>
                <a:latin typeface="Impact"/>
              </a:rPr>
              <a:t>algorithm (</a:t>
            </a:r>
            <a:r>
              <a:rPr lang="en-US" cap="all" spc="199" dirty="0" err="1" smtClean="0">
                <a:solidFill>
                  <a:srgbClr val="2A1A00"/>
                </a:solidFill>
                <a:latin typeface="Impact"/>
              </a:rPr>
              <a:t>contd</a:t>
            </a:r>
            <a:r>
              <a:rPr lang="en-US" cap="all" spc="199" dirty="0" smtClean="0">
                <a:solidFill>
                  <a:srgbClr val="2A1A00"/>
                </a:solidFill>
                <a:latin typeface="Impact"/>
              </a:rPr>
              <a:t>…)</a:t>
            </a:r>
            <a:endParaRPr lang="en-US" dirty="0"/>
          </a:p>
        </p:txBody>
      </p:sp>
      <p:sp>
        <p:nvSpPr>
          <p:cNvPr id="4" name="TextBox 3"/>
          <p:cNvSpPr txBox="1"/>
          <p:nvPr/>
        </p:nvSpPr>
        <p:spPr>
          <a:xfrm>
            <a:off x="1251720" y="1540332"/>
            <a:ext cx="9808166" cy="3816429"/>
          </a:xfrm>
          <a:prstGeom prst="rect">
            <a:avLst/>
          </a:prstGeom>
          <a:noFill/>
        </p:spPr>
        <p:txBody>
          <a:bodyPr wrap="square" rtlCol="0">
            <a:spAutoFit/>
          </a:bodyPr>
          <a:lstStyle/>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As </a:t>
            </a:r>
            <a:r>
              <a:rPr lang="en-IN" sz="2200" dirty="0">
                <a:latin typeface="Gill Sans MT" panose="020B0502020104020203" pitchFamily="34" charset="0"/>
              </a:rPr>
              <a:t>the file is completely transformed into QR codes, the number of QR codes will start flashing at the sender’s screen.</a:t>
            </a:r>
            <a:endParaRPr lang="en-US" sz="2200" dirty="0">
              <a:latin typeface="Gill Sans MT" panose="020B0502020104020203" pitchFamily="34" charset="0"/>
            </a:endParaRPr>
          </a:p>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On </a:t>
            </a:r>
            <a:r>
              <a:rPr lang="en-IN" sz="2200" dirty="0">
                <a:latin typeface="Gill Sans MT" panose="020B0502020104020203" pitchFamily="34" charset="0"/>
              </a:rPr>
              <a:t>the other hand the receiver will flash device’s camera to the flashing QR codes to receive the incoming data.</a:t>
            </a:r>
            <a:endParaRPr lang="en-US" sz="2200" dirty="0">
              <a:latin typeface="Gill Sans MT" panose="020B0502020104020203" pitchFamily="34" charset="0"/>
            </a:endParaRPr>
          </a:p>
          <a:p>
            <a:endParaRPr lang="en-IN" sz="2200" dirty="0" smtClean="0">
              <a:latin typeface="Gill Sans MT" panose="020B0502020104020203" pitchFamily="34" charset="0"/>
            </a:endParaRPr>
          </a:p>
          <a:p>
            <a:pPr marL="342900" indent="-342900">
              <a:buFont typeface="Wingdings" panose="05000000000000000000" pitchFamily="2" charset="2"/>
              <a:buChar char="ü"/>
            </a:pPr>
            <a:r>
              <a:rPr lang="en-IN" sz="2200" dirty="0" smtClean="0">
                <a:latin typeface="Gill Sans MT" panose="020B0502020104020203" pitchFamily="34" charset="0"/>
              </a:rPr>
              <a:t>The </a:t>
            </a:r>
            <a:r>
              <a:rPr lang="en-IN" sz="2200" dirty="0">
                <a:latin typeface="Gill Sans MT" panose="020B0502020104020203" pitchFamily="34" charset="0"/>
              </a:rPr>
              <a:t>receiver will perform the reverse action and will stich all the data of QR code into a single predefined file format</a:t>
            </a:r>
            <a:r>
              <a:rPr lang="en-IN" sz="2200" dirty="0" smtClean="0">
                <a:latin typeface="Gill Sans MT" panose="020B0502020104020203" pitchFamily="34" charset="0"/>
              </a:rPr>
              <a:t>.</a:t>
            </a:r>
          </a:p>
          <a:p>
            <a:pPr marL="342900" indent="-342900">
              <a:buFont typeface="Wingdings" panose="05000000000000000000" pitchFamily="2" charset="2"/>
              <a:buChar char="ü"/>
            </a:pPr>
            <a:endParaRPr lang="en-IN" sz="2200" dirty="0">
              <a:latin typeface="Gill Sans MT" panose="020B0502020104020203" pitchFamily="34" charset="0"/>
            </a:endParaRPr>
          </a:p>
          <a:p>
            <a:endParaRPr lang="en-US" sz="2200" dirty="0"/>
          </a:p>
        </p:txBody>
      </p:sp>
    </p:spTree>
    <p:extLst>
      <p:ext uri="{BB962C8B-B14F-4D97-AF65-F5344CB8AC3E}">
        <p14:creationId xmlns:p14="http://schemas.microsoft.com/office/powerpoint/2010/main" val="1907659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spc="199" dirty="0" smtClean="0">
                <a:solidFill>
                  <a:srgbClr val="2A1A00"/>
                </a:solidFill>
                <a:latin typeface="Impact"/>
              </a:rPr>
              <a:t>advantages</a:t>
            </a:r>
            <a:endParaRPr lang="en-US" dirty="0"/>
          </a:p>
        </p:txBody>
      </p:sp>
      <p:sp>
        <p:nvSpPr>
          <p:cNvPr id="4" name="TextBox 3"/>
          <p:cNvSpPr txBox="1"/>
          <p:nvPr/>
        </p:nvSpPr>
        <p:spPr>
          <a:xfrm>
            <a:off x="1251720" y="2062846"/>
            <a:ext cx="8980851" cy="4493538"/>
          </a:xfrm>
          <a:prstGeom prst="rect">
            <a:avLst/>
          </a:prstGeom>
          <a:noFill/>
        </p:spPr>
        <p:txBody>
          <a:bodyPr wrap="square" rtlCol="0">
            <a:spAutoFit/>
          </a:bodyPr>
          <a:lstStyle/>
          <a:p>
            <a:pPr marL="285750" indent="-285750">
              <a:buFont typeface="Wingdings" panose="05000000000000000000" pitchFamily="2" charset="2"/>
              <a:buChar char="ü"/>
            </a:pPr>
            <a:r>
              <a:rPr lang="en-US" sz="2200" dirty="0" smtClean="0">
                <a:latin typeface="Gill Sans MT" panose="020B0502020104020203" pitchFamily="34" charset="0"/>
              </a:rPr>
              <a:t>Transfer of data doesn't require internet, hotspot or Bluetooth connectivity.</a:t>
            </a:r>
          </a:p>
          <a:p>
            <a:pPr marL="285750" indent="-285750">
              <a:buFont typeface="Wingdings" panose="05000000000000000000" pitchFamily="2" charset="2"/>
              <a:buChar char="ü"/>
            </a:pPr>
            <a:endParaRPr lang="en-US" sz="2200" dirty="0">
              <a:latin typeface="Gill Sans MT" panose="020B0502020104020203" pitchFamily="34" charset="0"/>
            </a:endParaRPr>
          </a:p>
          <a:p>
            <a:pPr marL="285750" indent="-285750">
              <a:buFont typeface="Wingdings" panose="05000000000000000000" pitchFamily="2" charset="2"/>
              <a:buChar char="ü"/>
            </a:pPr>
            <a:r>
              <a:rPr lang="en-US" sz="2200" dirty="0" smtClean="0">
                <a:latin typeface="Gill Sans MT" panose="020B0502020104020203" pitchFamily="34" charset="0"/>
              </a:rPr>
              <a:t>Can be accessed from extreme rural areas.</a:t>
            </a:r>
          </a:p>
          <a:p>
            <a:pPr marL="285750" indent="-285750">
              <a:buFont typeface="Wingdings" panose="05000000000000000000" pitchFamily="2" charset="2"/>
              <a:buChar char="ü"/>
            </a:pPr>
            <a:endParaRPr lang="en-US" sz="2200" dirty="0">
              <a:latin typeface="Gill Sans MT" panose="020B0502020104020203" pitchFamily="34" charset="0"/>
            </a:endParaRPr>
          </a:p>
          <a:p>
            <a:pPr marL="285750" indent="-285750">
              <a:buFont typeface="Wingdings" panose="05000000000000000000" pitchFamily="2" charset="2"/>
              <a:buChar char="ü"/>
            </a:pPr>
            <a:r>
              <a:rPr lang="en-US" sz="2200" dirty="0" smtClean="0">
                <a:latin typeface="Gill Sans MT" panose="020B0502020104020203" pitchFamily="34" charset="0"/>
              </a:rPr>
              <a:t>Can transfer any extension of data.</a:t>
            </a:r>
          </a:p>
          <a:p>
            <a:pPr marL="285750" indent="-285750">
              <a:buFont typeface="Wingdings" panose="05000000000000000000" pitchFamily="2" charset="2"/>
              <a:buChar char="ü"/>
            </a:pPr>
            <a:endParaRPr lang="en-US" sz="2200" dirty="0">
              <a:latin typeface="Gill Sans MT" panose="020B0502020104020203" pitchFamily="34" charset="0"/>
            </a:endParaRPr>
          </a:p>
          <a:p>
            <a:pPr marL="285750" indent="-285750">
              <a:buFont typeface="Wingdings" panose="05000000000000000000" pitchFamily="2" charset="2"/>
              <a:buChar char="ü"/>
            </a:pPr>
            <a:r>
              <a:rPr lang="en-US" sz="2200" dirty="0" smtClean="0">
                <a:latin typeface="Gill Sans MT" panose="020B0502020104020203" pitchFamily="34" charset="0"/>
              </a:rPr>
              <a:t>Only requirement is, User must have color TV and cellphone having camera 5.0MP and can support </a:t>
            </a:r>
            <a:r>
              <a:rPr lang="en-US" sz="2200" dirty="0" err="1" smtClean="0">
                <a:latin typeface="Gill Sans MT" panose="020B0502020104020203" pitchFamily="34" charset="0"/>
              </a:rPr>
              <a:t>docx</a:t>
            </a:r>
            <a:r>
              <a:rPr lang="en-US" sz="2200" dirty="0" smtClean="0">
                <a:latin typeface="Gill Sans MT" panose="020B0502020104020203" pitchFamily="34" charset="0"/>
              </a:rPr>
              <a:t> or pdf or txt format files.</a:t>
            </a:r>
          </a:p>
          <a:p>
            <a:pPr marL="285750" indent="-285750">
              <a:buFont typeface="Wingdings" panose="05000000000000000000" pitchFamily="2" charset="2"/>
              <a:buChar char="ü"/>
            </a:pPr>
            <a:endParaRPr lang="en-US" sz="2200" dirty="0">
              <a:latin typeface="Gill Sans MT" panose="020B0502020104020203" pitchFamily="34" charset="0"/>
            </a:endParaRPr>
          </a:p>
          <a:p>
            <a:pPr marL="285750" indent="-285750">
              <a:buFont typeface="Wingdings" panose="05000000000000000000" pitchFamily="2" charset="2"/>
              <a:buChar char="ü"/>
            </a:pPr>
            <a:r>
              <a:rPr lang="en-US" sz="2200" dirty="0" smtClean="0">
                <a:latin typeface="Gill Sans MT" panose="020B0502020104020203" pitchFamily="34" charset="0"/>
              </a:rPr>
              <a:t>Easy data transfer.</a:t>
            </a:r>
          </a:p>
          <a:p>
            <a:pPr marL="285750" indent="-285750">
              <a:buFont typeface="Wingdings" panose="05000000000000000000" pitchFamily="2" charset="2"/>
              <a:buChar char="ü"/>
            </a:pPr>
            <a:endParaRPr lang="en-US" sz="2200" dirty="0">
              <a:latin typeface="Gill Sans MT" panose="020B0502020104020203" pitchFamily="34" charset="0"/>
            </a:endParaRPr>
          </a:p>
          <a:p>
            <a:pPr marL="285750" indent="-285750">
              <a:buFont typeface="Wingdings" panose="05000000000000000000" pitchFamily="2" charset="2"/>
              <a:buChar char="ü"/>
            </a:pPr>
            <a:endParaRPr lang="en-US" sz="2200" dirty="0">
              <a:latin typeface="Gill Sans MT" panose="020B0502020104020203" pitchFamily="34" charset="0"/>
            </a:endParaRPr>
          </a:p>
        </p:txBody>
      </p:sp>
    </p:spTree>
    <p:extLst>
      <p:ext uri="{BB962C8B-B14F-4D97-AF65-F5344CB8AC3E}">
        <p14:creationId xmlns:p14="http://schemas.microsoft.com/office/powerpoint/2010/main" val="224521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spc="199" dirty="0" smtClean="0">
                <a:solidFill>
                  <a:srgbClr val="2A1A00"/>
                </a:solidFill>
                <a:latin typeface="Impact"/>
              </a:rPr>
              <a:t>Future aspects</a:t>
            </a:r>
            <a:endParaRPr lang="en-US" dirty="0"/>
          </a:p>
        </p:txBody>
      </p:sp>
      <p:sp>
        <p:nvSpPr>
          <p:cNvPr id="5" name="TextBox 4"/>
          <p:cNvSpPr txBox="1"/>
          <p:nvPr/>
        </p:nvSpPr>
        <p:spPr>
          <a:xfrm>
            <a:off x="1251720" y="2396674"/>
            <a:ext cx="8868229" cy="2462213"/>
          </a:xfrm>
          <a:prstGeom prst="rect">
            <a:avLst/>
          </a:prstGeom>
          <a:noFill/>
        </p:spPr>
        <p:txBody>
          <a:bodyPr wrap="square" rtlCol="0">
            <a:spAutoFit/>
          </a:bodyPr>
          <a:lstStyle/>
          <a:p>
            <a:pPr marL="342900" indent="-342900">
              <a:buFont typeface="Wingdings" panose="05000000000000000000" pitchFamily="2" charset="2"/>
              <a:buChar char="ü"/>
            </a:pPr>
            <a:r>
              <a:rPr lang="en-US" sz="2200" dirty="0" smtClean="0">
                <a:latin typeface="Gill Sans MT" panose="020B0502020104020203" pitchFamily="34" charset="0"/>
              </a:rPr>
              <a:t>Will increase the data transfer speed</a:t>
            </a:r>
          </a:p>
          <a:p>
            <a:pPr marL="342900" indent="-342900">
              <a:buFont typeface="Wingdings" panose="05000000000000000000" pitchFamily="2" charset="2"/>
              <a:buChar char="ü"/>
            </a:pPr>
            <a:endParaRPr lang="en-US" sz="2200" dirty="0">
              <a:latin typeface="Gill Sans MT" panose="020B0502020104020203" pitchFamily="34" charset="0"/>
            </a:endParaRPr>
          </a:p>
          <a:p>
            <a:pPr marL="342900" indent="-342900">
              <a:buFont typeface="Wingdings" panose="05000000000000000000" pitchFamily="2" charset="2"/>
              <a:buChar char="ü"/>
            </a:pPr>
            <a:r>
              <a:rPr lang="en-US" sz="2200" dirty="0" smtClean="0">
                <a:latin typeface="Gill Sans MT" panose="020B0502020104020203" pitchFamily="34" charset="0"/>
              </a:rPr>
              <a:t>Plans to distribute LARGE &amp; HIGH QUALITY VIDEO resources also via this technology.</a:t>
            </a:r>
            <a:endParaRPr lang="en-US" sz="2200" dirty="0">
              <a:latin typeface="Gill Sans MT" panose="020B0502020104020203" pitchFamily="34" charset="0"/>
            </a:endParaRPr>
          </a:p>
          <a:p>
            <a:pPr marL="342900" indent="-342900">
              <a:buFont typeface="Wingdings" panose="05000000000000000000" pitchFamily="2" charset="2"/>
              <a:buChar char="ü"/>
            </a:pPr>
            <a:endParaRPr lang="en-US" sz="2200" dirty="0" smtClean="0">
              <a:latin typeface="Gill Sans MT" panose="020B0502020104020203" pitchFamily="34" charset="0"/>
            </a:endParaRPr>
          </a:p>
          <a:p>
            <a:pPr marL="342900" indent="-342900">
              <a:buFont typeface="Wingdings" panose="05000000000000000000" pitchFamily="2" charset="2"/>
              <a:buChar char="ü"/>
            </a:pPr>
            <a:endParaRPr lang="en-US" sz="2200" dirty="0">
              <a:latin typeface="Gill Sans MT" panose="020B0502020104020203" pitchFamily="34" charset="0"/>
            </a:endParaRPr>
          </a:p>
          <a:p>
            <a:pPr marL="342900" indent="-342900">
              <a:buFont typeface="Wingdings" panose="05000000000000000000" pitchFamily="2" charset="2"/>
              <a:buChar char="ü"/>
            </a:pPr>
            <a:endParaRPr lang="en-US" sz="2200" dirty="0">
              <a:latin typeface="Gill Sans MT" panose="020B0502020104020203" pitchFamily="34" charset="0"/>
            </a:endParaRPr>
          </a:p>
        </p:txBody>
      </p:sp>
    </p:spTree>
    <p:extLst>
      <p:ext uri="{BB962C8B-B14F-4D97-AF65-F5344CB8AC3E}">
        <p14:creationId xmlns:p14="http://schemas.microsoft.com/office/powerpoint/2010/main" val="56801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1609</TotalTime>
  <Words>684</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DejaVu Sans</vt:lpstr>
      <vt:lpstr>Gill Sans MT</vt:lpstr>
      <vt:lpstr>Impact</vt:lpstr>
      <vt:lpstr>Times New Roman</vt:lpstr>
      <vt:lpstr>Wingdings</vt:lpstr>
      <vt:lpstr>Office Theme</vt:lpstr>
      <vt:lpstr>PowerPoint Presentation</vt:lpstr>
      <vt:lpstr>index</vt:lpstr>
      <vt:lpstr>PowerPoint Presentation</vt:lpstr>
      <vt:lpstr>Problem statement</vt:lpstr>
      <vt:lpstr>Overview &amp; Social impact</vt:lpstr>
      <vt:lpstr>Working algorithm</vt:lpstr>
      <vt:lpstr>Working algorithm (contd…)</vt:lpstr>
      <vt:lpstr>advantages</vt:lpstr>
      <vt:lpstr>Future aspects</vt:lpstr>
      <vt:lpstr>Survey</vt:lpstr>
      <vt:lpstr>900 million Indians can't get online.  Here's why !</vt:lpstr>
      <vt:lpstr>No of Smartphone users in in India from 2015 – 2022 (expected)</vt:lpstr>
      <vt:lpstr>Internet Usage and Smartphone ownership in INDIA</vt:lpstr>
      <vt:lpstr>Internet Usage and Smartphone ownership in INDIA</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Karmjitsinh Bihola</dc:creator>
  <dc:description/>
  <cp:lastModifiedBy>alokendu mazumder</cp:lastModifiedBy>
  <cp:revision>149</cp:revision>
  <cp:lastPrinted>2015-05-07T06:30:16Z</cp:lastPrinted>
  <dcterms:created xsi:type="dcterms:W3CDTF">2015-04-19T10:42:18Z</dcterms:created>
  <dcterms:modified xsi:type="dcterms:W3CDTF">2018-10-06T23:27:27Z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