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8" r:id="rId11"/>
    <p:sldId id="269" r:id="rId12"/>
    <p:sldId id="271" r:id="rId13"/>
    <p:sldId id="272" r:id="rId14"/>
    <p:sldId id="273" r:id="rId15"/>
    <p:sldId id="278" r:id="rId16"/>
    <p:sldId id="274" r:id="rId17"/>
    <p:sldId id="276" r:id="rId18"/>
    <p:sldId id="277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9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9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34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1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6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8585-9DF9-7646-B56D-DFAB9914982F}" type="datetimeFigureOut">
              <a:rPr lang="fr-FR" smtClean="0"/>
              <a:t>15/01/21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DFAC-1A46-5349-A9AC-D5CD9C49B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_16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59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0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r>
              <a:rPr lang="fr-FR" altLang="ko-KR" dirty="0" smtClean="0"/>
              <a:t>(Nombres coréens)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41537"/>
              </p:ext>
            </p:extLst>
          </p:nvPr>
        </p:nvGraphicFramePr>
        <p:xfrm>
          <a:off x="457200" y="9398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4925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아라비아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한글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아리비아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한글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공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스물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하나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서른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둘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마흔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셋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쉰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넷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예순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다섯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일흔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여든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일곱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아흔</a:t>
                      </a:r>
                      <a:endParaRPr lang="fr-FR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여덟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아홉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열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flipV="1">
            <a:off x="457200" y="5435600"/>
            <a:ext cx="8229600" cy="130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1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530"/>
          </a:xfrm>
        </p:spPr>
        <p:txBody>
          <a:bodyPr>
            <a:normAutofit/>
          </a:bodyPr>
          <a:lstStyle/>
          <a:p>
            <a:r>
              <a:rPr lang="fr-FR" sz="3200" b="1" u="sng" dirty="0" smtClean="0"/>
              <a:t>Nombres sino-coréens</a:t>
            </a:r>
            <a:endParaRPr lang="fr-FR" sz="3200" b="1" u="sng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359074"/>
              </p:ext>
            </p:extLst>
          </p:nvPr>
        </p:nvGraphicFramePr>
        <p:xfrm>
          <a:off x="457200" y="108585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아라비아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한자어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아라비아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한자어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숫자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공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삼십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사십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오십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육십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칠십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육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팔십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구십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백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천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십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만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십만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1 000 000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백만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10 000 000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천만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8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21-01-10 à 13.0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" y="-1704579"/>
            <a:ext cx="9123700" cy="82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324"/>
          </a:xfrm>
        </p:spPr>
        <p:txBody>
          <a:bodyPr>
            <a:normAutofit/>
          </a:bodyPr>
          <a:lstStyle/>
          <a:p>
            <a:r>
              <a:rPr lang="ko-KR" altLang="en-US" sz="3600" b="1" u="sng" dirty="0" smtClean="0">
                <a:solidFill>
                  <a:schemeClr val="accent1"/>
                </a:solidFill>
              </a:rPr>
              <a:t>얼마예요</a:t>
            </a:r>
            <a:r>
              <a:rPr lang="en-US" altLang="ko-KR" sz="3600" dirty="0" smtClean="0">
                <a:solidFill>
                  <a:srgbClr val="4F81BD"/>
                </a:solidFill>
              </a:rPr>
              <a:t>?</a:t>
            </a:r>
            <a:r>
              <a:rPr lang="en-US" altLang="ko-KR" sz="3600" dirty="0" smtClean="0"/>
              <a:t> </a:t>
            </a:r>
            <a:r>
              <a:rPr lang="en-US" altLang="ko-KR" sz="2800" dirty="0" smtClean="0"/>
              <a:t>Combien ça coûte?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381" y="1286790"/>
            <a:ext cx="8839061" cy="5280847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 smtClean="0"/>
              <a:t>A : 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사과는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얼마예요</a:t>
            </a:r>
            <a:r>
              <a:rPr lang="en-US" altLang="ko-KR" dirty="0" smtClean="0"/>
              <a:t>? </a:t>
            </a:r>
            <a:r>
              <a:rPr lang="fr-FR" altLang="ko-KR" sz="2800" dirty="0" smtClean="0"/>
              <a:t>Combien coûte cette pomme?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fr-FR" altLang="ko-KR" dirty="0" smtClean="0"/>
              <a:t>B : </a:t>
            </a:r>
            <a:r>
              <a:rPr lang="ko-KR" altLang="en-US" dirty="0" smtClean="0"/>
              <a:t>오백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원이에요</a:t>
            </a:r>
            <a:r>
              <a:rPr lang="en-US" altLang="ko-KR" dirty="0" smtClean="0"/>
              <a:t>. </a:t>
            </a:r>
            <a:r>
              <a:rPr lang="fr-FR" altLang="ko-KR" sz="2800" dirty="0" smtClean="0"/>
              <a:t>C’est 500 wons</a:t>
            </a:r>
            <a:r>
              <a:rPr lang="fr-FR" altLang="ko-KR" dirty="0" smtClean="0"/>
              <a:t>.</a:t>
            </a:r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r>
              <a:rPr lang="fr-FR" altLang="ko-KR" dirty="0" smtClean="0"/>
              <a:t>A : 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</a:t>
            </a:r>
            <a:r>
              <a:rPr lang="ko-KR" altLang="en-US" dirty="0" smtClean="0">
                <a:solidFill>
                  <a:schemeClr val="accent2"/>
                </a:solidFill>
              </a:rPr>
              <a:t>에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4F81BD"/>
                </a:solidFill>
              </a:rPr>
              <a:t>얼마예요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sz="2800" dirty="0" smtClean="0"/>
              <a:t>     Combien coûte cette pomme </a:t>
            </a:r>
            <a:r>
              <a:rPr lang="en-US" altLang="ko-KR" sz="2800" dirty="0" smtClean="0">
                <a:solidFill>
                  <a:srgbClr val="C0504D"/>
                </a:solidFill>
              </a:rPr>
              <a:t>par</a:t>
            </a:r>
            <a:r>
              <a:rPr lang="en-US" altLang="ko-KR" sz="2800" dirty="0" smtClean="0"/>
              <a:t> unité?</a:t>
            </a:r>
          </a:p>
          <a:p>
            <a:pPr marL="0" indent="0">
              <a:buNone/>
            </a:pPr>
            <a:r>
              <a:rPr lang="fr-FR" altLang="ko-KR" dirty="0" smtClean="0"/>
              <a:t>B : </a:t>
            </a:r>
            <a:r>
              <a:rPr lang="ko-KR" altLang="en-US" dirty="0" smtClean="0"/>
              <a:t>이천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원이에요</a:t>
            </a:r>
            <a:r>
              <a:rPr lang="en-US" altLang="ko-KR" dirty="0" smtClean="0"/>
              <a:t>. </a:t>
            </a:r>
            <a:r>
              <a:rPr lang="en-US" altLang="ko-KR" sz="2800" dirty="0" smtClean="0"/>
              <a:t>C’est 2 000 wons.</a:t>
            </a:r>
          </a:p>
          <a:p>
            <a:pPr marL="0" indent="0">
              <a:buNone/>
            </a:pPr>
            <a:r>
              <a:rPr lang="fr-FR" altLang="ko-KR" dirty="0" smtClean="0"/>
              <a:t>A : </a:t>
            </a:r>
            <a:r>
              <a:rPr lang="ko-KR" altLang="en-US" dirty="0" smtClean="0"/>
              <a:t>너무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 </a:t>
            </a:r>
            <a:r>
              <a:rPr lang="ko-KR" altLang="en-US" dirty="0" smtClean="0"/>
              <a:t>깍아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      C’est très cher. Faites-moi un prix, s’il vous plaît.</a:t>
            </a:r>
          </a:p>
        </p:txBody>
      </p:sp>
    </p:spTree>
    <p:extLst>
      <p:ext uri="{BB962C8B-B14F-4D97-AF65-F5344CB8AC3E}">
        <p14:creationId xmlns:p14="http://schemas.microsoft.com/office/powerpoint/2010/main" val="305293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0.5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804333"/>
            <a:ext cx="2209800" cy="1536700"/>
          </a:xfrm>
          <a:prstGeom prst="rect">
            <a:avLst/>
          </a:prstGeom>
        </p:spPr>
      </p:pic>
      <p:pic>
        <p:nvPicPr>
          <p:cNvPr id="3" name="Image 2" descr="Capture d’écran 2021-01-15 à 20.5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89" y="3586339"/>
            <a:ext cx="3886200" cy="2273300"/>
          </a:xfrm>
          <a:prstGeom prst="rect">
            <a:avLst/>
          </a:prstGeom>
        </p:spPr>
      </p:pic>
      <p:pic>
        <p:nvPicPr>
          <p:cNvPr id="4" name="Image 3" descr="Capture d’écran 2021-01-15 à 20.56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1" y="3535539"/>
            <a:ext cx="3022600" cy="2324100"/>
          </a:xfrm>
          <a:prstGeom prst="rect">
            <a:avLst/>
          </a:prstGeom>
        </p:spPr>
      </p:pic>
      <p:pic>
        <p:nvPicPr>
          <p:cNvPr id="6" name="Image 5" descr="Capture d’écran 2021-01-15 à 21.01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536222"/>
            <a:ext cx="5207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2.14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8" y="546493"/>
            <a:ext cx="8099778" cy="53945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98222" y="5941009"/>
            <a:ext cx="564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무</a:t>
            </a:r>
            <a:r>
              <a:rPr lang="en-US" altLang="ko-KR" sz="2400" dirty="0" smtClean="0"/>
              <a:t> = 1 500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,    </a:t>
            </a:r>
            <a:r>
              <a:rPr lang="ko-KR" altLang="en-US" sz="2400" dirty="0" smtClean="0"/>
              <a:t>배추</a:t>
            </a:r>
            <a:r>
              <a:rPr lang="en-US" altLang="ko-KR" sz="2400" dirty="0" smtClean="0"/>
              <a:t> =  2 500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,     </a:t>
            </a:r>
            <a:r>
              <a:rPr lang="ko-KR" altLang="en-US" sz="2400" dirty="0" smtClean="0"/>
              <a:t>파</a:t>
            </a:r>
            <a:r>
              <a:rPr lang="en-US" altLang="ko-KR" sz="2400" dirty="0" smtClean="0"/>
              <a:t> = 500</a:t>
            </a:r>
            <a:r>
              <a:rPr lang="ko-KR" altLang="en-US" sz="2400" dirty="0" smtClean="0"/>
              <a:t>원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274772" y="5355440"/>
            <a:ext cx="3843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96177" y="2481954"/>
            <a:ext cx="3898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075102" y="4061557"/>
            <a:ext cx="5840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24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0.5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33" y="754239"/>
            <a:ext cx="4851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2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719667"/>
            <a:ext cx="7950200" cy="52324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898444" y="4459111"/>
            <a:ext cx="11384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850 000</a:t>
            </a:r>
            <a:r>
              <a:rPr lang="ko-KR" altLang="en-US" dirty="0" smtClean="0"/>
              <a:t>원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019778" y="5602111"/>
            <a:ext cx="11384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750 000</a:t>
            </a:r>
            <a:r>
              <a:rPr lang="ko-KR" altLang="en-US" dirty="0" smtClean="0"/>
              <a:t>원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17333" y="2692779"/>
            <a:ext cx="11384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950 000</a:t>
            </a:r>
            <a:r>
              <a:rPr lang="ko-KR" altLang="en-US" dirty="0" smtClean="0"/>
              <a:t>원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9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2.0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6" y="728133"/>
            <a:ext cx="7975600" cy="52832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00111" y="2916114"/>
            <a:ext cx="11384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950 000</a:t>
            </a:r>
            <a:r>
              <a:rPr lang="ko-KR" altLang="en-US" dirty="0" smtClean="0"/>
              <a:t>원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561668" y="2357230"/>
            <a:ext cx="130766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1 150 000</a:t>
            </a:r>
            <a:r>
              <a:rPr lang="ko-KR" altLang="en-US" dirty="0" smtClean="0"/>
              <a:t>원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36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1-15 à 21.0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1289"/>
            <a:ext cx="6261100" cy="68326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087592" y="5630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과자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60" y="5587998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밀가루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385110" y="4391376"/>
            <a:ext cx="5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비누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50863" y="4354688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통조림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39994" y="43857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간장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34924" y="194130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고추장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862636" y="1913463"/>
            <a:ext cx="5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소주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39504" y="19493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케찹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486518" y="3307262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쨈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73253" y="3307262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햄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61283" y="3307262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비스켓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889" y="225778"/>
            <a:ext cx="321733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케찹</a:t>
            </a:r>
            <a:r>
              <a:rPr lang="en-US" altLang="ko-KR" sz="2800" dirty="0" smtClean="0"/>
              <a:t>    : 3100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소주</a:t>
            </a:r>
            <a:r>
              <a:rPr lang="en-US" altLang="ko-KR" sz="2800" dirty="0" smtClean="0"/>
              <a:t>     : 1800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고추장</a:t>
            </a:r>
            <a:r>
              <a:rPr lang="en-US" altLang="ko-KR" sz="2800" dirty="0" smtClean="0"/>
              <a:t> : 4000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비스켓</a:t>
            </a:r>
            <a:r>
              <a:rPr lang="en-US" altLang="ko-KR" sz="2800" dirty="0" smtClean="0"/>
              <a:t> : 2500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햄</a:t>
            </a:r>
            <a:r>
              <a:rPr lang="en-US" altLang="ko-KR" sz="2800" dirty="0" smtClean="0"/>
              <a:t>        : 5500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쨈</a:t>
            </a:r>
            <a:r>
              <a:rPr lang="en-US" altLang="ko-KR" sz="2800" dirty="0" smtClean="0"/>
              <a:t>        : 3550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통조림</a:t>
            </a:r>
            <a:r>
              <a:rPr lang="en-US" altLang="ko-KR" sz="2800" dirty="0" smtClean="0"/>
              <a:t>  : 4500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간장</a:t>
            </a:r>
            <a:r>
              <a:rPr lang="en-US" altLang="ko-KR" sz="2800" dirty="0" smtClean="0"/>
              <a:t>      : 2250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비누</a:t>
            </a:r>
            <a:r>
              <a:rPr lang="en-US" altLang="ko-KR" sz="2800" dirty="0" smtClean="0"/>
              <a:t>     : 1700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밀가루</a:t>
            </a:r>
            <a:r>
              <a:rPr lang="en-US" altLang="ko-KR" sz="2800" dirty="0" smtClean="0"/>
              <a:t> : 2900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r>
              <a:rPr lang="ko-KR" altLang="en-US" sz="2800" dirty="0" smtClean="0"/>
              <a:t>과자</a:t>
            </a:r>
            <a:r>
              <a:rPr lang="en-US" altLang="ko-KR" sz="2800" dirty="0" smtClean="0"/>
              <a:t>     : 1500</a:t>
            </a:r>
            <a:r>
              <a:rPr lang="ko-KR" altLang="en-US" sz="2800" dirty="0" smtClean="0"/>
              <a:t>원</a:t>
            </a:r>
            <a:endParaRPr lang="en-US" altLang="ko-KR" sz="2800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8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4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 </a:t>
            </a:r>
            <a:r>
              <a:rPr lang="ko-KR" altLang="en-US" dirty="0" smtClean="0"/>
              <a:t>쇼핑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4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ko-KR" b="1" u="sng" dirty="0" smtClean="0"/>
              <a:t>N</a:t>
            </a:r>
            <a:r>
              <a:rPr lang="ko-KR" altLang="en-US" b="1" u="sng" dirty="0" smtClean="0"/>
              <a:t>이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가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있어요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없어요</a:t>
            </a:r>
            <a:r>
              <a:rPr lang="fr-FR" altLang="ko-KR" dirty="0"/>
              <a:t/>
            </a:r>
            <a:br>
              <a:rPr lang="fr-FR" altLang="ko-KR" dirty="0"/>
            </a:br>
            <a:r>
              <a:rPr lang="fr-FR" altLang="ko-KR" sz="4000" dirty="0" smtClean="0">
                <a:solidFill>
                  <a:srgbClr val="4F81BD"/>
                </a:solidFill>
              </a:rPr>
              <a:t>(Il y a N/Il n’y a pas N)</a:t>
            </a:r>
            <a:endParaRPr lang="fr-FR" sz="4000" dirty="0">
              <a:solidFill>
                <a:srgbClr val="4F81B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A. </a:t>
            </a:r>
            <a:r>
              <a:rPr lang="ko-KR" altLang="en-US" dirty="0" smtClean="0"/>
              <a:t>시계가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 </a:t>
            </a:r>
            <a:r>
              <a:rPr lang="en-US" altLang="ko-KR" sz="2800" dirty="0" smtClean="0">
                <a:solidFill>
                  <a:schemeClr val="accent1"/>
                </a:solidFill>
              </a:rPr>
              <a:t>Est-ce qu’il y a une montre?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	</a:t>
            </a:r>
            <a:r>
              <a:rPr lang="en-US" altLang="ko-KR" sz="2800" dirty="0" smtClean="0">
                <a:solidFill>
                  <a:schemeClr val="accent1"/>
                </a:solidFill>
              </a:rPr>
              <a:t>						(Avez-vous une montre ?)</a:t>
            </a:r>
          </a:p>
          <a:p>
            <a:r>
              <a:rPr lang="en-US" dirty="0" smtClean="0"/>
              <a:t>B. 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있어요</a:t>
            </a:r>
            <a:r>
              <a:rPr lang="fr-FR" altLang="ko-KR" sz="2800" dirty="0" smtClean="0">
                <a:solidFill>
                  <a:srgbClr val="4F81BD"/>
                </a:solidFill>
              </a:rPr>
              <a:t>. Oui, il y en a</a:t>
            </a:r>
            <a:r>
              <a:rPr lang="fr-FR" altLang="ko-KR" dirty="0" smtClean="0"/>
              <a:t>.</a:t>
            </a:r>
            <a:endParaRPr lang="en-US" altLang="ko-KR" dirty="0" smtClean="0"/>
          </a:p>
          <a:p>
            <a:endParaRPr lang="en-US" dirty="0"/>
          </a:p>
          <a:p>
            <a:r>
              <a:rPr lang="fr-FR" altLang="ko-KR" dirty="0" smtClean="0"/>
              <a:t>A. </a:t>
            </a:r>
            <a:r>
              <a:rPr lang="ko-KR" altLang="en-US" dirty="0" smtClean="0"/>
              <a:t>우산이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 </a:t>
            </a:r>
            <a:r>
              <a:rPr lang="en-US" altLang="ko-KR" sz="2800" dirty="0" smtClean="0">
                <a:solidFill>
                  <a:srgbClr val="4F81BD"/>
                </a:solidFill>
              </a:rPr>
              <a:t>Est-ce qu’il y a un parapluie?</a:t>
            </a:r>
          </a:p>
          <a:p>
            <a:r>
              <a:rPr lang="fr-FR" altLang="ko-KR" dirty="0" smtClean="0"/>
              <a:t>B. 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없어요</a:t>
            </a:r>
            <a:r>
              <a:rPr lang="en-US" altLang="ko-KR" dirty="0" smtClean="0"/>
              <a:t>. </a:t>
            </a:r>
            <a:r>
              <a:rPr lang="en-US" altLang="ko-KR" sz="2800" dirty="0" smtClean="0">
                <a:solidFill>
                  <a:srgbClr val="4F81BD"/>
                </a:solidFill>
              </a:rPr>
              <a:t>Non, il n’y en a pas.</a:t>
            </a:r>
            <a:endParaRPr lang="fr-FR" sz="28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 smtClean="0"/>
              <a:t>있다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없다</a:t>
            </a:r>
            <a:r>
              <a:rPr lang="fr-FR" b="1" u="sng" dirty="0" smtClean="0"/>
              <a:t>(se trouver, avoir, il y a)</a:t>
            </a:r>
            <a:endParaRPr lang="fr-FR" b="1" u="sng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61381"/>
              </p:ext>
            </p:extLst>
          </p:nvPr>
        </p:nvGraphicFramePr>
        <p:xfrm>
          <a:off x="968900" y="1602928"/>
          <a:ext cx="6978703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3099"/>
                <a:gridCol w="3375604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있어요</a:t>
                      </a:r>
                      <a:r>
                        <a:rPr lang="en-US" altLang="ko-KR" b="0" dirty="0" smtClean="0"/>
                        <a:t> / </a:t>
                      </a:r>
                      <a:r>
                        <a:rPr lang="ko-KR" altLang="en-US" b="0" dirty="0" smtClean="0"/>
                        <a:t>있습니다</a:t>
                      </a:r>
                      <a:endParaRPr lang="en-US" altLang="ko-KR" b="0" dirty="0" smtClean="0"/>
                    </a:p>
                    <a:p>
                      <a:r>
                        <a:rPr lang="ko-KR" altLang="en-US" b="0" dirty="0" smtClean="0"/>
                        <a:t>없어요</a:t>
                      </a:r>
                      <a:r>
                        <a:rPr lang="en-US" altLang="ko-KR" b="0" dirty="0" smtClean="0"/>
                        <a:t> / </a:t>
                      </a:r>
                      <a:r>
                        <a:rPr lang="ko-KR" altLang="en-US" b="0" dirty="0" smtClean="0"/>
                        <a:t>없습니다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affirmatif</a:t>
                      </a:r>
                    </a:p>
                    <a:p>
                      <a:r>
                        <a:rPr lang="fr-FR" b="0" dirty="0" smtClean="0"/>
                        <a:t>négatif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있어요</a:t>
                      </a:r>
                      <a:r>
                        <a:rPr lang="en-US" altLang="ko-KR" dirty="0" smtClean="0"/>
                        <a:t>?</a:t>
                      </a:r>
                      <a:r>
                        <a:rPr lang="en-US" altLang="ko-KR" baseline="0" dirty="0" smtClean="0"/>
                        <a:t> / </a:t>
                      </a:r>
                      <a:r>
                        <a:rPr lang="ko-KR" altLang="en-US" baseline="0" dirty="0" smtClean="0"/>
                        <a:t>있습니까</a:t>
                      </a:r>
                      <a:r>
                        <a:rPr lang="en-US" altLang="ko-KR" baseline="0" dirty="0" smtClean="0"/>
                        <a:t>?</a:t>
                      </a:r>
                    </a:p>
                    <a:p>
                      <a:r>
                        <a:rPr lang="ko-KR" altLang="en-US" dirty="0" smtClean="0"/>
                        <a:t>없어요</a:t>
                      </a:r>
                      <a:r>
                        <a:rPr lang="en-US" altLang="ko-KR" dirty="0" smtClean="0"/>
                        <a:t>? / </a:t>
                      </a:r>
                      <a:r>
                        <a:rPr lang="ko-KR" altLang="en-US" dirty="0" smtClean="0"/>
                        <a:t>없습니까</a:t>
                      </a:r>
                      <a:r>
                        <a:rPr lang="en-US" altLang="ko-K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interrogatif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3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N</a:t>
            </a:r>
            <a:r>
              <a:rPr lang="ko-KR" altLang="en-US" b="1" u="sng" dirty="0" smtClean="0">
                <a:solidFill>
                  <a:srgbClr val="4F81BD"/>
                </a:solidFill>
              </a:rPr>
              <a:t>이</a:t>
            </a:r>
            <a:r>
              <a:rPr lang="en-US" altLang="ko-KR" b="1" u="sng" dirty="0" smtClean="0">
                <a:solidFill>
                  <a:srgbClr val="4F81BD"/>
                </a:solidFill>
              </a:rPr>
              <a:t>/</a:t>
            </a:r>
            <a:r>
              <a:rPr lang="ko-KR" altLang="en-US" b="1" u="sng" dirty="0" smtClean="0">
                <a:solidFill>
                  <a:srgbClr val="4F81BD"/>
                </a:solidFill>
              </a:rPr>
              <a:t>가</a:t>
            </a:r>
            <a:r>
              <a:rPr lang="en-US" altLang="ko-KR" b="1" u="sng" dirty="0" smtClean="0">
                <a:solidFill>
                  <a:srgbClr val="4F81BD"/>
                </a:solidFill>
              </a:rPr>
              <a:t> </a:t>
            </a:r>
            <a:r>
              <a:rPr lang="ko-KR" altLang="en-US" b="1" u="sng" dirty="0" smtClean="0"/>
              <a:t>있어요</a:t>
            </a:r>
            <a:r>
              <a:rPr lang="en-US" altLang="ko-KR" b="1" u="sng" dirty="0"/>
              <a:t>/</a:t>
            </a:r>
            <a:r>
              <a:rPr lang="ko-KR" altLang="en-US" b="1" u="sng" dirty="0" smtClean="0"/>
              <a:t>없어요</a:t>
            </a:r>
            <a:endParaRPr lang="fr-FR" b="1" u="sng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7114"/>
              </p:ext>
            </p:extLst>
          </p:nvPr>
        </p:nvGraphicFramePr>
        <p:xfrm>
          <a:off x="457200" y="1312131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altLang="ko-KR" dirty="0" smtClean="0"/>
                        <a:t>N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 : N</a:t>
                      </a:r>
                      <a:r>
                        <a:rPr lang="ko-KR" altLang="en-US" dirty="0" smtClean="0"/>
                        <a:t>받침</a:t>
                      </a:r>
                      <a:r>
                        <a:rPr lang="en-US" altLang="ko-KR" dirty="0" smtClean="0"/>
                        <a:t>  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dirty="0" smtClean="0"/>
                        <a:t>N</a:t>
                      </a:r>
                      <a:r>
                        <a:rPr lang="ko-KR" altLang="en-US" dirty="0" smtClean="0"/>
                        <a:t>가</a:t>
                      </a:r>
                      <a:r>
                        <a:rPr lang="en-US" altLang="ko-KR" dirty="0" smtClean="0"/>
                        <a:t>  : N</a:t>
                      </a:r>
                      <a:r>
                        <a:rPr lang="ko-KR" altLang="en-US" dirty="0" smtClean="0"/>
                        <a:t>받침</a:t>
                      </a:r>
                      <a:r>
                        <a:rPr lang="en-US" altLang="ko-KR" dirty="0" smtClean="0"/>
                        <a:t> 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사람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있어요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없어요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있어요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없어요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직업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전화번호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우산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시계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비빔밥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불고기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녹차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볼펜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답배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카메라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신문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치마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모자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구두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돈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바지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공책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4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5642"/>
            <a:ext cx="8229600" cy="1124822"/>
          </a:xfrm>
        </p:spPr>
        <p:txBody>
          <a:bodyPr>
            <a:normAutofit fontScale="90000"/>
          </a:bodyPr>
          <a:lstStyle/>
          <a:p>
            <a:r>
              <a:rPr lang="ko-KR" altLang="en-US" b="1" u="sng" dirty="0" smtClean="0"/>
              <a:t>이거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그거</a:t>
            </a:r>
            <a:r>
              <a:rPr lang="en-US" altLang="ko-KR" b="1" u="sng" dirty="0" smtClean="0"/>
              <a:t>,</a:t>
            </a:r>
            <a:r>
              <a:rPr lang="ko-KR" altLang="en-US" b="1" u="sng" dirty="0" smtClean="0"/>
              <a:t>저거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>
                <a:solidFill>
                  <a:srgbClr val="4F81BD"/>
                </a:solidFill>
              </a:rPr>
              <a:t>는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뭐예요</a:t>
            </a:r>
            <a:r>
              <a:rPr lang="en-US" altLang="ko-KR" b="1" u="sng" dirty="0" smtClean="0"/>
              <a:t>?</a:t>
            </a:r>
            <a:br>
              <a:rPr lang="en-US" altLang="ko-KR" b="1" u="sng" dirty="0" smtClean="0"/>
            </a:br>
            <a:r>
              <a:rPr lang="en-US" altLang="ko-KR" sz="3600" dirty="0" smtClean="0"/>
              <a:t>Qu’est-ce que c’est?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12" y="1427250"/>
            <a:ext cx="8449088" cy="5276896"/>
          </a:xfrm>
        </p:spPr>
        <p:txBody>
          <a:bodyPr/>
          <a:lstStyle/>
          <a:p>
            <a:r>
              <a:rPr lang="ko-KR" altLang="en-US" dirty="0" smtClean="0"/>
              <a:t>이거</a:t>
            </a:r>
            <a:r>
              <a:rPr lang="fr-FR" altLang="ko-KR" dirty="0" smtClean="0">
                <a:solidFill>
                  <a:srgbClr val="4F81BD"/>
                </a:solidFill>
              </a:rPr>
              <a:t>(ceci, cette chose-ci : proche du locuteur)</a:t>
            </a:r>
            <a:endParaRPr lang="en-US" altLang="ko-KR" dirty="0" smtClean="0">
              <a:solidFill>
                <a:srgbClr val="4F81BD"/>
              </a:solidFill>
            </a:endParaRPr>
          </a:p>
          <a:p>
            <a:r>
              <a:rPr lang="ko-KR" altLang="en-US" dirty="0" smtClean="0"/>
              <a:t>그거</a:t>
            </a:r>
            <a:r>
              <a:rPr lang="fr-FR" altLang="ko-KR" dirty="0" smtClean="0">
                <a:solidFill>
                  <a:srgbClr val="4F81BD"/>
                </a:solidFill>
              </a:rPr>
              <a:t>(Cela : proche de l’auditeur)</a:t>
            </a:r>
            <a:endParaRPr lang="en-US" altLang="ko-KR" dirty="0" smtClean="0">
              <a:solidFill>
                <a:srgbClr val="4F81BD"/>
              </a:solidFill>
            </a:endParaRPr>
          </a:p>
          <a:p>
            <a:r>
              <a:rPr lang="ko-KR" altLang="en-US" dirty="0" smtClean="0"/>
              <a:t>저거</a:t>
            </a:r>
            <a:r>
              <a:rPr lang="fr-FR" altLang="ko-KR" dirty="0" smtClean="0">
                <a:solidFill>
                  <a:srgbClr val="4F81BD"/>
                </a:solidFill>
              </a:rPr>
              <a:t>(Cela là-bas : éloigné du locuteur et de   l’auditeur)</a:t>
            </a:r>
          </a:p>
          <a:p>
            <a:endParaRPr lang="fr-FR" altLang="ko-KR" dirty="0" smtClean="0">
              <a:solidFill>
                <a:srgbClr val="4F81BD"/>
              </a:solidFill>
            </a:endParaRPr>
          </a:p>
          <a:p>
            <a:r>
              <a:rPr lang="fr-FR" altLang="ko-KR" dirty="0" smtClean="0">
                <a:solidFill>
                  <a:schemeClr val="accent2"/>
                </a:solidFill>
              </a:rPr>
              <a:t>Q</a:t>
            </a:r>
            <a:r>
              <a:rPr lang="fr-FR" altLang="ko-KR" dirty="0" smtClean="0"/>
              <a:t> :</a:t>
            </a:r>
            <a:r>
              <a:rPr lang="ko-KR" altLang="en-US" dirty="0" smtClean="0"/>
              <a:t>이거</a:t>
            </a:r>
            <a:r>
              <a:rPr lang="en-US" altLang="ko-KR" dirty="0" smtClean="0"/>
              <a:t> -  </a:t>
            </a:r>
            <a:r>
              <a:rPr lang="en-US" altLang="ko-KR" dirty="0">
                <a:solidFill>
                  <a:schemeClr val="accent2"/>
                </a:solidFill>
              </a:rPr>
              <a:t>R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그거</a:t>
            </a:r>
            <a:endParaRPr lang="en-US" altLang="ko-KR" dirty="0" smtClean="0"/>
          </a:p>
          <a:p>
            <a:r>
              <a:rPr lang="fr-FR" altLang="ko-KR" dirty="0" smtClean="0">
                <a:solidFill>
                  <a:srgbClr val="C0504D"/>
                </a:solidFill>
              </a:rPr>
              <a:t>Q</a:t>
            </a:r>
            <a:r>
              <a:rPr lang="fr-FR" altLang="ko-KR" dirty="0" smtClean="0"/>
              <a:t>: </a:t>
            </a:r>
            <a:r>
              <a:rPr lang="ko-KR" altLang="en-US" dirty="0" smtClean="0"/>
              <a:t>그거</a:t>
            </a:r>
            <a:r>
              <a:rPr lang="en-US" altLang="ko-KR" dirty="0" smtClean="0"/>
              <a:t>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C0504D"/>
                </a:solidFill>
              </a:rPr>
              <a:t>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이거</a:t>
            </a:r>
            <a:endParaRPr lang="en-US" altLang="ko-KR" dirty="0" smtClean="0"/>
          </a:p>
          <a:p>
            <a:r>
              <a:rPr lang="fr-FR" altLang="ko-KR" dirty="0" smtClean="0">
                <a:solidFill>
                  <a:srgbClr val="C0504D"/>
                </a:solidFill>
              </a:rPr>
              <a:t>Q</a:t>
            </a:r>
            <a:r>
              <a:rPr lang="fr-FR" altLang="ko-KR" dirty="0" smtClean="0"/>
              <a:t>: </a:t>
            </a:r>
            <a:r>
              <a:rPr lang="ko-KR" altLang="en-US" dirty="0" smtClean="0"/>
              <a:t>저거</a:t>
            </a:r>
            <a:r>
              <a:rPr lang="en-US" altLang="ko-KR" dirty="0" smtClean="0"/>
              <a:t>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C0504D"/>
                </a:solidFill>
              </a:rPr>
              <a:t>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9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2333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3600" b="1" u="sng" dirty="0" smtClean="0"/>
              <a:t>이거</a:t>
            </a:r>
            <a:r>
              <a:rPr lang="en-US" altLang="ko-KR" sz="3600" b="1" u="sng" dirty="0" smtClean="0"/>
              <a:t>(</a:t>
            </a:r>
            <a:r>
              <a:rPr lang="ko-KR" altLang="en-US" sz="3600" b="1" u="sng" dirty="0" smtClean="0"/>
              <a:t>그거</a:t>
            </a:r>
            <a:r>
              <a:rPr lang="en-US" altLang="ko-KR" sz="3600" b="1" u="sng" dirty="0" smtClean="0"/>
              <a:t>/</a:t>
            </a:r>
            <a:r>
              <a:rPr lang="ko-KR" altLang="en-US" sz="3600" b="1" u="sng" dirty="0" smtClean="0"/>
              <a:t>저거</a:t>
            </a:r>
            <a:r>
              <a:rPr lang="en-US" altLang="ko-KR" sz="3600" b="1" u="sng" dirty="0" smtClean="0"/>
              <a:t>)</a:t>
            </a:r>
            <a:r>
              <a:rPr lang="ko-KR" altLang="en-US" sz="3600" b="1" u="sng" dirty="0" smtClean="0">
                <a:solidFill>
                  <a:schemeClr val="accent1"/>
                </a:solidFill>
              </a:rPr>
              <a:t>는</a:t>
            </a:r>
            <a:r>
              <a:rPr lang="en-US" altLang="ko-KR" sz="3600" b="1" u="sng" dirty="0" smtClean="0"/>
              <a:t> </a:t>
            </a:r>
            <a:r>
              <a:rPr lang="ko-KR" altLang="en-US" sz="3600" b="1" u="sng" dirty="0" smtClean="0"/>
              <a:t>우산이에요</a:t>
            </a:r>
            <a:r>
              <a:rPr lang="en-US" altLang="ko-KR" sz="3600" b="1" u="sng" dirty="0" smtClean="0"/>
              <a:t>(</a:t>
            </a:r>
            <a:r>
              <a:rPr lang="ko-KR" altLang="en-US" sz="3600" b="1" u="sng" dirty="0" smtClean="0"/>
              <a:t>입니다</a:t>
            </a:r>
            <a:r>
              <a:rPr lang="en-US" altLang="ko-KR" sz="3600" b="1" u="sng" dirty="0" smtClean="0"/>
              <a:t>)</a:t>
            </a:r>
            <a:r>
              <a:rPr lang="en-US" altLang="ko-KR" sz="3600" b="1" u="sng" dirty="0"/>
              <a:t/>
            </a:r>
            <a:br>
              <a:rPr lang="en-US" altLang="ko-KR" sz="3600" b="1" u="sng" dirty="0"/>
            </a:br>
            <a:endParaRPr lang="fr-FR" sz="3600" b="1" u="sng" dirty="0">
              <a:solidFill>
                <a:srgbClr val="4F81B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757"/>
          </a:xfrm>
        </p:spPr>
        <p:txBody>
          <a:bodyPr/>
          <a:lstStyle/>
          <a:p>
            <a:r>
              <a:rPr lang="ko-KR" altLang="en-US" dirty="0" smtClean="0">
                <a:solidFill>
                  <a:srgbClr val="9BBB59"/>
                </a:solidFill>
              </a:rPr>
              <a:t>이거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그거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9BBB59"/>
                </a:solidFill>
              </a:rPr>
              <a:t>그거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사전이에요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9BBB59"/>
                </a:solidFill>
              </a:rPr>
              <a:t>그거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이거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9BBB59"/>
                </a:solidFill>
              </a:rPr>
              <a:t>이거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카메라에요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9BBB59"/>
                </a:solidFill>
              </a:rPr>
              <a:t>저거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저거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9BBB59"/>
                </a:solidFill>
              </a:rPr>
              <a:t>저거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모자예요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).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6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44371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3200" b="1" u="sng" dirty="0"/>
              <a:t>이거</a:t>
            </a:r>
            <a:r>
              <a:rPr lang="en-US" altLang="ko-KR" sz="3200" b="1" u="sng" dirty="0"/>
              <a:t>(</a:t>
            </a:r>
            <a:r>
              <a:rPr lang="ko-KR" altLang="en-US" sz="3200" b="1" u="sng" dirty="0"/>
              <a:t>그거</a:t>
            </a:r>
            <a:r>
              <a:rPr lang="en-US" altLang="ko-KR" sz="3200" b="1" u="sng" dirty="0"/>
              <a:t>/</a:t>
            </a:r>
            <a:r>
              <a:rPr lang="ko-KR" altLang="en-US" sz="3200" b="1" u="sng" dirty="0"/>
              <a:t>저거</a:t>
            </a:r>
            <a:r>
              <a:rPr lang="en-US" altLang="ko-KR" sz="3200" b="1" u="sng" dirty="0"/>
              <a:t>)</a:t>
            </a:r>
            <a:r>
              <a:rPr lang="ko-KR" altLang="en-US" sz="3200" b="1" u="sng" dirty="0">
                <a:solidFill>
                  <a:srgbClr val="4F81BD"/>
                </a:solidFill>
              </a:rPr>
              <a:t>는</a:t>
            </a:r>
            <a:r>
              <a:rPr lang="en-US" altLang="ko-KR" sz="3200" b="1" u="sng" dirty="0"/>
              <a:t> </a:t>
            </a:r>
            <a:r>
              <a:rPr lang="ko-KR" altLang="en-US" sz="3200" b="1" u="sng" dirty="0"/>
              <a:t>우산</a:t>
            </a:r>
            <a:r>
              <a:rPr lang="ko-KR" altLang="en-US" sz="3200" b="1" u="sng" dirty="0">
                <a:solidFill>
                  <a:srgbClr val="4F81BD"/>
                </a:solidFill>
              </a:rPr>
              <a:t>이</a:t>
            </a:r>
            <a:r>
              <a:rPr lang="en-US" altLang="ko-KR" sz="3200" b="1" u="sng" dirty="0"/>
              <a:t> </a:t>
            </a:r>
            <a:r>
              <a:rPr lang="ko-KR" altLang="en-US" sz="3200" b="1" u="sng" dirty="0"/>
              <a:t>아니에요</a:t>
            </a:r>
            <a:r>
              <a:rPr lang="en-US" altLang="ko-KR" sz="3200" b="1" u="sng" dirty="0"/>
              <a:t>(</a:t>
            </a:r>
            <a:r>
              <a:rPr lang="ko-KR" altLang="en-US" sz="3200" b="1" u="sng" dirty="0"/>
              <a:t>아닙니다</a:t>
            </a:r>
            <a:r>
              <a:rPr lang="en-US" altLang="ko-KR" sz="3200" b="1" u="sng" dirty="0"/>
              <a:t>)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52275"/>
            <a:ext cx="8229600" cy="560424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rgbClr val="9BBB59"/>
                </a:solidFill>
              </a:rPr>
              <a:t>이거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공책이에요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그거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공책</a:t>
            </a:r>
            <a:r>
              <a:rPr lang="fr-FR" altLang="ko-KR" dirty="0" smtClean="0"/>
              <a:t>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그거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504D"/>
                </a:solidFill>
              </a:rPr>
              <a:t>그럼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책이에요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>
                <a:solidFill>
                  <a:srgbClr val="9BBB59"/>
                </a:solidFill>
              </a:rPr>
              <a:t>그거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휴대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전화예요</a:t>
            </a:r>
            <a:r>
              <a:rPr lang="en-US" altLang="ko-KR" dirty="0" smtClean="0"/>
              <a:t>? ( </a:t>
            </a:r>
            <a:r>
              <a:rPr lang="ko-KR" altLang="en-US" dirty="0" smtClean="0"/>
              <a:t>이거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휴대전화</a:t>
            </a:r>
            <a:r>
              <a:rPr lang="fr-FR" altLang="ko-KR" dirty="0" smtClean="0"/>
              <a:t>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9BBB59"/>
                </a:solidFill>
              </a:rPr>
              <a:t>이거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휴대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504D"/>
                </a:solidFill>
              </a:rPr>
              <a:t>그럼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 </a:t>
            </a:r>
            <a:r>
              <a:rPr lang="ko-KR" altLang="en-US" dirty="0" smtClean="0"/>
              <a:t>밧데리예요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9BBB59"/>
                </a:solidFill>
              </a:rPr>
              <a:t>저거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담배예요</a:t>
            </a:r>
            <a:r>
              <a:rPr lang="en-US" altLang="ko-KR" dirty="0" smtClean="0"/>
              <a:t>? ( </a:t>
            </a:r>
            <a:r>
              <a:rPr lang="ko-KR" altLang="en-US" dirty="0" smtClean="0"/>
              <a:t>저거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담배</a:t>
            </a:r>
            <a:r>
              <a:rPr lang="fr-FR" altLang="ko-KR" dirty="0" smtClean="0"/>
              <a:t>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9BBB59"/>
                </a:solidFill>
              </a:rPr>
              <a:t>저거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504D"/>
                </a:solidFill>
              </a:rPr>
              <a:t>그럼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뭐예요</a:t>
            </a:r>
            <a:r>
              <a:rPr lang="en-US" altLang="ko-KR" dirty="0" smtClean="0"/>
              <a:t>?  </a:t>
            </a:r>
            <a:r>
              <a:rPr lang="ko-KR" altLang="en-US" dirty="0" smtClean="0"/>
              <a:t>과자예요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61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/>
              <a:t>이</a:t>
            </a:r>
            <a:r>
              <a:rPr lang="fr-FR" altLang="ko-KR" b="1" u="sng" dirty="0" smtClean="0"/>
              <a:t>N,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그</a:t>
            </a:r>
            <a:r>
              <a:rPr lang="fr-FR" altLang="ko-KR" b="1" u="sng" dirty="0" smtClean="0"/>
              <a:t>N,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저</a:t>
            </a:r>
            <a:r>
              <a:rPr lang="fr-FR" altLang="ko-KR" b="1" u="sng" dirty="0" smtClean="0"/>
              <a:t>N</a:t>
            </a:r>
            <a:r>
              <a:rPr lang="fr-FR" altLang="ko-KR" sz="3200" b="1" u="sng" dirty="0" smtClean="0">
                <a:solidFill>
                  <a:schemeClr val="accent1"/>
                </a:solidFill>
              </a:rPr>
              <a:t>(CE, CET, CETTE, CES)</a:t>
            </a:r>
            <a:endParaRPr lang="fr-FR" sz="3200" b="1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en-US" altLang="ko-KR" dirty="0" smtClean="0"/>
              <a:t> : ce (cet, cette, ces) </a:t>
            </a:r>
            <a:r>
              <a:rPr lang="mr-IN" altLang="ko-KR" dirty="0" smtClean="0"/>
              <a:t>…</a:t>
            </a:r>
            <a:r>
              <a:rPr lang="fr-FR" altLang="ko-KR" dirty="0" smtClean="0"/>
              <a:t>....-ci</a:t>
            </a:r>
            <a:endParaRPr lang="en-US" altLang="ko-KR" dirty="0" smtClean="0"/>
          </a:p>
          <a:p>
            <a:r>
              <a:rPr lang="ko-KR" altLang="en-US" dirty="0" smtClean="0"/>
              <a:t>그</a:t>
            </a:r>
            <a:r>
              <a:rPr lang="en-US" altLang="ko-KR" dirty="0" smtClean="0"/>
              <a:t> : ce (cet, cette, ces) </a:t>
            </a:r>
            <a:r>
              <a:rPr lang="mr-IN" altLang="ko-KR" dirty="0" smtClean="0"/>
              <a:t>…</a:t>
            </a:r>
            <a:r>
              <a:rPr lang="fr-FR" altLang="ko-KR" dirty="0" smtClean="0"/>
              <a:t>.. -là</a:t>
            </a:r>
            <a:endParaRPr lang="en-US" altLang="ko-KR" dirty="0" smtClean="0"/>
          </a:p>
          <a:p>
            <a:r>
              <a:rPr lang="ko-KR" altLang="en-US" dirty="0" smtClean="0"/>
              <a:t>저</a:t>
            </a:r>
            <a:r>
              <a:rPr lang="en-US" altLang="ko-KR" dirty="0" smtClean="0"/>
              <a:t> : ce (cet, cette, ces) </a:t>
            </a:r>
            <a:r>
              <a:rPr lang="mr-IN" altLang="ko-KR" dirty="0" smtClean="0"/>
              <a:t>…</a:t>
            </a:r>
            <a:r>
              <a:rPr lang="fr-FR" altLang="ko-KR" dirty="0" smtClean="0"/>
              <a:t>...-là-bas</a:t>
            </a:r>
          </a:p>
          <a:p>
            <a:endParaRPr lang="fr-FR" dirty="0"/>
          </a:p>
          <a:p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 (</a:t>
            </a:r>
            <a:r>
              <a:rPr lang="fr-FR" dirty="0" smtClean="0"/>
              <a:t>Ce livre-ci)</a:t>
            </a:r>
          </a:p>
          <a:p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 (</a:t>
            </a:r>
            <a:r>
              <a:rPr lang="fr-FR" dirty="0" smtClean="0"/>
              <a:t>cette école-là)</a:t>
            </a:r>
          </a:p>
          <a:p>
            <a:r>
              <a:rPr lang="ko-KR" altLang="en-US" dirty="0" smtClean="0"/>
              <a:t>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 (</a:t>
            </a:r>
            <a:r>
              <a:rPr lang="fr-FR" dirty="0" smtClean="0"/>
              <a:t>Cette caméra là-bas)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713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676</Words>
  <Application>Microsoft Macintosh PowerPoint</Application>
  <PresentationFormat>Présentation à l'écran (4:3)</PresentationFormat>
  <Paragraphs>238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제 4 과  쇼핑</vt:lpstr>
      <vt:lpstr>N이/가 있어요/없어요 (Il y a N/Il n’y a pas N)</vt:lpstr>
      <vt:lpstr>있다/없다(se trouver, avoir, il y a)</vt:lpstr>
      <vt:lpstr>N이/가 있어요/없어요</vt:lpstr>
      <vt:lpstr>이거(그거,저거)는 뭐예요? Qu’est-ce que c’est?</vt:lpstr>
      <vt:lpstr>이거(그거/저거)는 우산이에요(입니다) </vt:lpstr>
      <vt:lpstr>이거(그거/저거)는 우산이 아니에요(아닙니다)</vt:lpstr>
      <vt:lpstr>이N, 그N, 저N(CE, CET, CETTE, CES)</vt:lpstr>
      <vt:lpstr>한글 숫자(Nombres coréens)</vt:lpstr>
      <vt:lpstr>Nombres sino-coréens</vt:lpstr>
      <vt:lpstr>Présentation PowerPoint</vt:lpstr>
      <vt:lpstr>얼마예요? Combien ça coûte?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4 과  쇼핑</dc:title>
  <dc:creator>Cottin</dc:creator>
  <cp:lastModifiedBy>Cottin</cp:lastModifiedBy>
  <cp:revision>41</cp:revision>
  <dcterms:created xsi:type="dcterms:W3CDTF">2021-01-01T15:08:33Z</dcterms:created>
  <dcterms:modified xsi:type="dcterms:W3CDTF">2021-01-15T21:21:16Z</dcterms:modified>
</cp:coreProperties>
</file>