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72" r:id="rId4"/>
    <p:sldId id="283" r:id="rId5"/>
    <p:sldId id="275" r:id="rId6"/>
    <p:sldId id="277" r:id="rId7"/>
    <p:sldId id="289" r:id="rId8"/>
    <p:sldId id="287" r:id="rId9"/>
    <p:sldId id="286" r:id="rId10"/>
    <p:sldId id="293" r:id="rId11"/>
    <p:sldId id="292" r:id="rId12"/>
    <p:sldId id="284" r:id="rId13"/>
    <p:sldId id="290" r:id="rId14"/>
    <p:sldId id="29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6" orient="horz" pos="4178" userDrawn="1">
          <p15:clr>
            <a:srgbClr val="A4A3A4"/>
          </p15:clr>
        </p15:guide>
        <p15:guide id="7" orient="horz" pos="119" userDrawn="1">
          <p15:clr>
            <a:srgbClr val="A4A3A4"/>
          </p15:clr>
        </p15:guide>
        <p15:guide id="9" pos="3863" userDrawn="1">
          <p15:clr>
            <a:srgbClr val="A4A3A4"/>
          </p15:clr>
        </p15:guide>
        <p15:guide id="10" orient="horz" pos="436" userDrawn="1">
          <p15:clr>
            <a:srgbClr val="A4A3A4"/>
          </p15:clr>
        </p15:guide>
        <p15:guide id="11" orient="horz" pos="6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SUB JANG" initials="HJ" lastIdx="1" clrIdx="0">
    <p:extLst>
      <p:ext uri="{19B8F6BF-5375-455C-9EA6-DF929625EA0E}">
        <p15:presenceInfo xmlns:p15="http://schemas.microsoft.com/office/powerpoint/2012/main" userId="65a72cb590b163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>
        <p:guide orient="horz" pos="2160"/>
        <p:guide pos="211"/>
        <p:guide pos="7469"/>
        <p:guide orient="horz" pos="4178"/>
        <p:guide orient="horz" pos="119"/>
        <p:guide pos="3863"/>
        <p:guide orient="horz" pos="436"/>
        <p:guide orient="horz" pos="6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45436;&#47928;&#51456;&#48708;\news\&#45436;&#47928;_distillation%20&#47784;&#45944;%20&#49457;&#45733;%20&#51221;&#47532;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AppData\Roaming\Microsoft\Excel\&#45436;&#47928;_distillation%20&#47784;&#45944;%20&#49457;&#45733;%20&#51221;&#47532;%20(version%201).xlsb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Roaming\Microsoft\Excel\&#45436;&#47928;_distillation%20&#47784;&#45944;%20&#49457;&#45733;%20&#51221;&#47532;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[논문_distillation 모델 성능 정리.xlsx]정확도 비교!피벗 테이블1</c:name>
    <c:fmtId val="6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</c:pivotFmt>
      <c:pivotFmt>
        <c:idx val="10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</c:pivotFmt>
      <c:pivotFmt>
        <c:idx val="10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3"/>
            </a:solidFill>
            <a:ln w="9525" cap="flat" cmpd="sng" algn="ctr">
              <a:solidFill>
                <a:schemeClr val="accent3"/>
              </a:solidFill>
              <a:round/>
            </a:ln>
            <a:effectLst/>
          </c:spPr>
        </c:marker>
      </c:pivotFmt>
      <c:pivotFmt>
        <c:idx val="10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4"/>
            </a:solidFill>
            <a:ln w="9525" cap="flat" cmpd="sng" algn="ctr">
              <a:solidFill>
                <a:schemeClr val="accent4"/>
              </a:solidFill>
              <a:round/>
            </a:ln>
            <a:effectLst/>
          </c:spPr>
        </c:marker>
      </c:pivotFmt>
      <c:pivotFmt>
        <c:idx val="10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5"/>
            </a:solidFill>
            <a:ln w="9525" cap="flat" cmpd="sng" algn="ctr">
              <a:solidFill>
                <a:schemeClr val="accent5"/>
              </a:solidFill>
              <a:round/>
            </a:ln>
            <a:effectLst/>
          </c:spPr>
        </c:marker>
      </c:pivotFmt>
      <c:pivotFmt>
        <c:idx val="109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6"/>
            </a:solidFill>
            <a:ln w="9525" cap="flat" cmpd="sng" algn="ctr">
              <a:solidFill>
                <a:schemeClr val="accent6"/>
              </a:solidFill>
              <a:round/>
            </a:ln>
            <a:effectLst/>
          </c:spPr>
        </c:marker>
      </c:pivotFmt>
      <c:pivotFmt>
        <c:idx val="11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1">
                <a:lumMod val="60000"/>
              </a:schemeClr>
            </a:solidFill>
            <a:ln w="9525" cap="flat" cmpd="sng" algn="ctr">
              <a:solidFill>
                <a:schemeClr val="accent1">
                  <a:lumMod val="60000"/>
                </a:schemeClr>
              </a:solidFill>
              <a:round/>
            </a:ln>
            <a:effectLst/>
          </c:spPr>
        </c:marker>
      </c:pivotFmt>
      <c:pivotFmt>
        <c:idx val="11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2">
                <a:lumMod val="60000"/>
              </a:schemeClr>
            </a:solidFill>
            <a:ln w="9525" cap="flat" cmpd="sng" algn="ctr">
              <a:solidFill>
                <a:schemeClr val="accent2">
                  <a:lumMod val="60000"/>
                </a:schemeClr>
              </a:solidFill>
              <a:round/>
            </a:ln>
            <a:effectLst/>
          </c:spPr>
        </c:marker>
      </c:pivotFmt>
      <c:pivotFmt>
        <c:idx val="11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3">
                <a:lumMod val="60000"/>
              </a:schemeClr>
            </a:solidFill>
            <a:ln w="9525" cap="flat" cmpd="sng" algn="ctr">
              <a:solidFill>
                <a:schemeClr val="accent3">
                  <a:lumMod val="60000"/>
                </a:schemeClr>
              </a:solidFill>
              <a:round/>
            </a:ln>
            <a:effectLst/>
          </c:spPr>
        </c:marker>
      </c:pivotFmt>
      <c:pivotFmt>
        <c:idx val="11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3"/>
            </a:solidFill>
            <a:ln w="9525" cap="flat" cmpd="sng" algn="ctr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4"/>
            </a:solidFill>
            <a:ln w="9525" cap="flat" cmpd="sng" algn="ctr">
              <a:solidFill>
                <a:schemeClr val="accent4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5"/>
            </a:solidFill>
            <a:ln w="9525" cap="flat" cmpd="sng" algn="ctr">
              <a:solidFill>
                <a:schemeClr val="accent5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6"/>
            </a:solidFill>
            <a:ln w="9525" cap="flat" cmpd="sng" algn="ctr">
              <a:solidFill>
                <a:schemeClr val="accent6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1">
                <a:lumMod val="60000"/>
              </a:schemeClr>
            </a:solidFill>
            <a:ln w="9525" cap="flat" cmpd="sng" algn="ctr">
              <a:solidFill>
                <a:schemeClr val="accent1">
                  <a:lumMod val="6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2">
                <a:lumMod val="60000"/>
              </a:schemeClr>
            </a:solidFill>
            <a:ln w="9525" cap="flat" cmpd="sng" algn="ctr">
              <a:solidFill>
                <a:schemeClr val="accent2">
                  <a:lumMod val="6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3">
                <a:lumMod val="60000"/>
              </a:schemeClr>
            </a:solidFill>
            <a:ln w="9525" cap="flat" cmpd="sng" algn="ctr">
              <a:solidFill>
                <a:schemeClr val="accent3">
                  <a:lumMod val="6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3"/>
            </a:solidFill>
            <a:ln w="9525" cap="flat" cmpd="sng" algn="ctr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4"/>
            </a:solidFill>
            <a:ln w="9525" cap="flat" cmpd="sng" algn="ctr">
              <a:solidFill>
                <a:schemeClr val="accent4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5"/>
            </a:solidFill>
            <a:ln w="9525" cap="flat" cmpd="sng" algn="ctr">
              <a:solidFill>
                <a:schemeClr val="accent5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6"/>
            </a:solidFill>
            <a:ln w="9525" cap="flat" cmpd="sng" algn="ctr">
              <a:solidFill>
                <a:schemeClr val="accent6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1">
                <a:lumMod val="60000"/>
              </a:schemeClr>
            </a:solidFill>
            <a:ln w="9525" cap="flat" cmpd="sng" algn="ctr">
              <a:solidFill>
                <a:schemeClr val="accent1">
                  <a:lumMod val="6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2">
                <a:lumMod val="60000"/>
              </a:schemeClr>
            </a:solidFill>
            <a:ln w="9525" cap="flat" cmpd="sng" algn="ctr">
              <a:solidFill>
                <a:schemeClr val="accent2">
                  <a:lumMod val="6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3">
                <a:lumMod val="60000"/>
              </a:schemeClr>
            </a:solidFill>
            <a:ln w="9525" cap="flat" cmpd="sng" algn="ctr">
              <a:solidFill>
                <a:schemeClr val="accent3">
                  <a:lumMod val="6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605507308721547"/>
          <c:y val="2.0083898645606092E-2"/>
          <c:w val="0.7767037990836595"/>
          <c:h val="0.57318307838918081"/>
        </c:manualLayout>
      </c:layout>
      <c:lineChart>
        <c:grouping val="standard"/>
        <c:varyColors val="0"/>
        <c:ser>
          <c:idx val="0"/>
          <c:order val="0"/>
          <c:tx>
            <c:strRef>
              <c:f>'정확도 비교'!$B$1:$B$2</c:f>
              <c:strCache>
                <c:ptCount val="1"/>
                <c:pt idx="0">
                  <c:v>1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'정확도 비교'!$A$3:$A$10</c:f>
              <c:strCache>
                <c:ptCount val="7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</c:strCache>
            </c:strRef>
          </c:cat>
          <c:val>
            <c:numRef>
              <c:f>'정확도 비교'!$B$3:$B$10</c:f>
              <c:numCache>
                <c:formatCode>0.0%</c:formatCode>
                <c:ptCount val="7"/>
                <c:pt idx="0">
                  <c:v>0.66835937499999998</c:v>
                </c:pt>
                <c:pt idx="1">
                  <c:v>0.744140625</c:v>
                </c:pt>
                <c:pt idx="2">
                  <c:v>0.79374999999999996</c:v>
                </c:pt>
                <c:pt idx="3">
                  <c:v>0.80078125</c:v>
                </c:pt>
                <c:pt idx="4">
                  <c:v>0.83437499999999998</c:v>
                </c:pt>
                <c:pt idx="5">
                  <c:v>0.84218749999999998</c:v>
                </c:pt>
                <c:pt idx="6">
                  <c:v>0.85585937499999998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D8-4A9A-B4F7-173BAE5C5120}"/>
            </c:ext>
          </c:extLst>
        </c:ser>
        <c:ser>
          <c:idx val="1"/>
          <c:order val="1"/>
          <c:tx>
            <c:strRef>
              <c:f>'정확도 비교'!$C$1:$C$2</c:f>
              <c:strCache>
                <c:ptCount val="1"/>
                <c:pt idx="0">
                  <c:v>2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'정확도 비교'!$A$3:$A$10</c:f>
              <c:strCache>
                <c:ptCount val="7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</c:strCache>
            </c:strRef>
          </c:cat>
          <c:val>
            <c:numRef>
              <c:f>'정확도 비교'!$C$3:$C$10</c:f>
              <c:numCache>
                <c:formatCode>0.0%</c:formatCode>
                <c:ptCount val="7"/>
                <c:pt idx="0">
                  <c:v>0.67851562499999996</c:v>
                </c:pt>
                <c:pt idx="1">
                  <c:v>0.75273437499999996</c:v>
                </c:pt>
                <c:pt idx="2">
                  <c:v>0.80078125</c:v>
                </c:pt>
                <c:pt idx="3">
                  <c:v>0.82460937499999998</c:v>
                </c:pt>
                <c:pt idx="4">
                  <c:v>0.87187499999999996</c:v>
                </c:pt>
                <c:pt idx="5">
                  <c:v>0.88164062499999996</c:v>
                </c:pt>
                <c:pt idx="6">
                  <c:v>0.88945312499999996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D8-4A9A-B4F7-173BAE5C5120}"/>
            </c:ext>
          </c:extLst>
        </c:ser>
        <c:ser>
          <c:idx val="2"/>
          <c:order val="2"/>
          <c:tx>
            <c:strRef>
              <c:f>'정확도 비교'!$D$1:$D$2</c:f>
              <c:strCache>
                <c:ptCount val="1"/>
                <c:pt idx="0">
                  <c:v>3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'정확도 비교'!$A$3:$A$10</c:f>
              <c:strCache>
                <c:ptCount val="7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</c:strCache>
            </c:strRef>
          </c:cat>
          <c:val>
            <c:numRef>
              <c:f>'정확도 비교'!$D$3:$D$10</c:f>
              <c:numCache>
                <c:formatCode>0.0%</c:formatCode>
                <c:ptCount val="7"/>
                <c:pt idx="0">
                  <c:v>0.64726562499999996</c:v>
                </c:pt>
                <c:pt idx="1">
                  <c:v>0.76796874999999998</c:v>
                </c:pt>
                <c:pt idx="2">
                  <c:v>0.82070312499999998</c:v>
                </c:pt>
                <c:pt idx="3">
                  <c:v>0.88554687499999996</c:v>
                </c:pt>
                <c:pt idx="4">
                  <c:v>0.90117187499999996</c:v>
                </c:pt>
                <c:pt idx="5">
                  <c:v>0.91093749999999996</c:v>
                </c:pt>
                <c:pt idx="6">
                  <c:v>0.91289062499999996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D8-4A9A-B4F7-173BAE5C5120}"/>
            </c:ext>
          </c:extLst>
        </c:ser>
        <c:ser>
          <c:idx val="3"/>
          <c:order val="3"/>
          <c:tx>
            <c:strRef>
              <c:f>'정확도 비교'!$E$1:$E$2</c:f>
              <c:strCache>
                <c:ptCount val="1"/>
                <c:pt idx="0">
                  <c:v>4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cat>
            <c:strRef>
              <c:f>'정확도 비교'!$A$3:$A$10</c:f>
              <c:strCache>
                <c:ptCount val="7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</c:strCache>
            </c:strRef>
          </c:cat>
          <c:val>
            <c:numRef>
              <c:f>'정확도 비교'!$E$3:$E$10</c:f>
              <c:numCache>
                <c:formatCode>0.0%</c:formatCode>
                <c:ptCount val="7"/>
                <c:pt idx="0">
                  <c:v>0.75429687499999998</c:v>
                </c:pt>
                <c:pt idx="1">
                  <c:v>0.89140624999999996</c:v>
                </c:pt>
                <c:pt idx="2">
                  <c:v>0.89531249999999996</c:v>
                </c:pt>
                <c:pt idx="3">
                  <c:v>0.88906249999999998</c:v>
                </c:pt>
                <c:pt idx="4">
                  <c:v>0.91796875</c:v>
                </c:pt>
                <c:pt idx="5">
                  <c:v>0.91796875</c:v>
                </c:pt>
                <c:pt idx="6">
                  <c:v>0.90898437499999996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ED8-4A9A-B4F7-173BAE5C5120}"/>
            </c:ext>
          </c:extLst>
        </c:ser>
        <c:ser>
          <c:idx val="4"/>
          <c:order val="4"/>
          <c:tx>
            <c:strRef>
              <c:f>'정확도 비교'!$F$1:$F$2</c:f>
              <c:strCache>
                <c:ptCount val="1"/>
                <c:pt idx="0">
                  <c:v>5</c:v>
                </c:pt>
              </c:strCache>
            </c:strRef>
          </c:tx>
          <c:spPr>
            <a:ln w="22225" cap="rnd" cmpd="sng" algn="ctr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5"/>
              </a:solidFill>
              <a:ln w="9525" cap="flat" cmpd="sng" algn="ctr">
                <a:solidFill>
                  <a:schemeClr val="accent5"/>
                </a:solidFill>
                <a:round/>
              </a:ln>
              <a:effectLst/>
            </c:spPr>
          </c:marker>
          <c:cat>
            <c:strRef>
              <c:f>'정확도 비교'!$A$3:$A$10</c:f>
              <c:strCache>
                <c:ptCount val="7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</c:strCache>
            </c:strRef>
          </c:cat>
          <c:val>
            <c:numRef>
              <c:f>'정확도 비교'!$F$3:$F$10</c:f>
              <c:numCache>
                <c:formatCode>0.0%</c:formatCode>
                <c:ptCount val="7"/>
                <c:pt idx="0">
                  <c:v>0.75429687499999998</c:v>
                </c:pt>
                <c:pt idx="1">
                  <c:v>0.82382812500000002</c:v>
                </c:pt>
                <c:pt idx="2">
                  <c:v>0.90585937500000002</c:v>
                </c:pt>
                <c:pt idx="3">
                  <c:v>0.916015625</c:v>
                </c:pt>
                <c:pt idx="4">
                  <c:v>0.923828125</c:v>
                </c:pt>
                <c:pt idx="5">
                  <c:v>0.919921875</c:v>
                </c:pt>
                <c:pt idx="6">
                  <c:v>0.919921875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ED8-4A9A-B4F7-173BAE5C5120}"/>
            </c:ext>
          </c:extLst>
        </c:ser>
        <c:ser>
          <c:idx val="5"/>
          <c:order val="5"/>
          <c:tx>
            <c:strRef>
              <c:f>'정확도 비교'!$G$1:$G$2</c:f>
              <c:strCache>
                <c:ptCount val="1"/>
                <c:pt idx="0">
                  <c:v>6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cat>
            <c:strRef>
              <c:f>'정확도 비교'!$A$3:$A$10</c:f>
              <c:strCache>
                <c:ptCount val="7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</c:strCache>
            </c:strRef>
          </c:cat>
          <c:val>
            <c:numRef>
              <c:f>'정확도 비교'!$G$3:$G$10</c:f>
              <c:numCache>
                <c:formatCode>0.0%</c:formatCode>
                <c:ptCount val="7"/>
                <c:pt idx="0">
                  <c:v>0.76210937499999998</c:v>
                </c:pt>
                <c:pt idx="1">
                  <c:v>0.896484375</c:v>
                </c:pt>
                <c:pt idx="2">
                  <c:v>0.880859375</c:v>
                </c:pt>
                <c:pt idx="3">
                  <c:v>0.88632812500000002</c:v>
                </c:pt>
                <c:pt idx="4">
                  <c:v>0.908203125</c:v>
                </c:pt>
                <c:pt idx="5">
                  <c:v>0.916015625</c:v>
                </c:pt>
                <c:pt idx="6">
                  <c:v>0.9140625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ED8-4A9A-B4F7-173BAE5C5120}"/>
            </c:ext>
          </c:extLst>
        </c:ser>
        <c:ser>
          <c:idx val="6"/>
          <c:order val="6"/>
          <c:tx>
            <c:strRef>
              <c:f>'정확도 비교'!$H$1:$H$2</c:f>
              <c:strCache>
                <c:ptCount val="1"/>
                <c:pt idx="0">
                  <c:v>7</c:v>
                </c:pt>
              </c:strCache>
            </c:strRef>
          </c:tx>
          <c:spPr>
            <a:ln w="22225" cap="rnd" cmpd="sng" algn="ctr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1">
                  <a:lumMod val="60000"/>
                </a:schemeClr>
              </a:solidFill>
              <a:ln w="9525" cap="flat" cmpd="sng" algn="ctr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cat>
            <c:strRef>
              <c:f>'정확도 비교'!$A$3:$A$10</c:f>
              <c:strCache>
                <c:ptCount val="7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</c:strCache>
            </c:strRef>
          </c:cat>
          <c:val>
            <c:numRef>
              <c:f>'정확도 비교'!$H$3:$H$10</c:f>
              <c:numCache>
                <c:formatCode>0.0%</c:formatCode>
                <c:ptCount val="7"/>
                <c:pt idx="0">
                  <c:v>0.72890624999999998</c:v>
                </c:pt>
                <c:pt idx="1">
                  <c:v>0.87734374999999998</c:v>
                </c:pt>
                <c:pt idx="2">
                  <c:v>0.900390625</c:v>
                </c:pt>
                <c:pt idx="3">
                  <c:v>0.91015625</c:v>
                </c:pt>
                <c:pt idx="4">
                  <c:v>0.91289062499999996</c:v>
                </c:pt>
                <c:pt idx="5">
                  <c:v>0.912109375</c:v>
                </c:pt>
                <c:pt idx="6">
                  <c:v>0.9140625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ED8-4A9A-B4F7-173BAE5C5120}"/>
            </c:ext>
          </c:extLst>
        </c:ser>
        <c:ser>
          <c:idx val="7"/>
          <c:order val="7"/>
          <c:tx>
            <c:strRef>
              <c:f>'정확도 비교'!$I$1:$I$2</c:f>
              <c:strCache>
                <c:ptCount val="1"/>
                <c:pt idx="0">
                  <c:v>8</c:v>
                </c:pt>
              </c:strCache>
            </c:strRef>
          </c:tx>
          <c:spPr>
            <a:ln w="22225" cap="rnd" cmpd="sng" algn="ctr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2">
                  <a:lumMod val="60000"/>
                </a:schemeClr>
              </a:solidFill>
              <a:ln w="9525" cap="flat" cmpd="sng" algn="ctr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cat>
            <c:strRef>
              <c:f>'정확도 비교'!$A$3:$A$10</c:f>
              <c:strCache>
                <c:ptCount val="7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</c:strCache>
            </c:strRef>
          </c:cat>
          <c:val>
            <c:numRef>
              <c:f>'정확도 비교'!$I$3:$I$10</c:f>
              <c:numCache>
                <c:formatCode>0.0%</c:formatCode>
                <c:ptCount val="7"/>
                <c:pt idx="0">
                  <c:v>0.76914062500000002</c:v>
                </c:pt>
                <c:pt idx="1">
                  <c:v>0.8828125</c:v>
                </c:pt>
                <c:pt idx="2">
                  <c:v>0.88554687499999996</c:v>
                </c:pt>
                <c:pt idx="3">
                  <c:v>0.88828125000000002</c:v>
                </c:pt>
                <c:pt idx="4">
                  <c:v>0.91015625</c:v>
                </c:pt>
                <c:pt idx="5">
                  <c:v>0.919921875</c:v>
                </c:pt>
                <c:pt idx="6">
                  <c:v>0.912109375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ED8-4A9A-B4F7-173BAE5C5120}"/>
            </c:ext>
          </c:extLst>
        </c:ser>
        <c:ser>
          <c:idx val="8"/>
          <c:order val="8"/>
          <c:tx>
            <c:strRef>
              <c:f>'정확도 비교'!$J$1:$J$2</c:f>
              <c:strCache>
                <c:ptCount val="1"/>
                <c:pt idx="0">
                  <c:v>9</c:v>
                </c:pt>
              </c:strCache>
            </c:strRef>
          </c:tx>
          <c:spPr>
            <a:ln w="22225" cap="rnd" cmpd="sng" algn="ctr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3">
                  <a:lumMod val="60000"/>
                </a:schemeClr>
              </a:solidFill>
              <a:ln w="9525" cap="flat" cmpd="sng" algn="ctr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marker>
          <c:cat>
            <c:strRef>
              <c:f>'정확도 비교'!$A$3:$A$10</c:f>
              <c:strCache>
                <c:ptCount val="7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</c:strCache>
            </c:strRef>
          </c:cat>
          <c:val>
            <c:numRef>
              <c:f>'정확도 비교'!$J$3:$J$10</c:f>
              <c:numCache>
                <c:formatCode>0.0%</c:formatCode>
                <c:ptCount val="7"/>
                <c:pt idx="0">
                  <c:v>0.72578125000000004</c:v>
                </c:pt>
                <c:pt idx="1">
                  <c:v>0.86367187499999998</c:v>
                </c:pt>
                <c:pt idx="2">
                  <c:v>0.892578125</c:v>
                </c:pt>
                <c:pt idx="3">
                  <c:v>0.90507812499999996</c:v>
                </c:pt>
                <c:pt idx="4">
                  <c:v>0.89726562499999996</c:v>
                </c:pt>
                <c:pt idx="5">
                  <c:v>0.9140625</c:v>
                </c:pt>
                <c:pt idx="6">
                  <c:v>0.919921875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ED8-4A9A-B4F7-173BAE5C51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marker val="1"/>
        <c:smooth val="0"/>
        <c:axId val="1332597775"/>
        <c:axId val="1332598191"/>
      </c:lineChart>
      <c:catAx>
        <c:axId val="1332597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2598191"/>
        <c:crossesAt val="0"/>
        <c:auto val="1"/>
        <c:lblAlgn val="ctr"/>
        <c:lblOffset val="100"/>
        <c:noMultiLvlLbl val="0"/>
      </c:catAx>
      <c:valAx>
        <c:axId val="1332598191"/>
        <c:scaling>
          <c:orientation val="minMax"/>
          <c:min val="0.60000000000000009"/>
        </c:scaling>
        <c:delete val="0"/>
        <c:axPos val="l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259777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370175061623903"/>
          <c:y val="0.28390793057859331"/>
          <c:w val="9.6298249383760942E-2"/>
          <c:h val="0.432184138842813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[논문_distillation 모델 성능 정리 (version 1).xlsb]parameter, prediction time!피벗 테이블2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'parameter, prediction time'!$B$1</c:f>
              <c:strCache>
                <c:ptCount val="1"/>
                <c:pt idx="0">
                  <c:v>합계 : prediction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'parameter, prediction time'!$A$2:$A$11</c:f>
              <c:strCach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strCache>
            </c:strRef>
          </c:cat>
          <c:val>
            <c:numRef>
              <c:f>'parameter, prediction time'!$B$2:$B$11</c:f>
              <c:numCache>
                <c:formatCode>General</c:formatCode>
                <c:ptCount val="9"/>
                <c:pt idx="0">
                  <c:v>127.945596933364</c:v>
                </c:pt>
                <c:pt idx="1">
                  <c:v>135.56651353836</c:v>
                </c:pt>
                <c:pt idx="2">
                  <c:v>176.78179097175499</c:v>
                </c:pt>
                <c:pt idx="3">
                  <c:v>292.46782946586598</c:v>
                </c:pt>
                <c:pt idx="4">
                  <c:v>329.55769824981599</c:v>
                </c:pt>
                <c:pt idx="5">
                  <c:v>474.53121805191</c:v>
                </c:pt>
                <c:pt idx="6">
                  <c:v>547.67924141883805</c:v>
                </c:pt>
                <c:pt idx="7">
                  <c:v>648.90796208381596</c:v>
                </c:pt>
                <c:pt idx="8">
                  <c:v>881.65544772148098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84-41AA-9E84-0AD300917A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642119967"/>
        <c:axId val="1642122879"/>
      </c:barChart>
      <c:lineChart>
        <c:grouping val="stacked"/>
        <c:varyColors val="0"/>
        <c:ser>
          <c:idx val="1"/>
          <c:order val="1"/>
          <c:tx>
            <c:strRef>
              <c:f>'parameter, prediction time'!$C$1</c:f>
              <c:strCache>
                <c:ptCount val="1"/>
                <c:pt idx="0">
                  <c:v>합계 : paramaters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'parameter, prediction time'!$A$2:$A$11</c:f>
              <c:strCach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strCache>
            </c:strRef>
          </c:cat>
          <c:val>
            <c:numRef>
              <c:f>'parameter, prediction time'!$C$2:$C$11</c:f>
              <c:numCache>
                <c:formatCode>General</c:formatCode>
                <c:ptCount val="9"/>
                <c:pt idx="0">
                  <c:v>26555376</c:v>
                </c:pt>
                <c:pt idx="1">
                  <c:v>27440688</c:v>
                </c:pt>
                <c:pt idx="2">
                  <c:v>30981936</c:v>
                </c:pt>
                <c:pt idx="3">
                  <c:v>31878000</c:v>
                </c:pt>
                <c:pt idx="4">
                  <c:v>34533936</c:v>
                </c:pt>
                <c:pt idx="5">
                  <c:v>45157680</c:v>
                </c:pt>
                <c:pt idx="6">
                  <c:v>39861936</c:v>
                </c:pt>
                <c:pt idx="7">
                  <c:v>45173808</c:v>
                </c:pt>
                <c:pt idx="8">
                  <c:v>66421296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84-41AA-9E84-0AD300917A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upDownBars>
          <c:gapWidth val="219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downBars>
        </c:upDownBars>
        <c:marker val="1"/>
        <c:smooth val="0"/>
        <c:axId val="1642103743"/>
        <c:axId val="1642120799"/>
      </c:lineChart>
      <c:catAx>
        <c:axId val="1642119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42122879"/>
        <c:crosses val="autoZero"/>
        <c:auto val="1"/>
        <c:lblAlgn val="ctr"/>
        <c:lblOffset val="100"/>
        <c:noMultiLvlLbl val="0"/>
      </c:catAx>
      <c:valAx>
        <c:axId val="1642122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42119967"/>
        <c:crosses val="autoZero"/>
        <c:crossBetween val="between"/>
      </c:valAx>
      <c:valAx>
        <c:axId val="1642120799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42103743"/>
        <c:crosses val="max"/>
        <c:crossBetween val="between"/>
      </c:valAx>
      <c:catAx>
        <c:axId val="164210374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42120799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85143954006603506"/>
          <c:y val="0.45440532577106024"/>
          <c:w val="0.14856045993396494"/>
          <c:h val="9.11893484578795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ko-KR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[논문_distillation 모델 성능 정리 (version 1).xlsb]valid_loss!피벗 테이블1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7333683386022051E-2"/>
          <c:y val="2.8920796678141947E-2"/>
          <c:w val="0.88359214811568232"/>
          <c:h val="0.62142416442325998"/>
        </c:manualLayout>
      </c:layout>
      <c:lineChart>
        <c:grouping val="standard"/>
        <c:varyColors val="0"/>
        <c:ser>
          <c:idx val="0"/>
          <c:order val="0"/>
          <c:tx>
            <c:strRef>
              <c:f>valid_loss!$B$1:$B$2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valid_loss!$A$3:$A$10</c:f>
              <c:strCache>
                <c:ptCount val="7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</c:strCache>
            </c:strRef>
          </c:cat>
          <c:val>
            <c:numRef>
              <c:f>valid_loss!$B$3:$B$10</c:f>
              <c:numCache>
                <c:formatCode>0.000_);[Red]\(0.000\)</c:formatCode>
                <c:ptCount val="7"/>
                <c:pt idx="0">
                  <c:v>0.77569316700100899</c:v>
                </c:pt>
                <c:pt idx="1">
                  <c:v>0.67745407298207205</c:v>
                </c:pt>
                <c:pt idx="2">
                  <c:v>0.52429672051221099</c:v>
                </c:pt>
                <c:pt idx="3">
                  <c:v>0.46749793086200903</c:v>
                </c:pt>
                <c:pt idx="4">
                  <c:v>0.41615857928991301</c:v>
                </c:pt>
                <c:pt idx="5">
                  <c:v>0.422174694947898</c:v>
                </c:pt>
                <c:pt idx="6">
                  <c:v>0.40291760675609101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67-4EF3-BA85-E1A7F32A0671}"/>
            </c:ext>
          </c:extLst>
        </c:ser>
        <c:ser>
          <c:idx val="1"/>
          <c:order val="1"/>
          <c:tx>
            <c:strRef>
              <c:f>valid_loss!$C$1:$C$2</c:f>
              <c:strCache>
                <c:ptCount val="1"/>
                <c:pt idx="0">
                  <c:v>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valid_loss!$A$3:$A$10</c:f>
              <c:strCache>
                <c:ptCount val="7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</c:strCache>
            </c:strRef>
          </c:cat>
          <c:val>
            <c:numRef>
              <c:f>valid_loss!$C$3:$C$10</c:f>
              <c:numCache>
                <c:formatCode>0.000_);[Red]\(0.000\)</c:formatCode>
                <c:ptCount val="7"/>
                <c:pt idx="0">
                  <c:v>0.76374806091189296</c:v>
                </c:pt>
                <c:pt idx="1">
                  <c:v>0.62037830799817995</c:v>
                </c:pt>
                <c:pt idx="2">
                  <c:v>0.53618030622601498</c:v>
                </c:pt>
                <c:pt idx="3">
                  <c:v>0.42437640018761102</c:v>
                </c:pt>
                <c:pt idx="4">
                  <c:v>0.34742675302550102</c:v>
                </c:pt>
                <c:pt idx="5">
                  <c:v>0.33499092934653102</c:v>
                </c:pt>
                <c:pt idx="6">
                  <c:v>0.32786593399941899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367-4EF3-BA85-E1A7F32A0671}"/>
            </c:ext>
          </c:extLst>
        </c:ser>
        <c:ser>
          <c:idx val="2"/>
          <c:order val="2"/>
          <c:tx>
            <c:strRef>
              <c:f>valid_loss!$D$1:$D$2</c:f>
              <c:strCache>
                <c:ptCount val="1"/>
                <c:pt idx="0">
                  <c:v>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valid_loss!$A$3:$A$10</c:f>
              <c:strCache>
                <c:ptCount val="7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</c:strCache>
            </c:strRef>
          </c:cat>
          <c:val>
            <c:numRef>
              <c:f>valid_loss!$D$3:$D$10</c:f>
              <c:numCache>
                <c:formatCode>0.000_);[Red]\(0.000\)</c:formatCode>
                <c:ptCount val="7"/>
                <c:pt idx="0">
                  <c:v>0.77250038087368</c:v>
                </c:pt>
                <c:pt idx="1">
                  <c:v>0.599601801484823</c:v>
                </c:pt>
                <c:pt idx="2">
                  <c:v>0.44313186779618202</c:v>
                </c:pt>
                <c:pt idx="3">
                  <c:v>0.32626841263845502</c:v>
                </c:pt>
                <c:pt idx="4">
                  <c:v>0.302128141280263</c:v>
                </c:pt>
                <c:pt idx="5">
                  <c:v>0.27293269382789698</c:v>
                </c:pt>
                <c:pt idx="6">
                  <c:v>0.26961869606748201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67-4EF3-BA85-E1A7F32A0671}"/>
            </c:ext>
          </c:extLst>
        </c:ser>
        <c:ser>
          <c:idx val="3"/>
          <c:order val="3"/>
          <c:tx>
            <c:strRef>
              <c:f>valid_loss!$E$1:$E$2</c:f>
              <c:strCache>
                <c:ptCount val="1"/>
                <c:pt idx="0">
                  <c:v>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valid_loss!$A$3:$A$10</c:f>
              <c:strCache>
                <c:ptCount val="7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</c:strCache>
            </c:strRef>
          </c:cat>
          <c:val>
            <c:numRef>
              <c:f>valid_loss!$E$3:$E$10</c:f>
              <c:numCache>
                <c:formatCode>0.000_);[Red]\(0.000\)</c:formatCode>
                <c:ptCount val="7"/>
                <c:pt idx="0">
                  <c:v>0.61420097202062596</c:v>
                </c:pt>
                <c:pt idx="1">
                  <c:v>0.32796423695981503</c:v>
                </c:pt>
                <c:pt idx="2">
                  <c:v>0.28721272759139499</c:v>
                </c:pt>
                <c:pt idx="3">
                  <c:v>0.30412273015826902</c:v>
                </c:pt>
                <c:pt idx="4">
                  <c:v>0.249797524418681</c:v>
                </c:pt>
                <c:pt idx="5">
                  <c:v>0.25267163058742798</c:v>
                </c:pt>
                <c:pt idx="6">
                  <c:v>0.26073789270594699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367-4EF3-BA85-E1A7F32A0671}"/>
            </c:ext>
          </c:extLst>
        </c:ser>
        <c:ser>
          <c:idx val="4"/>
          <c:order val="4"/>
          <c:tx>
            <c:strRef>
              <c:f>valid_loss!$F$1:$F$2</c:f>
              <c:strCache>
                <c:ptCount val="1"/>
                <c:pt idx="0">
                  <c:v>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valid_loss!$A$3:$A$10</c:f>
              <c:strCache>
                <c:ptCount val="7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</c:strCache>
            </c:strRef>
          </c:cat>
          <c:val>
            <c:numRef>
              <c:f>valid_loss!$F$3:$F$10</c:f>
              <c:numCache>
                <c:formatCode>0.000_);[Red]\(0.000\)</c:formatCode>
                <c:ptCount val="7"/>
                <c:pt idx="0">
                  <c:v>0.54811580665409498</c:v>
                </c:pt>
                <c:pt idx="1">
                  <c:v>0.44658877886831699</c:v>
                </c:pt>
                <c:pt idx="2">
                  <c:v>0.23715098015964001</c:v>
                </c:pt>
                <c:pt idx="3">
                  <c:v>0.236380103044211</c:v>
                </c:pt>
                <c:pt idx="4">
                  <c:v>0.242936253082007</c:v>
                </c:pt>
                <c:pt idx="5">
                  <c:v>0.25500038499012501</c:v>
                </c:pt>
                <c:pt idx="6">
                  <c:v>0.25664987135678502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367-4EF3-BA85-E1A7F32A0671}"/>
            </c:ext>
          </c:extLst>
        </c:ser>
        <c:ser>
          <c:idx val="5"/>
          <c:order val="5"/>
          <c:tx>
            <c:strRef>
              <c:f>valid_loss!$G$1:$G$2</c:f>
              <c:strCache>
                <c:ptCount val="1"/>
                <c:pt idx="0">
                  <c:v>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valid_loss!$A$3:$A$10</c:f>
              <c:strCache>
                <c:ptCount val="7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</c:strCache>
            </c:strRef>
          </c:cat>
          <c:val>
            <c:numRef>
              <c:f>valid_loss!$G$3:$G$10</c:f>
              <c:numCache>
                <c:formatCode>0.000_);[Red]\(0.000\)</c:formatCode>
                <c:ptCount val="7"/>
                <c:pt idx="0">
                  <c:v>0.51423418149351996</c:v>
                </c:pt>
                <c:pt idx="1">
                  <c:v>0.27952647069469</c:v>
                </c:pt>
                <c:pt idx="2">
                  <c:v>0.287097596097737</c:v>
                </c:pt>
                <c:pt idx="3">
                  <c:v>0.35275500640273</c:v>
                </c:pt>
                <c:pt idx="4">
                  <c:v>0.30877479398623098</c:v>
                </c:pt>
                <c:pt idx="5">
                  <c:v>0.255201567546464</c:v>
                </c:pt>
                <c:pt idx="6">
                  <c:v>0.24898189242230701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367-4EF3-BA85-E1A7F32A0671}"/>
            </c:ext>
          </c:extLst>
        </c:ser>
        <c:ser>
          <c:idx val="6"/>
          <c:order val="6"/>
          <c:tx>
            <c:strRef>
              <c:f>valid_loss!$H$1:$H$2</c:f>
              <c:strCache>
                <c:ptCount val="1"/>
                <c:pt idx="0">
                  <c:v>7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strRef>
              <c:f>valid_loss!$A$3:$A$10</c:f>
              <c:strCache>
                <c:ptCount val="7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</c:strCache>
            </c:strRef>
          </c:cat>
          <c:val>
            <c:numRef>
              <c:f>valid_loss!$H$3:$H$10</c:f>
              <c:numCache>
                <c:formatCode>0.000_);[Red]\(0.000\)</c:formatCode>
                <c:ptCount val="7"/>
                <c:pt idx="0">
                  <c:v>0.56287920661270596</c:v>
                </c:pt>
                <c:pt idx="1">
                  <c:v>0.29529561288654799</c:v>
                </c:pt>
                <c:pt idx="2">
                  <c:v>0.24067152058705599</c:v>
                </c:pt>
                <c:pt idx="3">
                  <c:v>0.22786784661002399</c:v>
                </c:pt>
                <c:pt idx="4">
                  <c:v>0.22061616880819199</c:v>
                </c:pt>
                <c:pt idx="5">
                  <c:v>0.23578123270999601</c:v>
                </c:pt>
                <c:pt idx="6">
                  <c:v>0.22788443695753799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367-4EF3-BA85-E1A7F32A0671}"/>
            </c:ext>
          </c:extLst>
        </c:ser>
        <c:ser>
          <c:idx val="7"/>
          <c:order val="7"/>
          <c:tx>
            <c:strRef>
              <c:f>valid_loss!$I$1:$I$2</c:f>
              <c:strCache>
                <c:ptCount val="1"/>
                <c:pt idx="0">
                  <c:v>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valid_loss!$A$3:$A$10</c:f>
              <c:strCache>
                <c:ptCount val="7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</c:strCache>
            </c:strRef>
          </c:cat>
          <c:val>
            <c:numRef>
              <c:f>valid_loss!$I$3:$I$10</c:f>
              <c:numCache>
                <c:formatCode>0.000_);[Red]\(0.000\)</c:formatCode>
                <c:ptCount val="7"/>
                <c:pt idx="0">
                  <c:v>0.52682211808860302</c:v>
                </c:pt>
                <c:pt idx="1">
                  <c:v>0.31676506437361202</c:v>
                </c:pt>
                <c:pt idx="2">
                  <c:v>0.28292360156774499</c:v>
                </c:pt>
                <c:pt idx="3">
                  <c:v>0.27928819227963603</c:v>
                </c:pt>
                <c:pt idx="4">
                  <c:v>0.246822094544768</c:v>
                </c:pt>
                <c:pt idx="5">
                  <c:v>0.26449594384757802</c:v>
                </c:pt>
                <c:pt idx="6">
                  <c:v>0.28185876773204599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0367-4EF3-BA85-E1A7F32A0671}"/>
            </c:ext>
          </c:extLst>
        </c:ser>
        <c:ser>
          <c:idx val="8"/>
          <c:order val="8"/>
          <c:tx>
            <c:strRef>
              <c:f>valid_loss!$J$1:$J$2</c:f>
              <c:strCache>
                <c:ptCount val="1"/>
                <c:pt idx="0">
                  <c:v>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strRef>
              <c:f>valid_loss!$A$3:$A$10</c:f>
              <c:strCache>
                <c:ptCount val="7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</c:strCache>
            </c:strRef>
          </c:cat>
          <c:val>
            <c:numRef>
              <c:f>valid_loss!$J$3:$J$10</c:f>
              <c:numCache>
                <c:formatCode>0.000_);[Red]\(0.000\)</c:formatCode>
                <c:ptCount val="7"/>
                <c:pt idx="0">
                  <c:v>0.61050309054553498</c:v>
                </c:pt>
                <c:pt idx="1">
                  <c:v>0.33984851418063</c:v>
                </c:pt>
                <c:pt idx="2">
                  <c:v>0.33180700056254803</c:v>
                </c:pt>
                <c:pt idx="3">
                  <c:v>0.26759142335504199</c:v>
                </c:pt>
                <c:pt idx="4">
                  <c:v>0.26900442829355597</c:v>
                </c:pt>
                <c:pt idx="5">
                  <c:v>0.31336707843001899</c:v>
                </c:pt>
                <c:pt idx="6">
                  <c:v>0.26215863483957902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0367-4EF3-BA85-E1A7F32A06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2597775"/>
        <c:axId val="1332598191"/>
      </c:lineChart>
      <c:catAx>
        <c:axId val="1332597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2598191"/>
        <c:crossesAt val="0"/>
        <c:auto val="1"/>
        <c:lblAlgn val="ctr"/>
        <c:lblOffset val="100"/>
        <c:noMultiLvlLbl val="0"/>
      </c:catAx>
      <c:valAx>
        <c:axId val="1332598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_);[Red]\(0.0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259777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0.55459</cdr:x>
      <cdr:y>0.80048</cdr:y>
    </cdr:from>
    <cdr:to>
      <cdr:x>0.66099</cdr:x>
      <cdr:y>0.83117</cdr:y>
    </cdr:to>
    <cdr:sp macro="" textlink="">
      <cdr:nvSpPr>
        <cdr:cNvPr id="2" name="직사각형 1">
          <a:extLst xmlns:a="http://schemas.openxmlformats.org/drawingml/2006/main">
            <a:ext uri="{FF2B5EF4-FFF2-40B4-BE49-F238E27FC236}">
              <a16:creationId xmlns:a16="http://schemas.microsoft.com/office/drawing/2014/main" id="{3554942A-F2B9-40C6-9DC1-1AE9D5CAE2A2}"/>
            </a:ext>
          </a:extLst>
        </cdr:cNvPr>
        <cdr:cNvSpPr/>
      </cdr:nvSpPr>
      <cdr:spPr>
        <a:xfrm xmlns:a="http://schemas.openxmlformats.org/drawingml/2006/main">
          <a:off x="3148231" y="3500203"/>
          <a:ext cx="604007" cy="13422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ko-KR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BF6EB-E40B-4349-ACC0-8DD5A903F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692D4D-44E3-45FF-93DE-F27C2DE16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C9D660-4FFD-4080-B7B9-1F700FC0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A0D5-C70E-4908-BD6E-C4DF1C463EF4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26D071-9EA1-42EF-BFAD-4E83AA1E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DC979-2CFA-4577-8A3E-87536DE42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874B-F184-4486-ADEF-0AE6C668F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89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78580-48FF-4329-836B-70E2EB2F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F8D2CF-FB3D-4B7D-B42C-BF5C9C38C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80B5D-F5C6-4ED2-B38A-8C31A7B0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A0D5-C70E-4908-BD6E-C4DF1C463EF4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8D31BE-45CA-4FE0-BA2C-764225DDA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B975A2-B964-403C-9E0A-EBA52F60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874B-F184-4486-ADEF-0AE6C668F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44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3E7672-E69A-4B60-8C09-0572D20C2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7B0169-4F3A-46E4-BACD-7C35B287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213AE-9861-4B86-BE35-183DA5D8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A0D5-C70E-4908-BD6E-C4DF1C463EF4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4305E-9307-4C6D-9A57-ACBEBEEA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6CA1E-1C29-4ED1-AD7E-710CF15C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874B-F184-4486-ADEF-0AE6C668F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65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F3553-F60E-4269-8480-AC36A5594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80BAF-B97F-4823-81F9-57DB22D51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F551B4-B389-4814-83CA-441B44B93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A0D5-C70E-4908-BD6E-C4DF1C463EF4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7461F5-79F9-49D5-ABEE-F2EB7044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84DCA0-E0DC-4461-963E-2444061A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874B-F184-4486-ADEF-0AE6C668F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25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F5279-6A91-4EEE-A85F-4E422B4B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8D6E15-E6E4-4549-93F3-70C225D14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D0D6B7-2FB1-4717-AE04-AF9AF85E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A0D5-C70E-4908-BD6E-C4DF1C463EF4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092BDA-93E0-46A3-A655-818154E5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C4275-90E6-4AE6-B192-56051169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874B-F184-4486-ADEF-0AE6C668F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55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6A6C5-CB3A-4D4E-82D3-9672294E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5249CB-163B-465C-A48D-46CBCB6D6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93CDD0-D6BD-44DF-AC20-782EAD97F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71B479-9D5F-4F7E-A33D-F49E90B4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A0D5-C70E-4908-BD6E-C4DF1C463EF4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2DAA5-75E6-4160-A648-183D03B23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DD9270-D8D6-40D7-9A1F-825A7C33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874B-F184-4486-ADEF-0AE6C668F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59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4D35F-3BC5-4ABE-AF4E-3E691C17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3BF9B9-72A1-4372-8B63-FE1D92D4C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7B3BD5-DDE0-4412-976A-7BBF80023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9BAD43-6971-4B17-95E4-801B220B0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68284E-BB1A-4CAF-A421-8664F58F6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BCE0DD-E768-4EAE-99DA-D78E8DCA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A0D5-C70E-4908-BD6E-C4DF1C463EF4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039660-F5FB-4486-92E8-35647A61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E93E22-2548-41F0-95FB-EC68B9EAD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874B-F184-4486-ADEF-0AE6C668F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09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A5761-F7FA-4709-A475-787C4F5D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92F1C9-5871-4040-A5C0-7591BE81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A0D5-C70E-4908-BD6E-C4DF1C463EF4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390EE6-36C4-4BA4-915A-1E6B8B29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AB51A5-DD08-4E9E-8C45-FB5A9820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874B-F184-4486-ADEF-0AE6C668F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70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F14142-583E-4D18-AEA9-620F8EC5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A0D5-C70E-4908-BD6E-C4DF1C463EF4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B36435-9F23-45CB-BD8B-4B8FC735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C5E1E1-056A-4188-8F3A-8DCB81DF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874B-F184-4486-ADEF-0AE6C668F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57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04549-86AF-4DEA-9DED-29D60788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B4AB4-169B-4C16-9834-D66FD0048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7E065E-60A3-4618-A174-C8AEE380E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88D061-E5BB-484E-A5E5-23FEBFB8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A0D5-C70E-4908-BD6E-C4DF1C463EF4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FF857A-E3BD-470C-A981-1C3C622A5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010F45-5D9B-496B-A69F-C4C55B96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874B-F184-4486-ADEF-0AE6C668F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33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482C4-557C-4435-B3F4-6E076250F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895FA1-A02E-4CA0-AE3E-79D0CC7F4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DE07A7-806F-428E-845C-CF316A973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80212-A96D-4090-ACDD-79036B3D1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A0D5-C70E-4908-BD6E-C4DF1C463EF4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F90722-B135-4BCC-8F63-743288E2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4FFD88-BE8C-4867-9F8C-8947304F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874B-F184-4486-ADEF-0AE6C668F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77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AB3FF6-946F-4487-A677-488B6B05C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DA5644-E030-499E-BC85-D5774D4F2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E0C7B4-6393-42E0-A90E-70D50148F1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5A0D5-C70E-4908-BD6E-C4DF1C463EF4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B7FDA2-4C0F-4097-B3D2-3569C18A0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EE326-A678-446A-BD85-8F7F6B54B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9874B-F184-4486-ADEF-0AE6C668F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72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D770BD-636F-430C-B5E7-9228664B16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</a:rPr>
              <a:t>DISTILLATION </a:t>
            </a: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</a:rPr>
              <a:t>기법을 활용한 텍스트분석</a:t>
            </a:r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</a:rPr>
              <a:t>모델 경량화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장호섭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5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30C060D-4A45-4A34-981E-1FCAB6491047}"/>
              </a:ext>
            </a:extLst>
          </p:cNvPr>
          <p:cNvSpPr txBox="1"/>
          <p:nvPr/>
        </p:nvSpPr>
        <p:spPr>
          <a:xfrm>
            <a:off x="334963" y="188913"/>
            <a:ext cx="56509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모델 압축 방법론 </a:t>
            </a:r>
            <a:r>
              <a:rPr lang="en-US" altLang="ko-KR" b="1" dirty="0"/>
              <a:t>– </a:t>
            </a:r>
            <a:r>
              <a:rPr lang="ko-KR" altLang="en-US" b="1" dirty="0" err="1"/>
              <a:t>지식증류</a:t>
            </a:r>
            <a:r>
              <a:rPr lang="ko-KR" altLang="en-US" b="1" dirty="0"/>
              <a:t> 모델의 성능 비교</a:t>
            </a:r>
            <a:endParaRPr lang="en-US" altLang="ko-KR" b="1" dirty="0"/>
          </a:p>
          <a:p>
            <a:endParaRPr lang="en-US" altLang="ko-KR" b="1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CFFAA77-5CB6-4CCB-A813-04B9B5260F88}"/>
              </a:ext>
            </a:extLst>
          </p:cNvPr>
          <p:cNvCxnSpPr>
            <a:cxnSpLocks/>
          </p:cNvCxnSpPr>
          <p:nvPr/>
        </p:nvCxnSpPr>
        <p:spPr>
          <a:xfrm>
            <a:off x="334963" y="682392"/>
            <a:ext cx="11522075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8F3B5C6-6ECD-472B-B9FB-6740516EF4D4}"/>
              </a:ext>
            </a:extLst>
          </p:cNvPr>
          <p:cNvSpPr txBox="1"/>
          <p:nvPr/>
        </p:nvSpPr>
        <p:spPr>
          <a:xfrm>
            <a:off x="334963" y="701267"/>
            <a:ext cx="3722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다른 </a:t>
            </a:r>
            <a:r>
              <a:rPr lang="en-US" altLang="ko-KR" sz="1600" b="1" dirty="0"/>
              <a:t>BERT </a:t>
            </a:r>
            <a:r>
              <a:rPr lang="ko-KR" altLang="en-US" sz="1600" b="1" dirty="0"/>
              <a:t>모델과의 정확도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성능 비교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70D4D7B-D59E-42D4-9AD3-AA86FC35F79B}"/>
              </a:ext>
            </a:extLst>
          </p:cNvPr>
          <p:cNvSpPr/>
          <p:nvPr/>
        </p:nvSpPr>
        <p:spPr>
          <a:xfrm>
            <a:off x="455801" y="1181933"/>
            <a:ext cx="5552702" cy="338554"/>
          </a:xfrm>
          <a:prstGeom prst="rect">
            <a:avLst/>
          </a:prstGeom>
          <a:solidFill>
            <a:srgbClr val="00206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bg1"/>
                </a:solidFill>
              </a:rPr>
              <a:t>긍부정</a:t>
            </a:r>
            <a:r>
              <a:rPr lang="ko-KR" altLang="en-US" sz="1400" b="1" dirty="0">
                <a:solidFill>
                  <a:schemeClr val="bg1"/>
                </a:solidFill>
              </a:rPr>
              <a:t> 예측 데이터 정제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35857E2-477D-4E05-A2A7-BBC645E7691F}"/>
              </a:ext>
            </a:extLst>
          </p:cNvPr>
          <p:cNvSpPr/>
          <p:nvPr/>
        </p:nvSpPr>
        <p:spPr>
          <a:xfrm>
            <a:off x="6304336" y="1181641"/>
            <a:ext cx="5351355" cy="338554"/>
          </a:xfrm>
          <a:prstGeom prst="rect">
            <a:avLst/>
          </a:prstGeom>
          <a:solidFill>
            <a:srgbClr val="00206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각 모델 별 정확도 및 성능 비교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2DDCE0-1B44-44A6-B97F-E690B92A00A6}"/>
              </a:ext>
            </a:extLst>
          </p:cNvPr>
          <p:cNvSpPr txBox="1"/>
          <p:nvPr/>
        </p:nvSpPr>
        <p:spPr>
          <a:xfrm>
            <a:off x="591127" y="1705168"/>
            <a:ext cx="6096000" cy="2081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학습</a:t>
            </a:r>
            <a:r>
              <a:rPr lang="en-US" altLang="ko-KR" sz="14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4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예측 데이터</a:t>
            </a:r>
            <a:r>
              <a:rPr lang="en-US" altLang="ko-KR" sz="14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자동차 관련 뉴스 데이터 </a:t>
            </a:r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ko-KR" altLang="en-US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천건</a:t>
            </a:r>
            <a:endParaRPr lang="en-US" altLang="ko-KR" sz="14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긍정</a:t>
            </a:r>
            <a:r>
              <a:rPr lang="en-US" altLang="ko-KR" sz="14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부정</a:t>
            </a:r>
            <a:r>
              <a:rPr lang="en-US" altLang="ko-KR" sz="14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중립 </a:t>
            </a:r>
            <a:r>
              <a:rPr lang="ko-KR" altLang="en-US" sz="1400" b="1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라벨링</a:t>
            </a:r>
            <a:r>
              <a:rPr lang="ko-KR" altLang="en-US" sz="14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 데이터 비율</a:t>
            </a:r>
            <a:endParaRPr lang="en-US" altLang="ko-KR" sz="1400" b="1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altLang="ko-KR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CC3241F-D718-4C86-83FA-6D82BF14A742}"/>
              </a:ext>
            </a:extLst>
          </p:cNvPr>
          <p:cNvGraphicFramePr>
            <a:graphicFrameLocks noGrp="1"/>
          </p:cNvGraphicFramePr>
          <p:nvPr/>
        </p:nvGraphicFramePr>
        <p:xfrm>
          <a:off x="642236" y="2864536"/>
          <a:ext cx="3183235" cy="112892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72562">
                  <a:extLst>
                    <a:ext uri="{9D8B030D-6E8A-4147-A177-3AD203B41FA5}">
                      <a16:colId xmlns:a16="http://schemas.microsoft.com/office/drawing/2014/main" val="698173007"/>
                    </a:ext>
                  </a:extLst>
                </a:gridCol>
                <a:gridCol w="1373477">
                  <a:extLst>
                    <a:ext uri="{9D8B030D-6E8A-4147-A177-3AD203B41FA5}">
                      <a16:colId xmlns:a16="http://schemas.microsoft.com/office/drawing/2014/main" val="3308044648"/>
                    </a:ext>
                  </a:extLst>
                </a:gridCol>
                <a:gridCol w="937196">
                  <a:extLst>
                    <a:ext uri="{9D8B030D-6E8A-4147-A177-3AD203B41FA5}">
                      <a16:colId xmlns:a16="http://schemas.microsoft.com/office/drawing/2014/main" val="1432053901"/>
                    </a:ext>
                  </a:extLst>
                </a:gridCol>
              </a:tblGrid>
              <a:tr h="28223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인덱스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긍부정</a:t>
                      </a:r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분류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데이터 수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575064"/>
                  </a:ext>
                </a:extLst>
              </a:tr>
              <a:tr h="2822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중립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3000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662833"/>
                  </a:ext>
                </a:extLst>
              </a:tr>
              <a:tr h="2822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긍정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189694"/>
                  </a:ext>
                </a:extLst>
              </a:tr>
              <a:tr h="2822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부정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2731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9BFA109-9638-4439-A1F5-5FCD1A549E3F}"/>
              </a:ext>
            </a:extLst>
          </p:cNvPr>
          <p:cNvSpPr txBox="1"/>
          <p:nvPr/>
        </p:nvSpPr>
        <p:spPr>
          <a:xfrm>
            <a:off x="455801" y="4162233"/>
            <a:ext cx="6096000" cy="1747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0070C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긍정</a:t>
            </a:r>
            <a:r>
              <a:rPr lang="en-US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자동차 시장에 긍정적인 뉴스 기사 </a:t>
            </a:r>
            <a:r>
              <a:rPr lang="en-US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전기차 보조금 증가 등</a:t>
            </a:r>
            <a:r>
              <a:rPr lang="en-US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C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부정</a:t>
            </a:r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자동차 시장에 부정적인 뉴스 기사 </a:t>
            </a:r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리콜</a:t>
            </a:r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결함 등</a:t>
            </a:r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중립</a:t>
            </a:r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자동차 관련 뉴스지만 시장에 영향이 없는 뉴스 기사</a:t>
            </a:r>
            <a:b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프로모션</a:t>
            </a:r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자동차 관리 팁</a:t>
            </a:r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자동차 관련 주식 분석 뉴스 등</a:t>
            </a:r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18379D-37B0-4A5B-B14E-F1BEAE1D5793}"/>
              </a:ext>
            </a:extLst>
          </p:cNvPr>
          <p:cNvSpPr txBox="1"/>
          <p:nvPr/>
        </p:nvSpPr>
        <p:spPr>
          <a:xfrm>
            <a:off x="6304335" y="4663404"/>
            <a:ext cx="5351356" cy="1316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정확도는 </a:t>
            </a:r>
            <a:r>
              <a:rPr lang="en-US" altLang="ko-KR" sz="14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Kobert</a:t>
            </a:r>
            <a:r>
              <a:rPr lang="en-US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Kcbert</a:t>
            </a:r>
            <a:r>
              <a:rPr lang="ko-KR" altLang="en-US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에 비해서 </a:t>
            </a:r>
            <a:r>
              <a:rPr lang="en-US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4% </a:t>
            </a:r>
            <a:r>
              <a:rPr lang="ko-KR" altLang="en-US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정도 떨어지지만</a:t>
            </a:r>
            <a:r>
              <a:rPr lang="en-US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속도는 </a:t>
            </a:r>
            <a:r>
              <a:rPr lang="en-US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7</a:t>
            </a:r>
            <a:r>
              <a:rPr lang="ko-KR" altLang="en-US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배 가량 빨라져서 뛰어난 성능을 보이고 있음</a:t>
            </a:r>
            <a:endParaRPr lang="en-US" altLang="ko-KR" sz="14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400" u="sng" dirty="0">
                <a:solidFill>
                  <a:srgbClr val="FF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∴ 지식 증류 기법을 실제 필드에서 적용 가능한 효율적인 방법론</a:t>
            </a:r>
            <a:endParaRPr lang="en-US" altLang="ko-KR" sz="1400" u="sng" dirty="0">
              <a:solidFill>
                <a:srgbClr val="FF0000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A34A2D0-6F9B-48EB-8FF3-EF2AEDEE6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862534"/>
              </p:ext>
            </p:extLst>
          </p:nvPr>
        </p:nvGraphicFramePr>
        <p:xfrm>
          <a:off x="6304335" y="1688964"/>
          <a:ext cx="5322808" cy="2865529"/>
        </p:xfrm>
        <a:graphic>
          <a:graphicData uri="http://schemas.openxmlformats.org/drawingml/2006/table">
            <a:tbl>
              <a:tblPr/>
              <a:tblGrid>
                <a:gridCol w="1185863">
                  <a:extLst>
                    <a:ext uri="{9D8B030D-6E8A-4147-A177-3AD203B41FA5}">
                      <a16:colId xmlns:a16="http://schemas.microsoft.com/office/drawing/2014/main" val="1278282192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1084927057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815511893"/>
                    </a:ext>
                  </a:extLst>
                </a:gridCol>
                <a:gridCol w="2504995">
                  <a:extLst>
                    <a:ext uri="{9D8B030D-6E8A-4147-A177-3AD203B41FA5}">
                      <a16:colId xmlns:a16="http://schemas.microsoft.com/office/drawing/2014/main" val="309371394"/>
                    </a:ext>
                  </a:extLst>
                </a:gridCol>
              </a:tblGrid>
              <a:tr h="23662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긍부정 분석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소요시간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19740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KOBERT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뉴스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위키 등 텍스트 데이터 기반 학습 모델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(SKT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모델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96149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KCBERT_base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96.90%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기반 학습 모델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030747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BERT_multilingual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94.30%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다국어 목적으로 만든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BERT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모델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679836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distil kcbert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92.40%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Kcbert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지식증류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기법을 도입한 모델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113558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Albert_Base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89.20%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BERT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 경량화 모델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690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119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30C060D-4A45-4A34-981E-1FCAB6491047}"/>
              </a:ext>
            </a:extLst>
          </p:cNvPr>
          <p:cNvSpPr txBox="1"/>
          <p:nvPr/>
        </p:nvSpPr>
        <p:spPr>
          <a:xfrm>
            <a:off x="334963" y="188913"/>
            <a:ext cx="56509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모델 압축 방법론 </a:t>
            </a:r>
            <a:r>
              <a:rPr lang="en-US" altLang="ko-KR" b="1" dirty="0"/>
              <a:t>– </a:t>
            </a:r>
            <a:r>
              <a:rPr lang="ko-KR" altLang="en-US" b="1" dirty="0" err="1"/>
              <a:t>지식증류</a:t>
            </a:r>
            <a:r>
              <a:rPr lang="ko-KR" altLang="en-US" b="1" dirty="0"/>
              <a:t> 모델의 성능 비교</a:t>
            </a:r>
            <a:endParaRPr lang="en-US" altLang="ko-KR" b="1" dirty="0"/>
          </a:p>
          <a:p>
            <a:endParaRPr lang="en-US" altLang="ko-KR" b="1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CFFAA77-5CB6-4CCB-A813-04B9B5260F88}"/>
              </a:ext>
            </a:extLst>
          </p:cNvPr>
          <p:cNvCxnSpPr>
            <a:cxnSpLocks/>
          </p:cNvCxnSpPr>
          <p:nvPr/>
        </p:nvCxnSpPr>
        <p:spPr>
          <a:xfrm>
            <a:off x="334963" y="682392"/>
            <a:ext cx="11522075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8F3B5C6-6ECD-472B-B9FB-6740516EF4D4}"/>
              </a:ext>
            </a:extLst>
          </p:cNvPr>
          <p:cNvSpPr txBox="1"/>
          <p:nvPr/>
        </p:nvSpPr>
        <p:spPr>
          <a:xfrm>
            <a:off x="334963" y="701267"/>
            <a:ext cx="9659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Confusion Matrix</a:t>
            </a:r>
            <a:r>
              <a:rPr lang="ko-KR" altLang="en-US" sz="1600" b="1" dirty="0"/>
              <a:t>를 활용한 분류 모델 성능 평가 및 </a:t>
            </a:r>
            <a:r>
              <a:rPr lang="en-US" altLang="ko-KR" sz="1600" b="1" dirty="0"/>
              <a:t>KCBERT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DISTIL KCBERT </a:t>
            </a:r>
            <a:r>
              <a:rPr lang="ko-KR" altLang="en-US" sz="1600" b="1" dirty="0"/>
              <a:t>알고리즘 간 성능 비교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70D4D7B-D59E-42D4-9AD3-AA86FC35F79B}"/>
              </a:ext>
            </a:extLst>
          </p:cNvPr>
          <p:cNvSpPr/>
          <p:nvPr/>
        </p:nvSpPr>
        <p:spPr>
          <a:xfrm>
            <a:off x="579631" y="3288990"/>
            <a:ext cx="1201449" cy="205657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2. </a:t>
            </a:r>
            <a:r>
              <a:rPr lang="ko-KR" altLang="en-US" sz="1200" b="1" dirty="0">
                <a:solidFill>
                  <a:schemeClr val="bg1"/>
                </a:solidFill>
              </a:rPr>
              <a:t>동일 비율</a:t>
            </a:r>
            <a:br>
              <a:rPr lang="en-US" altLang="ko-KR" sz="1400" b="1" dirty="0">
                <a:solidFill>
                  <a:schemeClr val="bg1"/>
                </a:solidFill>
              </a:rPr>
            </a:br>
            <a:r>
              <a:rPr lang="ko-KR" altLang="en-US" sz="1200" b="1" dirty="0">
                <a:solidFill>
                  <a:schemeClr val="bg1"/>
                </a:solidFill>
              </a:rPr>
              <a:t>긍정</a:t>
            </a:r>
            <a:r>
              <a:rPr lang="en-US" altLang="ko-KR" sz="1200" b="1" dirty="0">
                <a:solidFill>
                  <a:schemeClr val="bg1"/>
                </a:solidFill>
              </a:rPr>
              <a:t>: 1000</a:t>
            </a:r>
            <a:r>
              <a:rPr lang="ko-KR" altLang="en-US" sz="1200" b="1" dirty="0">
                <a:solidFill>
                  <a:schemeClr val="bg1"/>
                </a:solidFill>
              </a:rPr>
              <a:t>건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부정</a:t>
            </a:r>
            <a:r>
              <a:rPr lang="en-US" altLang="ko-KR" sz="1200" b="1" dirty="0">
                <a:solidFill>
                  <a:schemeClr val="bg1"/>
                </a:solidFill>
              </a:rPr>
              <a:t>: 1000</a:t>
            </a:r>
            <a:r>
              <a:rPr lang="ko-KR" altLang="en-US" sz="1200" b="1" dirty="0">
                <a:solidFill>
                  <a:schemeClr val="bg1"/>
                </a:solidFill>
              </a:rPr>
              <a:t>건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중립</a:t>
            </a:r>
            <a:r>
              <a:rPr lang="en-US" altLang="ko-KR" sz="1200" b="1" dirty="0">
                <a:solidFill>
                  <a:schemeClr val="bg1"/>
                </a:solidFill>
              </a:rPr>
              <a:t>: 1000</a:t>
            </a:r>
            <a:r>
              <a:rPr lang="ko-KR" altLang="en-US" sz="1200" b="1" dirty="0">
                <a:solidFill>
                  <a:schemeClr val="bg1"/>
                </a:solidFill>
              </a:rPr>
              <a:t>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35857E2-477D-4E05-A2A7-BBC645E7691F}"/>
              </a:ext>
            </a:extLst>
          </p:cNvPr>
          <p:cNvSpPr/>
          <p:nvPr/>
        </p:nvSpPr>
        <p:spPr>
          <a:xfrm>
            <a:off x="579629" y="1117366"/>
            <a:ext cx="1201449" cy="2056572"/>
          </a:xfrm>
          <a:prstGeom prst="rect">
            <a:avLst/>
          </a:prstGeom>
          <a:solidFill>
            <a:srgbClr val="0020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1. </a:t>
            </a:r>
            <a:r>
              <a:rPr lang="ko-KR" altLang="en-US" sz="1200" b="1" dirty="0">
                <a:solidFill>
                  <a:schemeClr val="bg1"/>
                </a:solidFill>
              </a:rPr>
              <a:t>실제 비율</a:t>
            </a:r>
            <a:br>
              <a:rPr lang="en-US" altLang="ko-KR" sz="1400" b="1" dirty="0">
                <a:solidFill>
                  <a:schemeClr val="bg1"/>
                </a:solidFill>
              </a:rPr>
            </a:br>
            <a:r>
              <a:rPr lang="ko-KR" altLang="en-US" sz="1200" b="1" dirty="0">
                <a:solidFill>
                  <a:schemeClr val="bg1"/>
                </a:solidFill>
              </a:rPr>
              <a:t>긍정</a:t>
            </a:r>
            <a:r>
              <a:rPr lang="en-US" altLang="ko-KR" sz="1200" b="1" dirty="0">
                <a:solidFill>
                  <a:schemeClr val="bg1"/>
                </a:solidFill>
              </a:rPr>
              <a:t>: 1000</a:t>
            </a:r>
            <a:r>
              <a:rPr lang="ko-KR" altLang="en-US" sz="1200" b="1" dirty="0">
                <a:solidFill>
                  <a:schemeClr val="bg1"/>
                </a:solidFill>
              </a:rPr>
              <a:t>건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부정</a:t>
            </a:r>
            <a:r>
              <a:rPr lang="en-US" altLang="ko-KR" sz="1200" b="1" dirty="0">
                <a:solidFill>
                  <a:schemeClr val="bg1"/>
                </a:solidFill>
              </a:rPr>
              <a:t>: 1000</a:t>
            </a:r>
            <a:r>
              <a:rPr lang="ko-KR" altLang="en-US" sz="1200" b="1" dirty="0">
                <a:solidFill>
                  <a:schemeClr val="bg1"/>
                </a:solidFill>
              </a:rPr>
              <a:t>건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중립</a:t>
            </a:r>
            <a:r>
              <a:rPr lang="en-US" altLang="ko-KR" sz="1200" b="1" dirty="0">
                <a:solidFill>
                  <a:schemeClr val="bg1"/>
                </a:solidFill>
              </a:rPr>
              <a:t>: 3000</a:t>
            </a:r>
            <a:r>
              <a:rPr lang="ko-KR" altLang="en-US" sz="1200" b="1" dirty="0">
                <a:solidFill>
                  <a:schemeClr val="bg1"/>
                </a:solidFill>
              </a:rPr>
              <a:t>건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6C5A1E4-81EB-4363-B6EA-AA370959F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073406"/>
              </p:ext>
            </p:extLst>
          </p:nvPr>
        </p:nvGraphicFramePr>
        <p:xfrm>
          <a:off x="5211452" y="4249912"/>
          <a:ext cx="2680310" cy="941580"/>
        </p:xfrm>
        <a:graphic>
          <a:graphicData uri="http://schemas.openxmlformats.org/drawingml/2006/table">
            <a:tbl>
              <a:tblPr/>
              <a:tblGrid>
                <a:gridCol w="536062">
                  <a:extLst>
                    <a:ext uri="{9D8B030D-6E8A-4147-A177-3AD203B41FA5}">
                      <a16:colId xmlns:a16="http://schemas.microsoft.com/office/drawing/2014/main" val="3570220199"/>
                    </a:ext>
                  </a:extLst>
                </a:gridCol>
                <a:gridCol w="536062">
                  <a:extLst>
                    <a:ext uri="{9D8B030D-6E8A-4147-A177-3AD203B41FA5}">
                      <a16:colId xmlns:a16="http://schemas.microsoft.com/office/drawing/2014/main" val="3581223113"/>
                    </a:ext>
                  </a:extLst>
                </a:gridCol>
                <a:gridCol w="536062">
                  <a:extLst>
                    <a:ext uri="{9D8B030D-6E8A-4147-A177-3AD203B41FA5}">
                      <a16:colId xmlns:a16="http://schemas.microsoft.com/office/drawing/2014/main" val="2212607661"/>
                    </a:ext>
                  </a:extLst>
                </a:gridCol>
                <a:gridCol w="536062">
                  <a:extLst>
                    <a:ext uri="{9D8B030D-6E8A-4147-A177-3AD203B41FA5}">
                      <a16:colId xmlns:a16="http://schemas.microsoft.com/office/drawing/2014/main" val="265886550"/>
                    </a:ext>
                  </a:extLst>
                </a:gridCol>
                <a:gridCol w="536062">
                  <a:extLst>
                    <a:ext uri="{9D8B030D-6E8A-4147-A177-3AD203B41FA5}">
                      <a16:colId xmlns:a16="http://schemas.microsoft.com/office/drawing/2014/main" val="748156427"/>
                    </a:ext>
                  </a:extLst>
                </a:gridCol>
              </a:tblGrid>
              <a:tr h="188316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Prediction (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221499"/>
                  </a:ext>
                </a:extLst>
              </a:tr>
              <a:tr h="188316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긍정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119872"/>
                  </a:ext>
                </a:extLst>
              </a:tr>
              <a:tr h="18831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실제값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288386"/>
                  </a:ext>
                </a:extLst>
              </a:tr>
              <a:tr h="1883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긍정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567244"/>
                  </a:ext>
                </a:extLst>
              </a:tr>
              <a:tr h="1883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76.6%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890166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621DD3-0074-4BA5-9789-EDCA1584C96F}"/>
              </a:ext>
            </a:extLst>
          </p:cNvPr>
          <p:cNvSpPr/>
          <p:nvPr/>
        </p:nvSpPr>
        <p:spPr>
          <a:xfrm>
            <a:off x="5211456" y="1368135"/>
            <a:ext cx="2680308" cy="3042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DISTIL KCBERT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7B2A461-D19C-4D74-94B1-9DF7BBBFE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27999"/>
              </p:ext>
            </p:extLst>
          </p:nvPr>
        </p:nvGraphicFramePr>
        <p:xfrm>
          <a:off x="2156109" y="4249912"/>
          <a:ext cx="2680310" cy="941580"/>
        </p:xfrm>
        <a:graphic>
          <a:graphicData uri="http://schemas.openxmlformats.org/drawingml/2006/table">
            <a:tbl>
              <a:tblPr/>
              <a:tblGrid>
                <a:gridCol w="536062">
                  <a:extLst>
                    <a:ext uri="{9D8B030D-6E8A-4147-A177-3AD203B41FA5}">
                      <a16:colId xmlns:a16="http://schemas.microsoft.com/office/drawing/2014/main" val="3570220199"/>
                    </a:ext>
                  </a:extLst>
                </a:gridCol>
                <a:gridCol w="536062">
                  <a:extLst>
                    <a:ext uri="{9D8B030D-6E8A-4147-A177-3AD203B41FA5}">
                      <a16:colId xmlns:a16="http://schemas.microsoft.com/office/drawing/2014/main" val="3581223113"/>
                    </a:ext>
                  </a:extLst>
                </a:gridCol>
                <a:gridCol w="536062">
                  <a:extLst>
                    <a:ext uri="{9D8B030D-6E8A-4147-A177-3AD203B41FA5}">
                      <a16:colId xmlns:a16="http://schemas.microsoft.com/office/drawing/2014/main" val="2212607661"/>
                    </a:ext>
                  </a:extLst>
                </a:gridCol>
                <a:gridCol w="536062">
                  <a:extLst>
                    <a:ext uri="{9D8B030D-6E8A-4147-A177-3AD203B41FA5}">
                      <a16:colId xmlns:a16="http://schemas.microsoft.com/office/drawing/2014/main" val="265886550"/>
                    </a:ext>
                  </a:extLst>
                </a:gridCol>
                <a:gridCol w="536062">
                  <a:extLst>
                    <a:ext uri="{9D8B030D-6E8A-4147-A177-3AD203B41FA5}">
                      <a16:colId xmlns:a16="http://schemas.microsoft.com/office/drawing/2014/main" val="748156427"/>
                    </a:ext>
                  </a:extLst>
                </a:gridCol>
              </a:tblGrid>
              <a:tr h="188316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Prediction (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221499"/>
                  </a:ext>
                </a:extLst>
              </a:tr>
              <a:tr h="188316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긍정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119872"/>
                  </a:ext>
                </a:extLst>
              </a:tr>
              <a:tr h="18831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실제값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84.7%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288386"/>
                  </a:ext>
                </a:extLst>
              </a:tr>
              <a:tr h="1883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긍정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567244"/>
                  </a:ext>
                </a:extLst>
              </a:tr>
              <a:tr h="1883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890166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B07DC0-986A-4B10-BAAF-6A701EC163A6}"/>
              </a:ext>
            </a:extLst>
          </p:cNvPr>
          <p:cNvSpPr/>
          <p:nvPr/>
        </p:nvSpPr>
        <p:spPr>
          <a:xfrm>
            <a:off x="2156111" y="1372625"/>
            <a:ext cx="2680308" cy="304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KCBERT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1964DC-6B6C-427F-B238-4C7C375ACCAB}"/>
              </a:ext>
            </a:extLst>
          </p:cNvPr>
          <p:cNvSpPr/>
          <p:nvPr/>
        </p:nvSpPr>
        <p:spPr>
          <a:xfrm>
            <a:off x="8115215" y="1554078"/>
            <a:ext cx="3841348" cy="741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두 모델 전부 중립 데이터 예측력이 높으나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b="1" u="sng" dirty="0">
                <a:solidFill>
                  <a:srgbClr val="FF0000"/>
                </a:solidFill>
              </a:rPr>
              <a:t>긍정</a:t>
            </a:r>
            <a:r>
              <a:rPr lang="en-US" altLang="ko-KR" sz="1200" b="1" u="sng" dirty="0">
                <a:solidFill>
                  <a:srgbClr val="FF0000"/>
                </a:solidFill>
              </a:rPr>
              <a:t>, </a:t>
            </a:r>
            <a:r>
              <a:rPr lang="ko-KR" altLang="en-US" sz="1200" b="1" u="sng" dirty="0">
                <a:solidFill>
                  <a:srgbClr val="FF0000"/>
                </a:solidFill>
              </a:rPr>
              <a:t>부정 예측력은 중립에 비해 확연하게 낮음</a:t>
            </a:r>
            <a:endParaRPr lang="en-US" altLang="ko-KR" sz="1200" b="1" u="sng" dirty="0">
              <a:solidFill>
                <a:srgbClr val="FF0000"/>
              </a:solidFill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KCBERT, DISTIL KCBERT </a:t>
            </a:r>
            <a:r>
              <a:rPr lang="ko-KR" altLang="en-US" sz="1200" dirty="0">
                <a:solidFill>
                  <a:schemeClr val="tx1"/>
                </a:solidFill>
              </a:rPr>
              <a:t>중립 데이터의 예측력은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비슷하지만 중립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긍정은 </a:t>
            </a:r>
            <a:r>
              <a:rPr lang="en-US" altLang="ko-KR" sz="1200" dirty="0">
                <a:solidFill>
                  <a:schemeClr val="tx1"/>
                </a:solidFill>
              </a:rPr>
              <a:t>5%</a:t>
            </a:r>
            <a:r>
              <a:rPr lang="ko-KR" altLang="en-US" sz="1200" dirty="0">
                <a:solidFill>
                  <a:schemeClr val="tx1"/>
                </a:solidFill>
              </a:rPr>
              <a:t>의 정확도 차이 존재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BF1D140-D694-4629-96C0-E46E52D77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360836"/>
              </p:ext>
            </p:extLst>
          </p:nvPr>
        </p:nvGraphicFramePr>
        <p:xfrm>
          <a:off x="2156111" y="2051306"/>
          <a:ext cx="2680310" cy="941580"/>
        </p:xfrm>
        <a:graphic>
          <a:graphicData uri="http://schemas.openxmlformats.org/drawingml/2006/table">
            <a:tbl>
              <a:tblPr/>
              <a:tblGrid>
                <a:gridCol w="536062">
                  <a:extLst>
                    <a:ext uri="{9D8B030D-6E8A-4147-A177-3AD203B41FA5}">
                      <a16:colId xmlns:a16="http://schemas.microsoft.com/office/drawing/2014/main" val="3570220199"/>
                    </a:ext>
                  </a:extLst>
                </a:gridCol>
                <a:gridCol w="536062">
                  <a:extLst>
                    <a:ext uri="{9D8B030D-6E8A-4147-A177-3AD203B41FA5}">
                      <a16:colId xmlns:a16="http://schemas.microsoft.com/office/drawing/2014/main" val="3581223113"/>
                    </a:ext>
                  </a:extLst>
                </a:gridCol>
                <a:gridCol w="536062">
                  <a:extLst>
                    <a:ext uri="{9D8B030D-6E8A-4147-A177-3AD203B41FA5}">
                      <a16:colId xmlns:a16="http://schemas.microsoft.com/office/drawing/2014/main" val="2212607661"/>
                    </a:ext>
                  </a:extLst>
                </a:gridCol>
                <a:gridCol w="536062">
                  <a:extLst>
                    <a:ext uri="{9D8B030D-6E8A-4147-A177-3AD203B41FA5}">
                      <a16:colId xmlns:a16="http://schemas.microsoft.com/office/drawing/2014/main" val="265886550"/>
                    </a:ext>
                  </a:extLst>
                </a:gridCol>
                <a:gridCol w="536062">
                  <a:extLst>
                    <a:ext uri="{9D8B030D-6E8A-4147-A177-3AD203B41FA5}">
                      <a16:colId xmlns:a16="http://schemas.microsoft.com/office/drawing/2014/main" val="748156427"/>
                    </a:ext>
                  </a:extLst>
                </a:gridCol>
              </a:tblGrid>
              <a:tr h="188316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Prediction (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221499"/>
                  </a:ext>
                </a:extLst>
              </a:tr>
              <a:tr h="188316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긍정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119872"/>
                  </a:ext>
                </a:extLst>
              </a:tr>
              <a:tr h="18831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실제값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288386"/>
                  </a:ext>
                </a:extLst>
              </a:tr>
              <a:tr h="1883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긍정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567244"/>
                  </a:ext>
                </a:extLst>
              </a:tr>
              <a:tr h="1883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890166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FA6D45A-59BD-476A-ABCB-0FE724392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809116"/>
              </p:ext>
            </p:extLst>
          </p:nvPr>
        </p:nvGraphicFramePr>
        <p:xfrm>
          <a:off x="5211452" y="2051306"/>
          <a:ext cx="2680310" cy="951953"/>
        </p:xfrm>
        <a:graphic>
          <a:graphicData uri="http://schemas.openxmlformats.org/drawingml/2006/table">
            <a:tbl>
              <a:tblPr/>
              <a:tblGrid>
                <a:gridCol w="536062">
                  <a:extLst>
                    <a:ext uri="{9D8B030D-6E8A-4147-A177-3AD203B41FA5}">
                      <a16:colId xmlns:a16="http://schemas.microsoft.com/office/drawing/2014/main" val="3570220199"/>
                    </a:ext>
                  </a:extLst>
                </a:gridCol>
                <a:gridCol w="536062">
                  <a:extLst>
                    <a:ext uri="{9D8B030D-6E8A-4147-A177-3AD203B41FA5}">
                      <a16:colId xmlns:a16="http://schemas.microsoft.com/office/drawing/2014/main" val="3581223113"/>
                    </a:ext>
                  </a:extLst>
                </a:gridCol>
                <a:gridCol w="536062">
                  <a:extLst>
                    <a:ext uri="{9D8B030D-6E8A-4147-A177-3AD203B41FA5}">
                      <a16:colId xmlns:a16="http://schemas.microsoft.com/office/drawing/2014/main" val="2212607661"/>
                    </a:ext>
                  </a:extLst>
                </a:gridCol>
                <a:gridCol w="536062">
                  <a:extLst>
                    <a:ext uri="{9D8B030D-6E8A-4147-A177-3AD203B41FA5}">
                      <a16:colId xmlns:a16="http://schemas.microsoft.com/office/drawing/2014/main" val="265886550"/>
                    </a:ext>
                  </a:extLst>
                </a:gridCol>
                <a:gridCol w="536062">
                  <a:extLst>
                    <a:ext uri="{9D8B030D-6E8A-4147-A177-3AD203B41FA5}">
                      <a16:colId xmlns:a16="http://schemas.microsoft.com/office/drawing/2014/main" val="748156427"/>
                    </a:ext>
                  </a:extLst>
                </a:gridCol>
              </a:tblGrid>
              <a:tr h="188316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Prediction (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221499"/>
                  </a:ext>
                </a:extLst>
              </a:tr>
              <a:tr h="188316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긍정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119872"/>
                  </a:ext>
                </a:extLst>
              </a:tr>
              <a:tr h="18831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실제값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288386"/>
                  </a:ext>
                </a:extLst>
              </a:tr>
              <a:tr h="1883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긍정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567244"/>
                  </a:ext>
                </a:extLst>
              </a:tr>
              <a:tr h="1986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890166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136F2A-DF4D-4968-9D57-1E7DD7EAF7B3}"/>
              </a:ext>
            </a:extLst>
          </p:cNvPr>
          <p:cNvSpPr/>
          <p:nvPr/>
        </p:nvSpPr>
        <p:spPr>
          <a:xfrm>
            <a:off x="8073410" y="3751476"/>
            <a:ext cx="3841348" cy="741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KCBERT</a:t>
            </a:r>
            <a:r>
              <a:rPr lang="ko-KR" altLang="en-US" sz="1200" dirty="0">
                <a:solidFill>
                  <a:schemeClr val="tx1"/>
                </a:solidFill>
              </a:rPr>
              <a:t>가 </a:t>
            </a:r>
            <a:r>
              <a:rPr lang="en-US" altLang="ko-KR" sz="1200" dirty="0">
                <a:solidFill>
                  <a:schemeClr val="tx1"/>
                </a:solidFill>
              </a:rPr>
              <a:t>DISTIL KCBERT </a:t>
            </a:r>
            <a:r>
              <a:rPr lang="ko-KR" altLang="en-US" sz="1200" dirty="0">
                <a:solidFill>
                  <a:schemeClr val="tx1"/>
                </a:solidFill>
              </a:rPr>
              <a:t>대비 정확도가 </a:t>
            </a:r>
            <a:r>
              <a:rPr lang="en-US" altLang="ko-KR" sz="1200" dirty="0">
                <a:solidFill>
                  <a:schemeClr val="tx1"/>
                </a:solidFill>
              </a:rPr>
              <a:t>5% </a:t>
            </a:r>
            <a:r>
              <a:rPr lang="ko-KR" altLang="en-US" sz="1200" dirty="0">
                <a:solidFill>
                  <a:schemeClr val="tx1"/>
                </a:solidFill>
              </a:rPr>
              <a:t>높음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KCBERT</a:t>
            </a:r>
            <a:r>
              <a:rPr lang="ko-KR" altLang="en-US" sz="1200" dirty="0">
                <a:solidFill>
                  <a:schemeClr val="tx1"/>
                </a:solidFill>
              </a:rPr>
              <a:t>와 </a:t>
            </a:r>
            <a:r>
              <a:rPr lang="en-US" altLang="ko-KR" sz="1200" dirty="0">
                <a:solidFill>
                  <a:schemeClr val="tx1"/>
                </a:solidFill>
              </a:rPr>
              <a:t>DISTIL KCBERT </a:t>
            </a:r>
            <a:r>
              <a:rPr lang="ko-KR" altLang="en-US" sz="1200" dirty="0">
                <a:solidFill>
                  <a:schemeClr val="tx1"/>
                </a:solidFill>
              </a:rPr>
              <a:t>두 모델</a:t>
            </a:r>
            <a:r>
              <a:rPr lang="ko-KR" altLang="en-US" sz="1200" b="1" u="sng" dirty="0">
                <a:solidFill>
                  <a:srgbClr val="FF0000"/>
                </a:solidFill>
              </a:rPr>
              <a:t> 전부 중립</a:t>
            </a:r>
            <a:r>
              <a:rPr lang="en-US" altLang="ko-KR" sz="1200" b="1" u="sng" dirty="0">
                <a:solidFill>
                  <a:srgbClr val="FF0000"/>
                </a:solidFill>
              </a:rPr>
              <a:t>, </a:t>
            </a:r>
            <a:r>
              <a:rPr lang="ko-KR" altLang="en-US" sz="1200" b="1" u="sng" dirty="0">
                <a:solidFill>
                  <a:srgbClr val="FF0000"/>
                </a:solidFill>
              </a:rPr>
              <a:t>긍정</a:t>
            </a:r>
            <a:r>
              <a:rPr lang="en-US" altLang="ko-KR" sz="1200" b="1" u="sng" dirty="0">
                <a:solidFill>
                  <a:srgbClr val="FF0000"/>
                </a:solidFill>
              </a:rPr>
              <a:t>, </a:t>
            </a:r>
            <a:r>
              <a:rPr lang="ko-KR" altLang="en-US" sz="1200" b="1" u="sng" dirty="0">
                <a:solidFill>
                  <a:srgbClr val="FF0000"/>
                </a:solidFill>
              </a:rPr>
              <a:t>부정 데이터 균등한 정확도로 예측</a:t>
            </a:r>
            <a:endParaRPr lang="en-US" altLang="ko-KR" sz="1200" b="1" u="sng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107E104-116E-41D1-A25A-73EF1DD002EC}"/>
              </a:ext>
            </a:extLst>
          </p:cNvPr>
          <p:cNvSpPr/>
          <p:nvPr/>
        </p:nvSpPr>
        <p:spPr>
          <a:xfrm>
            <a:off x="5211456" y="3447229"/>
            <a:ext cx="2680308" cy="3042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DISTIL KCBERT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81AD49B-2F12-44A4-B983-EB2DA58CFFD9}"/>
              </a:ext>
            </a:extLst>
          </p:cNvPr>
          <p:cNvSpPr/>
          <p:nvPr/>
        </p:nvSpPr>
        <p:spPr>
          <a:xfrm>
            <a:off x="2156111" y="3451719"/>
            <a:ext cx="2680308" cy="304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KCBERT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64C8E4C-0F7A-4F9C-964C-2E6444DEA79A}"/>
              </a:ext>
            </a:extLst>
          </p:cNvPr>
          <p:cNvSpPr/>
          <p:nvPr/>
        </p:nvSpPr>
        <p:spPr>
          <a:xfrm>
            <a:off x="983411" y="5715181"/>
            <a:ext cx="10636370" cy="741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중립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긍정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부정 데이터의 비율을 </a:t>
            </a:r>
            <a:r>
              <a:rPr lang="ko-KR" altLang="en-US" sz="1400" b="1" dirty="0">
                <a:solidFill>
                  <a:srgbClr val="FF0000"/>
                </a:solidFill>
              </a:rPr>
              <a:t>동일한 비율로 학습</a:t>
            </a:r>
            <a:r>
              <a:rPr lang="ko-KR" altLang="en-US" sz="1400" dirty="0">
                <a:solidFill>
                  <a:schemeClr val="tx1"/>
                </a:solidFill>
              </a:rPr>
              <a:t>을 시켜서 모델을 구성할 필요 존재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중립과 </a:t>
            </a:r>
            <a:r>
              <a:rPr lang="ko-KR" altLang="en-US" sz="1400" dirty="0" err="1">
                <a:solidFill>
                  <a:schemeClr val="tx1"/>
                </a:solidFill>
              </a:rPr>
              <a:t>긍부정</a:t>
            </a:r>
            <a:r>
              <a:rPr lang="ko-KR" altLang="en-US" sz="1400" dirty="0">
                <a:solidFill>
                  <a:schemeClr val="tx1"/>
                </a:solidFill>
              </a:rPr>
              <a:t> 예측 간 갭이 크게 존재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FF0000"/>
                </a:solidFill>
              </a:rPr>
              <a:t>긍정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부정 데이터의 학습 데이터의 양을 늘려서</a:t>
            </a:r>
            <a:r>
              <a:rPr lang="ko-KR" altLang="en-US" sz="1400" dirty="0">
                <a:solidFill>
                  <a:schemeClr val="tx1"/>
                </a:solidFill>
              </a:rPr>
              <a:t> 긍정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부정의 예측 정확도를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번 중립 정확도 </a:t>
            </a:r>
            <a:r>
              <a:rPr lang="en-US" altLang="ko-KR" sz="1400" dirty="0">
                <a:solidFill>
                  <a:schemeClr val="tx1"/>
                </a:solidFill>
              </a:rPr>
              <a:t>(97%)</a:t>
            </a:r>
            <a:r>
              <a:rPr lang="ko-KR" altLang="en-US" sz="1400" dirty="0">
                <a:solidFill>
                  <a:schemeClr val="tx1"/>
                </a:solidFill>
              </a:rPr>
              <a:t>에 준하는 정확도 달성 필요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BB14C72C-4984-47A3-AA9B-B1C1C33F3CE2}"/>
              </a:ext>
            </a:extLst>
          </p:cNvPr>
          <p:cNvSpPr/>
          <p:nvPr/>
        </p:nvSpPr>
        <p:spPr>
          <a:xfrm rot="10800000">
            <a:off x="4836418" y="5424242"/>
            <a:ext cx="2579449" cy="286447"/>
          </a:xfrm>
          <a:prstGeom prst="triangle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23D8ADF-8556-4358-BB5D-4E61C81682AF}"/>
              </a:ext>
            </a:extLst>
          </p:cNvPr>
          <p:cNvSpPr/>
          <p:nvPr/>
        </p:nvSpPr>
        <p:spPr>
          <a:xfrm>
            <a:off x="2937687" y="3036411"/>
            <a:ext cx="2680308" cy="30424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u="sng" dirty="0">
                <a:solidFill>
                  <a:srgbClr val="C00000"/>
                </a:solidFill>
              </a:rPr>
              <a:t>∴ 행 합계 비율 기준</a:t>
            </a:r>
          </a:p>
        </p:txBody>
      </p:sp>
    </p:spTree>
    <p:extLst>
      <p:ext uri="{BB962C8B-B14F-4D97-AF65-F5344CB8AC3E}">
        <p14:creationId xmlns:p14="http://schemas.microsoft.com/office/powerpoint/2010/main" val="3655233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6C047DC-9162-4E9D-8296-E7BEDC173265}"/>
              </a:ext>
            </a:extLst>
          </p:cNvPr>
          <p:cNvSpPr txBox="1"/>
          <p:nvPr/>
        </p:nvSpPr>
        <p:spPr>
          <a:xfrm>
            <a:off x="334963" y="188913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결론 및 향후 과제</a:t>
            </a:r>
            <a:endParaRPr lang="en-US" altLang="ko-KR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D7E4D25-4DED-4E4B-A30E-5A60A2FF30E5}"/>
              </a:ext>
            </a:extLst>
          </p:cNvPr>
          <p:cNvCxnSpPr>
            <a:cxnSpLocks/>
          </p:cNvCxnSpPr>
          <p:nvPr/>
        </p:nvCxnSpPr>
        <p:spPr>
          <a:xfrm>
            <a:off x="334963" y="682392"/>
            <a:ext cx="11522075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E7FBC30-0CC2-48EF-B3BA-8E470B727DD1}"/>
              </a:ext>
            </a:extLst>
          </p:cNvPr>
          <p:cNvSpPr txBox="1"/>
          <p:nvPr/>
        </p:nvSpPr>
        <p:spPr>
          <a:xfrm>
            <a:off x="432940" y="943845"/>
            <a:ext cx="11424098" cy="4394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실험 결과</a:t>
            </a:r>
            <a:endParaRPr lang="en-US" altLang="ko-KR" sz="1600" b="1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Distillation </a:t>
            </a:r>
            <a:r>
              <a:rPr lang="ko-KR" altLang="en-US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코드를 적용시켜서 새로운 </a:t>
            </a:r>
            <a:r>
              <a:rPr lang="en-US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student </a:t>
            </a:r>
            <a:r>
              <a:rPr lang="ko-KR" altLang="en-US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모델을 생성하면</a:t>
            </a:r>
            <a:r>
              <a:rPr lang="en-US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소폭 정확도가 떨어지지만 </a:t>
            </a:r>
            <a:r>
              <a:rPr lang="ko-KR" altLang="en-US" sz="1400" u="sng" dirty="0">
                <a:solidFill>
                  <a:srgbClr val="FF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성능 측면으로는 크게 향상</a:t>
            </a:r>
            <a:endParaRPr lang="en-US" altLang="ko-KR" sz="1400" u="sng" dirty="0">
              <a:solidFill>
                <a:srgbClr val="FF0000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Distillation </a:t>
            </a:r>
            <a:r>
              <a:rPr lang="ko-KR" altLang="en-US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코드를 학습시킬 때</a:t>
            </a:r>
            <a:r>
              <a:rPr lang="en-US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u="sng" dirty="0">
                <a:solidFill>
                  <a:srgbClr val="FF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도메인 관련 데이터로 학습을 시킬 시 정확도의 저하를 어느 정도 막을 수 있음</a:t>
            </a:r>
            <a:endParaRPr lang="en-US" altLang="ko-KR" sz="1400" u="sng" dirty="0">
              <a:solidFill>
                <a:srgbClr val="FF0000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⇒ </a:t>
            </a:r>
            <a:r>
              <a:rPr lang="ko-KR" altLang="en-US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결론적으로</a:t>
            </a:r>
            <a:r>
              <a:rPr lang="en-US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 실용적인 효율성이 중요한 기업</a:t>
            </a:r>
            <a:r>
              <a:rPr lang="en-US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기관</a:t>
            </a:r>
            <a:r>
              <a:rPr lang="en-US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학교에서는 </a:t>
            </a:r>
            <a:r>
              <a:rPr lang="ko-KR" altLang="en-US" sz="1400" u="sng" dirty="0">
                <a:solidFill>
                  <a:srgbClr val="FF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경량화 모델을 사용하는 것이 효율적</a:t>
            </a:r>
            <a:endParaRPr lang="en-US" altLang="ko-KR" sz="1400" u="sng" dirty="0">
              <a:solidFill>
                <a:srgbClr val="FF0000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altLang="ko-KR" sz="12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향후 과제</a:t>
            </a:r>
            <a:endParaRPr lang="en-US" altLang="ko-KR" sz="1600" b="1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u="sng" dirty="0">
                <a:solidFill>
                  <a:srgbClr val="FF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도메인 데이터 위주로 수집</a:t>
            </a:r>
            <a:r>
              <a:rPr lang="ko-KR" altLang="en-US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뉴스</a:t>
            </a:r>
            <a:r>
              <a:rPr lang="en-US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, SNS, </a:t>
            </a:r>
            <a:r>
              <a:rPr lang="ko-KR" altLang="en-US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위키 등 다양한 텍스트 데이터 수집</a:t>
            </a:r>
            <a:r>
              <a:rPr lang="en-US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Distillation </a:t>
            </a:r>
            <a:r>
              <a:rPr lang="ko-KR" altLang="en-US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방법론에 </a:t>
            </a:r>
            <a:r>
              <a:rPr lang="en-US" altLang="ko-KR" sz="1400" u="sng" dirty="0">
                <a:solidFill>
                  <a:srgbClr val="FF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Pruning, Quantization </a:t>
            </a:r>
            <a:r>
              <a:rPr lang="ko-KR" altLang="en-US" sz="1400" u="sng" dirty="0">
                <a:solidFill>
                  <a:srgbClr val="FF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등 다양한 경량화 방법론과 결과 비교</a:t>
            </a:r>
            <a:endParaRPr lang="en-US" altLang="ko-KR" sz="1400" u="sng" dirty="0">
              <a:solidFill>
                <a:srgbClr val="FF0000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u="sng" dirty="0">
                <a:solidFill>
                  <a:srgbClr val="FF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분류 모델 학습 데이터를 늘려서 모델의 정확도 개선 필요</a:t>
            </a:r>
            <a:endParaRPr lang="en-US" altLang="ko-KR" sz="1400" u="sng" dirty="0">
              <a:solidFill>
                <a:srgbClr val="FF0000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실제 기업에서의 텍스트 분류 분석 모델에 적용하는 </a:t>
            </a:r>
            <a:r>
              <a:rPr lang="ko-KR" altLang="en-US" sz="1400" u="sng" dirty="0">
                <a:solidFill>
                  <a:srgbClr val="FF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프로젝트 제안 예정</a:t>
            </a:r>
            <a:endParaRPr lang="en-US" altLang="ko-KR" sz="1400" u="sng" dirty="0">
              <a:solidFill>
                <a:srgbClr val="FF0000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145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6C047DC-9162-4E9D-8296-E7BEDC173265}"/>
              </a:ext>
            </a:extLst>
          </p:cNvPr>
          <p:cNvSpPr txBox="1"/>
          <p:nvPr/>
        </p:nvSpPr>
        <p:spPr>
          <a:xfrm>
            <a:off x="334963" y="188913"/>
            <a:ext cx="553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별첨 </a:t>
            </a:r>
            <a:r>
              <a:rPr lang="en-US" altLang="ko-KR" b="1" dirty="0"/>
              <a:t>– </a:t>
            </a:r>
            <a:r>
              <a:rPr lang="ko-KR" altLang="en-US" b="1" dirty="0"/>
              <a:t>모델 별 </a:t>
            </a:r>
            <a:r>
              <a:rPr lang="en-US" altLang="ko-KR" b="1" dirty="0"/>
              <a:t>Parameter, </a:t>
            </a:r>
            <a:r>
              <a:rPr lang="ko-KR" altLang="en-US" b="1" dirty="0"/>
              <a:t>예측 시간 비교 그래프</a:t>
            </a:r>
            <a:endParaRPr lang="en-US" altLang="ko-KR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D7E4D25-4DED-4E4B-A30E-5A60A2FF30E5}"/>
              </a:ext>
            </a:extLst>
          </p:cNvPr>
          <p:cNvCxnSpPr>
            <a:cxnSpLocks/>
          </p:cNvCxnSpPr>
          <p:nvPr/>
        </p:nvCxnSpPr>
        <p:spPr>
          <a:xfrm>
            <a:off x="334963" y="682392"/>
            <a:ext cx="11522075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7A6B78-C49A-4367-A6EB-7B437656D31C}"/>
              </a:ext>
            </a:extLst>
          </p:cNvPr>
          <p:cNvSpPr txBox="1"/>
          <p:nvPr/>
        </p:nvSpPr>
        <p:spPr>
          <a:xfrm>
            <a:off x="334963" y="701267"/>
            <a:ext cx="11389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파라미터의 숫자가 늘어날수록 예측 시간도 비례해서 늘어나지만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레이어 숫자가 늘어나는 </a:t>
            </a:r>
            <a:r>
              <a:rPr lang="en-US" altLang="ko-KR" sz="1600" b="1" dirty="0"/>
              <a:t>4, 7</a:t>
            </a:r>
            <a:r>
              <a:rPr lang="ko-KR" altLang="en-US" sz="1600" b="1" dirty="0"/>
              <a:t>번 모델의 예측시간은 급증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EA3D8CD4-AC31-4E53-8E69-DA0C018453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6894596"/>
              </p:ext>
            </p:extLst>
          </p:nvPr>
        </p:nvGraphicFramePr>
        <p:xfrm>
          <a:off x="334963" y="1275142"/>
          <a:ext cx="11522075" cy="5357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3646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6C047DC-9162-4E9D-8296-E7BEDC173265}"/>
              </a:ext>
            </a:extLst>
          </p:cNvPr>
          <p:cNvSpPr txBox="1"/>
          <p:nvPr/>
        </p:nvSpPr>
        <p:spPr>
          <a:xfrm>
            <a:off x="334963" y="188913"/>
            <a:ext cx="3832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별첨 </a:t>
            </a:r>
            <a:r>
              <a:rPr lang="en-US" altLang="ko-KR" b="1" dirty="0"/>
              <a:t>– </a:t>
            </a:r>
            <a:r>
              <a:rPr lang="ko-KR" altLang="en-US" b="1" dirty="0"/>
              <a:t>모델 별 </a:t>
            </a:r>
            <a:r>
              <a:rPr lang="en-US" altLang="ko-KR" b="1" dirty="0"/>
              <a:t>Valid Loss </a:t>
            </a:r>
            <a:r>
              <a:rPr lang="ko-KR" altLang="en-US" b="1" dirty="0"/>
              <a:t>그래프</a:t>
            </a:r>
            <a:endParaRPr lang="en-US" altLang="ko-KR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D7E4D25-4DED-4E4B-A30E-5A60A2FF30E5}"/>
              </a:ext>
            </a:extLst>
          </p:cNvPr>
          <p:cNvCxnSpPr>
            <a:cxnSpLocks/>
          </p:cNvCxnSpPr>
          <p:nvPr/>
        </p:nvCxnSpPr>
        <p:spPr>
          <a:xfrm>
            <a:off x="334963" y="682392"/>
            <a:ext cx="11522075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7A6B78-C49A-4367-A6EB-7B437656D31C}"/>
              </a:ext>
            </a:extLst>
          </p:cNvPr>
          <p:cNvSpPr txBox="1"/>
          <p:nvPr/>
        </p:nvSpPr>
        <p:spPr>
          <a:xfrm>
            <a:off x="334963" y="701267"/>
            <a:ext cx="11389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파라미터의 숫자가 늘어날수록 예측 시간도 비례해서 늘어나지만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레이어 숫자가 늘어나는 </a:t>
            </a:r>
            <a:r>
              <a:rPr lang="en-US" altLang="ko-KR" sz="1600" b="1" dirty="0"/>
              <a:t>4, 7</a:t>
            </a:r>
            <a:r>
              <a:rPr lang="ko-KR" altLang="en-US" sz="1600" b="1" dirty="0"/>
              <a:t>번 모델의 예측시간은 급증</a:t>
            </a: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E13B7829-7DC9-4291-B35B-3BB71FB375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588970"/>
              </p:ext>
            </p:extLst>
          </p:nvPr>
        </p:nvGraphicFramePr>
        <p:xfrm>
          <a:off x="334962" y="1052513"/>
          <a:ext cx="11522075" cy="5692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DB98C5C8-1402-40CC-8E1C-22428839C162}"/>
              </a:ext>
            </a:extLst>
          </p:cNvPr>
          <p:cNvSpPr/>
          <p:nvPr/>
        </p:nvSpPr>
        <p:spPr>
          <a:xfrm>
            <a:off x="6816437" y="6129025"/>
            <a:ext cx="1468582" cy="1847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429007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6C047DC-9162-4E9D-8296-E7BEDC173265}"/>
              </a:ext>
            </a:extLst>
          </p:cNvPr>
          <p:cNvSpPr txBox="1"/>
          <p:nvPr/>
        </p:nvSpPr>
        <p:spPr>
          <a:xfrm>
            <a:off x="695325" y="41892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</a:rPr>
              <a:t>목차</a:t>
            </a:r>
            <a:endParaRPr lang="en-US" altLang="ko-KR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123BE0-B4A1-4FA7-BD7E-D97302606D66}"/>
              </a:ext>
            </a:extLst>
          </p:cNvPr>
          <p:cNvSpPr txBox="1"/>
          <p:nvPr/>
        </p:nvSpPr>
        <p:spPr>
          <a:xfrm>
            <a:off x="2405668" y="1052513"/>
            <a:ext cx="3581430" cy="4899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논문 개요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모델 압축 방법론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모델 압축 방법론 종류</a:t>
            </a:r>
            <a:endParaRPr lang="en-US" altLang="ko-KR" sz="1600" b="1" dirty="0"/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지식 증류 기법의 정의 </a:t>
            </a:r>
            <a:endParaRPr lang="en-US" altLang="ko-KR" sz="1600" b="1" dirty="0"/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지식증류</a:t>
            </a:r>
            <a:r>
              <a:rPr lang="ko-KR" altLang="en-US" sz="1600" b="1" dirty="0"/>
              <a:t> 모델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학습 </a:t>
            </a:r>
            <a:endParaRPr lang="en-US" altLang="ko-KR" sz="1600" b="1" dirty="0"/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지식증류</a:t>
            </a:r>
            <a:r>
              <a:rPr lang="ko-KR" altLang="en-US" sz="1600" b="1" dirty="0"/>
              <a:t> 모델의 성능 비교</a:t>
            </a:r>
            <a:endParaRPr lang="en-US" altLang="ko-KR" sz="1600" b="1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결론 및 향후 과제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별첨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86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6C047DC-9162-4E9D-8296-E7BEDC173265}"/>
              </a:ext>
            </a:extLst>
          </p:cNvPr>
          <p:cNvSpPr txBox="1"/>
          <p:nvPr/>
        </p:nvSpPr>
        <p:spPr>
          <a:xfrm>
            <a:off x="334963" y="188913"/>
            <a:ext cx="310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논문 개요 </a:t>
            </a:r>
            <a:r>
              <a:rPr lang="en-US" altLang="ko-KR" sz="2400" b="1" dirty="0"/>
              <a:t>- </a:t>
            </a:r>
            <a:r>
              <a:rPr lang="ko-KR" altLang="en-US" b="1" dirty="0"/>
              <a:t>연구의 배경</a:t>
            </a:r>
            <a:endParaRPr lang="en-US" altLang="ko-KR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76C1D6-CEB6-48C9-A598-0A36951C9CD3}"/>
              </a:ext>
            </a:extLst>
          </p:cNvPr>
          <p:cNvSpPr txBox="1"/>
          <p:nvPr/>
        </p:nvSpPr>
        <p:spPr>
          <a:xfrm>
            <a:off x="334963" y="713959"/>
            <a:ext cx="10838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단순하게 모델 정확도를 향상시키기 위해서 딥러닝 모델을 두텁게 쌓는 방식을 사용해 다양한 이슈가 발생하고 있음</a:t>
            </a:r>
            <a:endParaRPr lang="en-US" altLang="ko-KR" sz="16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F530D7C-CA83-4914-8BCE-A1E400720D6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19" y="1649906"/>
            <a:ext cx="5453059" cy="337711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CD0FD4-91BD-4065-864B-CFB05FF177CE}"/>
              </a:ext>
            </a:extLst>
          </p:cNvPr>
          <p:cNvSpPr/>
          <p:nvPr/>
        </p:nvSpPr>
        <p:spPr>
          <a:xfrm>
            <a:off x="455801" y="1181933"/>
            <a:ext cx="5552702" cy="338554"/>
          </a:xfrm>
          <a:prstGeom prst="rect">
            <a:avLst/>
          </a:prstGeom>
          <a:solidFill>
            <a:srgbClr val="00206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텍스트 분석 알고리즘의 크기 증대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7C23573-3CB6-46B3-81B4-7CEA6E7701CD}"/>
              </a:ext>
            </a:extLst>
          </p:cNvPr>
          <p:cNvCxnSpPr>
            <a:cxnSpLocks/>
          </p:cNvCxnSpPr>
          <p:nvPr/>
        </p:nvCxnSpPr>
        <p:spPr>
          <a:xfrm>
            <a:off x="334963" y="682392"/>
            <a:ext cx="11522075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0EB344-3AE6-4637-AC2D-F2701B76E116}"/>
              </a:ext>
            </a:extLst>
          </p:cNvPr>
          <p:cNvSpPr/>
          <p:nvPr/>
        </p:nvSpPr>
        <p:spPr>
          <a:xfrm>
            <a:off x="6283139" y="1181933"/>
            <a:ext cx="5453060" cy="338554"/>
          </a:xfrm>
          <a:prstGeom prst="rect">
            <a:avLst/>
          </a:prstGeom>
          <a:solidFill>
            <a:srgbClr val="00206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딥러닝 모델이 단순하게 크기를 키우면서 생긴 문제들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C12567-F097-49F7-B6C5-4BFCE5B541AE}"/>
              </a:ext>
            </a:extLst>
          </p:cNvPr>
          <p:cNvSpPr/>
          <p:nvPr/>
        </p:nvSpPr>
        <p:spPr>
          <a:xfrm>
            <a:off x="455799" y="5156440"/>
            <a:ext cx="5552701" cy="1362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정확도를 올리기 위해서 단순하게 모델의 사이즈를 키우고 있는 텍스트 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분석 모델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파라미터의 개수가 점점 늘어나는 추세에 최근에 등장한 경량화 모델인 </a:t>
            </a:r>
            <a:r>
              <a:rPr lang="en-US" altLang="ko-KR" sz="1200" u="sng" dirty="0">
                <a:solidFill>
                  <a:srgbClr val="FF0000"/>
                </a:solidFill>
              </a:rPr>
              <a:t>DISTILBERT</a:t>
            </a:r>
            <a:r>
              <a:rPr lang="ko-KR" altLang="en-US" sz="1200" u="sng" dirty="0">
                <a:solidFill>
                  <a:srgbClr val="FF0000"/>
                </a:solidFill>
              </a:rPr>
              <a:t>는 기존 모델보다 </a:t>
            </a:r>
            <a:r>
              <a:rPr lang="en-US" altLang="ko-KR" sz="1200" u="sng" dirty="0">
                <a:solidFill>
                  <a:srgbClr val="FF0000"/>
                </a:solidFill>
              </a:rPr>
              <a:t>5</a:t>
            </a:r>
            <a:r>
              <a:rPr lang="ko-KR" altLang="en-US" sz="1200" u="sng" dirty="0">
                <a:solidFill>
                  <a:srgbClr val="FF0000"/>
                </a:solidFill>
              </a:rPr>
              <a:t>배 정도의 가벼운 모델</a:t>
            </a:r>
            <a:endParaRPr lang="en-US" altLang="ko-KR" sz="1200" u="sng" dirty="0">
              <a:solidFill>
                <a:srgbClr val="FF0000"/>
              </a:solidFill>
            </a:endParaRPr>
          </a:p>
        </p:txBody>
      </p:sp>
      <p:pic>
        <p:nvPicPr>
          <p:cNvPr id="15" name="Picture 8" descr="Speeding up BERT. How to make BERT models faster | by Grigory Sapunov |  Intento">
            <a:extLst>
              <a:ext uri="{FF2B5EF4-FFF2-40B4-BE49-F238E27FC236}">
                <a16:creationId xmlns:a16="http://schemas.microsoft.com/office/drawing/2014/main" id="{1574AEC3-649C-48B3-A05D-F98B977F09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17"/>
          <a:stretch/>
        </p:blipFill>
        <p:spPr bwMode="auto">
          <a:xfrm>
            <a:off x="6286597" y="1649906"/>
            <a:ext cx="5449602" cy="131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1E193A0-023C-43A2-A6C7-440BA6CE211B}"/>
              </a:ext>
            </a:extLst>
          </p:cNvPr>
          <p:cNvSpPr/>
          <p:nvPr/>
        </p:nvSpPr>
        <p:spPr>
          <a:xfrm>
            <a:off x="3657600" y="1791854"/>
            <a:ext cx="1543574" cy="540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X</a:t>
            </a:r>
            <a:r>
              <a:rPr lang="ko-KR" altLang="en-US" sz="1100" dirty="0">
                <a:solidFill>
                  <a:schemeClr val="tx1"/>
                </a:solidFill>
              </a:rPr>
              <a:t>축</a:t>
            </a:r>
            <a:r>
              <a:rPr lang="en-US" altLang="ko-KR" sz="1100" dirty="0">
                <a:solidFill>
                  <a:schemeClr val="tx1"/>
                </a:solidFill>
              </a:rPr>
              <a:t>: Year Month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Y</a:t>
            </a:r>
            <a:r>
              <a:rPr lang="ko-KR" altLang="en-US" sz="1100" dirty="0">
                <a:solidFill>
                  <a:schemeClr val="tx1"/>
                </a:solidFill>
              </a:rPr>
              <a:t>축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파라미터 개수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D6DD924-243A-4A28-BAF4-636FF41FBB09}"/>
              </a:ext>
            </a:extLst>
          </p:cNvPr>
          <p:cNvSpPr/>
          <p:nvPr/>
        </p:nvSpPr>
        <p:spPr>
          <a:xfrm>
            <a:off x="5461233" y="4077050"/>
            <a:ext cx="547267" cy="6114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D1DD6E-7009-45C8-AB74-94D3A9C901F5}"/>
              </a:ext>
            </a:extLst>
          </p:cNvPr>
          <p:cNvSpPr/>
          <p:nvPr/>
        </p:nvSpPr>
        <p:spPr>
          <a:xfrm>
            <a:off x="6283139" y="2914834"/>
            <a:ext cx="5573899" cy="411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최신 알고리즘들은 단순하게 파라미터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레이어를 두텁게 쌓아서 정확도를 올리고 있음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68F222-3624-42BA-A108-C00C0818C30B}"/>
              </a:ext>
            </a:extLst>
          </p:cNvPr>
          <p:cNvSpPr/>
          <p:nvPr/>
        </p:nvSpPr>
        <p:spPr>
          <a:xfrm>
            <a:off x="6419987" y="5147275"/>
            <a:ext cx="5437051" cy="411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u="sng" dirty="0">
                <a:solidFill>
                  <a:schemeClr val="tx1"/>
                </a:solidFill>
              </a:rPr>
              <a:t>하드웨어 이슈 </a:t>
            </a:r>
            <a:r>
              <a:rPr lang="en-US" altLang="ko-KR" sz="1400" b="1" u="sng" dirty="0">
                <a:solidFill>
                  <a:schemeClr val="tx1"/>
                </a:solidFill>
              </a:rPr>
              <a:t>(</a:t>
            </a:r>
            <a:r>
              <a:rPr lang="ko-KR" altLang="en-US" sz="1400" b="1" u="sng" dirty="0">
                <a:solidFill>
                  <a:schemeClr val="tx1"/>
                </a:solidFill>
              </a:rPr>
              <a:t>메모리 사이즈의 한계</a:t>
            </a:r>
            <a:r>
              <a:rPr lang="en-US" altLang="ko-KR" sz="1400" b="1" u="sng" dirty="0">
                <a:solidFill>
                  <a:schemeClr val="tx1"/>
                </a:solidFill>
              </a:rPr>
              <a:t>)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모델의 사이즈가 커지면서 </a:t>
            </a:r>
            <a:r>
              <a:rPr lang="ko-KR" altLang="en-US" sz="1200" u="sng" dirty="0">
                <a:solidFill>
                  <a:srgbClr val="FF0000"/>
                </a:solidFill>
              </a:rPr>
              <a:t>하드웨어 증설이 필수적으로 요구</a:t>
            </a:r>
            <a:r>
              <a:rPr lang="ko-KR" altLang="en-US" sz="1200" dirty="0">
                <a:solidFill>
                  <a:schemeClr val="tx1"/>
                </a:solidFill>
              </a:rPr>
              <a:t>되고 있음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u="sng" dirty="0">
                <a:solidFill>
                  <a:schemeClr val="tx1"/>
                </a:solidFill>
              </a:rPr>
              <a:t>성능 저하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단순하게 사이즈를 크게 키운 모델은 </a:t>
            </a:r>
            <a:r>
              <a:rPr lang="ko-KR" altLang="en-US" sz="1200" u="sng" dirty="0" err="1">
                <a:solidFill>
                  <a:srgbClr val="FF0000"/>
                </a:solidFill>
              </a:rPr>
              <a:t>과적합</a:t>
            </a:r>
            <a:r>
              <a:rPr lang="en-US" altLang="ko-KR" sz="1200" u="sng" dirty="0">
                <a:solidFill>
                  <a:srgbClr val="FF0000"/>
                </a:solidFill>
              </a:rPr>
              <a:t>(overfitting) </a:t>
            </a:r>
            <a:r>
              <a:rPr lang="ko-KR" altLang="en-US" sz="1200" u="sng" dirty="0">
                <a:solidFill>
                  <a:srgbClr val="FF0000"/>
                </a:solidFill>
              </a:rPr>
              <a:t>이슈</a:t>
            </a:r>
            <a:r>
              <a:rPr lang="ko-KR" altLang="en-US" sz="1200" dirty="0">
                <a:solidFill>
                  <a:schemeClr val="tx1"/>
                </a:solidFill>
              </a:rPr>
              <a:t>가 발생할 가능성이 높음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200" u="sng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u="sng" dirty="0">
                <a:solidFill>
                  <a:schemeClr val="tx1"/>
                </a:solidFill>
              </a:rPr>
              <a:t>실용적인 문제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지속적으로 증가하는 모델과 데이터의 사이즈는 회사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연구소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대학원 등에서 유지하는 </a:t>
            </a:r>
            <a:r>
              <a:rPr lang="ko-KR" altLang="en-US" sz="1200" u="sng" dirty="0">
                <a:solidFill>
                  <a:srgbClr val="FF0000"/>
                </a:solidFill>
              </a:rPr>
              <a:t>하드웨어 비용이 부담</a:t>
            </a:r>
            <a:r>
              <a:rPr lang="ko-KR" altLang="en-US" sz="1200" dirty="0">
                <a:solidFill>
                  <a:schemeClr val="tx1"/>
                </a:solidFill>
              </a:rPr>
              <a:t>이 될 수 있음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u="sng" dirty="0">
                <a:solidFill>
                  <a:srgbClr val="FF0000"/>
                </a:solidFill>
              </a:rPr>
              <a:t>모바일</a:t>
            </a:r>
            <a:r>
              <a:rPr lang="en-US" altLang="ko-KR" sz="1200" u="sng" dirty="0">
                <a:solidFill>
                  <a:srgbClr val="FF0000"/>
                </a:solidFill>
              </a:rPr>
              <a:t>/</a:t>
            </a:r>
            <a:r>
              <a:rPr lang="ko-KR" altLang="en-US" sz="1200" u="sng" dirty="0">
                <a:solidFill>
                  <a:srgbClr val="FF0000"/>
                </a:solidFill>
              </a:rPr>
              <a:t>자동차 같은 환경에서는 </a:t>
            </a:r>
            <a:r>
              <a:rPr lang="en-US" altLang="ko-KR" sz="1200" u="sng" dirty="0">
                <a:solidFill>
                  <a:srgbClr val="FF0000"/>
                </a:solidFill>
              </a:rPr>
              <a:t>GPU </a:t>
            </a:r>
            <a:r>
              <a:rPr lang="ko-KR" altLang="en-US" sz="1200" u="sng" dirty="0">
                <a:solidFill>
                  <a:srgbClr val="FF0000"/>
                </a:solidFill>
              </a:rPr>
              <a:t>사용에 제한을 받음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09219A-AE6B-412B-8E6C-6ED47DB9BED8}"/>
              </a:ext>
            </a:extLst>
          </p:cNvPr>
          <p:cNvSpPr/>
          <p:nvPr/>
        </p:nvSpPr>
        <p:spPr>
          <a:xfrm>
            <a:off x="6622453" y="5927931"/>
            <a:ext cx="4753199" cy="411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6D0AFDB-10B3-4A7B-A5C4-38BFCCADE596}"/>
              </a:ext>
            </a:extLst>
          </p:cNvPr>
          <p:cNvSpPr/>
          <p:nvPr/>
        </p:nvSpPr>
        <p:spPr>
          <a:xfrm>
            <a:off x="6622453" y="8363609"/>
            <a:ext cx="4753199" cy="411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200" u="sng" dirty="0">
              <a:solidFill>
                <a:srgbClr val="C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282AC8-0FEA-4551-831D-7BE026AF8596}"/>
              </a:ext>
            </a:extLst>
          </p:cNvPr>
          <p:cNvSpPr/>
          <p:nvPr/>
        </p:nvSpPr>
        <p:spPr>
          <a:xfrm>
            <a:off x="6622453" y="7096465"/>
            <a:ext cx="4753199" cy="411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731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6C047DC-9162-4E9D-8296-E7BEDC173265}"/>
              </a:ext>
            </a:extLst>
          </p:cNvPr>
          <p:cNvSpPr txBox="1"/>
          <p:nvPr/>
        </p:nvSpPr>
        <p:spPr>
          <a:xfrm>
            <a:off x="334963" y="188913"/>
            <a:ext cx="5306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모델 압축 방법론 </a:t>
            </a:r>
            <a:r>
              <a:rPr lang="en-US" altLang="ko-KR" sz="2400" b="1" dirty="0"/>
              <a:t>- </a:t>
            </a:r>
            <a:r>
              <a:rPr lang="ko-KR" altLang="en-US" b="1" dirty="0"/>
              <a:t>모델 압축 방법론 종류 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76C1D6-CEB6-48C9-A598-0A36951C9CD3}"/>
              </a:ext>
            </a:extLst>
          </p:cNvPr>
          <p:cNvSpPr txBox="1"/>
          <p:nvPr/>
        </p:nvSpPr>
        <p:spPr>
          <a:xfrm>
            <a:off x="334963" y="713959"/>
            <a:ext cx="11320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실용적인 딥러닝 모델을 만들기 위해서 성능을 유지하면서 크기를 줄이는 것을 목표로 하는 압축 모델들이 개발되고 있음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7C23573-3CB6-46B3-81B4-7CEA6E7701CD}"/>
              </a:ext>
            </a:extLst>
          </p:cNvPr>
          <p:cNvCxnSpPr>
            <a:cxnSpLocks/>
          </p:cNvCxnSpPr>
          <p:nvPr/>
        </p:nvCxnSpPr>
        <p:spPr>
          <a:xfrm>
            <a:off x="334963" y="682392"/>
            <a:ext cx="11522075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6D0AFDB-10B3-4A7B-A5C4-38BFCCADE596}"/>
              </a:ext>
            </a:extLst>
          </p:cNvPr>
          <p:cNvSpPr/>
          <p:nvPr/>
        </p:nvSpPr>
        <p:spPr>
          <a:xfrm>
            <a:off x="6622453" y="8363609"/>
            <a:ext cx="4753199" cy="411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200" u="sng" dirty="0">
              <a:solidFill>
                <a:srgbClr val="C00000"/>
              </a:solidFill>
            </a:endParaRPr>
          </a:p>
        </p:txBody>
      </p:sp>
      <p:graphicFrame>
        <p:nvGraphicFramePr>
          <p:cNvPr id="23" name="표 4">
            <a:extLst>
              <a:ext uri="{FF2B5EF4-FFF2-40B4-BE49-F238E27FC236}">
                <a16:creationId xmlns:a16="http://schemas.microsoft.com/office/drawing/2014/main" id="{83CD165E-2E78-41FF-A1B9-CAF840AF7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281158"/>
              </p:ext>
            </p:extLst>
          </p:nvPr>
        </p:nvGraphicFramePr>
        <p:xfrm>
          <a:off x="334962" y="1181929"/>
          <a:ext cx="11522076" cy="5353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578">
                  <a:extLst>
                    <a:ext uri="{9D8B030D-6E8A-4147-A177-3AD203B41FA5}">
                      <a16:colId xmlns:a16="http://schemas.microsoft.com/office/drawing/2014/main" val="3320298919"/>
                    </a:ext>
                  </a:extLst>
                </a:gridCol>
                <a:gridCol w="1468578">
                  <a:extLst>
                    <a:ext uri="{9D8B030D-6E8A-4147-A177-3AD203B41FA5}">
                      <a16:colId xmlns:a16="http://schemas.microsoft.com/office/drawing/2014/main" val="654495753"/>
                    </a:ext>
                  </a:extLst>
                </a:gridCol>
                <a:gridCol w="8584920">
                  <a:extLst>
                    <a:ext uri="{9D8B030D-6E8A-4147-A177-3AD203B41FA5}">
                      <a16:colId xmlns:a16="http://schemas.microsoft.com/office/drawing/2014/main" val="2682115474"/>
                    </a:ext>
                  </a:extLst>
                </a:gridCol>
              </a:tblGrid>
              <a:tr h="5979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압축 방법 </a:t>
                      </a:r>
                      <a:br>
                        <a:rPr lang="en-US" altLang="ko-KR" sz="14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국문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압축 방법 </a:t>
                      </a:r>
                      <a:br>
                        <a:rPr lang="en-US" altLang="ko-KR" sz="14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영문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압축 방법론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955048"/>
                  </a:ext>
                </a:extLst>
              </a:tr>
              <a:tr h="951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Pruning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가지 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주요 가중치를 제외한 </a:t>
                      </a:r>
                      <a:r>
                        <a:rPr lang="ko-KR" altLang="en-US" sz="1200" u="sng" dirty="0">
                          <a:solidFill>
                            <a:srgbClr val="FF0000"/>
                          </a:solidFill>
                        </a:rPr>
                        <a:t>비교적 작은 가중치 값을 모두 </a:t>
                      </a:r>
                      <a:r>
                        <a:rPr lang="en-US" altLang="ko-KR" sz="1200" u="sng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ko-KR" altLang="en-US" sz="1200" u="sng" dirty="0">
                          <a:solidFill>
                            <a:srgbClr val="FF0000"/>
                          </a:solidFill>
                        </a:rPr>
                        <a:t>으로 치환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하여 네트워크의 모델 크기를 줄이는 기술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959522"/>
                  </a:ext>
                </a:extLst>
              </a:tr>
              <a:tr h="951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Quantization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양자화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원래 연속된 아날로그 값을 연속적이지 않은 디지털 값으로 변환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정해진 </a:t>
                      </a:r>
                      <a:r>
                        <a:rPr lang="ko-KR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단위값으로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근사 시켜서 통일시키는 것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이로 인해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양자화를 진행하면 정보의 손실이 일어나 정밀도가 떨어지지만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데이터의 크기가 줄어드는 장점이 있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200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부동 소수점 값을 잘라내서 더 적은 비트만을 사용해서 모델 압축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803166"/>
                  </a:ext>
                </a:extLst>
              </a:tr>
              <a:tr h="951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Binarization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이진화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신경망이 가지고 있는 가중치와 층 사이의 입력을 부호에 따라서 </a:t>
                      </a:r>
                      <a:r>
                        <a:rPr lang="en-US" altLang="ko-KR" sz="1200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 </a:t>
                      </a:r>
                      <a:r>
                        <a:rPr lang="ko-KR" altLang="en-US" sz="1200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altLang="ko-KR" sz="1200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+1</a:t>
                      </a:r>
                      <a:r>
                        <a:rPr lang="ko-KR" altLang="en-US" sz="1200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이진 형태의 값으로 변환</a:t>
                      </a:r>
                      <a:endParaRPr lang="en-US" altLang="ko-KR" sz="1200" u="sng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기존의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Floating Point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사용하는 신경망들에 비해 용량과 </a:t>
                      </a:r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연산량을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대폭 압축</a:t>
                      </a:r>
                      <a:endParaRPr lang="ko-KR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10824"/>
                  </a:ext>
                </a:extLst>
              </a:tr>
              <a:tr h="951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Weight Sharing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가중치 공유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200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모델의 일부 가중치를 다른 파라미터들과 공유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하는 방식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BERT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파생 모델인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ALBERT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BERT self-attention layer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 같은 가중치 행렬들을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71509"/>
                  </a:ext>
                </a:extLst>
              </a:tr>
              <a:tr h="951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Knowledge Distillation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지식 증류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기존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pretrained 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된 모델을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Teacher 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모델이라고 하면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distillation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teacher </a:t>
                      </a:r>
                      <a:r>
                        <a:rPr lang="ko-KR" altLang="ko-KR" sz="1200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모델을 토대로 더 작은 모델 즉 </a:t>
                      </a:r>
                      <a:r>
                        <a:rPr lang="en-US" altLang="ko-KR" sz="1200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</a:t>
                      </a:r>
                      <a:br>
                        <a:rPr lang="en-US" altLang="ko-KR" sz="1200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ko-KR" sz="1200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모델을 만드는 모델 압축 방법론</a:t>
                      </a:r>
                      <a:endParaRPr lang="ko-KR" altLang="en-US" sz="12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666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57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C881AB9-EB31-445B-AB69-BA33927872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93" y="1442772"/>
            <a:ext cx="10154240" cy="257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ADAD734-E8D5-473D-8BF4-86AC09BF767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45" y="4015646"/>
            <a:ext cx="2920910" cy="188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그림 1 ">
            <a:extLst>
              <a:ext uri="{FF2B5EF4-FFF2-40B4-BE49-F238E27FC236}">
                <a16:creationId xmlns:a16="http://schemas.microsoft.com/office/drawing/2014/main" id="{17471A46-6ED3-4E02-BA0A-DC6E432BB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16" y="3987842"/>
            <a:ext cx="3596082" cy="191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B4850E-9321-45AA-A8D1-14713DFC5D0C}"/>
              </a:ext>
            </a:extLst>
          </p:cNvPr>
          <p:cNvSpPr txBox="1"/>
          <p:nvPr/>
        </p:nvSpPr>
        <p:spPr>
          <a:xfrm>
            <a:off x="334963" y="188913"/>
            <a:ext cx="5306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모델 압축 방법론 </a:t>
            </a:r>
            <a:r>
              <a:rPr lang="en-US" altLang="ko-KR" sz="2400" b="1" dirty="0"/>
              <a:t>- </a:t>
            </a:r>
            <a:r>
              <a:rPr lang="ko-KR" altLang="en-US" b="1" dirty="0"/>
              <a:t>모델 압축 방법론 종류 </a:t>
            </a:r>
            <a:endParaRPr lang="ko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7C925A-BC4F-4700-8294-07BD58204B8D}"/>
              </a:ext>
            </a:extLst>
          </p:cNvPr>
          <p:cNvSpPr txBox="1"/>
          <p:nvPr/>
        </p:nvSpPr>
        <p:spPr>
          <a:xfrm>
            <a:off x="334963" y="713959"/>
            <a:ext cx="11320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실용적인 딥러닝 모델을 만들기 위해서 성능을 유지하면서 크기를 줄이는 것을 목표로 하는 압축 모델들이 개발되고 있음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E85B7A-3955-488C-AEE9-314BB509210C}"/>
              </a:ext>
            </a:extLst>
          </p:cNvPr>
          <p:cNvCxnSpPr>
            <a:cxnSpLocks/>
          </p:cNvCxnSpPr>
          <p:nvPr/>
        </p:nvCxnSpPr>
        <p:spPr>
          <a:xfrm>
            <a:off x="334963" y="682392"/>
            <a:ext cx="11522075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8FEB73-46AC-43C4-B6FE-718900E27349}"/>
              </a:ext>
            </a:extLst>
          </p:cNvPr>
          <p:cNvSpPr/>
          <p:nvPr/>
        </p:nvSpPr>
        <p:spPr>
          <a:xfrm>
            <a:off x="-163993" y="6187086"/>
            <a:ext cx="5573899" cy="411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Pruning</a:t>
            </a:r>
            <a:r>
              <a:rPr lang="ko-KR" altLang="en-US" sz="1100" dirty="0">
                <a:solidFill>
                  <a:schemeClr val="tx1"/>
                </a:solidFill>
              </a:rPr>
              <a:t>은 불필요한 노드의 개수를 줄여서 경량화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93DECE-B24E-4206-A47F-98791AC525C8}"/>
              </a:ext>
            </a:extLst>
          </p:cNvPr>
          <p:cNvSpPr/>
          <p:nvPr/>
        </p:nvSpPr>
        <p:spPr>
          <a:xfrm>
            <a:off x="3309050" y="6187086"/>
            <a:ext cx="5573899" cy="411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Quantization</a:t>
            </a:r>
            <a:r>
              <a:rPr lang="ko-KR" altLang="en-US" sz="1100" dirty="0">
                <a:solidFill>
                  <a:schemeClr val="tx1"/>
                </a:solidFill>
              </a:rPr>
              <a:t>은 각 데이터의 차원을 낮춰서 경량화</a:t>
            </a:r>
          </a:p>
        </p:txBody>
      </p:sp>
      <p:pic>
        <p:nvPicPr>
          <p:cNvPr id="1030" name="Picture 6" descr="Knowledge Distillation : Simplified | by Prakhar Ganesh | Towards Data  Science">
            <a:extLst>
              <a:ext uri="{FF2B5EF4-FFF2-40B4-BE49-F238E27FC236}">
                <a16:creationId xmlns:a16="http://schemas.microsoft.com/office/drawing/2014/main" id="{A9392A3F-D044-4C39-B7FF-D87C698237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"/>
          <a:stretch/>
        </p:blipFill>
        <p:spPr bwMode="auto">
          <a:xfrm>
            <a:off x="7961744" y="3987842"/>
            <a:ext cx="3312049" cy="207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2F6B77-2503-4CF8-A71A-A91EF0197234}"/>
              </a:ext>
            </a:extLst>
          </p:cNvPr>
          <p:cNvSpPr/>
          <p:nvPr/>
        </p:nvSpPr>
        <p:spPr>
          <a:xfrm>
            <a:off x="6796968" y="6189149"/>
            <a:ext cx="5573899" cy="411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Distillation</a:t>
            </a:r>
            <a:r>
              <a:rPr lang="ko-KR" altLang="en-US" sz="1100" dirty="0">
                <a:solidFill>
                  <a:schemeClr val="tx1"/>
                </a:solidFill>
              </a:rPr>
              <a:t>은 가벼운 모델을 새로 생성해서 기존 </a:t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ko-KR" altLang="en-US" sz="1100" dirty="0">
                <a:solidFill>
                  <a:schemeClr val="tx1"/>
                </a:solidFill>
              </a:rPr>
              <a:t>모델의 지식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가중치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을 최대한 전달해주는 방법론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450D8F-694F-46DF-904D-116EE858A49A}"/>
              </a:ext>
            </a:extLst>
          </p:cNvPr>
          <p:cNvSpPr/>
          <p:nvPr/>
        </p:nvSpPr>
        <p:spPr>
          <a:xfrm>
            <a:off x="527920" y="1173869"/>
            <a:ext cx="343949" cy="33855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5678EC-54BF-4F65-BA24-3580D874DDC1}"/>
              </a:ext>
            </a:extLst>
          </p:cNvPr>
          <p:cNvSpPr/>
          <p:nvPr/>
        </p:nvSpPr>
        <p:spPr>
          <a:xfrm>
            <a:off x="4291596" y="1168794"/>
            <a:ext cx="343949" cy="33855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5D048F6-2DF4-49D4-AFCF-CCF8267BB90B}"/>
              </a:ext>
            </a:extLst>
          </p:cNvPr>
          <p:cNvSpPr/>
          <p:nvPr/>
        </p:nvSpPr>
        <p:spPr>
          <a:xfrm>
            <a:off x="7750614" y="1168794"/>
            <a:ext cx="343949" cy="33855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357337-2676-465E-95A8-46738DF02DF7}"/>
              </a:ext>
            </a:extLst>
          </p:cNvPr>
          <p:cNvSpPr txBox="1"/>
          <p:nvPr/>
        </p:nvSpPr>
        <p:spPr>
          <a:xfrm>
            <a:off x="930592" y="1173869"/>
            <a:ext cx="224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PRUNING (</a:t>
            </a:r>
            <a:r>
              <a:rPr lang="ko-KR" altLang="en-US" sz="1600" b="1" dirty="0"/>
              <a:t>가지 치기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26123C-5B09-4A9B-8CC1-E03B9DF0A738}"/>
              </a:ext>
            </a:extLst>
          </p:cNvPr>
          <p:cNvSpPr txBox="1"/>
          <p:nvPr/>
        </p:nvSpPr>
        <p:spPr>
          <a:xfrm>
            <a:off x="4755047" y="1168794"/>
            <a:ext cx="2576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QUANTIZATION (</a:t>
            </a:r>
            <a:r>
              <a:rPr lang="ko-KR" altLang="en-US" sz="1600" b="1" dirty="0"/>
              <a:t>양자화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D4CCF6-CD58-4744-9D15-BDFB8A731588}"/>
              </a:ext>
            </a:extLst>
          </p:cNvPr>
          <p:cNvSpPr txBox="1"/>
          <p:nvPr/>
        </p:nvSpPr>
        <p:spPr>
          <a:xfrm>
            <a:off x="8219364" y="1184182"/>
            <a:ext cx="3540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KNOWLEDGE DISTILLATION (</a:t>
            </a:r>
            <a:r>
              <a:rPr lang="ko-KR" altLang="en-US" sz="1400" b="1" dirty="0"/>
              <a:t>지식 증류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596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53B2C-6CF3-42CE-AE12-8D5464AA0101}"/>
              </a:ext>
            </a:extLst>
          </p:cNvPr>
          <p:cNvSpPr/>
          <p:nvPr/>
        </p:nvSpPr>
        <p:spPr>
          <a:xfrm>
            <a:off x="463674" y="1520487"/>
            <a:ext cx="5523779" cy="514860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a">
            <a:extLst>
              <a:ext uri="{FF2B5EF4-FFF2-40B4-BE49-F238E27FC236}">
                <a16:creationId xmlns:a16="http://schemas.microsoft.com/office/drawing/2014/main" id="{B6F122C8-1359-4EC2-A2E8-D973A52D0F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74" b="13051"/>
          <a:stretch/>
        </p:blipFill>
        <p:spPr bwMode="auto">
          <a:xfrm>
            <a:off x="984551" y="1741565"/>
            <a:ext cx="4358492" cy="201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76C1D6-CEB6-48C9-A598-0A36951C9CD3}"/>
              </a:ext>
            </a:extLst>
          </p:cNvPr>
          <p:cNvSpPr txBox="1"/>
          <p:nvPr/>
        </p:nvSpPr>
        <p:spPr>
          <a:xfrm>
            <a:off x="334963" y="701267"/>
            <a:ext cx="8364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지식 증류 기법은 정확도를 가능한 적게 줄이고 성능을 높이는 딥러닝 모델 최적화 방법론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1A4EA3-FB16-4862-A585-705E7C6EC638}"/>
              </a:ext>
            </a:extLst>
          </p:cNvPr>
          <p:cNvSpPr/>
          <p:nvPr/>
        </p:nvSpPr>
        <p:spPr>
          <a:xfrm>
            <a:off x="463674" y="911931"/>
            <a:ext cx="6749317" cy="2109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ko-KR" altLang="en-US" sz="1400" u="sng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FB4A4A-FEC0-433F-9937-B35BA7D9494E}"/>
              </a:ext>
            </a:extLst>
          </p:cNvPr>
          <p:cNvSpPr txBox="1"/>
          <p:nvPr/>
        </p:nvSpPr>
        <p:spPr>
          <a:xfrm>
            <a:off x="463673" y="3869810"/>
            <a:ext cx="5531653" cy="2988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u="sng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Teacher </a:t>
            </a:r>
            <a:r>
              <a:rPr lang="ko-KR" altLang="en-US" sz="1200" u="sng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모델의 가중치 정보를 </a:t>
            </a:r>
            <a:r>
              <a:rPr lang="en-US" altLang="ko-KR" sz="1200" u="sng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Student </a:t>
            </a:r>
            <a:r>
              <a:rPr lang="ko-KR" altLang="en-US" sz="1200" u="sng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모델에 효율적으로 전달하는 모델</a:t>
            </a:r>
            <a:endParaRPr lang="en-US" altLang="ko-KR" sz="1200" u="sng" dirty="0">
              <a:solidFill>
                <a:srgbClr val="FF0000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지식 증류 모델 내 </a:t>
            </a:r>
            <a:r>
              <a:rPr lang="en-US" altLang="ko-KR" sz="1200" u="sng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Teacher </a:t>
            </a:r>
            <a:r>
              <a:rPr lang="ko-KR" altLang="en-US" sz="1200" u="sng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모델과 </a:t>
            </a:r>
            <a:r>
              <a:rPr lang="en-US" altLang="ko-KR" sz="1200" u="sng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Student </a:t>
            </a:r>
            <a:r>
              <a:rPr lang="ko-KR" altLang="en-US" sz="1200" u="sng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모델은 </a:t>
            </a:r>
            <a:r>
              <a:rPr lang="en-US" altLang="ko-KR" sz="1200" u="sng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Tradeoff </a:t>
            </a:r>
            <a:r>
              <a:rPr lang="ko-KR" altLang="en-US" sz="1200" u="sng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관계 존재</a:t>
            </a:r>
            <a:endParaRPr lang="en-US" altLang="ko-KR" sz="1200" u="sng" dirty="0">
              <a:solidFill>
                <a:srgbClr val="FF0000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Teacher Network</a:t>
            </a:r>
            <a:r>
              <a:rPr lang="ko-KR" altLang="en-US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는 정확도가 높지만 연산 비용이 높음</a:t>
            </a:r>
            <a:endParaRPr lang="en-US" altLang="ko-KR" sz="12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Student Network</a:t>
            </a:r>
            <a:r>
              <a:rPr lang="ko-KR" altLang="en-US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는 빠른 추론 속도를 보이지만 정확도가 낮음</a:t>
            </a:r>
            <a:endParaRPr lang="en-US" altLang="ko-KR" sz="12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200" b="1" dirty="0">
                <a:solidFill>
                  <a:srgbClr val="0070C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∴  Tradeoff</a:t>
            </a:r>
            <a:r>
              <a:rPr lang="ko-KR" altLang="en-US" sz="1200" b="1" dirty="0">
                <a:solidFill>
                  <a:srgbClr val="0070C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가 가장 효율적인 파라미터를 찾아서 지식 증류 모델 생성 필요</a:t>
            </a:r>
            <a:endParaRPr lang="en-US" altLang="ko-KR" sz="1200" b="1" dirty="0">
              <a:solidFill>
                <a:srgbClr val="0070C0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algn="ctr">
              <a:lnSpc>
                <a:spcPct val="200000"/>
              </a:lnSpc>
            </a:pPr>
            <a:endParaRPr lang="en-US" altLang="ko-KR" sz="12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79FCCC-37AF-469A-A443-F01B9ED9347A}"/>
              </a:ext>
            </a:extLst>
          </p:cNvPr>
          <p:cNvSpPr txBox="1"/>
          <p:nvPr/>
        </p:nvSpPr>
        <p:spPr>
          <a:xfrm>
            <a:off x="334963" y="188913"/>
            <a:ext cx="5256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모델 압축 방법론 </a:t>
            </a:r>
            <a:r>
              <a:rPr lang="en-US" altLang="ko-KR" sz="2400" b="1" dirty="0"/>
              <a:t>– </a:t>
            </a:r>
            <a:r>
              <a:rPr lang="ko-KR" altLang="en-US" b="1" dirty="0"/>
              <a:t>지식 증류 기법의 정의</a:t>
            </a:r>
            <a:endParaRPr lang="ko-KR" altLang="en-US" sz="24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8206E5-F498-4D92-8A6E-2EA8D181E713}"/>
              </a:ext>
            </a:extLst>
          </p:cNvPr>
          <p:cNvCxnSpPr>
            <a:cxnSpLocks/>
          </p:cNvCxnSpPr>
          <p:nvPr/>
        </p:nvCxnSpPr>
        <p:spPr>
          <a:xfrm>
            <a:off x="334963" y="682392"/>
            <a:ext cx="11522075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A451ECEE-9F36-4291-919D-11A79EEC5F53}"/>
              </a:ext>
            </a:extLst>
          </p:cNvPr>
          <p:cNvSpPr/>
          <p:nvPr/>
        </p:nvSpPr>
        <p:spPr>
          <a:xfrm rot="10800000">
            <a:off x="2400398" y="5578233"/>
            <a:ext cx="1526797" cy="418559"/>
          </a:xfrm>
          <a:prstGeom prst="triangle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094256-371C-4B16-834A-93613C89D127}"/>
              </a:ext>
            </a:extLst>
          </p:cNvPr>
          <p:cNvSpPr/>
          <p:nvPr/>
        </p:nvSpPr>
        <p:spPr>
          <a:xfrm>
            <a:off x="455801" y="1181933"/>
            <a:ext cx="5539525" cy="338554"/>
          </a:xfrm>
          <a:prstGeom prst="rect">
            <a:avLst/>
          </a:prstGeom>
          <a:solidFill>
            <a:srgbClr val="0020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지식 증류 기법의 정의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5CB12B-5805-4687-A975-9B5E96D56509}"/>
              </a:ext>
            </a:extLst>
          </p:cNvPr>
          <p:cNvSpPr/>
          <p:nvPr/>
        </p:nvSpPr>
        <p:spPr>
          <a:xfrm>
            <a:off x="6204548" y="1181933"/>
            <a:ext cx="5531653" cy="338554"/>
          </a:xfrm>
          <a:prstGeom prst="rect">
            <a:avLst/>
          </a:prstGeom>
          <a:solidFill>
            <a:srgbClr val="0020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논문 내 지식 증류 기법 모델 예시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8DF2DC4-F2C9-46E1-9602-168A77D39881}"/>
              </a:ext>
            </a:extLst>
          </p:cNvPr>
          <p:cNvSpPr/>
          <p:nvPr/>
        </p:nvSpPr>
        <p:spPr>
          <a:xfrm>
            <a:off x="6212421" y="1520486"/>
            <a:ext cx="5515906" cy="514860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14CC78-F222-482B-A61B-5852C0084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301" y="1750473"/>
            <a:ext cx="5052146" cy="12704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253ADFF-41B9-491D-8EA4-6CE69211CB26}"/>
              </a:ext>
            </a:extLst>
          </p:cNvPr>
          <p:cNvSpPr txBox="1"/>
          <p:nvPr/>
        </p:nvSpPr>
        <p:spPr>
          <a:xfrm>
            <a:off x="6444301" y="3027934"/>
            <a:ext cx="5310145" cy="772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지식 증류</a:t>
            </a:r>
            <a:r>
              <a:rPr lang="en-US" altLang="ko-KR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기법을 적용한</a:t>
            </a:r>
            <a:r>
              <a:rPr lang="ko-KR" altLang="en-US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BERT</a:t>
            </a:r>
            <a:r>
              <a:rPr lang="ko-KR" altLang="en-US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모델은 기존 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BERT</a:t>
            </a:r>
            <a:r>
              <a:rPr lang="ko-KR" altLang="en-US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 모델과</a:t>
            </a:r>
            <a:r>
              <a:rPr lang="ko-KR" altLang="en-US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비교 시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97%</a:t>
            </a:r>
            <a:r>
              <a:rPr lang="ko-KR" altLang="en-US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정확도를 보존하고 있음</a:t>
            </a:r>
            <a:endParaRPr lang="en-US" altLang="ko-KR" sz="12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8FF53B-D682-456F-90C5-AC0B0120C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339" y="4177799"/>
            <a:ext cx="2750034" cy="19789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C6F8506-CA3A-49C8-8B00-66DAB13D479F}"/>
              </a:ext>
            </a:extLst>
          </p:cNvPr>
          <p:cNvSpPr txBox="1"/>
          <p:nvPr/>
        </p:nvSpPr>
        <p:spPr>
          <a:xfrm>
            <a:off x="8970374" y="4276650"/>
            <a:ext cx="2693383" cy="1510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논문 내에서는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ELMO, BERT, </a:t>
            </a:r>
            <a:r>
              <a:rPr lang="ko-KR" altLang="en-US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지식 </a:t>
            </a:r>
            <a:b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증류 버전의 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BERT</a:t>
            </a:r>
            <a:r>
              <a:rPr lang="ko-KR" altLang="en-US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비교</a:t>
            </a:r>
            <a:endParaRPr lang="en-US" altLang="ko-KR" sz="12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 u="sng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파라미터의 개수가 줄어든 만큼 </a:t>
            </a:r>
            <a:br>
              <a:rPr lang="en-US" altLang="ko-KR" sz="1200" u="sng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1200" u="sng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추론 속도가 비례해서 줄어들고 있음 </a:t>
            </a:r>
            <a:endParaRPr lang="en-US" altLang="ko-KR" sz="1200" u="sng" dirty="0">
              <a:solidFill>
                <a:srgbClr val="FF0000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069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AFD2D3D3-33A7-45A6-BAB1-A7801D8CEDFA}"/>
              </a:ext>
            </a:extLst>
          </p:cNvPr>
          <p:cNvSpPr/>
          <p:nvPr/>
        </p:nvSpPr>
        <p:spPr>
          <a:xfrm>
            <a:off x="5360425" y="1527495"/>
            <a:ext cx="6367901" cy="514159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F56149-C61E-4A69-80E3-FCD29CB7BC62}"/>
              </a:ext>
            </a:extLst>
          </p:cNvPr>
          <p:cNvSpPr/>
          <p:nvPr/>
        </p:nvSpPr>
        <p:spPr>
          <a:xfrm>
            <a:off x="463674" y="1520487"/>
            <a:ext cx="4627927" cy="514860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76C1D6-CEB6-48C9-A598-0A36951C9CD3}"/>
              </a:ext>
            </a:extLst>
          </p:cNvPr>
          <p:cNvSpPr txBox="1"/>
          <p:nvPr/>
        </p:nvSpPr>
        <p:spPr>
          <a:xfrm>
            <a:off x="334963" y="701267"/>
            <a:ext cx="11634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지식 증류 기법은 </a:t>
            </a:r>
            <a:r>
              <a:rPr lang="en-US" altLang="ko-KR" sz="1600" b="1" dirty="0"/>
              <a:t>Student </a:t>
            </a:r>
            <a:r>
              <a:rPr lang="ko-KR" altLang="en-US" sz="1600" b="1" dirty="0"/>
              <a:t>모델 학습과 </a:t>
            </a:r>
            <a:r>
              <a:rPr lang="en-US" altLang="ko-KR" sz="1600" b="1" dirty="0"/>
              <a:t>Teacher </a:t>
            </a:r>
            <a:r>
              <a:rPr lang="ko-KR" altLang="en-US" sz="1600" b="1" dirty="0"/>
              <a:t>모델의 가중치를 효율적으로 전달하는 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가지 방법론으로 경량화 기법을 진행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1A4EA3-FB16-4862-A585-705E7C6EC638}"/>
              </a:ext>
            </a:extLst>
          </p:cNvPr>
          <p:cNvSpPr/>
          <p:nvPr/>
        </p:nvSpPr>
        <p:spPr>
          <a:xfrm>
            <a:off x="463674" y="911931"/>
            <a:ext cx="6749317" cy="2109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ko-KR" altLang="en-US" sz="1400" u="sng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79FCCC-37AF-469A-A443-F01B9ED9347A}"/>
              </a:ext>
            </a:extLst>
          </p:cNvPr>
          <p:cNvSpPr txBox="1"/>
          <p:nvPr/>
        </p:nvSpPr>
        <p:spPr>
          <a:xfrm>
            <a:off x="334963" y="188913"/>
            <a:ext cx="5338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모델 압축 방법론 </a:t>
            </a:r>
            <a:r>
              <a:rPr lang="en-US" altLang="ko-KR" sz="2400" b="1" dirty="0"/>
              <a:t>– </a:t>
            </a:r>
            <a:r>
              <a:rPr lang="ko-KR" altLang="en-US" b="1" dirty="0"/>
              <a:t>지식 증류 기법의 정의</a:t>
            </a:r>
            <a:endParaRPr lang="ko-KR" altLang="en-US" sz="24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8206E5-F498-4D92-8A6E-2EA8D181E713}"/>
              </a:ext>
            </a:extLst>
          </p:cNvPr>
          <p:cNvCxnSpPr>
            <a:cxnSpLocks/>
          </p:cNvCxnSpPr>
          <p:nvPr/>
        </p:nvCxnSpPr>
        <p:spPr>
          <a:xfrm>
            <a:off x="334963" y="682392"/>
            <a:ext cx="11522075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BFB59DB0-4AF0-4C8A-9EB8-75861A6EA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766" y="1617531"/>
            <a:ext cx="1879422" cy="7939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78C462-C07C-4639-A413-C674E5AF5E9F}"/>
              </a:ext>
            </a:extLst>
          </p:cNvPr>
          <p:cNvSpPr txBox="1"/>
          <p:nvPr/>
        </p:nvSpPr>
        <p:spPr>
          <a:xfrm>
            <a:off x="889983" y="1787183"/>
            <a:ext cx="1751427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u="sng" dirty="0">
                <a:solidFill>
                  <a:srgbClr val="0070C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Soft Target </a:t>
            </a:r>
            <a:r>
              <a:rPr lang="ko-KR" altLang="en-US" sz="1400" b="1" u="sng" dirty="0">
                <a:solidFill>
                  <a:srgbClr val="0070C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계산식</a:t>
            </a:r>
            <a:endParaRPr lang="en-US" altLang="ko-KR" sz="1400" b="1" u="sng" dirty="0">
              <a:solidFill>
                <a:srgbClr val="0070C0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9415F0-4201-40C7-970B-609D3E99FFB5}"/>
              </a:ext>
            </a:extLst>
          </p:cNvPr>
          <p:cNvSpPr txBox="1"/>
          <p:nvPr/>
        </p:nvSpPr>
        <p:spPr>
          <a:xfrm>
            <a:off x="954339" y="2418540"/>
            <a:ext cx="3630849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qi = </a:t>
            </a:r>
            <a:r>
              <a:rPr lang="en-US" altLang="ko-KR" sz="12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softmax</a:t>
            </a:r>
            <a:r>
              <a:rPr lang="en-US" altLang="ko-KR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결과값</a:t>
            </a:r>
            <a:endParaRPr lang="en-US" altLang="ko-KR" sz="12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T = Temperature (</a:t>
            </a:r>
            <a:r>
              <a:rPr lang="ko-KR" altLang="en-US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통상 </a:t>
            </a:r>
            <a:r>
              <a:rPr lang="en-US" altLang="ko-KR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로 세팅이 되어있고</a:t>
            </a:r>
            <a:r>
              <a:rPr lang="en-US" altLang="ko-KR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200" dirty="0"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ko-KR" altLang="en-US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값이 높을수록 더 </a:t>
            </a:r>
            <a:r>
              <a:rPr lang="en-US" altLang="ko-KR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soft</a:t>
            </a:r>
            <a:r>
              <a:rPr lang="ko-KR" altLang="en-US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한 확률 분포 산출 가능</a:t>
            </a:r>
            <a:r>
              <a:rPr lang="en-US" altLang="ko-KR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D204C3-971B-40B9-B0EB-55F02F87A064}"/>
              </a:ext>
            </a:extLst>
          </p:cNvPr>
          <p:cNvSpPr/>
          <p:nvPr/>
        </p:nvSpPr>
        <p:spPr>
          <a:xfrm>
            <a:off x="455801" y="1181933"/>
            <a:ext cx="4627927" cy="338554"/>
          </a:xfrm>
          <a:prstGeom prst="rect">
            <a:avLst/>
          </a:prstGeom>
          <a:solidFill>
            <a:srgbClr val="00206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Teacher</a:t>
            </a:r>
            <a:r>
              <a:rPr lang="ko-KR" altLang="en-US" sz="1400" b="1" dirty="0">
                <a:solidFill>
                  <a:schemeClr val="bg1"/>
                </a:solidFill>
              </a:rPr>
              <a:t> 모델의 지식 전달 방법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en-US" altLang="ko-KR" sz="1400" b="1" dirty="0" err="1">
                <a:solidFill>
                  <a:schemeClr val="bg1"/>
                </a:solidFill>
              </a:rPr>
              <a:t>Softmax</a:t>
            </a:r>
            <a:r>
              <a:rPr lang="en-US" altLang="ko-KR" sz="1400" b="1" dirty="0">
                <a:solidFill>
                  <a:schemeClr val="bg1"/>
                </a:solidFill>
              </a:rPr>
              <a:t> Target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Knowledge Distillation for Object Detection 1: Start from simple  classification model | by Seungki Kim | Analytics Vidhya | Medium">
            <a:extLst>
              <a:ext uri="{FF2B5EF4-FFF2-40B4-BE49-F238E27FC236}">
                <a16:creationId xmlns:a16="http://schemas.microsoft.com/office/drawing/2014/main" id="{11611159-2BA3-42D9-B10B-7CFB7E6570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1" t="22017" r="6477" b="61577"/>
          <a:stretch/>
        </p:blipFill>
        <p:spPr bwMode="auto">
          <a:xfrm>
            <a:off x="934682" y="4102679"/>
            <a:ext cx="3542161" cy="48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3313BB8-18D5-464F-927A-B4A9B7918930}"/>
              </a:ext>
            </a:extLst>
          </p:cNvPr>
          <p:cNvSpPr txBox="1"/>
          <p:nvPr/>
        </p:nvSpPr>
        <p:spPr>
          <a:xfrm>
            <a:off x="1983874" y="3274294"/>
            <a:ext cx="1587525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u="sng" dirty="0">
                <a:solidFill>
                  <a:srgbClr val="0070C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Soft Target </a:t>
            </a:r>
            <a:r>
              <a:rPr lang="ko-KR" altLang="en-US" sz="1400" b="1" u="sng" dirty="0">
                <a:solidFill>
                  <a:srgbClr val="0070C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예시</a:t>
            </a:r>
            <a:endParaRPr lang="en-US" altLang="ko-KR" sz="1400" b="1" u="sng" dirty="0">
              <a:solidFill>
                <a:srgbClr val="0070C0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5" name="Picture 2" descr="Knowledge Distillation for Object Detection 1: Start from simple  classification model | by Seungki Kim | Analytics Vidhya | Medium">
            <a:extLst>
              <a:ext uri="{FF2B5EF4-FFF2-40B4-BE49-F238E27FC236}">
                <a16:creationId xmlns:a16="http://schemas.microsoft.com/office/drawing/2014/main" id="{A9A32ED7-097B-40A4-B699-A76CE757F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" t="43518" r="7813" b="36715"/>
          <a:stretch/>
        </p:blipFill>
        <p:spPr bwMode="auto">
          <a:xfrm>
            <a:off x="934682" y="4978418"/>
            <a:ext cx="3542161" cy="58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Knowledge Distillation for Object Detection 1: Start from simple  classification model | by Seungki Kim | Analytics Vidhya | Medium">
            <a:extLst>
              <a:ext uri="{FF2B5EF4-FFF2-40B4-BE49-F238E27FC236}">
                <a16:creationId xmlns:a16="http://schemas.microsoft.com/office/drawing/2014/main" id="{D2869582-CB06-4BAC-8DC6-234F1BA4D7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3" t="63594" r="5215" b="16639"/>
          <a:stretch/>
        </p:blipFill>
        <p:spPr bwMode="auto">
          <a:xfrm>
            <a:off x="934682" y="5954190"/>
            <a:ext cx="3542161" cy="58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8D66F61-2679-4423-A88A-9D5FEE446BB6}"/>
              </a:ext>
            </a:extLst>
          </p:cNvPr>
          <p:cNvSpPr txBox="1"/>
          <p:nvPr/>
        </p:nvSpPr>
        <p:spPr>
          <a:xfrm>
            <a:off x="934682" y="3752210"/>
            <a:ext cx="3630849" cy="313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기본 </a:t>
            </a:r>
            <a:r>
              <a:rPr lang="ko-KR" altLang="en-US" sz="1100" b="1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라벨링</a:t>
            </a:r>
            <a:r>
              <a:rPr lang="ko-KR" altLang="en-US" sz="11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(Hard Target)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A3D7EB-CF02-4082-A0DA-405B8E3328AE}"/>
              </a:ext>
            </a:extLst>
          </p:cNvPr>
          <p:cNvSpPr txBox="1"/>
          <p:nvPr/>
        </p:nvSpPr>
        <p:spPr>
          <a:xfrm>
            <a:off x="934682" y="4627949"/>
            <a:ext cx="3630849" cy="313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기본 </a:t>
            </a:r>
            <a:r>
              <a:rPr lang="en-US" altLang="ko-KR" sz="1100" b="1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Softmax</a:t>
            </a:r>
            <a:r>
              <a:rPr lang="en-US" altLang="ko-KR" sz="11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1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결과값</a:t>
            </a:r>
            <a:endParaRPr lang="en-US" altLang="ko-KR" sz="1100" b="1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1D5B20-C573-44DB-A9B2-E8589706A1CE}"/>
              </a:ext>
            </a:extLst>
          </p:cNvPr>
          <p:cNvSpPr txBox="1"/>
          <p:nvPr/>
        </p:nvSpPr>
        <p:spPr>
          <a:xfrm>
            <a:off x="934682" y="5603722"/>
            <a:ext cx="3630849" cy="313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u="sng" dirty="0">
                <a:solidFill>
                  <a:srgbClr val="FF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ko-KR" altLang="en-US" sz="1100" b="1" u="sng" dirty="0">
                <a:solidFill>
                  <a:srgbClr val="FF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값이 높은 </a:t>
            </a:r>
            <a:r>
              <a:rPr lang="en-US" altLang="ko-KR" sz="1100" b="1" u="sng" dirty="0" err="1">
                <a:solidFill>
                  <a:srgbClr val="FF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Softmax</a:t>
            </a:r>
            <a:r>
              <a:rPr lang="en-US" altLang="ko-KR" sz="1100" b="1" u="sng" dirty="0">
                <a:solidFill>
                  <a:srgbClr val="FF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Output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84ECD7B-7659-42F2-B6E2-9958A87D7836}"/>
              </a:ext>
            </a:extLst>
          </p:cNvPr>
          <p:cNvSpPr/>
          <p:nvPr/>
        </p:nvSpPr>
        <p:spPr>
          <a:xfrm>
            <a:off x="5737701" y="5580899"/>
            <a:ext cx="256620" cy="277399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B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13C2F5C-C36A-4FED-9F52-50C40C93AFA9}"/>
              </a:ext>
            </a:extLst>
          </p:cNvPr>
          <p:cNvSpPr/>
          <p:nvPr/>
        </p:nvSpPr>
        <p:spPr>
          <a:xfrm>
            <a:off x="5371313" y="1188941"/>
            <a:ext cx="6357013" cy="338554"/>
          </a:xfrm>
          <a:prstGeom prst="rect">
            <a:avLst/>
          </a:prstGeom>
          <a:solidFill>
            <a:srgbClr val="00206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bg1"/>
                </a:solidFill>
              </a:rPr>
              <a:t>지식증류</a:t>
            </a:r>
            <a:r>
              <a:rPr lang="ko-KR" altLang="en-US" sz="1400" b="1" dirty="0">
                <a:solidFill>
                  <a:schemeClr val="bg1"/>
                </a:solidFill>
              </a:rPr>
              <a:t> 모델 생성 방법론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28DCF6A-51ED-4259-9A12-8EF2DCFDB9A7}"/>
              </a:ext>
            </a:extLst>
          </p:cNvPr>
          <p:cNvSpPr/>
          <p:nvPr/>
        </p:nvSpPr>
        <p:spPr>
          <a:xfrm>
            <a:off x="5737702" y="4724597"/>
            <a:ext cx="256619" cy="277399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727778-6F41-4EFE-A522-51DAF7DF54F4}"/>
              </a:ext>
            </a:extLst>
          </p:cNvPr>
          <p:cNvSpPr txBox="1"/>
          <p:nvPr/>
        </p:nvSpPr>
        <p:spPr>
          <a:xfrm>
            <a:off x="6095999" y="4452608"/>
            <a:ext cx="4969079" cy="82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1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Teacher </a:t>
            </a:r>
            <a:r>
              <a:rPr lang="ko-KR" altLang="en-US" sz="11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모델 </a:t>
            </a:r>
            <a:r>
              <a:rPr lang="en-US" altLang="ko-KR" sz="11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en-US" sz="11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Softmax</a:t>
            </a:r>
            <a:r>
              <a:rPr lang="en-US" altLang="ko-KR" sz="11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 Target </a:t>
            </a:r>
            <a:r>
              <a:rPr lang="ko-KR" altLang="en-US" sz="11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산출</a:t>
            </a:r>
            <a:endParaRPr lang="en-US" altLang="ko-KR" sz="1100" b="1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1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Student </a:t>
            </a:r>
            <a:r>
              <a:rPr lang="ko-KR" altLang="en-US" sz="11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모델 </a:t>
            </a:r>
            <a:r>
              <a:rPr lang="en-US" altLang="ko-KR" sz="11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en-US" altLang="ko-KR" sz="1100" b="1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Softmax</a:t>
            </a:r>
            <a:r>
              <a:rPr lang="en-US" altLang="ko-KR" sz="11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 Output </a:t>
            </a:r>
            <a:r>
              <a:rPr lang="ko-KR" altLang="en-US" sz="11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산출</a:t>
            </a:r>
            <a:endParaRPr lang="en-US" altLang="ko-KR" sz="1100" b="1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1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1,2</a:t>
            </a:r>
            <a:r>
              <a:rPr lang="ko-KR" altLang="en-US" sz="11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번 값을 비교해 </a:t>
            </a:r>
            <a:r>
              <a:rPr lang="en-US" altLang="ko-KR" sz="11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cross entropy loss </a:t>
            </a:r>
            <a:r>
              <a:rPr lang="ko-KR" altLang="en-US" sz="11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산출</a:t>
            </a:r>
            <a:endParaRPr lang="en-US" altLang="ko-KR" sz="1100" b="1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29E6687-84C2-47F0-87CB-6BD14B8BAAE2}"/>
              </a:ext>
            </a:extLst>
          </p:cNvPr>
          <p:cNvGrpSpPr/>
          <p:nvPr/>
        </p:nvGrpSpPr>
        <p:grpSpPr>
          <a:xfrm>
            <a:off x="5737701" y="1752683"/>
            <a:ext cx="5613348" cy="2626941"/>
            <a:chOff x="5737701" y="1752683"/>
            <a:chExt cx="5613348" cy="2626941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74D14A06-3CEA-40A2-B8D3-7A3167B22F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7701" y="1752683"/>
              <a:ext cx="5613348" cy="2626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9F29C17-2EBD-4FFD-915F-D604FAEF7018}"/>
                </a:ext>
              </a:extLst>
            </p:cNvPr>
            <p:cNvSpPr/>
            <p:nvPr/>
          </p:nvSpPr>
          <p:spPr>
            <a:xfrm>
              <a:off x="9909906" y="3117201"/>
              <a:ext cx="1441143" cy="12624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E1BA4FA-091D-437E-8CC6-A7E35C578A91}"/>
                </a:ext>
              </a:extLst>
            </p:cNvPr>
            <p:cNvSpPr/>
            <p:nvPr/>
          </p:nvSpPr>
          <p:spPr>
            <a:xfrm>
              <a:off x="9909905" y="1975009"/>
              <a:ext cx="1441143" cy="102288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4FB613E-DB68-48D8-A4B4-CC878889BC36}"/>
                </a:ext>
              </a:extLst>
            </p:cNvPr>
            <p:cNvSpPr/>
            <p:nvPr/>
          </p:nvSpPr>
          <p:spPr>
            <a:xfrm>
              <a:off x="9769000" y="2372868"/>
              <a:ext cx="256619" cy="277399"/>
            </a:xfrm>
            <a:prstGeom prst="rect">
              <a:avLst/>
            </a:prstGeom>
            <a:solidFill>
              <a:srgbClr val="0070C0"/>
            </a:solidFill>
            <a:ln w="3175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A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06AF7EB-716F-42D7-8653-27DE116F9FF8}"/>
                </a:ext>
              </a:extLst>
            </p:cNvPr>
            <p:cNvSpPr/>
            <p:nvPr/>
          </p:nvSpPr>
          <p:spPr>
            <a:xfrm>
              <a:off x="9781595" y="3618083"/>
              <a:ext cx="256620" cy="277399"/>
            </a:xfrm>
            <a:prstGeom prst="rect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B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CA2E6FA-5197-4B44-9FFF-688D9B917676}"/>
              </a:ext>
            </a:extLst>
          </p:cNvPr>
          <p:cNvSpPr txBox="1"/>
          <p:nvPr/>
        </p:nvSpPr>
        <p:spPr>
          <a:xfrm>
            <a:off x="6095999" y="5435866"/>
            <a:ext cx="4969079" cy="567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1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Student </a:t>
            </a:r>
            <a:r>
              <a:rPr lang="ko-KR" altLang="en-US" sz="11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모델 </a:t>
            </a:r>
            <a:r>
              <a:rPr lang="en-US" altLang="ko-KR" sz="11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– Hard Prediction </a:t>
            </a:r>
            <a:r>
              <a:rPr lang="ko-KR" altLang="en-US" sz="11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결과 산출</a:t>
            </a:r>
            <a:endParaRPr lang="en-US" altLang="ko-KR" sz="1100" b="1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1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11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번 결과와 실제 정답 결과를 비교해 </a:t>
            </a:r>
            <a:r>
              <a:rPr lang="en-US" altLang="ko-KR" sz="11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cross entropy loss </a:t>
            </a:r>
            <a:r>
              <a:rPr lang="ko-KR" altLang="en-US" sz="11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값 산출</a:t>
            </a:r>
            <a:endParaRPr lang="en-US" altLang="ko-KR" sz="1100" b="1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D947A22-7CD4-4F49-90A9-C63A1ECC692C}"/>
              </a:ext>
            </a:extLst>
          </p:cNvPr>
          <p:cNvSpPr/>
          <p:nvPr/>
        </p:nvSpPr>
        <p:spPr>
          <a:xfrm>
            <a:off x="5760071" y="6252527"/>
            <a:ext cx="256619" cy="277399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DFDD125-634F-464D-BFB5-8844F8CFA75F}"/>
              </a:ext>
            </a:extLst>
          </p:cNvPr>
          <p:cNvSpPr/>
          <p:nvPr/>
        </p:nvSpPr>
        <p:spPr>
          <a:xfrm>
            <a:off x="6416336" y="6252527"/>
            <a:ext cx="256620" cy="277399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B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더하기 기호 4">
            <a:extLst>
              <a:ext uri="{FF2B5EF4-FFF2-40B4-BE49-F238E27FC236}">
                <a16:creationId xmlns:a16="http://schemas.microsoft.com/office/drawing/2014/main" id="{81AE1A1A-5C98-49D5-BA6C-6DAFBA146A23}"/>
              </a:ext>
            </a:extLst>
          </p:cNvPr>
          <p:cNvSpPr/>
          <p:nvPr/>
        </p:nvSpPr>
        <p:spPr>
          <a:xfrm>
            <a:off x="6088203" y="6250061"/>
            <a:ext cx="256619" cy="288254"/>
          </a:xfrm>
          <a:prstGeom prst="mathPlus">
            <a:avLst>
              <a:gd name="adj1" fmla="val 104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A71AE6-5EBF-443A-8241-A19CCADDB977}"/>
              </a:ext>
            </a:extLst>
          </p:cNvPr>
          <p:cNvSpPr txBox="1"/>
          <p:nvPr/>
        </p:nvSpPr>
        <p:spPr>
          <a:xfrm>
            <a:off x="6784872" y="6216405"/>
            <a:ext cx="4969079" cy="313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Weighted Average (</a:t>
            </a:r>
            <a:r>
              <a:rPr lang="ko-KR" altLang="en-US" sz="11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가중평균</a:t>
            </a:r>
            <a:r>
              <a:rPr lang="en-US" altLang="ko-KR" sz="11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11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값을 산출해서 최종 </a:t>
            </a:r>
            <a:r>
              <a:rPr lang="en-US" altLang="ko-KR" sz="11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loss </a:t>
            </a:r>
            <a:r>
              <a:rPr lang="ko-KR" altLang="en-US" sz="11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값 산출 </a:t>
            </a:r>
            <a:endParaRPr lang="en-US" altLang="ko-KR" sz="1100" b="1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A2EDBF-C316-45FA-8BA0-96C0C3876889}"/>
              </a:ext>
            </a:extLst>
          </p:cNvPr>
          <p:cNvSpPr txBox="1"/>
          <p:nvPr/>
        </p:nvSpPr>
        <p:spPr>
          <a:xfrm>
            <a:off x="6152825" y="3510707"/>
            <a:ext cx="4969079" cy="567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Layer n (Student)</a:t>
            </a:r>
            <a:r>
              <a:rPr lang="ko-KR" altLang="en-US" sz="11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&lt; Layer m (Teacher)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논문 내 </a:t>
            </a:r>
            <a:r>
              <a:rPr lang="en-US" altLang="ko-KR" sz="11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m=12, n= (1,3,6)</a:t>
            </a:r>
            <a:r>
              <a:rPr lang="ko-KR" altLang="en-US" sz="11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 값 사용</a:t>
            </a:r>
            <a:endParaRPr lang="en-US" altLang="ko-KR" sz="1100" b="1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614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30C060D-4A45-4A34-981E-1FCAB6491047}"/>
              </a:ext>
            </a:extLst>
          </p:cNvPr>
          <p:cNvSpPr txBox="1"/>
          <p:nvPr/>
        </p:nvSpPr>
        <p:spPr>
          <a:xfrm>
            <a:off x="334963" y="188913"/>
            <a:ext cx="48766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모델 압축 방법론 </a:t>
            </a:r>
            <a:r>
              <a:rPr lang="en-US" altLang="ko-KR" b="1" dirty="0"/>
              <a:t>– </a:t>
            </a:r>
            <a:r>
              <a:rPr lang="ko-KR" altLang="en-US" b="1" dirty="0" err="1"/>
              <a:t>지식증류</a:t>
            </a:r>
            <a:r>
              <a:rPr lang="ko-KR" altLang="en-US" b="1" dirty="0"/>
              <a:t> 모델</a:t>
            </a:r>
            <a:r>
              <a:rPr lang="en-US" altLang="ko-KR" b="1" dirty="0"/>
              <a:t> </a:t>
            </a:r>
            <a:r>
              <a:rPr lang="ko-KR" altLang="en-US" b="1" dirty="0"/>
              <a:t>학습</a:t>
            </a:r>
            <a:endParaRPr lang="en-US" altLang="ko-KR" b="1" dirty="0"/>
          </a:p>
          <a:p>
            <a:endParaRPr lang="en-US" altLang="ko-KR" b="1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CFFAA77-5CB6-4CCB-A813-04B9B5260F88}"/>
              </a:ext>
            </a:extLst>
          </p:cNvPr>
          <p:cNvCxnSpPr>
            <a:cxnSpLocks/>
          </p:cNvCxnSpPr>
          <p:nvPr/>
        </p:nvCxnSpPr>
        <p:spPr>
          <a:xfrm>
            <a:off x="334963" y="682392"/>
            <a:ext cx="11522075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8F3B5C6-6ECD-472B-B9FB-6740516EF4D4}"/>
              </a:ext>
            </a:extLst>
          </p:cNvPr>
          <p:cNvSpPr txBox="1"/>
          <p:nvPr/>
        </p:nvSpPr>
        <p:spPr>
          <a:xfrm>
            <a:off x="334963" y="701267"/>
            <a:ext cx="5322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/>
              <a:t>지식증류</a:t>
            </a:r>
            <a:r>
              <a:rPr lang="ko-KR" altLang="en-US" sz="1600" b="1" dirty="0"/>
              <a:t> 모델 생성은 총 </a:t>
            </a:r>
            <a:r>
              <a:rPr lang="en-US" altLang="ko-KR" sz="1600" b="1" dirty="0"/>
              <a:t>4</a:t>
            </a:r>
            <a:r>
              <a:rPr lang="ko-KR" altLang="en-US" sz="1600" b="1" dirty="0"/>
              <a:t>가지의 주요 단계로 나뉘어짐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638E100-ADA2-4B25-9EE7-BE7EC3AB2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279671"/>
              </p:ext>
            </p:extLst>
          </p:nvPr>
        </p:nvGraphicFramePr>
        <p:xfrm>
          <a:off x="6421677" y="1642937"/>
          <a:ext cx="5176006" cy="2465319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185692">
                  <a:extLst>
                    <a:ext uri="{9D8B030D-6E8A-4147-A177-3AD203B41FA5}">
                      <a16:colId xmlns:a16="http://schemas.microsoft.com/office/drawing/2014/main" val="2581639930"/>
                    </a:ext>
                  </a:extLst>
                </a:gridCol>
                <a:gridCol w="1609245">
                  <a:extLst>
                    <a:ext uri="{9D8B030D-6E8A-4147-A177-3AD203B41FA5}">
                      <a16:colId xmlns:a16="http://schemas.microsoft.com/office/drawing/2014/main" val="567988251"/>
                    </a:ext>
                  </a:extLst>
                </a:gridCol>
                <a:gridCol w="1381069">
                  <a:extLst>
                    <a:ext uri="{9D8B030D-6E8A-4147-A177-3AD203B41FA5}">
                      <a16:colId xmlns:a16="http://schemas.microsoft.com/office/drawing/2014/main" val="1618979402"/>
                    </a:ext>
                  </a:extLst>
                </a:gridCol>
              </a:tblGrid>
              <a:tr h="27886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TRAINING CONFIGURATION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KCBERT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DISTIL KCBERT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955572"/>
                  </a:ext>
                </a:extLst>
              </a:tr>
              <a:tr h="27886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ACTIVATION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 err="1">
                          <a:effectLst/>
                        </a:rPr>
                        <a:t>gelu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 err="1">
                          <a:effectLst/>
                        </a:rPr>
                        <a:t>gelu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315080"/>
                  </a:ext>
                </a:extLst>
              </a:tr>
              <a:tr h="27886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DIMENSION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2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3072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2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205563"/>
                  </a:ext>
                </a:extLst>
              </a:tr>
              <a:tr h="27886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2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LAYER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12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Y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838777"/>
                  </a:ext>
                </a:extLst>
              </a:tr>
              <a:tr h="27886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HEADS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12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12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741454"/>
                  </a:ext>
                </a:extLst>
              </a:tr>
              <a:tr h="27886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VOCAB SIZE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30000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30000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2813673"/>
                  </a:ext>
                </a:extLst>
              </a:tr>
              <a:tr h="27886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MAX POSITION EMBEDDING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300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300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038965"/>
                  </a:ext>
                </a:extLst>
              </a:tr>
              <a:tr h="27886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INITIALIZER_LENGTH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0.02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0.02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644970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C2C74D8A-9F17-4C1C-A9C3-C399BB26AD1A}"/>
              </a:ext>
            </a:extLst>
          </p:cNvPr>
          <p:cNvGrpSpPr/>
          <p:nvPr/>
        </p:nvGrpSpPr>
        <p:grpSpPr>
          <a:xfrm>
            <a:off x="527920" y="1173869"/>
            <a:ext cx="5663060" cy="1358770"/>
            <a:chOff x="527920" y="1251779"/>
            <a:chExt cx="5663060" cy="135877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377979A-6A50-43A2-A89E-8F8CB86B01B1}"/>
                </a:ext>
              </a:extLst>
            </p:cNvPr>
            <p:cNvSpPr/>
            <p:nvPr/>
          </p:nvSpPr>
          <p:spPr>
            <a:xfrm>
              <a:off x="527920" y="1251779"/>
              <a:ext cx="343949" cy="33855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9C64B8-BE2F-427E-95AC-1B0B00B6CE4B}"/>
                </a:ext>
              </a:extLst>
            </p:cNvPr>
            <p:cNvSpPr txBox="1"/>
            <p:nvPr/>
          </p:nvSpPr>
          <p:spPr>
            <a:xfrm>
              <a:off x="930592" y="1251779"/>
              <a:ext cx="1487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/>
                <a:t>텍스트 </a:t>
              </a:r>
              <a:r>
                <a:rPr lang="ko-KR" altLang="en-US" sz="1600" b="1" dirty="0" err="1"/>
                <a:t>전처리</a:t>
              </a:r>
              <a:endParaRPr lang="ko-KR" altLang="en-US" sz="16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E54E58-7F69-411F-875F-9FC49E988495}"/>
                </a:ext>
              </a:extLst>
            </p:cNvPr>
            <p:cNvSpPr txBox="1"/>
            <p:nvPr/>
          </p:nvSpPr>
          <p:spPr>
            <a:xfrm>
              <a:off x="527920" y="1590333"/>
              <a:ext cx="5663060" cy="1020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학습 데이터 세팅 </a:t>
              </a:r>
              <a:r>
                <a:rPr lang="en-US" altLang="ko-KR" sz="1400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– AI HUB</a:t>
              </a:r>
              <a:r>
                <a:rPr lang="ko-KR" altLang="en-US" sz="1400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 문어체 뉴스 </a:t>
              </a:r>
              <a:r>
                <a:rPr lang="en-US" altLang="ko-KR" sz="1400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80</a:t>
              </a:r>
              <a:r>
                <a:rPr lang="ko-KR" altLang="en-US" sz="1400" dirty="0" err="1">
                  <a:ea typeface="맑은 고딕" panose="020B0503020000020004" pitchFamily="50" charset="-127"/>
                  <a:cs typeface="Times New Roman" panose="02020603050405020304" pitchFamily="18" charset="0"/>
                </a:rPr>
                <a:t>만건</a:t>
              </a:r>
              <a:endParaRPr lang="en-US" altLang="ko-KR" sz="1400" dirty="0"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err="1">
                  <a:ea typeface="맑은 고딕" panose="020B0503020000020004" pitchFamily="50" charset="-127"/>
                  <a:cs typeface="Times New Roman" panose="02020603050405020304" pitchFamily="18" charset="0"/>
                </a:rPr>
                <a:t>불용어</a:t>
              </a:r>
              <a:r>
                <a:rPr lang="en-US" altLang="ko-KR" sz="1400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400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특수 문자 데이터 제거</a:t>
              </a:r>
              <a:endParaRPr lang="en-US" altLang="ko-KR" sz="1400" dirty="0"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텍스트 </a:t>
              </a:r>
              <a:r>
                <a:rPr lang="ko-KR" altLang="en-US" sz="1400" dirty="0" err="1">
                  <a:ea typeface="맑은 고딕" panose="020B0503020000020004" pitchFamily="50" charset="-127"/>
                  <a:cs typeface="Times New Roman" panose="02020603050405020304" pitchFamily="18" charset="0"/>
                </a:rPr>
                <a:t>전처리</a:t>
              </a:r>
              <a:r>
                <a:rPr lang="ko-KR" altLang="en-US" sz="1400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 후</a:t>
              </a:r>
              <a:r>
                <a:rPr lang="en-US" altLang="ko-KR" sz="1400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400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전체 데이터 </a:t>
              </a:r>
              <a:r>
                <a:rPr lang="en-US" altLang="ko-KR" sz="1400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sentence </a:t>
              </a:r>
              <a:r>
                <a:rPr lang="ko-KR" altLang="en-US" sz="1400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데이터로 구성</a:t>
              </a:r>
              <a:endParaRPr lang="en-US" altLang="ko-KR" sz="1400" dirty="0"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607D60-B9E8-4B79-B9C5-F6C37E0CF53D}"/>
              </a:ext>
            </a:extLst>
          </p:cNvPr>
          <p:cNvGrpSpPr/>
          <p:nvPr/>
        </p:nvGrpSpPr>
        <p:grpSpPr>
          <a:xfrm>
            <a:off x="527920" y="3086424"/>
            <a:ext cx="5663060" cy="1116787"/>
            <a:chOff x="527920" y="3008930"/>
            <a:chExt cx="5663060" cy="111678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E430061-3CF0-4B64-BEEC-01D820FF460F}"/>
                </a:ext>
              </a:extLst>
            </p:cNvPr>
            <p:cNvSpPr/>
            <p:nvPr/>
          </p:nvSpPr>
          <p:spPr>
            <a:xfrm>
              <a:off x="527920" y="3008930"/>
              <a:ext cx="343949" cy="33855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8A13A4-C48D-4F2A-87CC-9D30E64C5A3D}"/>
                </a:ext>
              </a:extLst>
            </p:cNvPr>
            <p:cNvSpPr txBox="1"/>
            <p:nvPr/>
          </p:nvSpPr>
          <p:spPr>
            <a:xfrm>
              <a:off x="930592" y="3008930"/>
              <a:ext cx="9580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Binarize</a:t>
              </a:r>
              <a:endParaRPr lang="ko-KR" altLang="en-US" sz="16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B820E9-5EB5-4783-A51B-8040AFAAC947}"/>
                </a:ext>
              </a:extLst>
            </p:cNvPr>
            <p:cNvSpPr txBox="1"/>
            <p:nvPr/>
          </p:nvSpPr>
          <p:spPr>
            <a:xfrm>
              <a:off x="527920" y="3428667"/>
              <a:ext cx="5663060" cy="697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학습 데이터 </a:t>
              </a:r>
              <a:r>
                <a:rPr lang="en-US" altLang="ko-KR" sz="1400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Tokenization </a:t>
              </a:r>
              <a:r>
                <a:rPr lang="ko-KR" altLang="en-US" sz="1400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실행</a:t>
              </a:r>
              <a:endParaRPr lang="en-US" altLang="ko-KR" sz="1400" dirty="0"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각 토큰을 </a:t>
              </a:r>
              <a:r>
                <a:rPr lang="en-US" altLang="ko-KR" sz="1400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Teacher</a:t>
              </a:r>
              <a:r>
                <a:rPr lang="ko-KR" altLang="en-US" sz="1400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 모델 내 단어로 인덱스로 변경</a:t>
              </a:r>
              <a:endParaRPr lang="en-US" altLang="ko-KR" sz="1400" dirty="0"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CF8BB72-9BF3-4125-BB93-003B0A80D893}"/>
              </a:ext>
            </a:extLst>
          </p:cNvPr>
          <p:cNvGrpSpPr/>
          <p:nvPr/>
        </p:nvGrpSpPr>
        <p:grpSpPr>
          <a:xfrm>
            <a:off x="6249703" y="1117149"/>
            <a:ext cx="5835034" cy="4771501"/>
            <a:chOff x="527920" y="4445747"/>
            <a:chExt cx="5835034" cy="47715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0B0D954-89C4-40F7-B8C9-F59E4C94DED2}"/>
                </a:ext>
              </a:extLst>
            </p:cNvPr>
            <p:cNvSpPr/>
            <p:nvPr/>
          </p:nvSpPr>
          <p:spPr>
            <a:xfrm>
              <a:off x="527920" y="4445747"/>
              <a:ext cx="343949" cy="33855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3087A2-09E7-443C-9CD5-0C47AE9F4063}"/>
                </a:ext>
              </a:extLst>
            </p:cNvPr>
            <p:cNvSpPr txBox="1"/>
            <p:nvPr/>
          </p:nvSpPr>
          <p:spPr>
            <a:xfrm>
              <a:off x="930592" y="4445747"/>
              <a:ext cx="1600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Training (</a:t>
              </a:r>
              <a:r>
                <a:rPr lang="ko-KR" altLang="en-US" sz="1600" b="1" dirty="0"/>
                <a:t>학습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D290D9-966F-4190-A849-1451BA2B4364}"/>
                </a:ext>
              </a:extLst>
            </p:cNvPr>
            <p:cNvSpPr txBox="1"/>
            <p:nvPr/>
          </p:nvSpPr>
          <p:spPr>
            <a:xfrm>
              <a:off x="699894" y="7469910"/>
              <a:ext cx="5663060" cy="17473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학습 전</a:t>
              </a:r>
              <a:r>
                <a:rPr lang="en-US" altLang="ko-KR" sz="1400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, KCBERT</a:t>
              </a:r>
              <a:r>
                <a:rPr lang="ko-KR" altLang="en-US" sz="1400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400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DISTIL KCBERT </a:t>
              </a:r>
              <a:r>
                <a:rPr lang="ko-KR" altLang="en-US" sz="1400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파라미터 세팅</a:t>
              </a:r>
              <a:endParaRPr lang="en-US" altLang="ko-KR" sz="1400" dirty="0"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ACTIVATION, HEADS, VOCAB SIZE </a:t>
              </a:r>
              <a:r>
                <a:rPr lang="ko-KR" altLang="en-US" sz="1400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등 일부 파라미터들은 </a:t>
              </a:r>
              <a:br>
                <a:rPr lang="en-US" altLang="ko-KR" sz="1400" dirty="0">
                  <a:ea typeface="맑은 고딕" panose="020B0503020000020004" pitchFamily="50" charset="-127"/>
                  <a:cs typeface="Times New Roman" panose="02020603050405020304" pitchFamily="18" charset="0"/>
                </a:rPr>
              </a:br>
              <a:r>
                <a:rPr lang="ko-KR" altLang="en-US" sz="1400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동일하게 세팅 필요</a:t>
              </a:r>
              <a:endParaRPr lang="en-US" altLang="ko-KR" sz="1400" dirty="0"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b="1" dirty="0">
                  <a:solidFill>
                    <a:srgbClr val="FF0000"/>
                  </a:solidFill>
                  <a:ea typeface="맑은 고딕" panose="020B0503020000020004" pitchFamily="50" charset="-127"/>
                  <a:cs typeface="Times New Roman" panose="02020603050405020304" pitchFamily="18" charset="0"/>
                </a:rPr>
                <a:t>DIMENSION, LAYER </a:t>
              </a:r>
              <a:r>
                <a:rPr lang="ko-KR" altLang="en-US" sz="1400" b="1" dirty="0">
                  <a:solidFill>
                    <a:srgbClr val="FF0000"/>
                  </a:solidFill>
                  <a:ea typeface="맑은 고딕" panose="020B0503020000020004" pitchFamily="50" charset="-127"/>
                  <a:cs typeface="Times New Roman" panose="02020603050405020304" pitchFamily="18" charset="0"/>
                </a:rPr>
                <a:t>숫자를 변환하며 파라미터 개수 조정</a:t>
              </a:r>
              <a:endParaRPr lang="en-US" altLang="ko-KR" sz="1400" b="1" dirty="0">
                <a:solidFill>
                  <a:srgbClr val="FF0000"/>
                </a:solidFill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F5C27D9-1357-4C8B-A5EF-B11C3C68B283}"/>
              </a:ext>
            </a:extLst>
          </p:cNvPr>
          <p:cNvGrpSpPr/>
          <p:nvPr/>
        </p:nvGrpSpPr>
        <p:grpSpPr>
          <a:xfrm>
            <a:off x="527920" y="4926041"/>
            <a:ext cx="5663060" cy="1116787"/>
            <a:chOff x="527920" y="3008930"/>
            <a:chExt cx="5663060" cy="111678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BA4DF02-DCC7-4B64-821E-09BF340DFFC7}"/>
                </a:ext>
              </a:extLst>
            </p:cNvPr>
            <p:cNvSpPr/>
            <p:nvPr/>
          </p:nvSpPr>
          <p:spPr>
            <a:xfrm>
              <a:off x="527920" y="3008930"/>
              <a:ext cx="343949" cy="33855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68CE54-4E43-4F6D-9F19-381E8F0886D3}"/>
                </a:ext>
              </a:extLst>
            </p:cNvPr>
            <p:cNvSpPr txBox="1"/>
            <p:nvPr/>
          </p:nvSpPr>
          <p:spPr>
            <a:xfrm>
              <a:off x="930592" y="3008930"/>
              <a:ext cx="14804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Token counts</a:t>
              </a:r>
              <a:endParaRPr lang="ko-KR" altLang="en-US" sz="16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4FD1B4C-4BAF-4C54-8351-B6A43A68D5FC}"/>
                </a:ext>
              </a:extLst>
            </p:cNvPr>
            <p:cNvSpPr txBox="1"/>
            <p:nvPr/>
          </p:nvSpPr>
          <p:spPr>
            <a:xfrm>
              <a:off x="527920" y="3428667"/>
              <a:ext cx="5663060" cy="697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각 토큰의 빈도 수를 </a:t>
              </a:r>
              <a:r>
                <a:rPr lang="en-US" altLang="ko-KR" sz="1400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token counts </a:t>
              </a:r>
              <a:r>
                <a:rPr lang="ko-KR" altLang="en-US" sz="1400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파일로 저장</a:t>
              </a:r>
              <a:br>
                <a:rPr lang="en-US" altLang="ko-KR" sz="1400" dirty="0">
                  <a:ea typeface="맑은 고딕" panose="020B0503020000020004" pitchFamily="50" charset="-127"/>
                  <a:cs typeface="Times New Roman" panose="02020603050405020304" pitchFamily="18" charset="0"/>
                </a:rPr>
              </a:br>
              <a:r>
                <a:rPr lang="en-US" altLang="ko-KR" sz="1400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(distillation</a:t>
              </a:r>
              <a:r>
                <a:rPr lang="ko-KR" altLang="en-US" sz="1400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에 모델에서의 </a:t>
              </a:r>
              <a:r>
                <a:rPr lang="en-US" altLang="ko-KR" sz="1400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tokenization </a:t>
              </a:r>
              <a:r>
                <a:rPr lang="ko-KR" altLang="en-US" sz="1400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파일을 생성 시 필요</a:t>
              </a:r>
              <a:r>
                <a:rPr lang="en-US" altLang="ko-KR" sz="1400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95012F8-3819-4016-9DA3-45E7E2C8DD97}"/>
              </a:ext>
            </a:extLst>
          </p:cNvPr>
          <p:cNvSpPr txBox="1"/>
          <p:nvPr/>
        </p:nvSpPr>
        <p:spPr>
          <a:xfrm>
            <a:off x="6421677" y="5921706"/>
            <a:ext cx="5176006" cy="6970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GITHUB </a:t>
            </a:r>
            <a:r>
              <a:rPr lang="ko-KR" altLang="en-US" sz="14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내 </a:t>
            </a:r>
            <a:r>
              <a:rPr lang="ko-KR" altLang="en-US" sz="1400" b="1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지식증류</a:t>
            </a:r>
            <a:r>
              <a:rPr lang="ko-KR" altLang="en-US" sz="14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 기법</a:t>
            </a:r>
            <a:r>
              <a:rPr lang="en-US" altLang="ko-KR" sz="14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학습 코드 링크</a:t>
            </a:r>
            <a:endParaRPr lang="en-US" altLang="ko-KR" sz="1400" b="1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https://github.com/foxroma6/kcbert-distillation</a:t>
            </a:r>
          </a:p>
        </p:txBody>
      </p:sp>
    </p:spTree>
    <p:extLst>
      <p:ext uri="{BB962C8B-B14F-4D97-AF65-F5344CB8AC3E}">
        <p14:creationId xmlns:p14="http://schemas.microsoft.com/office/powerpoint/2010/main" val="2472007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30C060D-4A45-4A34-981E-1FCAB6491047}"/>
              </a:ext>
            </a:extLst>
          </p:cNvPr>
          <p:cNvSpPr txBox="1"/>
          <p:nvPr/>
        </p:nvSpPr>
        <p:spPr>
          <a:xfrm>
            <a:off x="334963" y="188913"/>
            <a:ext cx="56509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모델 압축 방법론 </a:t>
            </a:r>
            <a:r>
              <a:rPr lang="en-US" altLang="ko-KR" b="1" dirty="0"/>
              <a:t>– </a:t>
            </a:r>
            <a:r>
              <a:rPr lang="ko-KR" altLang="en-US" b="1" dirty="0" err="1"/>
              <a:t>지식증류</a:t>
            </a:r>
            <a:r>
              <a:rPr lang="ko-KR" altLang="en-US" b="1" dirty="0"/>
              <a:t> 모델의 성능 비교</a:t>
            </a:r>
            <a:endParaRPr lang="en-US" altLang="ko-KR" b="1" dirty="0"/>
          </a:p>
          <a:p>
            <a:endParaRPr lang="en-US" altLang="ko-KR" b="1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CFFAA77-5CB6-4CCB-A813-04B9B5260F88}"/>
              </a:ext>
            </a:extLst>
          </p:cNvPr>
          <p:cNvCxnSpPr>
            <a:cxnSpLocks/>
          </p:cNvCxnSpPr>
          <p:nvPr/>
        </p:nvCxnSpPr>
        <p:spPr>
          <a:xfrm>
            <a:off x="334963" y="682392"/>
            <a:ext cx="11522075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8F3B5C6-6ECD-472B-B9FB-6740516EF4D4}"/>
              </a:ext>
            </a:extLst>
          </p:cNvPr>
          <p:cNvSpPr txBox="1"/>
          <p:nvPr/>
        </p:nvSpPr>
        <p:spPr>
          <a:xfrm>
            <a:off x="334963" y="701267"/>
            <a:ext cx="9933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/>
              <a:t>Kcbert</a:t>
            </a:r>
            <a:r>
              <a:rPr lang="ko-KR" altLang="en-US" sz="1600" b="1" dirty="0"/>
              <a:t>에 </a:t>
            </a:r>
            <a:r>
              <a:rPr lang="en-US" altLang="ko-KR" sz="1600" b="1" dirty="0"/>
              <a:t>Distillation</a:t>
            </a:r>
            <a:r>
              <a:rPr lang="ko-KR" altLang="en-US" sz="1600" b="1" dirty="0"/>
              <a:t>을 기법을 적용해서 만든 모델은 정확도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성능 측면에서 뛰어난 효율성을 보이고 있음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4D76119-AADF-4383-A6C6-DF8186090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909672"/>
              </p:ext>
            </p:extLst>
          </p:nvPr>
        </p:nvGraphicFramePr>
        <p:xfrm>
          <a:off x="558969" y="1756929"/>
          <a:ext cx="5433863" cy="2911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2339">
                  <a:extLst>
                    <a:ext uri="{9D8B030D-6E8A-4147-A177-3AD203B41FA5}">
                      <a16:colId xmlns:a16="http://schemas.microsoft.com/office/drawing/2014/main" val="34493282"/>
                    </a:ext>
                  </a:extLst>
                </a:gridCol>
                <a:gridCol w="850541">
                  <a:extLst>
                    <a:ext uri="{9D8B030D-6E8A-4147-A177-3AD203B41FA5}">
                      <a16:colId xmlns:a16="http://schemas.microsoft.com/office/drawing/2014/main" val="3212082966"/>
                    </a:ext>
                  </a:extLst>
                </a:gridCol>
                <a:gridCol w="1208628">
                  <a:extLst>
                    <a:ext uri="{9D8B030D-6E8A-4147-A177-3AD203B41FA5}">
                      <a16:colId xmlns:a16="http://schemas.microsoft.com/office/drawing/2014/main" val="1744622222"/>
                    </a:ext>
                  </a:extLst>
                </a:gridCol>
                <a:gridCol w="1333727">
                  <a:extLst>
                    <a:ext uri="{9D8B030D-6E8A-4147-A177-3AD203B41FA5}">
                      <a16:colId xmlns:a16="http://schemas.microsoft.com/office/drawing/2014/main" val="1358820886"/>
                    </a:ext>
                  </a:extLst>
                </a:gridCol>
                <a:gridCol w="1208628">
                  <a:extLst>
                    <a:ext uri="{9D8B030D-6E8A-4147-A177-3AD203B41FA5}">
                      <a16:colId xmlns:a16="http://schemas.microsoft.com/office/drawing/2014/main" val="3289105766"/>
                    </a:ext>
                  </a:extLst>
                </a:gridCol>
              </a:tblGrid>
              <a:tr h="2911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INDEX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레이어 숫자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DIMENSION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>
                          <a:effectLst/>
                        </a:rPr>
                        <a:t>파라미터 개수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예측 시간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초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617727"/>
                  </a:ext>
                </a:extLst>
              </a:tr>
              <a:tr h="291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192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26,555,376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128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950134"/>
                  </a:ext>
                </a:extLst>
              </a:tr>
              <a:tr h="291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768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27,440,688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136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042649"/>
                  </a:ext>
                </a:extLst>
              </a:tr>
              <a:tr h="291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3072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30,981,936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177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314112"/>
                  </a:ext>
                </a:extLst>
              </a:tr>
              <a:tr h="291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192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31,878,000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292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95451"/>
                  </a:ext>
                </a:extLst>
              </a:tr>
              <a:tr h="291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768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34,533,936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330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15161"/>
                  </a:ext>
                </a:extLst>
              </a:tr>
              <a:tr h="291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3072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45,157,680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475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910101"/>
                  </a:ext>
                </a:extLst>
              </a:tr>
              <a:tr h="291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192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         </a:t>
                      </a:r>
                      <a:r>
                        <a:rPr lang="en-US" altLang="ko-KR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39,861,936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548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348353"/>
                  </a:ext>
                </a:extLst>
              </a:tr>
              <a:tr h="291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768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45,173,808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649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500438"/>
                  </a:ext>
                </a:extLst>
              </a:tr>
              <a:tr h="291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3072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66,421,296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882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208269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970D4D7B-D59E-42D4-9AD3-AA86FC35F79B}"/>
              </a:ext>
            </a:extLst>
          </p:cNvPr>
          <p:cNvSpPr/>
          <p:nvPr/>
        </p:nvSpPr>
        <p:spPr>
          <a:xfrm>
            <a:off x="455801" y="1181933"/>
            <a:ext cx="5552702" cy="338554"/>
          </a:xfrm>
          <a:prstGeom prst="rect">
            <a:avLst/>
          </a:prstGeom>
          <a:solidFill>
            <a:srgbClr val="00206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</a:rPr>
              <a:t>Kcbert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기반으로 하는 </a:t>
            </a:r>
            <a:r>
              <a:rPr lang="ko-KR" altLang="en-US" sz="1400" b="1" dirty="0" err="1">
                <a:solidFill>
                  <a:schemeClr val="bg1"/>
                </a:solidFill>
              </a:rPr>
              <a:t>지식증류</a:t>
            </a:r>
            <a:r>
              <a:rPr lang="ko-KR" altLang="en-US" sz="1400" b="1" dirty="0">
                <a:solidFill>
                  <a:schemeClr val="bg1"/>
                </a:solidFill>
              </a:rPr>
              <a:t> 모델 생성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35857E2-477D-4E05-A2A7-BBC645E7691F}"/>
              </a:ext>
            </a:extLst>
          </p:cNvPr>
          <p:cNvSpPr/>
          <p:nvPr/>
        </p:nvSpPr>
        <p:spPr>
          <a:xfrm>
            <a:off x="6304336" y="1181641"/>
            <a:ext cx="5351355" cy="338554"/>
          </a:xfrm>
          <a:prstGeom prst="rect">
            <a:avLst/>
          </a:prstGeom>
          <a:solidFill>
            <a:srgbClr val="00206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각 모델 별 정확도 및 성능 비교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2A80F66-A731-4D0A-9ACA-9F3AFECBD973}"/>
              </a:ext>
            </a:extLst>
          </p:cNvPr>
          <p:cNvSpPr/>
          <p:nvPr/>
        </p:nvSpPr>
        <p:spPr>
          <a:xfrm>
            <a:off x="503616" y="4732719"/>
            <a:ext cx="5676711" cy="1362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Hidden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layer</a:t>
            </a:r>
            <a:r>
              <a:rPr lang="ko-KR" altLang="en-US" sz="1200" dirty="0">
                <a:solidFill>
                  <a:schemeClr val="tx1"/>
                </a:solidFill>
              </a:rPr>
              <a:t>와 </a:t>
            </a:r>
            <a:r>
              <a:rPr lang="en-US" altLang="ko-KR" sz="1200" dirty="0">
                <a:solidFill>
                  <a:schemeClr val="tx1"/>
                </a:solidFill>
              </a:rPr>
              <a:t>Hidden Dimension</a:t>
            </a:r>
            <a:r>
              <a:rPr lang="ko-KR" altLang="en-US" sz="1200" dirty="0">
                <a:solidFill>
                  <a:schemeClr val="tx1"/>
                </a:solidFill>
              </a:rPr>
              <a:t>의 개수를 변경하면서 총 </a:t>
            </a:r>
            <a:r>
              <a:rPr lang="en-US" altLang="ko-KR" sz="1200" dirty="0">
                <a:solidFill>
                  <a:schemeClr val="tx1"/>
                </a:solidFill>
              </a:rPr>
              <a:t>9</a:t>
            </a:r>
            <a:r>
              <a:rPr lang="ko-KR" altLang="en-US" sz="1200" dirty="0">
                <a:solidFill>
                  <a:schemeClr val="tx1"/>
                </a:solidFill>
              </a:rPr>
              <a:t>가지의 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지식 증류 기법 모델 생성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레이어의 개수가 증가할 수록 모델의 예측 소요시간이 급증하는 패턴을 보임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∴ </a:t>
            </a:r>
            <a:r>
              <a:rPr lang="ko-KR" altLang="en-US" sz="1200" b="1" dirty="0">
                <a:solidFill>
                  <a:schemeClr val="tx1"/>
                </a:solidFill>
              </a:rPr>
              <a:t>성능을 고려할 시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상대적으로 </a:t>
            </a:r>
            <a:r>
              <a:rPr lang="ko-KR" altLang="en-US" sz="1200" b="1" dirty="0">
                <a:solidFill>
                  <a:srgbClr val="C00000"/>
                </a:solidFill>
              </a:rPr>
              <a:t>레이어의 비중을 낮게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en-US" altLang="ko-KR" sz="1200" b="1" dirty="0">
                <a:solidFill>
                  <a:srgbClr val="0070C0"/>
                </a:solidFill>
              </a:rPr>
              <a:t>DIMENSION</a:t>
            </a:r>
            <a:r>
              <a:rPr lang="ko-KR" altLang="en-US" sz="1200" b="1" dirty="0">
                <a:solidFill>
                  <a:srgbClr val="0070C0"/>
                </a:solidFill>
              </a:rPr>
              <a:t>의 </a:t>
            </a:r>
            <a:br>
              <a:rPr lang="en-US" altLang="ko-KR" sz="1200" b="1" dirty="0">
                <a:solidFill>
                  <a:srgbClr val="0070C0"/>
                </a:solidFill>
              </a:rPr>
            </a:br>
            <a:r>
              <a:rPr lang="en-US" altLang="ko-KR" sz="1200" b="1" dirty="0">
                <a:solidFill>
                  <a:srgbClr val="0070C0"/>
                </a:solidFill>
              </a:rPr>
              <a:t>   </a:t>
            </a:r>
            <a:r>
              <a:rPr lang="ko-KR" altLang="en-US" sz="1200" b="1" dirty="0">
                <a:solidFill>
                  <a:srgbClr val="0070C0"/>
                </a:solidFill>
              </a:rPr>
              <a:t>비중을 높게</a:t>
            </a:r>
            <a:r>
              <a:rPr lang="ko-KR" altLang="en-US" sz="1200" b="1" dirty="0">
                <a:solidFill>
                  <a:schemeClr val="tx1"/>
                </a:solidFill>
              </a:rPr>
              <a:t> 모델 생성 필요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3C0280E-694C-4E33-B6AE-9C7E2E15E88F}"/>
              </a:ext>
            </a:extLst>
          </p:cNvPr>
          <p:cNvSpPr/>
          <p:nvPr/>
        </p:nvSpPr>
        <p:spPr>
          <a:xfrm>
            <a:off x="6304336" y="5844139"/>
            <a:ext cx="5676711" cy="82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가장 높은 정확도를 보여주는 모델은 </a:t>
            </a:r>
            <a:r>
              <a:rPr lang="en-US" altLang="ko-KR" sz="1200" dirty="0">
                <a:solidFill>
                  <a:schemeClr val="tx1"/>
                </a:solidFill>
              </a:rPr>
              <a:t>5</a:t>
            </a:r>
            <a:r>
              <a:rPr lang="ko-KR" altLang="en-US" sz="1200" dirty="0">
                <a:solidFill>
                  <a:schemeClr val="tx1"/>
                </a:solidFill>
              </a:rPr>
              <a:t>번 </a:t>
            </a:r>
            <a:r>
              <a:rPr lang="en-US" altLang="ko-KR" sz="1200" dirty="0">
                <a:solidFill>
                  <a:schemeClr val="tx1"/>
                </a:solidFill>
              </a:rPr>
              <a:t>(20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epoch </a:t>
            </a:r>
            <a:r>
              <a:rPr lang="ko-KR" altLang="en-US" sz="1200" dirty="0">
                <a:solidFill>
                  <a:schemeClr val="tx1"/>
                </a:solidFill>
              </a:rPr>
              <a:t>수행 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임계점 도달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chemeClr val="tx1"/>
                </a:solidFill>
              </a:rPr>
              <a:t>지식증류기법</a:t>
            </a:r>
            <a:r>
              <a:rPr lang="ko-KR" altLang="en-US" sz="1200" dirty="0">
                <a:solidFill>
                  <a:schemeClr val="tx1"/>
                </a:solidFill>
              </a:rPr>
              <a:t> 모델의 예측 정확도의 한계점이 존재 </a:t>
            </a:r>
            <a:r>
              <a:rPr lang="en-US" altLang="ko-KR" sz="1200" dirty="0">
                <a:solidFill>
                  <a:schemeClr val="tx1"/>
                </a:solidFill>
              </a:rPr>
              <a:t>(92%</a:t>
            </a:r>
            <a:r>
              <a:rPr lang="ko-KR" altLang="en-US" sz="1200" dirty="0">
                <a:solidFill>
                  <a:schemeClr val="tx1"/>
                </a:solidFill>
              </a:rPr>
              <a:t>의 정확도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E8CAA922-9242-43B1-A38E-B59FE3B9BA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4582058"/>
              </p:ext>
            </p:extLst>
          </p:nvPr>
        </p:nvGraphicFramePr>
        <p:xfrm>
          <a:off x="6180327" y="1566748"/>
          <a:ext cx="5676711" cy="4372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5854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14006</TotalTime>
  <Words>1753</Words>
  <Application>Microsoft Office PowerPoint</Application>
  <PresentationFormat>와이드스크린</PresentationFormat>
  <Paragraphs>356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HOSUB JANG</dc:creator>
  <cp:lastModifiedBy>JANG HOSUB</cp:lastModifiedBy>
  <cp:revision>221</cp:revision>
  <dcterms:created xsi:type="dcterms:W3CDTF">2019-03-03T06:44:17Z</dcterms:created>
  <dcterms:modified xsi:type="dcterms:W3CDTF">2020-12-21T15:11:57Z</dcterms:modified>
</cp:coreProperties>
</file>