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0" r:id="rId4"/>
    <p:sldId id="262" r:id="rId5"/>
    <p:sldId id="261" r:id="rId6"/>
    <p:sldId id="263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972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  <p15:guide id="7" orient="horz" pos="232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16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UB JANG" initials="HJ" lastIdx="1" clrIdx="0">
    <p:extLst>
      <p:ext uri="{19B8F6BF-5375-455C-9EA6-DF929625EA0E}">
        <p15:presenceInfo xmlns:p15="http://schemas.microsoft.com/office/powerpoint/2012/main" userId="65a72cb590b163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83"/>
        <p:guide pos="5972"/>
        <p:guide pos="438"/>
        <p:guide pos="7242"/>
        <p:guide orient="horz" pos="640"/>
        <p:guide orient="horz" pos="4110"/>
        <p:guide orient="horz" pos="232"/>
        <p:guide pos="3840"/>
        <p:guide pos="1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F6EB-E40B-4349-ACC0-8DD5A903F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92D4D-44E3-45FF-93DE-F27C2DE1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D660-4FFD-4080-B7B9-1F700FC0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6D071-9EA1-42EF-BFAD-4E83AA1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DC979-2CFA-4577-8A3E-87536DE4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8580-48FF-4329-836B-70E2EB2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8D2CF-FB3D-4B7D-B42C-BF5C9C38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80B5D-F5C6-4ED2-B38A-8C31A7B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D31BE-45CA-4FE0-BA2C-764225DD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975A2-B964-403C-9E0A-EBA52F60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4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3E7672-E69A-4B60-8C09-0572D20C2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B0169-4F3A-46E4-BACD-7C35B287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213AE-9861-4B86-BE35-183DA5D8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305E-9307-4C6D-9A57-ACBEBEE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CA1E-1C29-4ED1-AD7E-710CF15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5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3553-F60E-4269-8480-AC36A559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80BAF-B97F-4823-81F9-57DB22D5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51B4-B389-4814-83CA-441B44B9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461F5-79F9-49D5-ABEE-F2EB704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4DCA0-E0DC-4461-963E-2444061A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F5279-6A91-4EEE-A85F-4E422B4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D6E15-E6E4-4549-93F3-70C225D1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0D6B7-2FB1-4717-AE04-AF9AF85E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92BDA-93E0-46A3-A655-818154E5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C4275-90E6-4AE6-B192-56051169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A6C5-CB3A-4D4E-82D3-9672294E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249CB-163B-465C-A48D-46CBCB6D6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3CDD0-D6BD-44DF-AC20-782EAD97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1B479-9D5F-4F7E-A33D-F49E90B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2DAA5-75E6-4160-A648-183D03B2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D9270-D8D6-40D7-9A1F-825A7C3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4D35F-3BC5-4ABE-AF4E-3E691C1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BF9B9-72A1-4372-8B63-FE1D92D4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B3BD5-DDE0-4412-976A-7BBF80023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BAD43-6971-4B17-95E4-801B220B0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68284E-BB1A-4CAF-A421-8664F58F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CE0DD-E768-4EAE-99DA-D78E8DCA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39660-F5FB-4486-92E8-35647A61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93E22-2548-41F0-95FB-EC68B9E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A5761-F7FA-4709-A475-787C4F5D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92F1C9-5871-4040-A5C0-7591BE8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90EE6-36C4-4BA4-915A-1E6B8B2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B51A5-DD08-4E9E-8C45-FB5A9820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0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14142-583E-4D18-AEA9-620F8EC5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B36435-9F23-45CB-BD8B-4B8FC735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5E1E1-056A-4188-8F3A-8DCB81D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04549-86AF-4DEA-9DED-29D60788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B4AB4-169B-4C16-9834-D66FD00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E065E-60A3-4618-A174-C8AEE380E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8D061-E5BB-484E-A5E5-23FEBFB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F857A-E3BD-470C-A981-1C3C622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10F45-5D9B-496B-A69F-C4C55B96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482C4-557C-4435-B3F4-6E076250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895FA1-A02E-4CA0-AE3E-79D0CC7F4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E07A7-806F-428E-845C-CF316A973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80212-A96D-4090-ACDD-79036B3D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90722-B135-4BCC-8F63-743288E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FFD88-BE8C-4867-9F8C-8947304F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AB3FF6-946F-4487-A677-488B6B05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A5644-E030-499E-BC85-D5774D4F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0C7B4-6393-42E0-A90E-70D50148F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0D5-C70E-4908-BD6E-C4DF1C463EF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7FDA2-4C0F-4097-B3D2-3569C18A0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EE326-A678-446A-BD85-8F7F6B54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D770BD-636F-430C-B5E7-9228664B16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데이터분석 발표자료</a:t>
            </a:r>
            <a:endParaRPr lang="en-US" altLang="ko-KR" sz="3600" b="1"/>
          </a:p>
          <a:p>
            <a:pPr algn="ctr"/>
            <a:endParaRPr lang="en-US" altLang="ko-KR" b="1"/>
          </a:p>
          <a:p>
            <a:pPr algn="ctr"/>
            <a:endParaRPr lang="en-US" altLang="ko-KR" sz="2400" b="1"/>
          </a:p>
          <a:p>
            <a:pPr algn="ctr"/>
            <a:r>
              <a:rPr lang="ko-KR" altLang="en-US" sz="2400" b="1" err="1"/>
              <a:t>장호섭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3328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solidFill>
                  <a:srgbClr val="0070C0"/>
                </a:solidFill>
              </a:rPr>
              <a:t>목차</a:t>
            </a:r>
            <a:endParaRPr lang="en-US" altLang="ko-KR" sz="4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2008505" y="1410533"/>
            <a:ext cx="7266733" cy="337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데이터 분석 개요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데이터 정의 및 </a:t>
            </a:r>
            <a:r>
              <a:rPr lang="ko-KR" altLang="en-US" sz="2200" b="1" err="1">
                <a:solidFill>
                  <a:schemeClr val="bg2">
                    <a:lumMod val="25000"/>
                  </a:schemeClr>
                </a:solidFill>
              </a:rPr>
              <a:t>전처리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분석모델 생성 및 정확도 비교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분석모델 인자 별 중요도 파악을 통한 인사이트 도출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마케팅 분석 </a:t>
            </a:r>
            <a:r>
              <a:rPr lang="en-US" altLang="ko-KR" sz="2200" b="1">
                <a:solidFill>
                  <a:schemeClr val="bg2">
                    <a:lumMod val="25000"/>
                  </a:schemeClr>
                </a:solidFill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048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667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</a:rPr>
              <a:t>데이터분석 개요 </a:t>
            </a:r>
            <a:r>
              <a:rPr lang="en-US" altLang="ko-KR" sz="2800" b="1"/>
              <a:t>| </a:t>
            </a:r>
            <a:r>
              <a:rPr lang="ko-KR" altLang="en-US" sz="2800" b="1"/>
              <a:t>디지털 캠페인 최적화</a:t>
            </a:r>
            <a:endParaRPr lang="en-US" altLang="ko-KR" sz="28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695325" y="1105733"/>
            <a:ext cx="10588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고객의 활동 데이터 기반 마케팅 계획과 실행 분석으로 디지털 캠페인 최적화 수행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73A0CB-041F-49CC-8D8E-C96E19C8A905}"/>
              </a:ext>
            </a:extLst>
          </p:cNvPr>
          <p:cNvCxnSpPr/>
          <p:nvPr/>
        </p:nvCxnSpPr>
        <p:spPr>
          <a:xfrm>
            <a:off x="695325" y="3334326"/>
            <a:ext cx="1080135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id="{042046AE-C1C2-4A19-A2D8-FF4FEAD1877A}"/>
              </a:ext>
            </a:extLst>
          </p:cNvPr>
          <p:cNvSpPr/>
          <p:nvPr/>
        </p:nvSpPr>
        <p:spPr>
          <a:xfrm rot="5400000">
            <a:off x="1484531" y="2236912"/>
            <a:ext cx="2372977" cy="2194832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78B4D-9774-4167-BBC4-B2C36DE8E520}"/>
              </a:ext>
            </a:extLst>
          </p:cNvPr>
          <p:cNvSpPr txBox="1"/>
          <p:nvPr/>
        </p:nvSpPr>
        <p:spPr>
          <a:xfrm>
            <a:off x="1689710" y="3168069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매출 향상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에</a:t>
            </a:r>
            <a:endParaRPr lang="en-US" altLang="ko-KR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기여하는 디지털 </a:t>
            </a:r>
            <a:b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마케팅 수요 증가</a:t>
            </a:r>
          </a:p>
          <a:p>
            <a:pPr algn="ctr"/>
            <a:endParaRPr lang="ko-KR" altLang="en-US" b="1"/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6922C5C3-BE34-4350-8561-498AD012F3F5}"/>
              </a:ext>
            </a:extLst>
          </p:cNvPr>
          <p:cNvSpPr/>
          <p:nvPr/>
        </p:nvSpPr>
        <p:spPr>
          <a:xfrm rot="5400000">
            <a:off x="4908821" y="2236911"/>
            <a:ext cx="2372977" cy="2194832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3A57F-495A-416F-9A2F-CEF114F0323C}"/>
              </a:ext>
            </a:extLst>
          </p:cNvPr>
          <p:cNvSpPr txBox="1"/>
          <p:nvPr/>
        </p:nvSpPr>
        <p:spPr>
          <a:xfrm>
            <a:off x="4998584" y="3168067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고객의 활동</a:t>
            </a:r>
            <a:b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데이터 분석을 통한</a:t>
            </a:r>
            <a:br>
              <a:rPr lang="en-US" altLang="ko-KR" b="1">
                <a:solidFill>
                  <a:srgbClr val="FF0000"/>
                </a:solidFill>
              </a:rPr>
            </a:br>
            <a:r>
              <a:rPr lang="ko-KR" altLang="en-US" b="1">
                <a:solidFill>
                  <a:srgbClr val="FF0000"/>
                </a:solidFill>
              </a:rPr>
              <a:t>캠페인 최적화</a:t>
            </a:r>
            <a:endParaRPr lang="ko-KR" altLang="en-US" b="1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B47C803B-7C15-4D01-9F95-692C5B4D8D31}"/>
              </a:ext>
            </a:extLst>
          </p:cNvPr>
          <p:cNvSpPr/>
          <p:nvPr/>
        </p:nvSpPr>
        <p:spPr>
          <a:xfrm rot="5400000">
            <a:off x="8333112" y="2236910"/>
            <a:ext cx="2372977" cy="2194832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0F0565-33DA-4F9F-B68C-90C24B67ECDE}"/>
              </a:ext>
            </a:extLst>
          </p:cNvPr>
          <p:cNvSpPr txBox="1"/>
          <p:nvPr/>
        </p:nvSpPr>
        <p:spPr>
          <a:xfrm>
            <a:off x="8422876" y="3168067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캠페인 성과 기반의</a:t>
            </a:r>
            <a:endParaRPr lang="en-US" altLang="ko-KR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b="1">
                <a:solidFill>
                  <a:srgbClr val="FF0000"/>
                </a:solidFill>
              </a:rPr>
              <a:t>최적화 된</a:t>
            </a:r>
            <a:endParaRPr lang="en-US" altLang="ko-KR" b="1">
              <a:solidFill>
                <a:srgbClr val="FF0000"/>
              </a:solidFill>
            </a:endParaRPr>
          </a:p>
          <a:p>
            <a:pPr algn="ctr"/>
            <a:r>
              <a:rPr lang="ko-KR" altLang="en-US" b="1">
                <a:solidFill>
                  <a:srgbClr val="FF0000"/>
                </a:solidFill>
              </a:rPr>
              <a:t>마케팅 비용 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지출</a:t>
            </a:r>
          </a:p>
        </p:txBody>
      </p:sp>
      <p:pic>
        <p:nvPicPr>
          <p:cNvPr id="5122" name="Picture 2" descr="Image result for revenue going up icon">
            <a:extLst>
              <a:ext uri="{FF2B5EF4-FFF2-40B4-BE49-F238E27FC236}">
                <a16:creationId xmlns:a16="http://schemas.microsoft.com/office/drawing/2014/main" id="{5245173F-83BD-4EF8-8A76-CDA73D66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43" y="2449715"/>
            <a:ext cx="718352" cy="71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campaign analytics icon">
            <a:extLst>
              <a:ext uri="{FF2B5EF4-FFF2-40B4-BE49-F238E27FC236}">
                <a16:creationId xmlns:a16="http://schemas.microsoft.com/office/drawing/2014/main" id="{80D9864B-BEBD-4E06-A45F-6D13F68F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17" y="2375684"/>
            <a:ext cx="792383" cy="7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ay icon">
            <a:extLst>
              <a:ext uri="{FF2B5EF4-FFF2-40B4-BE49-F238E27FC236}">
                <a16:creationId xmlns:a16="http://schemas.microsoft.com/office/drawing/2014/main" id="{49CEA142-3FAA-47D1-AB91-1F8453EE8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41" y="2514632"/>
            <a:ext cx="588518" cy="5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D704FB08-22DE-4553-B13A-7904D70824CC}"/>
              </a:ext>
            </a:extLst>
          </p:cNvPr>
          <p:cNvGrpSpPr/>
          <p:nvPr/>
        </p:nvGrpSpPr>
        <p:grpSpPr>
          <a:xfrm>
            <a:off x="4774836" y="5291123"/>
            <a:ext cx="2417890" cy="586656"/>
            <a:chOff x="981227" y="5176194"/>
            <a:chExt cx="2417890" cy="5866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40430F-896E-4967-B7FC-D9BB427F0C84}"/>
                </a:ext>
              </a:extLst>
            </p:cNvPr>
            <p:cNvSpPr txBox="1"/>
            <p:nvPr/>
          </p:nvSpPr>
          <p:spPr>
            <a:xfrm>
              <a:off x="1411072" y="5239630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고객 활동 데이터 기반</a:t>
              </a:r>
              <a:endParaRPr lang="en-US" altLang="ko-KR" sz="1400" b="1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디지털 캠페인 최적화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A0B57D-F84F-43BF-9C32-1C3692FC1E8A}"/>
                </a:ext>
              </a:extLst>
            </p:cNvPr>
            <p:cNvSpPr txBox="1"/>
            <p:nvPr/>
          </p:nvSpPr>
          <p:spPr>
            <a:xfrm>
              <a:off x="981227" y="5176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ko-KR" altLang="en-US" sz="20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97D3A83-5933-4D64-9FBF-362F5104E39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827" y="5259984"/>
              <a:ext cx="0" cy="48251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8D0E530-9F3C-447C-9B64-C2622DD7F5EC}"/>
              </a:ext>
            </a:extLst>
          </p:cNvPr>
          <p:cNvGrpSpPr/>
          <p:nvPr/>
        </p:nvGrpSpPr>
        <p:grpSpPr>
          <a:xfrm>
            <a:off x="1131300" y="5291123"/>
            <a:ext cx="3198552" cy="586656"/>
            <a:chOff x="981227" y="5176194"/>
            <a:chExt cx="3198552" cy="5866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3544F6-235E-4DA9-AFE0-E464D1FB5376}"/>
                </a:ext>
              </a:extLst>
            </p:cNvPr>
            <p:cNvSpPr txBox="1"/>
            <p:nvPr/>
          </p:nvSpPr>
          <p:spPr>
            <a:xfrm>
              <a:off x="1411072" y="5239630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정기예금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매출 향상을 위한</a:t>
              </a:r>
              <a:endParaRPr lang="en-US" altLang="ko-KR" sz="1400" b="1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디지털 마케팅 캠페인 수요 증가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9DF9A3-01A0-491B-9AA7-7D9B06E2E9CB}"/>
                </a:ext>
              </a:extLst>
            </p:cNvPr>
            <p:cNvSpPr txBox="1"/>
            <p:nvPr/>
          </p:nvSpPr>
          <p:spPr>
            <a:xfrm>
              <a:off x="981227" y="5176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CF60A0-358A-4FCA-BF01-E3EFF724F7A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827" y="5259984"/>
              <a:ext cx="0" cy="48251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7D38AB-E27B-4494-979A-7484B9A67AD6}"/>
              </a:ext>
            </a:extLst>
          </p:cNvPr>
          <p:cNvGrpSpPr/>
          <p:nvPr/>
        </p:nvGrpSpPr>
        <p:grpSpPr>
          <a:xfrm>
            <a:off x="8041350" y="5270770"/>
            <a:ext cx="2956499" cy="586656"/>
            <a:chOff x="981227" y="5176194"/>
            <a:chExt cx="2956499" cy="58665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28DED0-A1D5-4619-B1CD-9E9002513714}"/>
                </a:ext>
              </a:extLst>
            </p:cNvPr>
            <p:cNvSpPr txBox="1"/>
            <p:nvPr/>
          </p:nvSpPr>
          <p:spPr>
            <a:xfrm>
              <a:off x="1411072" y="5239630"/>
              <a:ext cx="2526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데이터 분석 기반 의사결정을</a:t>
              </a:r>
              <a:endParaRPr lang="en-US" altLang="ko-KR" sz="1400" b="1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통한 마케팅 효과 증대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28EE3-FB96-4C2A-AB69-AA8921BF19CD}"/>
                </a:ext>
              </a:extLst>
            </p:cNvPr>
            <p:cNvSpPr txBox="1"/>
            <p:nvPr/>
          </p:nvSpPr>
          <p:spPr>
            <a:xfrm>
              <a:off x="981227" y="5176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20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5F7864A-3244-4F88-BE6F-CD93F9EA3DBD}"/>
                </a:ext>
              </a:extLst>
            </p:cNvPr>
            <p:cNvCxnSpPr>
              <a:cxnSpLocks/>
            </p:cNvCxnSpPr>
            <p:nvPr/>
          </p:nvCxnSpPr>
          <p:spPr>
            <a:xfrm>
              <a:off x="1343827" y="5259984"/>
              <a:ext cx="0" cy="48251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5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969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</a:rPr>
              <a:t>데이터 정의 및 </a:t>
            </a:r>
            <a:r>
              <a:rPr lang="ko-KR" altLang="en-US" sz="2800" b="1" err="1">
                <a:solidFill>
                  <a:srgbClr val="0070C0"/>
                </a:solidFill>
              </a:rPr>
              <a:t>전처리</a:t>
            </a:r>
            <a:r>
              <a:rPr lang="ko-KR" altLang="en-US" sz="2800" b="1">
                <a:solidFill>
                  <a:srgbClr val="0070C0"/>
                </a:solidFill>
              </a:rPr>
              <a:t> </a:t>
            </a:r>
            <a:r>
              <a:rPr lang="en-US" altLang="ko-KR" sz="2800" b="1"/>
              <a:t>| </a:t>
            </a:r>
            <a:r>
              <a:rPr lang="ko-KR" altLang="en-US" sz="2800" b="1"/>
              <a:t>분석모델에 적합한 데이터로 정재</a:t>
            </a:r>
            <a:endParaRPr lang="en-US" altLang="ko-KR" sz="28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695325" y="1105733"/>
            <a:ext cx="9841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고객 데이터에 대해 정의를 한 후 분석 모델에 적합한 데이터로 </a:t>
            </a:r>
            <a:r>
              <a:rPr lang="ko-KR" altLang="en-US" sz="2200" b="1" err="1">
                <a:solidFill>
                  <a:schemeClr val="bg2">
                    <a:lumMod val="25000"/>
                  </a:schemeClr>
                </a:solidFill>
              </a:rPr>
              <a:t>전처리</a:t>
            </a: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 수행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F5DC98-6641-4FE3-AC34-DA41FC5D4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15745"/>
              </p:ext>
            </p:extLst>
          </p:nvPr>
        </p:nvGraphicFramePr>
        <p:xfrm>
          <a:off x="695325" y="1649071"/>
          <a:ext cx="4643289" cy="42091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72162">
                  <a:extLst>
                    <a:ext uri="{9D8B030D-6E8A-4147-A177-3AD203B41FA5}">
                      <a16:colId xmlns:a16="http://schemas.microsoft.com/office/drawing/2014/main" val="72946838"/>
                    </a:ext>
                  </a:extLst>
                </a:gridCol>
                <a:gridCol w="3371127">
                  <a:extLst>
                    <a:ext uri="{9D8B030D-6E8A-4147-A177-3AD203B41FA5}">
                      <a16:colId xmlns:a16="http://schemas.microsoft.com/office/drawing/2014/main" val="2383675365"/>
                    </a:ext>
                  </a:extLst>
                </a:gridCol>
              </a:tblGrid>
              <a:tr h="19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설명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28416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458521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25915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결혼 여부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75944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상태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498998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채무 불이행 여부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082119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평균 잔고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28926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housing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주택 융자 여부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35194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여부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872242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접촉 수단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3025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마지막으로 접촉한 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02686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마지막으로 접촉한 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3586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마지막으로 접촉 시 통화한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14021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campaign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캠페인 기간 내 고객과 접촉한 횟수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248968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pdays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캠페인으로 고객과 접촉하고 지난 일수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80107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previous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 캠페인 진행 시 고객과 접촉한 횟수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63179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poutcome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 마케팅 캠페인 성공 유무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038334"/>
                  </a:ext>
                </a:extLst>
              </a:tr>
              <a:tr h="23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 예금 가입 유무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9996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4B6BBB7-DA69-4624-AE44-A1D9656A0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21803"/>
              </p:ext>
            </p:extLst>
          </p:nvPr>
        </p:nvGraphicFramePr>
        <p:xfrm>
          <a:off x="2674938" y="6285320"/>
          <a:ext cx="2350665" cy="220980"/>
        </p:xfrm>
        <a:graphic>
          <a:graphicData uri="http://schemas.openxmlformats.org/drawingml/2006/table">
            <a:tbl>
              <a:tblPr/>
              <a:tblGrid>
                <a:gridCol w="629218">
                  <a:extLst>
                    <a:ext uri="{9D8B030D-6E8A-4147-A177-3AD203B41FA5}">
                      <a16:colId xmlns:a16="http://schemas.microsoft.com/office/drawing/2014/main" val="1305592794"/>
                    </a:ext>
                  </a:extLst>
                </a:gridCol>
                <a:gridCol w="1721447">
                  <a:extLst>
                    <a:ext uri="{9D8B030D-6E8A-4147-A177-3AD203B41FA5}">
                      <a16:colId xmlns:a16="http://schemas.microsoft.com/office/drawing/2014/main" val="277536202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타겟 변수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2862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C455EFF2-CF06-420E-A1FE-9B1223A8E4D2}"/>
              </a:ext>
            </a:extLst>
          </p:cNvPr>
          <p:cNvSpPr txBox="1"/>
          <p:nvPr/>
        </p:nvSpPr>
        <p:spPr>
          <a:xfrm>
            <a:off x="6354695" y="190446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</a:rPr>
              <a:t>데이터 품질 점검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0A06D4-5C24-4DD6-97D3-3DAA3BF50C97}"/>
              </a:ext>
            </a:extLst>
          </p:cNvPr>
          <p:cNvGrpSpPr/>
          <p:nvPr/>
        </p:nvGrpSpPr>
        <p:grpSpPr>
          <a:xfrm>
            <a:off x="5821404" y="4983326"/>
            <a:ext cx="378633" cy="449319"/>
            <a:chOff x="4766019" y="4623447"/>
            <a:chExt cx="378633" cy="44931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A6A532-C249-4246-9D86-90C4339F5E22}"/>
                </a:ext>
              </a:extLst>
            </p:cNvPr>
            <p:cNvSpPr txBox="1"/>
            <p:nvPr/>
          </p:nvSpPr>
          <p:spPr>
            <a:xfrm>
              <a:off x="4766019" y="462344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20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2BE198-6AD5-4894-9C15-40E9FE93B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727" y="5043844"/>
              <a:ext cx="35092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71BA487-883D-4CD1-BE43-9F9DA0ECA14B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73" y="4703434"/>
              <a:ext cx="0" cy="369332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532E169-A31A-4AC6-BBA4-2FA36A19C1B8}"/>
              </a:ext>
            </a:extLst>
          </p:cNvPr>
          <p:cNvGrpSpPr/>
          <p:nvPr/>
        </p:nvGrpSpPr>
        <p:grpSpPr>
          <a:xfrm>
            <a:off x="5821404" y="3231632"/>
            <a:ext cx="378633" cy="449319"/>
            <a:chOff x="4766019" y="4623447"/>
            <a:chExt cx="378633" cy="4493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CBCFEC-73D5-4025-A0E7-7DCDF66F1B90}"/>
                </a:ext>
              </a:extLst>
            </p:cNvPr>
            <p:cNvSpPr txBox="1"/>
            <p:nvPr/>
          </p:nvSpPr>
          <p:spPr>
            <a:xfrm>
              <a:off x="4766019" y="462344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ko-KR" altLang="en-US" sz="20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8DFAB2E-B41D-4FB2-B696-04FCE3DE1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727" y="5043844"/>
              <a:ext cx="35092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9F7618A-AF0E-476C-AC3E-D442AA838D7F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73" y="4703434"/>
              <a:ext cx="0" cy="369332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D6671F1-A330-49D3-8323-B790D6190B57}"/>
              </a:ext>
            </a:extLst>
          </p:cNvPr>
          <p:cNvGrpSpPr/>
          <p:nvPr/>
        </p:nvGrpSpPr>
        <p:grpSpPr>
          <a:xfrm>
            <a:off x="5821404" y="1849053"/>
            <a:ext cx="378633" cy="449319"/>
            <a:chOff x="4766019" y="4623447"/>
            <a:chExt cx="378633" cy="44931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3390E3-0D64-4C87-852B-B065220626AC}"/>
                </a:ext>
              </a:extLst>
            </p:cNvPr>
            <p:cNvSpPr txBox="1"/>
            <p:nvPr/>
          </p:nvSpPr>
          <p:spPr>
            <a:xfrm>
              <a:off x="4766019" y="462344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E4FFB62-CEDC-459A-A84F-B8EC90F55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727" y="5043844"/>
              <a:ext cx="35092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A4B6EFE-A427-428E-A441-6A56A82A9B34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73" y="4703434"/>
              <a:ext cx="0" cy="369332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D63816-B063-4245-944E-4B2E90647F81}"/>
              </a:ext>
            </a:extLst>
          </p:cNvPr>
          <p:cNvSpPr txBox="1"/>
          <p:nvPr/>
        </p:nvSpPr>
        <p:spPr>
          <a:xfrm>
            <a:off x="6354695" y="2352644"/>
            <a:ext cx="407996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NULL </a:t>
            </a: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데이터 확인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통계학 </a:t>
            </a:r>
            <a:r>
              <a:rPr lang="ko-KR" altLang="en-US" sz="1400" b="1" err="1">
                <a:solidFill>
                  <a:schemeClr val="bg2">
                    <a:lumMod val="10000"/>
                  </a:schemeClr>
                </a:solidFill>
              </a:rPr>
              <a:t>다변량</a:t>
            </a: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 분석을 통해 데이터 속성 파악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12C9EE-605B-41B2-8A8F-C65FF32E7A87}"/>
              </a:ext>
            </a:extLst>
          </p:cNvPr>
          <p:cNvSpPr txBox="1"/>
          <p:nvPr/>
        </p:nvSpPr>
        <p:spPr>
          <a:xfrm>
            <a:off x="6354630" y="328704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</a:rPr>
              <a:t>파생 변수 생성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A1CAB4-B11A-41E5-A0D8-A899BBDD1A89}"/>
              </a:ext>
            </a:extLst>
          </p:cNvPr>
          <p:cNvSpPr txBox="1"/>
          <p:nvPr/>
        </p:nvSpPr>
        <p:spPr>
          <a:xfrm>
            <a:off x="6354630" y="3738703"/>
            <a:ext cx="500701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Day, month </a:t>
            </a: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변수를 가공해 마지막으로 접촉한지 며칠이</a:t>
            </a:r>
            <a:b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되었는지 파악하는 변수 생성 </a:t>
            </a: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400" b="1" err="1">
                <a:solidFill>
                  <a:schemeClr val="bg2">
                    <a:lumMod val="10000"/>
                  </a:schemeClr>
                </a:solidFill>
              </a:rPr>
              <a:t>day_diff</a:t>
            </a: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나이를 </a:t>
            </a: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 단위로 묶는 변수로 변경</a:t>
            </a:r>
            <a:endParaRPr lang="en-US" altLang="ko-KR" sz="1400" b="1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291CF6-2B58-4872-8DEC-13A597E2CC9D}"/>
              </a:ext>
            </a:extLst>
          </p:cNvPr>
          <p:cNvSpPr txBox="1"/>
          <p:nvPr/>
        </p:nvSpPr>
        <p:spPr>
          <a:xfrm>
            <a:off x="6354630" y="503874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</a:rPr>
              <a:t>범주형 변수 처리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4D5C99-6A55-4AEE-831F-42F8A0A31824}"/>
              </a:ext>
            </a:extLst>
          </p:cNvPr>
          <p:cNvSpPr txBox="1"/>
          <p:nvPr/>
        </p:nvSpPr>
        <p:spPr>
          <a:xfrm>
            <a:off x="6354630" y="5493878"/>
            <a:ext cx="432522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One Hot Encoding</a:t>
            </a:r>
            <a:b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범주형 변수의 내용들을 각각 </a:t>
            </a:r>
            <a:r>
              <a:rPr lang="ko-KR" altLang="en-US" sz="1400" b="1" err="1">
                <a:solidFill>
                  <a:schemeClr val="bg2">
                    <a:lumMod val="10000"/>
                  </a:schemeClr>
                </a:solidFill>
              </a:rPr>
              <a:t>변수화하는</a:t>
            </a:r>
            <a:r>
              <a:rPr lang="ko-KR" altLang="en-US" sz="1400" b="1">
                <a:solidFill>
                  <a:schemeClr val="bg2">
                    <a:lumMod val="10000"/>
                  </a:schemeClr>
                </a:solidFill>
              </a:rPr>
              <a:t> 방법</a:t>
            </a:r>
            <a:r>
              <a:rPr lang="en-US" altLang="ko-KR" sz="1400" b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A865FA81-A88C-43CB-90FD-88F66654E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10423"/>
              </p:ext>
            </p:extLst>
          </p:nvPr>
        </p:nvGraphicFramePr>
        <p:xfrm>
          <a:off x="695326" y="5997296"/>
          <a:ext cx="2350665" cy="220980"/>
        </p:xfrm>
        <a:graphic>
          <a:graphicData uri="http://schemas.openxmlformats.org/drawingml/2006/table">
            <a:tbl>
              <a:tblPr/>
              <a:tblGrid>
                <a:gridCol w="629218">
                  <a:extLst>
                    <a:ext uri="{9D8B030D-6E8A-4147-A177-3AD203B41FA5}">
                      <a16:colId xmlns:a16="http://schemas.microsoft.com/office/drawing/2014/main" val="1305592794"/>
                    </a:ext>
                  </a:extLst>
                </a:gridCol>
                <a:gridCol w="1721447">
                  <a:extLst>
                    <a:ext uri="{9D8B030D-6E8A-4147-A177-3AD203B41FA5}">
                      <a16:colId xmlns:a16="http://schemas.microsoft.com/office/drawing/2014/main" val="277536202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고객 데이터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66001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37B724F5-3966-4A96-9C0D-3866D75A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59351"/>
              </p:ext>
            </p:extLst>
          </p:nvPr>
        </p:nvGraphicFramePr>
        <p:xfrm>
          <a:off x="695326" y="6274329"/>
          <a:ext cx="2350665" cy="220980"/>
        </p:xfrm>
        <a:graphic>
          <a:graphicData uri="http://schemas.openxmlformats.org/drawingml/2006/table">
            <a:tbl>
              <a:tblPr/>
              <a:tblGrid>
                <a:gridCol w="629218">
                  <a:extLst>
                    <a:ext uri="{9D8B030D-6E8A-4147-A177-3AD203B41FA5}">
                      <a16:colId xmlns:a16="http://schemas.microsoft.com/office/drawing/2014/main" val="1305592794"/>
                    </a:ext>
                  </a:extLst>
                </a:gridCol>
                <a:gridCol w="1721447">
                  <a:extLst>
                    <a:ext uri="{9D8B030D-6E8A-4147-A177-3AD203B41FA5}">
                      <a16:colId xmlns:a16="http://schemas.microsoft.com/office/drawing/2014/main" val="277536202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기타 속성들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595782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A07BD12-6F96-4345-8228-FC5475CA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1448"/>
              </p:ext>
            </p:extLst>
          </p:nvPr>
        </p:nvGraphicFramePr>
        <p:xfrm>
          <a:off x="2674939" y="5997296"/>
          <a:ext cx="2350665" cy="220980"/>
        </p:xfrm>
        <a:graphic>
          <a:graphicData uri="http://schemas.openxmlformats.org/drawingml/2006/table">
            <a:tbl>
              <a:tblPr/>
              <a:tblGrid>
                <a:gridCol w="629218">
                  <a:extLst>
                    <a:ext uri="{9D8B030D-6E8A-4147-A177-3AD203B41FA5}">
                      <a16:colId xmlns:a16="http://schemas.microsoft.com/office/drawing/2014/main" val="1305592794"/>
                    </a:ext>
                  </a:extLst>
                </a:gridCol>
                <a:gridCol w="1721447">
                  <a:extLst>
                    <a:ext uri="{9D8B030D-6E8A-4147-A177-3AD203B41FA5}">
                      <a16:colId xmlns:a16="http://schemas.microsoft.com/office/drawing/2014/main" val="277536202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캠페인 접촉 수단 및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98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764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</a:rPr>
              <a:t>분석모델 생성 및 정확도 비교 </a:t>
            </a:r>
            <a:r>
              <a:rPr lang="en-US" altLang="ko-KR" sz="2800" b="1"/>
              <a:t>| </a:t>
            </a:r>
            <a:r>
              <a:rPr lang="ko-KR" altLang="en-US" sz="2800" b="1"/>
              <a:t>분석모델 설명</a:t>
            </a:r>
            <a:endParaRPr lang="en-US" altLang="ko-KR" sz="28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695325" y="1105733"/>
            <a:ext cx="10588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분석모델을 다양하게 생성 후 정확도 비교를 통해 데이터에 가장 적합한 모델 선정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ED98B6-CE2D-4C5F-ADE7-8A84151EC886}"/>
              </a:ext>
            </a:extLst>
          </p:cNvPr>
          <p:cNvGrpSpPr/>
          <p:nvPr/>
        </p:nvGrpSpPr>
        <p:grpSpPr>
          <a:xfrm>
            <a:off x="695326" y="1928306"/>
            <a:ext cx="2602055" cy="4011100"/>
            <a:chOff x="695326" y="1928306"/>
            <a:chExt cx="2602055" cy="40111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6B9922D-6109-42B7-9527-1882AB6DCB10}"/>
                </a:ext>
              </a:extLst>
            </p:cNvPr>
            <p:cNvSpPr/>
            <p:nvPr/>
          </p:nvSpPr>
          <p:spPr>
            <a:xfrm>
              <a:off x="695326" y="1928306"/>
              <a:ext cx="2602055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DECISION</a:t>
              </a:r>
              <a:r>
                <a:rPr lang="ko-KR" altLang="en-US" sz="1600" b="1"/>
                <a:t> </a:t>
              </a:r>
              <a:r>
                <a:rPr lang="en-US" altLang="ko-KR" sz="1600" b="1"/>
                <a:t>TREE</a:t>
              </a:r>
              <a:endParaRPr lang="ko-KR" altLang="en-US" sz="1600" b="1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255704-60F4-4E58-87CD-102E43AA1DCC}"/>
                </a:ext>
              </a:extLst>
            </p:cNvPr>
            <p:cNvSpPr/>
            <p:nvPr/>
          </p:nvSpPr>
          <p:spPr>
            <a:xfrm>
              <a:off x="695326" y="2384920"/>
              <a:ext cx="2602055" cy="3554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훈련 세트 정확도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:  90.7%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테스트 세트 정확도 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89.7%</a:t>
              </a: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주어진 입력값에 대하여 출력 값을 예측하는 모형으로 </a:t>
              </a:r>
              <a:r>
                <a:rPr lang="ko-KR" altLang="en-US" sz="1400" b="1">
                  <a:solidFill>
                    <a:srgbClr val="FF0000"/>
                  </a:solidFill>
                </a:rPr>
                <a:t>나무형태의 그래프로 표현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pic>
          <p:nvPicPr>
            <p:cNvPr id="6146" name="Picture 2" descr="Image result for decision tree algorithm icon">
              <a:extLst>
                <a:ext uri="{FF2B5EF4-FFF2-40B4-BE49-F238E27FC236}">
                  <a16:creationId xmlns:a16="http://schemas.microsoft.com/office/drawing/2014/main" id="{BCC94B4F-1777-4974-B4E2-CD451B971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334" y="2416826"/>
              <a:ext cx="1400038" cy="1400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241E85-73D2-408F-B096-3EB19D7EFA1A}"/>
              </a:ext>
            </a:extLst>
          </p:cNvPr>
          <p:cNvGrpSpPr/>
          <p:nvPr/>
        </p:nvGrpSpPr>
        <p:grpSpPr>
          <a:xfrm>
            <a:off x="3428424" y="1928306"/>
            <a:ext cx="2602055" cy="4011100"/>
            <a:chOff x="695326" y="1928306"/>
            <a:chExt cx="2602055" cy="4011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EFAA684-BB50-4185-AB59-3625F30BD969}"/>
                </a:ext>
              </a:extLst>
            </p:cNvPr>
            <p:cNvSpPr/>
            <p:nvPr/>
          </p:nvSpPr>
          <p:spPr>
            <a:xfrm>
              <a:off x="695326" y="1928306"/>
              <a:ext cx="2602055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LOGISTIC REGRESSION</a:t>
              </a:r>
              <a:endParaRPr lang="ko-KR" altLang="en-US" sz="1600" b="1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047E4A5-EF6D-4B65-BD00-8D962C3F7FE8}"/>
                </a:ext>
              </a:extLst>
            </p:cNvPr>
            <p:cNvSpPr/>
            <p:nvPr/>
          </p:nvSpPr>
          <p:spPr>
            <a:xfrm>
              <a:off x="695326" y="2384920"/>
              <a:ext cx="2602055" cy="3554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훈련 세트 정확도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:  90.1%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테스트 세트 정확도 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89.7%</a:t>
              </a: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srgbClr val="FF0000"/>
                  </a:solidFill>
                </a:rPr>
                <a:t>독립 변수의 선형 결합</a:t>
              </a: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을 이용하여 사건의 발생 가능성을 </a:t>
              </a:r>
              <a:br>
                <a:rPr lang="en-US" altLang="ko-KR" sz="140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예측하는데 사용된 통계 기법</a:t>
              </a:r>
              <a:endParaRPr lang="ko-KR" alt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776F2E5-273A-424D-848D-384421DC6755}"/>
              </a:ext>
            </a:extLst>
          </p:cNvPr>
          <p:cNvGrpSpPr/>
          <p:nvPr/>
        </p:nvGrpSpPr>
        <p:grpSpPr>
          <a:xfrm>
            <a:off x="6161522" y="1928306"/>
            <a:ext cx="2602055" cy="4011100"/>
            <a:chOff x="695326" y="1928306"/>
            <a:chExt cx="2602055" cy="40111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23B1A1-E7C2-4392-B239-10EAC262A2BD}"/>
                </a:ext>
              </a:extLst>
            </p:cNvPr>
            <p:cNvSpPr/>
            <p:nvPr/>
          </p:nvSpPr>
          <p:spPr>
            <a:xfrm>
              <a:off x="695326" y="1928306"/>
              <a:ext cx="2602055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GRADIENT BOOSTING</a:t>
              </a:r>
              <a:endParaRPr lang="ko-KR" altLang="en-US" sz="1600" b="1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1DB4CDE-35CB-48B1-A98F-B2412433C8A5}"/>
                </a:ext>
              </a:extLst>
            </p:cNvPr>
            <p:cNvSpPr/>
            <p:nvPr/>
          </p:nvSpPr>
          <p:spPr>
            <a:xfrm>
              <a:off x="695326" y="2384920"/>
              <a:ext cx="2602055" cy="3554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훈련 세트 정확도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: 91.3%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테스트 세트 정확도 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90.5%</a:t>
              </a: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srgbClr val="FF0000"/>
                  </a:solidFill>
                </a:rPr>
                <a:t>여러 개의 결정 트리를 묶어 </a:t>
              </a: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강력한 모델을 만드는</a:t>
              </a:r>
              <a:r>
                <a:rPr lang="ko-KR" altLang="en-US" sz="1400">
                  <a:solidFill>
                    <a:srgbClr val="FF0000"/>
                  </a:solidFill>
                </a:rPr>
                <a:t> </a:t>
              </a:r>
              <a:r>
                <a:rPr lang="ko-KR" altLang="en-US" sz="1400" b="1">
                  <a:solidFill>
                    <a:srgbClr val="FF0000"/>
                  </a:solidFill>
                </a:rPr>
                <a:t>앙상블 방법 </a:t>
              </a:r>
              <a:endParaRPr lang="en-US" altLang="ko-KR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12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C556820-F396-40E0-B90A-C520CB54A098}"/>
              </a:ext>
            </a:extLst>
          </p:cNvPr>
          <p:cNvGrpSpPr/>
          <p:nvPr/>
        </p:nvGrpSpPr>
        <p:grpSpPr>
          <a:xfrm>
            <a:off x="8894619" y="1928306"/>
            <a:ext cx="2602055" cy="4011100"/>
            <a:chOff x="695326" y="1928306"/>
            <a:chExt cx="2602055" cy="40111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9140630-1BE9-4CCD-991B-8B104A45CA8E}"/>
                </a:ext>
              </a:extLst>
            </p:cNvPr>
            <p:cNvSpPr/>
            <p:nvPr/>
          </p:nvSpPr>
          <p:spPr>
            <a:xfrm>
              <a:off x="695326" y="1928306"/>
              <a:ext cx="2602055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XGBOOST</a:t>
              </a:r>
              <a:endParaRPr lang="ko-KR" altLang="en-US" sz="1600" b="1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CAC899-EE3A-4A3A-9622-B6E2A34D3212}"/>
                </a:ext>
              </a:extLst>
            </p:cNvPr>
            <p:cNvSpPr/>
            <p:nvPr/>
          </p:nvSpPr>
          <p:spPr>
            <a:xfrm>
              <a:off x="695326" y="2384920"/>
              <a:ext cx="2602055" cy="3554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훈련 세트 정확도</a:t>
              </a:r>
              <a: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  <a:t>: </a:t>
              </a:r>
              <a:r>
                <a:rPr lang="en-US" altLang="ko-KR" sz="1400" b="1">
                  <a:solidFill>
                    <a:srgbClr val="FF0000"/>
                  </a:solidFill>
                </a:rPr>
                <a:t>94.9%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테스트 세트 정확도 </a:t>
              </a:r>
              <a:r>
                <a:rPr lang="en-US" altLang="ko-KR" sz="1400" b="1">
                  <a:solidFill>
                    <a:srgbClr val="FF0000"/>
                  </a:solidFill>
                </a:rPr>
                <a:t>93.2%</a:t>
              </a: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bg2">
                    <a:lumMod val="1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기존 </a:t>
              </a:r>
              <a:r>
                <a:rPr lang="ko-KR" altLang="en-US" sz="1400" err="1">
                  <a:solidFill>
                    <a:schemeClr val="bg2">
                      <a:lumMod val="10000"/>
                    </a:schemeClr>
                  </a:solidFill>
                </a:rPr>
                <a:t>그래디언</a:t>
              </a: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400" err="1">
                  <a:solidFill>
                    <a:schemeClr val="bg2">
                      <a:lumMod val="10000"/>
                    </a:schemeClr>
                  </a:solidFill>
                </a:rPr>
                <a:t>부스팅</a:t>
              </a: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400" b="1">
                  <a:solidFill>
                    <a:srgbClr val="FF0000"/>
                  </a:solidFill>
                </a:rPr>
                <a:t>속도 </a:t>
              </a:r>
              <a:br>
                <a:rPr lang="en-US" altLang="ko-KR" sz="1400" b="1">
                  <a:solidFill>
                    <a:srgbClr val="FF0000"/>
                  </a:solidFill>
                </a:rPr>
              </a:br>
              <a:r>
                <a:rPr lang="ko-KR" altLang="en-US" sz="1400" b="1">
                  <a:solidFill>
                    <a:srgbClr val="FF0000"/>
                  </a:solidFill>
                </a:rPr>
                <a:t>문제와 성능을 향상</a:t>
              </a: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시킨</a:t>
              </a:r>
              <a:r>
                <a:rPr lang="ko-KR" altLang="en-US" sz="1400" b="1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br>
                <a:rPr lang="en-US" altLang="ko-KR" sz="1400" b="1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ko-KR" altLang="en-US" sz="1400">
                  <a:solidFill>
                    <a:schemeClr val="bg2">
                      <a:lumMod val="10000"/>
                    </a:schemeClr>
                  </a:solidFill>
                </a:rPr>
                <a:t>머신러닝 알고리즘</a:t>
              </a:r>
            </a:p>
            <a:p>
              <a:pPr>
                <a:lnSpc>
                  <a:spcPct val="150000"/>
                </a:lnSpc>
              </a:pPr>
              <a:endParaRPr lang="en-US" altLang="ko-KR" sz="105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2" name="Picture 13" descr="Related image">
            <a:extLst>
              <a:ext uri="{FF2B5EF4-FFF2-40B4-BE49-F238E27FC236}">
                <a16:creationId xmlns:a16="http://schemas.microsoft.com/office/drawing/2014/main" id="{08D1777F-381C-402C-ADD4-5DF07D21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89" y="2537741"/>
            <a:ext cx="1279123" cy="12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ecision tree icon">
            <a:extLst>
              <a:ext uri="{FF2B5EF4-FFF2-40B4-BE49-F238E27FC236}">
                <a16:creationId xmlns:a16="http://schemas.microsoft.com/office/drawing/2014/main" id="{FAC0B8D1-95FF-423D-9618-43AA9DA4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23" y="2669604"/>
            <a:ext cx="628353" cy="6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2A72F098-068A-46E2-B2B7-F1AC17953250}"/>
              </a:ext>
            </a:extLst>
          </p:cNvPr>
          <p:cNvSpPr/>
          <p:nvPr/>
        </p:nvSpPr>
        <p:spPr>
          <a:xfrm>
            <a:off x="6924589" y="2887306"/>
            <a:ext cx="192947" cy="19294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Image result for decision tree icon">
            <a:extLst>
              <a:ext uri="{FF2B5EF4-FFF2-40B4-BE49-F238E27FC236}">
                <a16:creationId xmlns:a16="http://schemas.microsoft.com/office/drawing/2014/main" id="{2E32340B-5330-4C34-8975-FB5F7E5B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49" y="2671097"/>
            <a:ext cx="628353" cy="6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12A27BA7-DE4F-493A-A2F8-12B018A954E1}"/>
              </a:ext>
            </a:extLst>
          </p:cNvPr>
          <p:cNvSpPr/>
          <p:nvPr/>
        </p:nvSpPr>
        <p:spPr>
          <a:xfrm>
            <a:off x="7713315" y="2887306"/>
            <a:ext cx="192947" cy="19294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 descr="Image result for decision tree icon">
            <a:extLst>
              <a:ext uri="{FF2B5EF4-FFF2-40B4-BE49-F238E27FC236}">
                <a16:creationId xmlns:a16="http://schemas.microsoft.com/office/drawing/2014/main" id="{A60FDD90-3005-4122-AB35-EF2000D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76" y="2669604"/>
            <a:ext cx="628353" cy="6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decision tree icon">
            <a:extLst>
              <a:ext uri="{FF2B5EF4-FFF2-40B4-BE49-F238E27FC236}">
                <a16:creationId xmlns:a16="http://schemas.microsoft.com/office/drawing/2014/main" id="{5039362C-566E-488A-9D76-3EBF75E3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674" y="2669604"/>
            <a:ext cx="628353" cy="6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AE4B44E7-0E18-4F16-9B03-7FF1A7D05166}"/>
              </a:ext>
            </a:extLst>
          </p:cNvPr>
          <p:cNvSpPr/>
          <p:nvPr/>
        </p:nvSpPr>
        <p:spPr>
          <a:xfrm>
            <a:off x="9689740" y="2887306"/>
            <a:ext cx="192947" cy="19294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 descr="Image result for decision tree icon">
            <a:extLst>
              <a:ext uri="{FF2B5EF4-FFF2-40B4-BE49-F238E27FC236}">
                <a16:creationId xmlns:a16="http://schemas.microsoft.com/office/drawing/2014/main" id="{F7AE4879-BFA6-423B-9C80-2531D154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400" y="2671097"/>
            <a:ext cx="628353" cy="6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A6A232F4-EED4-43D7-9CF3-72033B5D45FA}"/>
              </a:ext>
            </a:extLst>
          </p:cNvPr>
          <p:cNvSpPr/>
          <p:nvPr/>
        </p:nvSpPr>
        <p:spPr>
          <a:xfrm>
            <a:off x="10478466" y="2887306"/>
            <a:ext cx="192947" cy="19294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Image result for decision tree icon">
            <a:extLst>
              <a:ext uri="{FF2B5EF4-FFF2-40B4-BE49-F238E27FC236}">
                <a16:creationId xmlns:a16="http://schemas.microsoft.com/office/drawing/2014/main" id="{9E9372B3-F424-4146-84CB-5FED776A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27" y="2669604"/>
            <a:ext cx="628353" cy="6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시계 방향으로 굽은 화살표">
            <a:extLst>
              <a:ext uri="{FF2B5EF4-FFF2-40B4-BE49-F238E27FC236}">
                <a16:creationId xmlns:a16="http://schemas.microsoft.com/office/drawing/2014/main" id="{DF873CFA-A7B5-4F8E-8A17-42BA782D9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3798" y="2539792"/>
            <a:ext cx="360619" cy="360619"/>
          </a:xfrm>
          <a:prstGeom prst="rect">
            <a:avLst/>
          </a:prstGeom>
        </p:spPr>
      </p:pic>
      <p:pic>
        <p:nvPicPr>
          <p:cNvPr id="33" name="그래픽 32" descr="시계 방향으로 굽은 화살표">
            <a:extLst>
              <a:ext uri="{FF2B5EF4-FFF2-40B4-BE49-F238E27FC236}">
                <a16:creationId xmlns:a16="http://schemas.microsoft.com/office/drawing/2014/main" id="{67E372A7-274A-4AC9-842E-0023A7CDC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0731" y="2536125"/>
            <a:ext cx="360619" cy="360619"/>
          </a:xfrm>
          <a:prstGeom prst="rect">
            <a:avLst/>
          </a:prstGeom>
        </p:spPr>
      </p:pic>
      <p:pic>
        <p:nvPicPr>
          <p:cNvPr id="34" name="그래픽 33" descr="시계 방향으로 굽은 화살표">
            <a:extLst>
              <a:ext uri="{FF2B5EF4-FFF2-40B4-BE49-F238E27FC236}">
                <a16:creationId xmlns:a16="http://schemas.microsoft.com/office/drawing/2014/main" id="{8E6AAEF0-3766-41AE-913B-64589936B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3184" y="2530278"/>
            <a:ext cx="360619" cy="3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8EE17F-FF0F-4F30-B52C-275D589DCCA4}"/>
              </a:ext>
            </a:extLst>
          </p:cNvPr>
          <p:cNvSpPr/>
          <p:nvPr/>
        </p:nvSpPr>
        <p:spPr>
          <a:xfrm>
            <a:off x="686088" y="1622574"/>
            <a:ext cx="10819824" cy="486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848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</a:rPr>
              <a:t>분석모델 인자 별 중요도 파악 </a:t>
            </a:r>
            <a:r>
              <a:rPr lang="en-US" altLang="ko-KR" sz="2800" b="1"/>
              <a:t>| </a:t>
            </a:r>
            <a:r>
              <a:rPr lang="ko-KR" altLang="en-US" sz="2800" b="1"/>
              <a:t>분석 인사이트 도출</a:t>
            </a:r>
            <a:endParaRPr lang="en-US" altLang="ko-KR" sz="28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695325" y="1105733"/>
            <a:ext cx="8513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캠페인 마케팅에 가장 큰 영향을 주는 인자 파악 및 분석모델 해석</a:t>
            </a:r>
            <a:endParaRPr lang="en-US" altLang="ko-KR" sz="22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85473-FF9F-4512-84D5-0A3F9DD572C2}"/>
              </a:ext>
            </a:extLst>
          </p:cNvPr>
          <p:cNvSpPr txBox="1"/>
          <p:nvPr/>
        </p:nvSpPr>
        <p:spPr>
          <a:xfrm>
            <a:off x="1821658" y="1622574"/>
            <a:ext cx="313060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XGBOOST </a:t>
            </a:r>
            <a:r>
              <a:rPr lang="ko-KR" altLang="en-US" b="1"/>
              <a:t>모델 인자 중요도</a:t>
            </a:r>
            <a:endParaRPr lang="en-US" altLang="ko-KR" b="1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23ED-E3BD-4C63-A2CB-C3149DF021B4}"/>
              </a:ext>
            </a:extLst>
          </p:cNvPr>
          <p:cNvGrpSpPr/>
          <p:nvPr/>
        </p:nvGrpSpPr>
        <p:grpSpPr>
          <a:xfrm>
            <a:off x="686089" y="2233987"/>
            <a:ext cx="6408727" cy="3963149"/>
            <a:chOff x="961897" y="2032000"/>
            <a:chExt cx="6408727" cy="3963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11A4A7-3288-4B87-AEE5-BBAC712FCA63}"/>
                </a:ext>
              </a:extLst>
            </p:cNvPr>
            <p:cNvGrpSpPr/>
            <p:nvPr/>
          </p:nvGrpSpPr>
          <p:grpSpPr>
            <a:xfrm>
              <a:off x="961897" y="2032000"/>
              <a:ext cx="5040893" cy="3963149"/>
              <a:chOff x="953944" y="2306544"/>
              <a:chExt cx="4523288" cy="3157195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5AE5514-332F-4AE7-AE4D-B7663E7C13BE}"/>
                  </a:ext>
                </a:extLst>
              </p:cNvPr>
              <p:cNvGrpSpPr/>
              <p:nvPr/>
            </p:nvGrpSpPr>
            <p:grpSpPr>
              <a:xfrm>
                <a:off x="1319993" y="2306544"/>
                <a:ext cx="4157239" cy="2838267"/>
                <a:chOff x="810216" y="2013527"/>
                <a:chExt cx="4157239" cy="2838267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B0B84E21-08B2-4ACC-A8E6-8A84AE8E6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160" y="2013527"/>
                  <a:ext cx="0" cy="28382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20D850B7-61C2-4F56-BFB1-4005DFDAF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0216" y="4833329"/>
                  <a:ext cx="41572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FC573F-E9A3-4473-91E5-1389E1174157}"/>
                  </a:ext>
                </a:extLst>
              </p:cNvPr>
              <p:cNvSpPr txBox="1"/>
              <p:nvPr/>
            </p:nvSpPr>
            <p:spPr>
              <a:xfrm>
                <a:off x="2862240" y="5169515"/>
                <a:ext cx="1030488" cy="29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F</a:t>
                </a:r>
                <a:r>
                  <a:rPr lang="ko-KR" altLang="en-US" b="1"/>
                  <a:t> </a:t>
                </a:r>
                <a:r>
                  <a:rPr lang="en-US" altLang="ko-KR" b="1"/>
                  <a:t>SCORE</a:t>
                </a:r>
                <a:endParaRPr lang="ko-KR" altLang="en-US" b="1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C6FF9F-E687-4BFB-BA8B-78B4580B5B04}"/>
                  </a:ext>
                </a:extLst>
              </p:cNvPr>
              <p:cNvSpPr txBox="1"/>
              <p:nvPr/>
            </p:nvSpPr>
            <p:spPr>
              <a:xfrm rot="16200000">
                <a:off x="594469" y="3660220"/>
                <a:ext cx="1050360" cy="33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FEATURES</a:t>
                </a:r>
                <a:endParaRPr lang="ko-KR" altLang="en-US" b="1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98FDC0-0546-4928-B4C1-B59E088AFE45}"/>
                </a:ext>
              </a:extLst>
            </p:cNvPr>
            <p:cNvSpPr/>
            <p:nvPr/>
          </p:nvSpPr>
          <p:spPr>
            <a:xfrm>
              <a:off x="1402617" y="2040329"/>
              <a:ext cx="3581737" cy="4542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04FC885-FF29-4442-A8DC-E33DFFBE91AA}"/>
                </a:ext>
              </a:extLst>
            </p:cNvPr>
            <p:cNvSpPr/>
            <p:nvPr/>
          </p:nvSpPr>
          <p:spPr>
            <a:xfrm>
              <a:off x="1402618" y="2612845"/>
              <a:ext cx="2533664" cy="4542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E81B15-5854-4DB3-A8E1-E81C7BFEA087}"/>
                </a:ext>
              </a:extLst>
            </p:cNvPr>
            <p:cNvSpPr/>
            <p:nvPr/>
          </p:nvSpPr>
          <p:spPr>
            <a:xfrm>
              <a:off x="1402618" y="3185361"/>
              <a:ext cx="1706323" cy="4542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A72BDA-ACF8-4F84-97C9-4BDC00C276D3}"/>
                </a:ext>
              </a:extLst>
            </p:cNvPr>
            <p:cNvSpPr/>
            <p:nvPr/>
          </p:nvSpPr>
          <p:spPr>
            <a:xfrm>
              <a:off x="1401789" y="3757877"/>
              <a:ext cx="1385972" cy="4542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E58C8CF-F9B2-4C00-834E-1C3F67A43D13}"/>
                </a:ext>
              </a:extLst>
            </p:cNvPr>
            <p:cNvSpPr/>
            <p:nvPr/>
          </p:nvSpPr>
          <p:spPr>
            <a:xfrm>
              <a:off x="1401788" y="4330393"/>
              <a:ext cx="978781" cy="4542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B1F20A0-932A-4393-8781-592A908E854E}"/>
                </a:ext>
              </a:extLst>
            </p:cNvPr>
            <p:cNvSpPr/>
            <p:nvPr/>
          </p:nvSpPr>
          <p:spPr>
            <a:xfrm>
              <a:off x="1401788" y="4902907"/>
              <a:ext cx="527964" cy="4542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AF057-8218-46C8-866A-1F0C05138E40}"/>
                </a:ext>
              </a:extLst>
            </p:cNvPr>
            <p:cNvSpPr txBox="1"/>
            <p:nvPr/>
          </p:nvSpPr>
          <p:spPr>
            <a:xfrm>
              <a:off x="5029507" y="2082809"/>
              <a:ext cx="234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DAY_DIFF (</a:t>
              </a:r>
              <a:r>
                <a:rPr lang="en-US" altLang="ko-KR" b="1">
                  <a:solidFill>
                    <a:srgbClr val="FF0000"/>
                  </a:solidFill>
                </a:rPr>
                <a:t>297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EDA6E0-529B-4A7F-A97B-11F566BEF259}"/>
                </a:ext>
              </a:extLst>
            </p:cNvPr>
            <p:cNvSpPr txBox="1"/>
            <p:nvPr/>
          </p:nvSpPr>
          <p:spPr>
            <a:xfrm>
              <a:off x="3987962" y="2660071"/>
              <a:ext cx="2065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DURATION (</a:t>
              </a:r>
              <a:r>
                <a:rPr lang="en-US" altLang="ko-KR" b="1">
                  <a:solidFill>
                    <a:srgbClr val="FF0000"/>
                  </a:solidFill>
                </a:rPr>
                <a:t>190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71886B-E03D-4271-8CCB-6A837FE62FC7}"/>
                </a:ext>
              </a:extLst>
            </p:cNvPr>
            <p:cNvSpPr txBox="1"/>
            <p:nvPr/>
          </p:nvSpPr>
          <p:spPr>
            <a:xfrm>
              <a:off x="3170030" y="3227841"/>
              <a:ext cx="2065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BALANCE (</a:t>
              </a:r>
              <a:r>
                <a:rPr lang="en-US" altLang="ko-KR" b="1">
                  <a:solidFill>
                    <a:srgbClr val="FF0000"/>
                  </a:solidFill>
                </a:rPr>
                <a:t>130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04B880-C88D-417E-B37B-844B71473170}"/>
                </a:ext>
              </a:extLst>
            </p:cNvPr>
            <p:cNvSpPr txBox="1"/>
            <p:nvPr/>
          </p:nvSpPr>
          <p:spPr>
            <a:xfrm>
              <a:off x="2847342" y="3800357"/>
              <a:ext cx="2065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PDAYS (</a:t>
              </a:r>
              <a:r>
                <a:rPr lang="en-US" altLang="ko-KR" b="1">
                  <a:solidFill>
                    <a:srgbClr val="FF0000"/>
                  </a:solidFill>
                </a:rPr>
                <a:t>108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26D6E8-267A-40F5-93CE-3FD0E9778CBE}"/>
                </a:ext>
              </a:extLst>
            </p:cNvPr>
            <p:cNvSpPr txBox="1"/>
            <p:nvPr/>
          </p:nvSpPr>
          <p:spPr>
            <a:xfrm>
              <a:off x="2438882" y="4372873"/>
              <a:ext cx="2065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AGE (</a:t>
              </a:r>
              <a:r>
                <a:rPr lang="en-US" altLang="ko-KR" b="1">
                  <a:solidFill>
                    <a:srgbClr val="FF0000"/>
                  </a:solidFill>
                </a:rPr>
                <a:t>67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D43826-E7B5-4DF3-9229-0BFB45DB7D7A}"/>
                </a:ext>
              </a:extLst>
            </p:cNvPr>
            <p:cNvSpPr txBox="1"/>
            <p:nvPr/>
          </p:nvSpPr>
          <p:spPr>
            <a:xfrm>
              <a:off x="1985787" y="4945387"/>
              <a:ext cx="324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CAMPAIGN </a:t>
              </a:r>
              <a:r>
                <a:rPr lang="ko-KR" altLang="en-US" b="1"/>
                <a:t>등 </a:t>
              </a:r>
              <a:r>
                <a:rPr lang="en-US" altLang="ko-KR" b="1"/>
                <a:t>5</a:t>
              </a:r>
              <a:r>
                <a:rPr lang="ko-KR" altLang="en-US" b="1"/>
                <a:t>개 변수</a:t>
              </a:r>
              <a:r>
                <a:rPr lang="en-US" altLang="ko-KR" b="1"/>
                <a:t> (</a:t>
              </a:r>
              <a:r>
                <a:rPr lang="en-US" altLang="ko-KR" b="1">
                  <a:solidFill>
                    <a:srgbClr val="FF0000"/>
                  </a:solidFill>
                </a:rPr>
                <a:t>30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1629C8-B6C7-4CEB-879B-941262D2D22B}"/>
              </a:ext>
            </a:extLst>
          </p:cNvPr>
          <p:cNvSpPr/>
          <p:nvPr/>
        </p:nvSpPr>
        <p:spPr>
          <a:xfrm>
            <a:off x="6640947" y="1622574"/>
            <a:ext cx="4400765" cy="48670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ㅇ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8D261B-2BDB-4F61-A167-DC62BCA98189}"/>
              </a:ext>
            </a:extLst>
          </p:cNvPr>
          <p:cNvSpPr/>
          <p:nvPr/>
        </p:nvSpPr>
        <p:spPr>
          <a:xfrm>
            <a:off x="6918036" y="1764145"/>
            <a:ext cx="3897746" cy="4346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중요 인자 설명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090E1EE-7D69-43F5-8805-584D37CEFE7B}"/>
              </a:ext>
            </a:extLst>
          </p:cNvPr>
          <p:cNvSpPr/>
          <p:nvPr/>
        </p:nvSpPr>
        <p:spPr>
          <a:xfrm>
            <a:off x="6918036" y="4024430"/>
            <a:ext cx="3897746" cy="4346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분석 인사이트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90BA8-8F6A-4E31-84D9-FF9CD2838701}"/>
              </a:ext>
            </a:extLst>
          </p:cNvPr>
          <p:cNvSpPr txBox="1"/>
          <p:nvPr/>
        </p:nvSpPr>
        <p:spPr>
          <a:xfrm>
            <a:off x="7008266" y="2317182"/>
            <a:ext cx="97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DAY DIFF</a:t>
            </a:r>
            <a:endParaRPr lang="ko-KR" altLang="en-US" sz="14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D1A106-F534-4DF5-B58E-6483877A09C4}"/>
              </a:ext>
            </a:extLst>
          </p:cNvPr>
          <p:cNvSpPr txBox="1"/>
          <p:nvPr/>
        </p:nvSpPr>
        <p:spPr>
          <a:xfrm>
            <a:off x="7008266" y="2623125"/>
            <a:ext cx="112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DURATION</a:t>
            </a:r>
            <a:endParaRPr lang="ko-KR" altLang="en-US" sz="14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99EE18-C52D-4797-869F-2BC33E6D9C6F}"/>
              </a:ext>
            </a:extLst>
          </p:cNvPr>
          <p:cNvSpPr txBox="1"/>
          <p:nvPr/>
        </p:nvSpPr>
        <p:spPr>
          <a:xfrm>
            <a:off x="7008266" y="2929068"/>
            <a:ext cx="1001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BALANCE</a:t>
            </a:r>
            <a:endParaRPr lang="ko-KR" altLang="en-US" sz="14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C17A09-4EFF-4172-A83B-9CFB0ED98E19}"/>
              </a:ext>
            </a:extLst>
          </p:cNvPr>
          <p:cNvSpPr txBox="1"/>
          <p:nvPr/>
        </p:nvSpPr>
        <p:spPr>
          <a:xfrm>
            <a:off x="7008266" y="3235011"/>
            <a:ext cx="746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PDAYS</a:t>
            </a:r>
            <a:endParaRPr lang="ko-KR" altLang="en-US" sz="14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DB4879-36A6-443E-AE21-8F7AA1753D6F}"/>
              </a:ext>
            </a:extLst>
          </p:cNvPr>
          <p:cNvSpPr txBox="1"/>
          <p:nvPr/>
        </p:nvSpPr>
        <p:spPr>
          <a:xfrm>
            <a:off x="7004410" y="3540954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AGE</a:t>
            </a:r>
            <a:endParaRPr lang="ko-KR" altLang="en-US" sz="14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146445-72BA-4D0D-8D0D-6FEC24839660}"/>
              </a:ext>
            </a:extLst>
          </p:cNvPr>
          <p:cNvSpPr txBox="1"/>
          <p:nvPr/>
        </p:nvSpPr>
        <p:spPr>
          <a:xfrm>
            <a:off x="8043973" y="2332571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고객과 마지막으로 접촉하고 지난 시간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A9893-9732-419F-8475-026F504C1FE8}"/>
              </a:ext>
            </a:extLst>
          </p:cNvPr>
          <p:cNvSpPr txBox="1"/>
          <p:nvPr/>
        </p:nvSpPr>
        <p:spPr>
          <a:xfrm>
            <a:off x="8043973" y="263851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고객과 통화한 시간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E4BD8E-7D41-4C20-AFBD-294898ECFB48}"/>
              </a:ext>
            </a:extLst>
          </p:cNvPr>
          <p:cNvSpPr txBox="1"/>
          <p:nvPr/>
        </p:nvSpPr>
        <p:spPr>
          <a:xfrm>
            <a:off x="8043973" y="2944457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년 평균 잔고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ECAF84-89CC-4B33-8102-D81BC5A3338B}"/>
              </a:ext>
            </a:extLst>
          </p:cNvPr>
          <p:cNvSpPr txBox="1"/>
          <p:nvPr/>
        </p:nvSpPr>
        <p:spPr>
          <a:xfrm>
            <a:off x="8043973" y="3250400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고객과 최근 캠페인 마케팅 후 지난 일수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F34062-12F2-421E-8482-E377F8547E78}"/>
              </a:ext>
            </a:extLst>
          </p:cNvPr>
          <p:cNvSpPr txBox="1"/>
          <p:nvPr/>
        </p:nvSpPr>
        <p:spPr>
          <a:xfrm>
            <a:off x="8040117" y="35563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나이</a:t>
            </a: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8AF482F7-1520-4EBC-8FAE-ADFF7DE76C6A}"/>
              </a:ext>
            </a:extLst>
          </p:cNvPr>
          <p:cNvSpPr/>
          <p:nvPr/>
        </p:nvSpPr>
        <p:spPr>
          <a:xfrm>
            <a:off x="6864958" y="2394722"/>
            <a:ext cx="138545" cy="152697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부분 원형 66">
            <a:extLst>
              <a:ext uri="{FF2B5EF4-FFF2-40B4-BE49-F238E27FC236}">
                <a16:creationId xmlns:a16="http://schemas.microsoft.com/office/drawing/2014/main" id="{E2ED80ED-C365-4FDA-9FAB-B40692AC47CA}"/>
              </a:ext>
            </a:extLst>
          </p:cNvPr>
          <p:cNvSpPr/>
          <p:nvPr/>
        </p:nvSpPr>
        <p:spPr>
          <a:xfrm>
            <a:off x="6864958" y="2700665"/>
            <a:ext cx="138545" cy="152697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부분 원형 70">
            <a:extLst>
              <a:ext uri="{FF2B5EF4-FFF2-40B4-BE49-F238E27FC236}">
                <a16:creationId xmlns:a16="http://schemas.microsoft.com/office/drawing/2014/main" id="{93204569-6DFB-45E3-82FE-5A409EBADDAB}"/>
              </a:ext>
            </a:extLst>
          </p:cNvPr>
          <p:cNvSpPr/>
          <p:nvPr/>
        </p:nvSpPr>
        <p:spPr>
          <a:xfrm>
            <a:off x="6864958" y="3006608"/>
            <a:ext cx="138545" cy="152697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부분 원형 72">
            <a:extLst>
              <a:ext uri="{FF2B5EF4-FFF2-40B4-BE49-F238E27FC236}">
                <a16:creationId xmlns:a16="http://schemas.microsoft.com/office/drawing/2014/main" id="{88C5BF24-F860-4663-8D24-E6E00DC88AA6}"/>
              </a:ext>
            </a:extLst>
          </p:cNvPr>
          <p:cNvSpPr/>
          <p:nvPr/>
        </p:nvSpPr>
        <p:spPr>
          <a:xfrm>
            <a:off x="6864958" y="3312551"/>
            <a:ext cx="138545" cy="152697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부분 원형 74">
            <a:extLst>
              <a:ext uri="{FF2B5EF4-FFF2-40B4-BE49-F238E27FC236}">
                <a16:creationId xmlns:a16="http://schemas.microsoft.com/office/drawing/2014/main" id="{39B7432B-8047-4AE7-9E17-7986DB97D512}"/>
              </a:ext>
            </a:extLst>
          </p:cNvPr>
          <p:cNvSpPr/>
          <p:nvPr/>
        </p:nvSpPr>
        <p:spPr>
          <a:xfrm>
            <a:off x="6864958" y="3618494"/>
            <a:ext cx="138545" cy="152697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5B138-846B-484B-A60F-45E814C2E1F9}"/>
              </a:ext>
            </a:extLst>
          </p:cNvPr>
          <p:cNvSpPr txBox="1"/>
          <p:nvPr/>
        </p:nvSpPr>
        <p:spPr>
          <a:xfrm>
            <a:off x="7500511" y="4619343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짧은 주기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로 캠페인 마케팅을 할 수 </a:t>
            </a:r>
            <a:br>
              <a:rPr lang="en-US" altLang="ko-KR" sz="1400" b="1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있는 방안을 도입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484E0E-8A61-432A-B496-3C895591CF7A}"/>
              </a:ext>
            </a:extLst>
          </p:cNvPr>
          <p:cNvSpPr txBox="1"/>
          <p:nvPr/>
        </p:nvSpPr>
        <p:spPr>
          <a:xfrm>
            <a:off x="7500511" y="5163634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실시간 고객 행동 분석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을 통한 </a:t>
            </a:r>
            <a:br>
              <a:rPr lang="en-US" altLang="ko-KR" sz="1400" b="1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맞춤 상품</a:t>
            </a:r>
            <a:r>
              <a:rPr lang="en-US" altLang="ko-KR" sz="1400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제공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6BF1A8-F7CD-46D4-9410-7183BE09B94B}"/>
              </a:ext>
            </a:extLst>
          </p:cNvPr>
          <p:cNvSpPr txBox="1"/>
          <p:nvPr/>
        </p:nvSpPr>
        <p:spPr>
          <a:xfrm>
            <a:off x="7500510" y="5707925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고객의 </a:t>
            </a:r>
            <a:r>
              <a:rPr lang="ko-KR" altLang="en-US" sz="1400" b="1">
                <a:solidFill>
                  <a:srgbClr val="FF0000"/>
                </a:solidFill>
              </a:rPr>
              <a:t>나이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및 잔고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</a:rPr>
              <a:t> 상황을 고려한</a:t>
            </a:r>
            <a:br>
              <a:rPr lang="en-US" altLang="ko-KR" sz="1400" b="1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>
                <a:solidFill>
                  <a:srgbClr val="FF0000"/>
                </a:solidFill>
              </a:rPr>
              <a:t>맞춤형 상품 제공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1F5D28-2CFC-4120-9455-A4044471C41E}"/>
              </a:ext>
            </a:extLst>
          </p:cNvPr>
          <p:cNvSpPr/>
          <p:nvPr/>
        </p:nvSpPr>
        <p:spPr>
          <a:xfrm>
            <a:off x="7021106" y="4805702"/>
            <a:ext cx="108000" cy="108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23A3350-2BD3-41A6-9F4E-9F6F385CD504}"/>
              </a:ext>
            </a:extLst>
          </p:cNvPr>
          <p:cNvSpPr/>
          <p:nvPr/>
        </p:nvSpPr>
        <p:spPr>
          <a:xfrm>
            <a:off x="7021106" y="5349993"/>
            <a:ext cx="108000" cy="108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BEDC17-2C75-4F63-9EDE-935526487F7C}"/>
              </a:ext>
            </a:extLst>
          </p:cNvPr>
          <p:cNvSpPr/>
          <p:nvPr/>
        </p:nvSpPr>
        <p:spPr>
          <a:xfrm>
            <a:off x="7021106" y="5894284"/>
            <a:ext cx="108000" cy="108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3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992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</a:rPr>
              <a:t>고객 분석을 통한 맞춤형 상품 제공 </a:t>
            </a:r>
            <a:r>
              <a:rPr lang="en-US" altLang="ko-KR" sz="2800" b="1"/>
              <a:t>| </a:t>
            </a:r>
            <a:r>
              <a:rPr lang="ko-KR" altLang="en-US" sz="2800" b="1"/>
              <a:t>마케팅 분석 </a:t>
            </a:r>
            <a:r>
              <a:rPr lang="en-US" altLang="ko-KR" sz="2800" b="1"/>
              <a:t>USE CASE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695325" y="1105733"/>
            <a:ext cx="8920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2">
                    <a:lumMod val="25000"/>
                  </a:schemeClr>
                </a:solidFill>
              </a:rPr>
              <a:t>Macys.com: </a:t>
            </a: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미국 내 백화점 체인인 </a:t>
            </a:r>
            <a:r>
              <a:rPr lang="en-US" altLang="ko-KR" sz="2200" b="1">
                <a:solidFill>
                  <a:schemeClr val="bg2">
                    <a:lumMod val="25000"/>
                  </a:schemeClr>
                </a:solidFill>
              </a:rPr>
              <a:t>Macy’s </a:t>
            </a:r>
            <a:r>
              <a:rPr lang="ko-KR" altLang="en-US" sz="2200" b="1">
                <a:solidFill>
                  <a:schemeClr val="bg2">
                    <a:lumMod val="25000"/>
                  </a:schemeClr>
                </a:solidFill>
              </a:rPr>
              <a:t>자회사 </a:t>
            </a:r>
            <a:r>
              <a:rPr lang="en-US" altLang="ko-KR" sz="2200" b="1">
                <a:solidFill>
                  <a:schemeClr val="bg2">
                    <a:lumMod val="25000"/>
                  </a:schemeClr>
                </a:solidFill>
              </a:rPr>
              <a:t>(Online Retailer)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FEE960-1B70-41D5-A470-0CF68C3507B2}"/>
              </a:ext>
            </a:extLst>
          </p:cNvPr>
          <p:cNvSpPr/>
          <p:nvPr/>
        </p:nvSpPr>
        <p:spPr>
          <a:xfrm>
            <a:off x="1342239" y="1931565"/>
            <a:ext cx="3464653" cy="2894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8FD2035-6D16-4313-BBB6-1EE53E6B707C}"/>
              </a:ext>
            </a:extLst>
          </p:cNvPr>
          <p:cNvSpPr/>
          <p:nvPr/>
        </p:nvSpPr>
        <p:spPr>
          <a:xfrm>
            <a:off x="5402508" y="2723014"/>
            <a:ext cx="1414943" cy="8415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095981-52A0-43FF-AA5D-27A51B11CD18}"/>
              </a:ext>
            </a:extLst>
          </p:cNvPr>
          <p:cNvSpPr/>
          <p:nvPr/>
        </p:nvSpPr>
        <p:spPr>
          <a:xfrm>
            <a:off x="7385108" y="1931565"/>
            <a:ext cx="3464653" cy="2894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79E1D4-437A-42AE-9ADF-399A9DD7A0F6}"/>
              </a:ext>
            </a:extLst>
          </p:cNvPr>
          <p:cNvGrpSpPr/>
          <p:nvPr/>
        </p:nvGrpSpPr>
        <p:grpSpPr>
          <a:xfrm>
            <a:off x="2214693" y="3852644"/>
            <a:ext cx="1719743" cy="721454"/>
            <a:chOff x="2055303" y="5283972"/>
            <a:chExt cx="1719743" cy="7214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CB0F0A-6D27-4DD3-9F5B-B3F1511463FA}"/>
                </a:ext>
              </a:extLst>
            </p:cNvPr>
            <p:cNvSpPr/>
            <p:nvPr/>
          </p:nvSpPr>
          <p:spPr>
            <a:xfrm>
              <a:off x="2055303" y="5283972"/>
              <a:ext cx="1719743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B62E8F2-4AF1-4B62-B307-0483EA7BF737}"/>
                </a:ext>
              </a:extLst>
            </p:cNvPr>
            <p:cNvGrpSpPr/>
            <p:nvPr/>
          </p:nvGrpSpPr>
          <p:grpSpPr>
            <a:xfrm>
              <a:off x="2256587" y="5412953"/>
              <a:ext cx="1317175" cy="463492"/>
              <a:chOff x="2256062" y="5412953"/>
              <a:chExt cx="1317175" cy="46349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670935B-6ADE-459B-8937-DFC8CA2ECFB1}"/>
                  </a:ext>
                </a:extLst>
              </p:cNvPr>
              <p:cNvGrpSpPr/>
              <p:nvPr/>
            </p:nvGrpSpPr>
            <p:grpSpPr>
              <a:xfrm>
                <a:off x="2256062" y="5412953"/>
                <a:ext cx="286167" cy="463492"/>
                <a:chOff x="2541288" y="3663892"/>
                <a:chExt cx="795803" cy="1288927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B220C74-D464-4F12-A538-BB2C6E4C0A9C}"/>
                    </a:ext>
                  </a:extLst>
                </p:cNvPr>
                <p:cNvSpPr/>
                <p:nvPr/>
              </p:nvSpPr>
              <p:spPr>
                <a:xfrm>
                  <a:off x="2674937" y="3663892"/>
                  <a:ext cx="528507" cy="5285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사다리꼴 9">
                  <a:extLst>
                    <a:ext uri="{FF2B5EF4-FFF2-40B4-BE49-F238E27FC236}">
                      <a16:creationId xmlns:a16="http://schemas.microsoft.com/office/drawing/2014/main" id="{4E20A9AC-EC89-4085-A777-DDE26EBFFB36}"/>
                    </a:ext>
                  </a:extLst>
                </p:cNvPr>
                <p:cNvSpPr/>
                <p:nvPr/>
              </p:nvSpPr>
              <p:spPr>
                <a:xfrm>
                  <a:off x="2541288" y="4249905"/>
                  <a:ext cx="795803" cy="702914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A7C45BA-3C8B-4177-8134-62C78F0F5A21}"/>
                  </a:ext>
                </a:extLst>
              </p:cNvPr>
              <p:cNvGrpSpPr/>
              <p:nvPr/>
            </p:nvGrpSpPr>
            <p:grpSpPr>
              <a:xfrm>
                <a:off x="2771566" y="5412953"/>
                <a:ext cx="286167" cy="463492"/>
                <a:chOff x="2541288" y="3663892"/>
                <a:chExt cx="795803" cy="1288927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F8EADC20-9F7C-49A3-894F-86972872C636}"/>
                    </a:ext>
                  </a:extLst>
                </p:cNvPr>
                <p:cNvSpPr/>
                <p:nvPr/>
              </p:nvSpPr>
              <p:spPr>
                <a:xfrm>
                  <a:off x="2674937" y="3663892"/>
                  <a:ext cx="528507" cy="5285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사다리꼴 62">
                  <a:extLst>
                    <a:ext uri="{FF2B5EF4-FFF2-40B4-BE49-F238E27FC236}">
                      <a16:creationId xmlns:a16="http://schemas.microsoft.com/office/drawing/2014/main" id="{0BE5DE30-7793-4C24-817D-857B790FAE1E}"/>
                    </a:ext>
                  </a:extLst>
                </p:cNvPr>
                <p:cNvSpPr/>
                <p:nvPr/>
              </p:nvSpPr>
              <p:spPr>
                <a:xfrm>
                  <a:off x="2541288" y="4249905"/>
                  <a:ext cx="795803" cy="702914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6A704B8-9557-400A-8016-F2DC71F30586}"/>
                  </a:ext>
                </a:extLst>
              </p:cNvPr>
              <p:cNvGrpSpPr/>
              <p:nvPr/>
            </p:nvGrpSpPr>
            <p:grpSpPr>
              <a:xfrm>
                <a:off x="3287070" y="5412953"/>
                <a:ext cx="286167" cy="463492"/>
                <a:chOff x="2541288" y="3663892"/>
                <a:chExt cx="795803" cy="1288927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7B767E0F-5882-4CCA-AD0B-A82F649DDDCD}"/>
                    </a:ext>
                  </a:extLst>
                </p:cNvPr>
                <p:cNvSpPr/>
                <p:nvPr/>
              </p:nvSpPr>
              <p:spPr>
                <a:xfrm>
                  <a:off x="2674937" y="3663892"/>
                  <a:ext cx="528507" cy="5285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>
                  <a:extLst>
                    <a:ext uri="{FF2B5EF4-FFF2-40B4-BE49-F238E27FC236}">
                      <a16:creationId xmlns:a16="http://schemas.microsoft.com/office/drawing/2014/main" id="{B98A4EE9-3BDE-4543-82F1-D9928BC5B483}"/>
                    </a:ext>
                  </a:extLst>
                </p:cNvPr>
                <p:cNvSpPr/>
                <p:nvPr/>
              </p:nvSpPr>
              <p:spPr>
                <a:xfrm>
                  <a:off x="2541288" y="4249905"/>
                  <a:ext cx="795803" cy="702914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8F6C74B-D893-477A-A74C-27DF044341CB}"/>
              </a:ext>
            </a:extLst>
          </p:cNvPr>
          <p:cNvGrpSpPr/>
          <p:nvPr/>
        </p:nvGrpSpPr>
        <p:grpSpPr>
          <a:xfrm>
            <a:off x="7863724" y="3852644"/>
            <a:ext cx="2507421" cy="634803"/>
            <a:chOff x="7949875" y="4224521"/>
            <a:chExt cx="2507421" cy="63480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7C5828D-ED8B-4341-9F98-4850164F7E71}"/>
                </a:ext>
              </a:extLst>
            </p:cNvPr>
            <p:cNvGrpSpPr/>
            <p:nvPr/>
          </p:nvGrpSpPr>
          <p:grpSpPr>
            <a:xfrm>
              <a:off x="7949875" y="4224521"/>
              <a:ext cx="609600" cy="634803"/>
              <a:chOff x="7949875" y="4224521"/>
              <a:chExt cx="609600" cy="6348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D9540B7-D32D-4740-B3E6-879003892B83}"/>
                  </a:ext>
                </a:extLst>
              </p:cNvPr>
              <p:cNvSpPr/>
              <p:nvPr/>
            </p:nvSpPr>
            <p:spPr>
              <a:xfrm>
                <a:off x="7949875" y="4224521"/>
                <a:ext cx="609600" cy="6348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E3F759D-8968-4711-B06A-F1AF1D1DB3A9}"/>
                  </a:ext>
                </a:extLst>
              </p:cNvPr>
              <p:cNvGrpSpPr/>
              <p:nvPr/>
            </p:nvGrpSpPr>
            <p:grpSpPr>
              <a:xfrm>
                <a:off x="8115898" y="4294779"/>
                <a:ext cx="286167" cy="463492"/>
                <a:chOff x="2541288" y="3663892"/>
                <a:chExt cx="795803" cy="1288927"/>
              </a:xfrm>
              <a:solidFill>
                <a:schemeClr val="accent4"/>
              </a:solidFill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A4B6209C-7C56-4F58-A5BB-16B6535A0623}"/>
                    </a:ext>
                  </a:extLst>
                </p:cNvPr>
                <p:cNvSpPr/>
                <p:nvPr/>
              </p:nvSpPr>
              <p:spPr>
                <a:xfrm>
                  <a:off x="2674937" y="3663892"/>
                  <a:ext cx="528507" cy="5285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B1F1A1D8-99BD-40D2-9E66-87EC06316E3A}"/>
                    </a:ext>
                  </a:extLst>
                </p:cNvPr>
                <p:cNvSpPr/>
                <p:nvPr/>
              </p:nvSpPr>
              <p:spPr>
                <a:xfrm>
                  <a:off x="2541288" y="4249905"/>
                  <a:ext cx="795803" cy="702914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77C648C-A1B2-43CF-B8BF-5CF839DD5B9B}"/>
                </a:ext>
              </a:extLst>
            </p:cNvPr>
            <p:cNvGrpSpPr/>
            <p:nvPr/>
          </p:nvGrpSpPr>
          <p:grpSpPr>
            <a:xfrm>
              <a:off x="8898785" y="4224521"/>
              <a:ext cx="609600" cy="634803"/>
              <a:chOff x="8451815" y="5685603"/>
              <a:chExt cx="609600" cy="63480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9C608B2-70D6-4978-B35C-D975113AA3BC}"/>
                  </a:ext>
                </a:extLst>
              </p:cNvPr>
              <p:cNvSpPr/>
              <p:nvPr/>
            </p:nvSpPr>
            <p:spPr>
              <a:xfrm>
                <a:off x="8451815" y="5685603"/>
                <a:ext cx="609600" cy="6348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A1782B53-DEF2-471F-87BD-1AD33865A7DC}"/>
                  </a:ext>
                </a:extLst>
              </p:cNvPr>
              <p:cNvGrpSpPr/>
              <p:nvPr/>
            </p:nvGrpSpPr>
            <p:grpSpPr>
              <a:xfrm>
                <a:off x="8613531" y="5762852"/>
                <a:ext cx="286167" cy="463492"/>
                <a:chOff x="2541288" y="3663892"/>
                <a:chExt cx="795803" cy="1288927"/>
              </a:xfrm>
              <a:solidFill>
                <a:srgbClr val="FF0000"/>
              </a:solidFill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0019BB5-BDFE-4389-BC02-F76B8E505792}"/>
                    </a:ext>
                  </a:extLst>
                </p:cNvPr>
                <p:cNvSpPr/>
                <p:nvPr/>
              </p:nvSpPr>
              <p:spPr>
                <a:xfrm>
                  <a:off x="2674937" y="3663892"/>
                  <a:ext cx="528507" cy="528507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다리꼴 89">
                  <a:extLst>
                    <a:ext uri="{FF2B5EF4-FFF2-40B4-BE49-F238E27FC236}">
                      <a16:creationId xmlns:a16="http://schemas.microsoft.com/office/drawing/2014/main" id="{7E929415-5C62-4ECE-A8FE-CB9F48E3D97D}"/>
                    </a:ext>
                  </a:extLst>
                </p:cNvPr>
                <p:cNvSpPr/>
                <p:nvPr/>
              </p:nvSpPr>
              <p:spPr>
                <a:xfrm>
                  <a:off x="2541288" y="4249905"/>
                  <a:ext cx="795803" cy="702914"/>
                </a:xfrm>
                <a:prstGeom prst="trapezoid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46ED905-63BC-452C-A915-137DFFDB3AAA}"/>
                </a:ext>
              </a:extLst>
            </p:cNvPr>
            <p:cNvGrpSpPr/>
            <p:nvPr/>
          </p:nvGrpSpPr>
          <p:grpSpPr>
            <a:xfrm>
              <a:off x="9847696" y="4224521"/>
              <a:ext cx="609600" cy="634803"/>
              <a:chOff x="8451815" y="5685603"/>
              <a:chExt cx="609600" cy="634803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FCDCA1B-764E-4424-B68A-CD4A926BE2B9}"/>
                  </a:ext>
                </a:extLst>
              </p:cNvPr>
              <p:cNvSpPr/>
              <p:nvPr/>
            </p:nvSpPr>
            <p:spPr>
              <a:xfrm>
                <a:off x="8451815" y="5685603"/>
                <a:ext cx="609600" cy="6348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4B9FCFC0-29A8-4D2F-A770-CE1383882CB5}"/>
                  </a:ext>
                </a:extLst>
              </p:cNvPr>
              <p:cNvGrpSpPr/>
              <p:nvPr/>
            </p:nvGrpSpPr>
            <p:grpSpPr>
              <a:xfrm>
                <a:off x="8613531" y="5762852"/>
                <a:ext cx="286167" cy="463492"/>
                <a:chOff x="2541288" y="3663892"/>
                <a:chExt cx="795803" cy="1288927"/>
              </a:xfrm>
              <a:solidFill>
                <a:srgbClr val="FF0000"/>
              </a:solidFill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3F02226A-C792-4314-87EC-8CAC9E2CA4D5}"/>
                    </a:ext>
                  </a:extLst>
                </p:cNvPr>
                <p:cNvSpPr/>
                <p:nvPr/>
              </p:nvSpPr>
              <p:spPr>
                <a:xfrm>
                  <a:off x="2674937" y="3663892"/>
                  <a:ext cx="528507" cy="528507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사다리꼴 96">
                  <a:extLst>
                    <a:ext uri="{FF2B5EF4-FFF2-40B4-BE49-F238E27FC236}">
                      <a16:creationId xmlns:a16="http://schemas.microsoft.com/office/drawing/2014/main" id="{B2C2CDEE-3150-4421-BE67-31FB47EDBAAD}"/>
                    </a:ext>
                  </a:extLst>
                </p:cNvPr>
                <p:cNvSpPr/>
                <p:nvPr/>
              </p:nvSpPr>
              <p:spPr>
                <a:xfrm>
                  <a:off x="2541288" y="4249905"/>
                  <a:ext cx="795803" cy="702914"/>
                </a:xfrm>
                <a:prstGeom prst="trapezoi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028" name="그래픽 1027" descr="전자 메일">
            <a:extLst>
              <a:ext uri="{FF2B5EF4-FFF2-40B4-BE49-F238E27FC236}">
                <a16:creationId xmlns:a16="http://schemas.microsoft.com/office/drawing/2014/main" id="{8AAAD9F0-0A10-4B37-B2B1-6BCEF232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364" y="2140959"/>
            <a:ext cx="914400" cy="914400"/>
          </a:xfrm>
          <a:prstGeom prst="rect">
            <a:avLst/>
          </a:prstGeom>
        </p:spPr>
      </p:pic>
      <p:pic>
        <p:nvPicPr>
          <p:cNvPr id="134" name="그래픽 133" descr="전자 메일">
            <a:extLst>
              <a:ext uri="{FF2B5EF4-FFF2-40B4-BE49-F238E27FC236}">
                <a16:creationId xmlns:a16="http://schemas.microsoft.com/office/drawing/2014/main" id="{13327270-9AD5-4717-AF1A-98E3DEF5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3194" y="2143056"/>
            <a:ext cx="914400" cy="914400"/>
          </a:xfrm>
          <a:prstGeom prst="rect">
            <a:avLst/>
          </a:prstGeom>
        </p:spPr>
      </p:pic>
      <p:sp>
        <p:nvSpPr>
          <p:cNvPr id="1029" name="화살표: 아래쪽 1028">
            <a:extLst>
              <a:ext uri="{FF2B5EF4-FFF2-40B4-BE49-F238E27FC236}">
                <a16:creationId xmlns:a16="http://schemas.microsoft.com/office/drawing/2014/main" id="{ED10CA40-9C73-4EAD-BF9C-EC3B96A5B308}"/>
              </a:ext>
            </a:extLst>
          </p:cNvPr>
          <p:cNvSpPr/>
          <p:nvPr/>
        </p:nvSpPr>
        <p:spPr>
          <a:xfrm>
            <a:off x="2883479" y="3290081"/>
            <a:ext cx="382170" cy="3927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아래쪽 135">
            <a:extLst>
              <a:ext uri="{FF2B5EF4-FFF2-40B4-BE49-F238E27FC236}">
                <a16:creationId xmlns:a16="http://schemas.microsoft.com/office/drawing/2014/main" id="{9342535E-1E0F-4802-BE25-B7E475D17E05}"/>
              </a:ext>
            </a:extLst>
          </p:cNvPr>
          <p:cNvSpPr/>
          <p:nvPr/>
        </p:nvSpPr>
        <p:spPr>
          <a:xfrm>
            <a:off x="8950348" y="3246947"/>
            <a:ext cx="334169" cy="4295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화살표: 아래쪽 136">
            <a:extLst>
              <a:ext uri="{FF2B5EF4-FFF2-40B4-BE49-F238E27FC236}">
                <a16:creationId xmlns:a16="http://schemas.microsoft.com/office/drawing/2014/main" id="{4A3AA1FF-7DE5-4BDA-A913-8B2CBC5A94AA}"/>
              </a:ext>
            </a:extLst>
          </p:cNvPr>
          <p:cNvSpPr/>
          <p:nvPr/>
        </p:nvSpPr>
        <p:spPr>
          <a:xfrm rot="2108460">
            <a:off x="8306239" y="3246946"/>
            <a:ext cx="334169" cy="4295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BB9C642E-0679-445A-A41A-C5427126A828}"/>
              </a:ext>
            </a:extLst>
          </p:cNvPr>
          <p:cNvSpPr/>
          <p:nvPr/>
        </p:nvSpPr>
        <p:spPr>
          <a:xfrm rot="19422306">
            <a:off x="9560994" y="3237841"/>
            <a:ext cx="334169" cy="4295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7C70F6E-85CB-4F0B-AA46-B995623C40A1}"/>
              </a:ext>
            </a:extLst>
          </p:cNvPr>
          <p:cNvSpPr txBox="1"/>
          <p:nvPr/>
        </p:nvSpPr>
        <p:spPr>
          <a:xfrm>
            <a:off x="4972134" y="225960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온라인 고객 행동 분석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0E4C4D2-EC59-4C67-B729-CC11380DB24B}"/>
              </a:ext>
            </a:extLst>
          </p:cNvPr>
          <p:cNvSpPr txBox="1"/>
          <p:nvPr/>
        </p:nvSpPr>
        <p:spPr>
          <a:xfrm>
            <a:off x="1291902" y="5060489"/>
            <a:ext cx="356532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대규모 고객 데이터 분석의 어려움으로</a:t>
            </a:r>
            <a:r>
              <a:rPr lang="en-US" altLang="ko-KR" sz="1400" b="1"/>
              <a:t> </a:t>
            </a:r>
            <a:r>
              <a:rPr lang="ko-KR" altLang="en-US" sz="1400" b="1"/>
              <a:t>인한 </a:t>
            </a:r>
            <a:r>
              <a:rPr lang="ko-KR" altLang="en-US" sz="1400" b="1">
                <a:solidFill>
                  <a:srgbClr val="FF0000"/>
                </a:solidFill>
              </a:rPr>
              <a:t>일괄적 마케팅 이메일 발송</a:t>
            </a:r>
            <a:endParaRPr lang="en-US" altLang="ko-KR" sz="14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마케팅 및 재무 보고서 작성을 위한 </a:t>
            </a:r>
            <a:br>
              <a:rPr lang="en-US" altLang="ko-KR" sz="1400" b="1"/>
            </a:br>
            <a:r>
              <a:rPr lang="ko-KR" altLang="en-US" sz="1400" b="1"/>
              <a:t>데이터 분석 작업이 </a:t>
            </a:r>
            <a:r>
              <a:rPr lang="ko-KR" altLang="en-US" sz="1400" b="1">
                <a:solidFill>
                  <a:srgbClr val="FF0000"/>
                </a:solidFill>
              </a:rPr>
              <a:t>오랜 시간 소요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EDB5ED-FE23-4A9F-8C55-2707F35C0697}"/>
              </a:ext>
            </a:extLst>
          </p:cNvPr>
          <p:cNvSpPr txBox="1"/>
          <p:nvPr/>
        </p:nvSpPr>
        <p:spPr>
          <a:xfrm>
            <a:off x="7334777" y="5060489"/>
            <a:ext cx="356532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고객 </a:t>
            </a:r>
            <a:r>
              <a:rPr lang="en-US" altLang="ko-KR" sz="1400" b="1"/>
              <a:t>Segment </a:t>
            </a:r>
            <a:r>
              <a:rPr lang="ko-KR" altLang="en-US" sz="1400" b="1"/>
              <a:t>분석으로 맞춤 상품 </a:t>
            </a:r>
            <a:br>
              <a:rPr lang="en-US" altLang="ko-KR" sz="1400" b="1"/>
            </a:br>
            <a:r>
              <a:rPr lang="ko-KR" altLang="en-US" sz="1400" b="1"/>
              <a:t>제공을 통한 </a:t>
            </a:r>
            <a:r>
              <a:rPr lang="ko-KR" altLang="en-US" sz="1400" b="1">
                <a:solidFill>
                  <a:srgbClr val="FF0000"/>
                </a:solidFill>
              </a:rPr>
              <a:t>이메일 발송 주기 감소</a:t>
            </a:r>
            <a:endParaRPr lang="en-US" altLang="ko-KR" sz="14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데이터 분석 및 보고서 작성</a:t>
            </a:r>
            <a:r>
              <a:rPr lang="ko-KR" altLang="en-US" sz="1400" b="1">
                <a:solidFill>
                  <a:srgbClr val="FF0000"/>
                </a:solidFill>
              </a:rPr>
              <a:t> 자동화</a:t>
            </a:r>
            <a:r>
              <a:rPr lang="ko-KR" altLang="en-US" sz="1400" b="1"/>
              <a:t>에 따른 </a:t>
            </a:r>
            <a:r>
              <a:rPr lang="ko-KR" altLang="en-US" sz="1400" b="1">
                <a:solidFill>
                  <a:srgbClr val="FF0000"/>
                </a:solidFill>
              </a:rPr>
              <a:t>업무 시간 절감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75A297-8118-4445-A73E-AAE57D4162D6}"/>
              </a:ext>
            </a:extLst>
          </p:cNvPr>
          <p:cNvSpPr txBox="1"/>
          <p:nvPr/>
        </p:nvSpPr>
        <p:spPr>
          <a:xfrm>
            <a:off x="4817445" y="3656386"/>
            <a:ext cx="255711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이메일 구독 취소 </a:t>
            </a:r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20% </a:t>
            </a:r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감소</a:t>
            </a:r>
            <a:endParaRPr lang="en-US" altLang="ko-KR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업무효율 향상으로 인한 비용 절감</a:t>
            </a:r>
            <a:endParaRPr lang="en-US" altLang="ko-KR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517</Words>
  <Application>Microsoft Office PowerPoint</Application>
  <PresentationFormat>와이드스크린</PresentationFormat>
  <Paragraphs>162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HOSUB JANG</dc:creator>
  <cp:lastModifiedBy>HOSUB JANG</cp:lastModifiedBy>
  <cp:revision>58</cp:revision>
  <dcterms:created xsi:type="dcterms:W3CDTF">2019-03-03T06:44:17Z</dcterms:created>
  <dcterms:modified xsi:type="dcterms:W3CDTF">2019-03-10T02:45:06Z</dcterms:modified>
</cp:coreProperties>
</file>