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77" r:id="rId3"/>
    <p:sldMasterId id="214748370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BIG TITLE OPENING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254"/>
          <a:stretch/>
        </p:blipFill>
        <p:spPr>
          <a:xfrm>
            <a:off x="100" y="0"/>
            <a:ext cx="12192000" cy="67718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834067" y="4123300"/>
            <a:ext cx="8524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3667009" y="4848500"/>
            <a:ext cx="4858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7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TITLE + SUBTITLE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 flipH="1">
            <a:off x="137" y="2266067"/>
            <a:ext cx="4911097" cy="459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flipH="1">
            <a:off x="7277170" y="0"/>
            <a:ext cx="4911097" cy="45959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036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flipH="1">
            <a:off x="9234301" y="1"/>
            <a:ext cx="2957703" cy="27790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998800" y="667767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4421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2253943" y="25444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ctrTitle" idx="2"/>
          </p:nvPr>
        </p:nvSpPr>
        <p:spPr>
          <a:xfrm>
            <a:off x="2253943" y="4547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4"/>
          </p:nvPr>
        </p:nvSpPr>
        <p:spPr>
          <a:xfrm>
            <a:off x="6432476" y="25444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flipH="1">
            <a:off x="9234301" y="1"/>
            <a:ext cx="2957703" cy="277906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>
            <a:spLocks noGrp="1"/>
          </p:cNvSpPr>
          <p:nvPr>
            <p:ph type="subTitle" idx="5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ctrTitle" idx="6"/>
          </p:nvPr>
        </p:nvSpPr>
        <p:spPr>
          <a:xfrm>
            <a:off x="6432476" y="4547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7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3"/>
          <p:cNvSpPr txBox="1">
            <a:spLocks noGrp="1"/>
          </p:cNvSpPr>
          <p:nvPr>
            <p:ph type="ctrTitle" idx="8"/>
          </p:nvPr>
        </p:nvSpPr>
        <p:spPr>
          <a:xfrm flipH="1">
            <a:off x="998800" y="667767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629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04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154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471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</a:t>
            </a:r>
            <a:endParaRPr sz="2400"/>
          </a:p>
        </p:txBody>
      </p:sp>
      <p:sp>
        <p:nvSpPr>
          <p:cNvPr id="117" name="Google Shape;117;p19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9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166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20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20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45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5952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2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135" name="Google Shape;135;p22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71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253943" y="2720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735743" y="3335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2253943" y="478285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6432476" y="2720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6914276" y="3335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6432476" y="478285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159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22208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159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22208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3031200" y="29898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3031200" y="50724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4944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40" name="Google Shape;140;p23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8275"/>
              </a:solidFill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05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47" name="Google Shape;147;p24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24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8275"/>
              </a:solidFill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56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5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8275"/>
              </a:solidFill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61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8275"/>
              </a:solidFill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3770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7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27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70" name="Google Shape;170;p27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171" name="Google Shape;171;p27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72" name="Google Shape;172;p27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96890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28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0567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2" name="Google Shape;182;p29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3" name="Google Shape;183;p29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189" name="Google Shape;189;p29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59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2" name="Google Shape;192;p30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3448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31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31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" name="Google Shape;203;p31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204" name="Google Shape;204;p31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205" name="Google Shape;205;p31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206" name="Google Shape;206;p31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7" name="Google Shape;207;p31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208" name="Google Shape;208;p31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9" name="Google Shape;209;p31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0" name="Google Shape;210;p31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3484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8275"/>
              </a:solidFill>
            </a:endParaRPr>
          </a:p>
        </p:txBody>
      </p:sp>
      <p:cxnSp>
        <p:nvCxnSpPr>
          <p:cNvPr id="219" name="Google Shape;219;p32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2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2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2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32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32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62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33" y="1"/>
            <a:ext cx="2957703" cy="27790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33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65367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1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0962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44" name="Google Shape;244;p35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3677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60" name="Google Shape;260;p36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057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63" name="Google Shape;263;p37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4865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38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68" name="Google Shape;268;p38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072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39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72" name="Google Shape;272;p39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39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278" name="Google Shape;278;p39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0566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40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83" name="Google Shape;283;p40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40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85" name="Google Shape;285;p40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288" name="Google Shape;288;p40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351359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41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3" name="Google Shape;293;p41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4" name="Google Shape;294;p41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364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89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33" y="1"/>
            <a:ext cx="2957703" cy="277906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 flipH="1">
            <a:off x="-133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804300" y="2965567"/>
            <a:ext cx="2744800" cy="1203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 hasCustomPrompt="1"/>
          </p:nvPr>
        </p:nvSpPr>
        <p:spPr>
          <a:xfrm>
            <a:off x="9048033" y="31225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8905643" y="36789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5918700" y="2965567"/>
            <a:ext cx="2744800" cy="1203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3" hasCustomPrompt="1"/>
          </p:nvPr>
        </p:nvSpPr>
        <p:spPr>
          <a:xfrm>
            <a:off x="6162433" y="31225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6020043" y="36789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804300" y="4332067"/>
            <a:ext cx="2744800" cy="1203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5" hasCustomPrompt="1"/>
          </p:nvPr>
        </p:nvSpPr>
        <p:spPr>
          <a:xfrm>
            <a:off x="9048033" y="44890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6"/>
          </p:nvPr>
        </p:nvSpPr>
        <p:spPr>
          <a:xfrm>
            <a:off x="8905643" y="50454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5918700" y="4332067"/>
            <a:ext cx="2744800" cy="1203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7" hasCustomPrompt="1"/>
          </p:nvPr>
        </p:nvSpPr>
        <p:spPr>
          <a:xfrm>
            <a:off x="6162433" y="44890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8"/>
          </p:nvPr>
        </p:nvSpPr>
        <p:spPr>
          <a:xfrm>
            <a:off x="6020043" y="50454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2021267" y="1761767"/>
            <a:ext cx="2744800" cy="1203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9" hasCustomPrompt="1"/>
          </p:nvPr>
        </p:nvSpPr>
        <p:spPr>
          <a:xfrm>
            <a:off x="2265000" y="19187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3"/>
          </p:nvPr>
        </p:nvSpPr>
        <p:spPr>
          <a:xfrm>
            <a:off x="2122609" y="24751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6018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8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rot="10800000">
            <a:off x="9234301" y="4084535"/>
            <a:ext cx="2957703" cy="277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33" y="1"/>
            <a:ext cx="2957703" cy="277906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6450143" y="31838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355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1_TITLE +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>
            <a:off x="7277170" y="2266067"/>
            <a:ext cx="4911097" cy="459593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1863233" y="3745733"/>
            <a:ext cx="40168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4592500" y="35914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3618779" y="2520251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44115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998800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ctrTitle" idx="2"/>
          </p:nvPr>
        </p:nvSpPr>
        <p:spPr>
          <a:xfrm>
            <a:off x="3666873" y="24028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1"/>
          </p:nvPr>
        </p:nvSpPr>
        <p:spPr>
          <a:xfrm>
            <a:off x="3666825" y="3018100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ctrTitle" idx="3"/>
          </p:nvPr>
        </p:nvSpPr>
        <p:spPr>
          <a:xfrm>
            <a:off x="6400268" y="24028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4"/>
          </p:nvPr>
        </p:nvSpPr>
        <p:spPr>
          <a:xfrm>
            <a:off x="6400220" y="3018100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 idx="5"/>
          </p:nvPr>
        </p:nvSpPr>
        <p:spPr>
          <a:xfrm>
            <a:off x="5059931" y="4800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6"/>
          </p:nvPr>
        </p:nvSpPr>
        <p:spPr>
          <a:xfrm>
            <a:off x="5004033" y="5415333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383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>
            <a:off x="137" y="0"/>
            <a:ext cx="4911097" cy="459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>
            <a:off x="7277170" y="2266067"/>
            <a:ext cx="4911097" cy="459593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209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3115807" y="3723385"/>
            <a:ext cx="27808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2"/>
          </p:nvPr>
        </p:nvSpPr>
        <p:spPr>
          <a:xfrm>
            <a:off x="6295540" y="3742072"/>
            <a:ext cx="27808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ctrTitle"/>
          </p:nvPr>
        </p:nvSpPr>
        <p:spPr>
          <a:xfrm flipH="1">
            <a:off x="6295467" y="676533"/>
            <a:ext cx="48976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 idx="3"/>
          </p:nvPr>
        </p:nvSpPr>
        <p:spPr>
          <a:xfrm>
            <a:off x="2972417" y="3616800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 idx="4"/>
          </p:nvPr>
        </p:nvSpPr>
        <p:spPr>
          <a:xfrm>
            <a:off x="6096000" y="3616800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33" y="1"/>
            <a:ext cx="2957703" cy="2779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31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31251" y="1"/>
            <a:ext cx="10529509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746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2425915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850145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8" name="Google Shape;298;p4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5300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790524" y="4741608"/>
            <a:ext cx="8524000" cy="894000"/>
          </a:xfrm>
        </p:spPr>
        <p:txBody>
          <a:bodyPr/>
          <a:lstStyle/>
          <a:p>
            <a:r>
              <a:rPr lang="bg-BG" sz="6000" b="1" dirty="0"/>
              <a:t>Курсов проект по</a:t>
            </a:r>
            <a:r>
              <a:rPr lang="bg-BG" sz="6000" dirty="0"/>
              <a:t/>
            </a:r>
            <a:br>
              <a:rPr lang="bg-BG" sz="6000" dirty="0"/>
            </a:br>
            <a:r>
              <a:rPr lang="bg-BG" sz="6000" b="1" dirty="0"/>
              <a:t>Приложна информатика</a:t>
            </a:r>
            <a:r>
              <a:rPr lang="bg-BG" sz="6000" dirty="0"/>
              <a:t/>
            </a:r>
            <a:br>
              <a:rPr lang="bg-BG" sz="6000" dirty="0"/>
            </a:br>
            <a:endParaRPr lang="bg-B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3623466" y="5466808"/>
            <a:ext cx="4858000" cy="894000"/>
          </a:xfrm>
        </p:spPr>
        <p:txBody>
          <a:bodyPr/>
          <a:lstStyle/>
          <a:p>
            <a:r>
              <a:rPr lang="bg-BG" dirty="0" smtClean="0"/>
              <a:t>Изготвил: Донислав Станимиров Гинчев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92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bg-BG" dirty="0" smtClean="0"/>
              <a:t>Резултат</a:t>
            </a:r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42" y="1796867"/>
            <a:ext cx="7637417" cy="37645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42" y="5561427"/>
            <a:ext cx="7637417" cy="8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>
          <a:xfrm>
            <a:off x="1522497" y="2738536"/>
            <a:ext cx="9199200" cy="5578150"/>
          </a:xfrm>
        </p:spPr>
        <p:txBody>
          <a:bodyPr/>
          <a:lstStyle/>
          <a:p>
            <a:r>
              <a:rPr lang="bg-BG" sz="7200" dirty="0" smtClean="0"/>
              <a:t>Благодаря за вниманието!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172632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bg-BG" dirty="0" smtClean="0"/>
              <a:t>Задание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2978302" y="1582357"/>
            <a:ext cx="6096000" cy="48079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000" b="1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състави програма за обработка на масива PR[N,N], където данните са реални числа в интервала [-1000; 1000]. Програмата да извърши следните действия:</a:t>
            </a:r>
            <a:endParaRPr lang="bg-BG" sz="1400" dirty="0" smtClean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5"/>
              </a:lnSpc>
              <a:spcAft>
                <a:spcPts val="0"/>
              </a:spcAft>
            </a:pPr>
            <a:r>
              <a:rPr lang="bg-BG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1600" dirty="0" smtClean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7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17220" algn="l"/>
              </a:tabLst>
            </a:pPr>
            <a:r>
              <a:rPr lang="en-US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bg-BG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тпечатване на условието на задачата;</a:t>
            </a:r>
            <a:endParaRPr lang="bg-BG" sz="1600" dirty="0" smtClean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176145" lvl="0" indent="-342900">
              <a:lnSpc>
                <a:spcPts val="1475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17220" algn="l"/>
                <a:tab pos="3808730" algn="l"/>
              </a:tabLst>
            </a:pPr>
            <a:r>
              <a:rPr lang="en-US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bg-BG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тпечатване на имената на автора на </a:t>
            </a:r>
            <a:r>
              <a:rPr lang="bg-BG" spc="-50" dirty="0" smtClean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програмата</a:t>
            </a:r>
            <a:r>
              <a:rPr lang="bg-BG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bg-BG" sz="1600" dirty="0" smtClean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176145" lvl="0" indent="-342900">
              <a:lnSpc>
                <a:spcPts val="1475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17220" algn="l"/>
                <a:tab pos="800100" algn="l"/>
                <a:tab pos="3808730" algn="l"/>
              </a:tabLst>
            </a:pPr>
            <a:r>
              <a:rPr lang="bg-BG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Въвеждане на входните данни; </a:t>
            </a:r>
            <a:endParaRPr lang="bg-BG" sz="1600" dirty="0" smtClean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176145" lvl="0" indent="-342900">
              <a:lnSpc>
                <a:spcPts val="1475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17220" algn="l"/>
                <a:tab pos="800100" algn="l"/>
                <a:tab pos="3808730" algn="l"/>
              </a:tabLst>
            </a:pPr>
            <a:r>
              <a:rPr lang="bg-BG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Отпечатване на входните данни;</a:t>
            </a:r>
            <a:endParaRPr lang="bg-BG" sz="1600" dirty="0" smtClean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475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17220" algn="l"/>
                <a:tab pos="800100" algn="l"/>
                <a:tab pos="3808730" algn="l"/>
              </a:tabLst>
            </a:pPr>
            <a:r>
              <a:rPr lang="bg-BG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 се образува едномерен масив С[</a:t>
            </a:r>
            <a:r>
              <a:rPr lang="en-US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bg-BG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елементите на който са  средно аритметичното от елементите на съответната колона от масива </a:t>
            </a:r>
            <a:r>
              <a:rPr lang="en-US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bg-BG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dirty="0" smtClean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475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17220" algn="l"/>
                <a:tab pos="800100" algn="l"/>
                <a:tab pos="3808730" algn="l"/>
              </a:tabLst>
            </a:pPr>
            <a:r>
              <a:rPr lang="bg-BG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Полученият масив да се сортира по големина;</a:t>
            </a:r>
            <a:endParaRPr lang="bg-BG" sz="1600" dirty="0" smtClean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17220" algn="l"/>
              </a:tabLst>
            </a:pPr>
            <a:r>
              <a:rPr lang="bg-BG" spc="-5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Отпечатване на получените резултати след обработка а) и след обработка </a:t>
            </a:r>
            <a:endParaRPr lang="bg-BG" sz="16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8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>
          <a:xfrm>
            <a:off x="1313492" y="3226217"/>
            <a:ext cx="9199200" cy="1261600"/>
          </a:xfrm>
        </p:spPr>
        <p:txBody>
          <a:bodyPr/>
          <a:lstStyle/>
          <a:p>
            <a:r>
              <a:rPr lang="bg-BG" sz="8000" dirty="0" smtClean="0"/>
              <a:t>Функции</a:t>
            </a:r>
            <a:endParaRPr lang="bg-BG" sz="8000" dirty="0"/>
          </a:p>
        </p:txBody>
      </p:sp>
    </p:spTree>
    <p:extLst>
      <p:ext uri="{BB962C8B-B14F-4D97-AF65-F5344CB8AC3E}">
        <p14:creationId xmlns:p14="http://schemas.microsoft.com/office/powerpoint/2010/main" val="140116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de-DE" dirty="0" smtClean="0"/>
              <a:t>Input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28" y="2908641"/>
            <a:ext cx="7097486" cy="34646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47228" y="1663337"/>
            <a:ext cx="7097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chemeClr val="bg2"/>
                </a:solidFill>
              </a:rPr>
              <a:t>Функция за въвеждане на стойности в матрица и проверка дали отговарят на изискванията.</a:t>
            </a:r>
          </a:p>
        </p:txBody>
      </p:sp>
    </p:spTree>
    <p:extLst>
      <p:ext uri="{BB962C8B-B14F-4D97-AF65-F5344CB8AC3E}">
        <p14:creationId xmlns:p14="http://schemas.microsoft.com/office/powerpoint/2010/main" val="61322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de-DE" dirty="0" smtClean="0"/>
              <a:t>Output</a:t>
            </a:r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26" y="2533912"/>
            <a:ext cx="7443815" cy="26041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74063" y="1666239"/>
            <a:ext cx="758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solidFill>
                  <a:schemeClr val="bg2"/>
                </a:solidFill>
              </a:rPr>
              <a:t>Отпечатва данните от матрицата на екрана.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2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 err="1"/>
              <a:t>ArrayC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2508039" y="1457232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solidFill>
                  <a:schemeClr val="bg2"/>
                </a:solidFill>
              </a:rPr>
              <a:t>Пресмята средно аритметичното на всяка колона в матрицата и запазва получената стойност в едномерен масив.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5" y="2943269"/>
            <a:ext cx="6486524" cy="30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 err="1"/>
              <a:t>PrintC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2508039" y="1457232"/>
            <a:ext cx="7175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solidFill>
                  <a:schemeClr val="bg2"/>
                </a:solidFill>
              </a:rPr>
              <a:t>Отпечатва стойностите от едномерният масив на екрана.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35" y="2578559"/>
            <a:ext cx="6284573" cy="32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3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de-DE" dirty="0" smtClean="0"/>
              <a:t>Main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1066770" y="1448523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solidFill>
                  <a:schemeClr val="bg2"/>
                </a:solidFill>
              </a:rPr>
              <a:t>В главната функията се извежда условието, името на студента и се извикват всички функции за обработка на програмата.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70" y="2969373"/>
            <a:ext cx="10058400" cy="36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bg-BG" dirty="0" smtClean="0"/>
              <a:t>Принцип на работа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1496371" y="2319380"/>
            <a:ext cx="919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>
                <a:solidFill>
                  <a:schemeClr val="bg2"/>
                </a:solidFill>
              </a:rPr>
              <a:t>При стартиране на програмата се отпечатва заданието на задачата, условията, които трябва да се изпълнят и имената на извършилия проекта. Програмата след това чака от потребителя да въведете големината на матрица и след това да въведи входни данни в нея и се отпечатва матрицата при спиране на това действие. Във дадената функция </a:t>
            </a:r>
            <a:r>
              <a:rPr lang="bg-BG" b="1" dirty="0">
                <a:solidFill>
                  <a:schemeClr val="bg2"/>
                </a:solidFill>
              </a:rPr>
              <a:t>ArrayC</a:t>
            </a:r>
            <a:r>
              <a:rPr lang="bg-BG" dirty="0">
                <a:solidFill>
                  <a:schemeClr val="bg2"/>
                </a:solidFill>
              </a:rPr>
              <a:t>() данните се смятат редноаритметично по колони и всяка стойност се запазва във вторият масива </a:t>
            </a:r>
            <a:r>
              <a:rPr lang="bg-BG" b="1" dirty="0">
                <a:solidFill>
                  <a:schemeClr val="bg2"/>
                </a:solidFill>
              </a:rPr>
              <a:t>С</a:t>
            </a:r>
            <a:r>
              <a:rPr lang="bg-BG" dirty="0">
                <a:solidFill>
                  <a:schemeClr val="bg2"/>
                </a:solidFill>
              </a:rPr>
              <a:t>.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dirty="0">
                <a:solidFill>
                  <a:schemeClr val="bg2"/>
                </a:solidFill>
              </a:rPr>
              <a:t>След изпълнението на функцията </a:t>
            </a:r>
            <a:r>
              <a:rPr lang="bg-BG" b="1" dirty="0">
                <a:solidFill>
                  <a:schemeClr val="bg2"/>
                </a:solidFill>
              </a:rPr>
              <a:t>ArrayC</a:t>
            </a:r>
            <a:r>
              <a:rPr lang="bg-BG" dirty="0">
                <a:solidFill>
                  <a:schemeClr val="bg2"/>
                </a:solidFill>
              </a:rPr>
              <a:t>(), масивът </a:t>
            </a:r>
            <a:r>
              <a:rPr lang="bg-BG" b="1" dirty="0">
                <a:solidFill>
                  <a:schemeClr val="bg2"/>
                </a:solidFill>
              </a:rPr>
              <a:t>С</a:t>
            </a:r>
            <a:r>
              <a:rPr lang="bg-BG" dirty="0">
                <a:solidFill>
                  <a:schemeClr val="bg2"/>
                </a:solidFill>
              </a:rPr>
              <a:t> се отпечатва на екрана в несортираният си вариант.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dirty="0">
                <a:solidFill>
                  <a:schemeClr val="bg2"/>
                </a:solidFill>
              </a:rPr>
              <a:t>При следващата и последна стъпка от програмата масивът </a:t>
            </a:r>
            <a:r>
              <a:rPr lang="bg-BG" b="1" dirty="0">
                <a:solidFill>
                  <a:schemeClr val="bg2"/>
                </a:solidFill>
              </a:rPr>
              <a:t>С </a:t>
            </a:r>
            <a:r>
              <a:rPr lang="bg-BG" dirty="0">
                <a:solidFill>
                  <a:schemeClr val="bg2"/>
                </a:solidFill>
              </a:rPr>
              <a:t>се сортира по възходящ ред с вградената функция </a:t>
            </a:r>
            <a:r>
              <a:rPr lang="de-DE" b="1" dirty="0">
                <a:solidFill>
                  <a:schemeClr val="bg2"/>
                </a:solidFill>
              </a:rPr>
              <a:t>sort</a:t>
            </a:r>
            <a:r>
              <a:rPr lang="bg-BG" b="1" dirty="0">
                <a:solidFill>
                  <a:schemeClr val="bg2"/>
                </a:solidFill>
              </a:rPr>
              <a:t>() </a:t>
            </a:r>
            <a:r>
              <a:rPr lang="bg-BG" dirty="0">
                <a:solidFill>
                  <a:schemeClr val="bg2"/>
                </a:solidFill>
              </a:rPr>
              <a:t>на езика </a:t>
            </a:r>
            <a:r>
              <a:rPr lang="en-US" b="1" dirty="0">
                <a:solidFill>
                  <a:schemeClr val="bg2"/>
                </a:solidFill>
              </a:rPr>
              <a:t>C</a:t>
            </a:r>
            <a:r>
              <a:rPr lang="bg-BG" b="1" dirty="0">
                <a:solidFill>
                  <a:schemeClr val="bg2"/>
                </a:solidFill>
              </a:rPr>
              <a:t>++ </a:t>
            </a:r>
            <a:r>
              <a:rPr lang="bg-BG" dirty="0">
                <a:solidFill>
                  <a:schemeClr val="bg2"/>
                </a:solidFill>
              </a:rPr>
              <a:t>крайният резултат се отпечатва този масив. С това приключва изпълнението на програмата.</a:t>
            </a:r>
          </a:p>
          <a:p>
            <a:pPr algn="just"/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6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Purple variant</Template>
  <TotalTime>25</TotalTime>
  <Words>244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Arial</vt:lpstr>
      <vt:lpstr>Arvo</vt:lpstr>
      <vt:lpstr>Calibri</vt:lpstr>
      <vt:lpstr>Fira Sans Condensed Medium</vt:lpstr>
      <vt:lpstr>Fira Sans Extra Condensed Light</vt:lpstr>
      <vt:lpstr>Fira Sans Extra Condensed Medium</vt:lpstr>
      <vt:lpstr>Proxima Nova</vt:lpstr>
      <vt:lpstr>Proxima Nova Semibold</vt:lpstr>
      <vt:lpstr>Righteous</vt:lpstr>
      <vt:lpstr>Roboto Condensed Light</vt:lpstr>
      <vt:lpstr>Roboto Slab Light</vt:lpstr>
      <vt:lpstr>Squada One</vt:lpstr>
      <vt:lpstr>Symbol</vt:lpstr>
      <vt:lpstr>Times New Roman</vt:lpstr>
      <vt:lpstr>Tech Startup by Slidesgo</vt:lpstr>
      <vt:lpstr>SlidesGo Final Pages</vt:lpstr>
      <vt:lpstr>Insurance Pitch by Slidesgo</vt:lpstr>
      <vt:lpstr>1_Slidesgo Final Pages</vt:lpstr>
      <vt:lpstr>Курсов проект по Приложна информатика </vt:lpstr>
      <vt:lpstr>Задание</vt:lpstr>
      <vt:lpstr>Функции</vt:lpstr>
      <vt:lpstr>Input</vt:lpstr>
      <vt:lpstr>Output</vt:lpstr>
      <vt:lpstr>ArrayC</vt:lpstr>
      <vt:lpstr>PrintC</vt:lpstr>
      <vt:lpstr>Main</vt:lpstr>
      <vt:lpstr>Принцип на работа</vt:lpstr>
      <vt:lpstr>Резултат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по Приложна информатика </dc:title>
  <dc:creator>091219</dc:creator>
  <cp:lastModifiedBy>091219</cp:lastModifiedBy>
  <cp:revision>3</cp:revision>
  <dcterms:created xsi:type="dcterms:W3CDTF">2023-04-03T16:35:46Z</dcterms:created>
  <dcterms:modified xsi:type="dcterms:W3CDTF">2023-04-03T17:00:54Z</dcterms:modified>
</cp:coreProperties>
</file>