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3"/>
  </p:notesMasterIdLst>
  <p:sldIdLst>
    <p:sldId id="264" r:id="rId2"/>
    <p:sldId id="355" r:id="rId3"/>
    <p:sldId id="485" r:id="rId4"/>
    <p:sldId id="498" r:id="rId5"/>
    <p:sldId id="593" r:id="rId6"/>
    <p:sldId id="618" r:id="rId7"/>
    <p:sldId id="619" r:id="rId8"/>
    <p:sldId id="620" r:id="rId9"/>
    <p:sldId id="516" r:id="rId10"/>
    <p:sldId id="594" r:id="rId11"/>
    <p:sldId id="621" r:id="rId12"/>
    <p:sldId id="622" r:id="rId13"/>
    <p:sldId id="623" r:id="rId14"/>
    <p:sldId id="624" r:id="rId15"/>
    <p:sldId id="600" r:id="rId16"/>
    <p:sldId id="631" r:id="rId17"/>
    <p:sldId id="601" r:id="rId18"/>
    <p:sldId id="625" r:id="rId19"/>
    <p:sldId id="626" r:id="rId20"/>
    <p:sldId id="632" r:id="rId21"/>
    <p:sldId id="633" r:id="rId22"/>
    <p:sldId id="627" r:id="rId23"/>
    <p:sldId id="628" r:id="rId24"/>
    <p:sldId id="634" r:id="rId25"/>
    <p:sldId id="629" r:id="rId26"/>
    <p:sldId id="635" r:id="rId27"/>
    <p:sldId id="630" r:id="rId28"/>
    <p:sldId id="636" r:id="rId29"/>
    <p:sldId id="639" r:id="rId30"/>
    <p:sldId id="638" r:id="rId31"/>
    <p:sldId id="615" r:id="rId32"/>
  </p:sldIdLst>
  <p:sldSz cx="24377650" cy="13716000"/>
  <p:notesSz cx="6858000" cy="9144000"/>
  <p:defaultTextStyle>
    <a:defPPr>
      <a:defRPr lang="en-US"/>
    </a:defPPr>
    <a:lvl1pPr marL="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6D7E"/>
    <a:srgbClr val="E2E5E7"/>
    <a:srgbClr val="FFFF00"/>
    <a:srgbClr val="1E1F25"/>
    <a:srgbClr val="FFFFFF"/>
    <a:srgbClr val="B0B7BD"/>
    <a:srgbClr val="AFCFD4"/>
    <a:srgbClr val="1A1A1A"/>
    <a:srgbClr val="48AEC5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462" autoAdjust="0"/>
  </p:normalViewPr>
  <p:slideViewPr>
    <p:cSldViewPr snapToGrid="0">
      <p:cViewPr varScale="1">
        <p:scale>
          <a:sx n="39" d="100"/>
          <a:sy n="39" d="100"/>
        </p:scale>
        <p:origin x="11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77EB-3C5C-4EF2-8437-F69B08DD1AFB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AF90-C59E-43F8-AAE7-68812F8763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4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3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4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8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7ABC7-C790-47EB-AD2B-A11C9DAC0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06250C-9965-411F-8AD7-56A1E7642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081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Image Ho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EAD4BE-1768-440F-880F-E11F8C29A4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10158" y="3381556"/>
            <a:ext cx="12437608" cy="6975698"/>
          </a:xfrm>
        </p:spPr>
        <p:txBody>
          <a:bodyPr>
            <a:normAutofit/>
          </a:bodyPr>
          <a:lstStyle>
            <a:lvl1pPr marL="0" indent="0" algn="ctr">
              <a:buNone/>
              <a:defRPr sz="3999"/>
            </a:lvl1pPr>
          </a:lstStyle>
          <a:p>
            <a:r>
              <a:rPr lang="en-US" dirty="0"/>
              <a:t>Click icon to add picture</a:t>
            </a:r>
            <a:endParaRPr lang="hu-H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E31730-A377-4295-B8D0-06244B3948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14400" y="6264407"/>
            <a:ext cx="7798890" cy="626745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24F257-5724-480F-AA2A-B2C4EB1C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1097"/>
            <a:ext cx="7798890" cy="526246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99BA5C-B696-4A9D-8367-1DE99331E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954A053-7A90-419E-A9E5-79CBD037B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378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llets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DD4F4B-7A77-423A-A7D4-97377E4E992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24001" y="3695701"/>
            <a:ext cx="21393150" cy="882015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16A3B-919B-483D-A1D2-9EDD1208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EC7FDA-A0BD-45CD-A781-2209104A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8317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16A3B-919B-483D-A1D2-9EDD1208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EC7FDA-A0BD-45CD-A781-2209104A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A787419-9B9D-426F-8696-FE1BD985397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524001" y="3695700"/>
            <a:ext cx="21393150" cy="8820151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4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4300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ED7F15-E721-4947-BD83-14772DDE8B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3695700"/>
            <a:ext cx="11106151" cy="8839201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DD4F4B-7A77-423A-A7D4-97377E4E992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384654" y="3695701"/>
            <a:ext cx="11043671" cy="88392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5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C127E9E-5AF0-43A3-88C7-B59BBDC4E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255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FC67DA1-9134-406B-A6AF-B80850EB3CFD}"/>
              </a:ext>
            </a:extLst>
          </p:cNvPr>
          <p:cNvSpPr txBox="1">
            <a:spLocks/>
          </p:cNvSpPr>
          <p:nvPr userDrawn="1"/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217" rtl="0" eaLnBrk="1" latinLnBrk="0" hangingPunct="1">
              <a:defRPr sz="2400" kern="12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3140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BE6426-2DBD-4696-8159-28C9492F158A}"/>
              </a:ext>
            </a:extLst>
          </p:cNvPr>
          <p:cNvSpPr/>
          <p:nvPr userDrawn="1"/>
        </p:nvSpPr>
        <p:spPr>
          <a:xfrm>
            <a:off x="15236031" y="0"/>
            <a:ext cx="914161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5EA637-83A8-450C-9CDC-A868572005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1637217"/>
            <a:ext cx="13954330" cy="1099235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D17FE-B2F1-4324-A1BA-FE943CD853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142796" y="5576279"/>
            <a:ext cx="7285529" cy="7053296"/>
          </a:xfrm>
        </p:spPr>
        <p:txBody>
          <a:bodyPr>
            <a:normAutofit/>
          </a:bodyPr>
          <a:lstStyle>
            <a:lvl1pPr marL="0" marR="0" indent="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BC4471-D956-48E9-9E3C-762F9CCB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5350" y="1637217"/>
            <a:ext cx="7269157" cy="38404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41EC61E-C499-4797-A51C-101FD2BA7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255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A7C3C9B-A3FB-4A69-850F-3D3467832154}"/>
              </a:ext>
            </a:extLst>
          </p:cNvPr>
          <p:cNvSpPr txBox="1">
            <a:spLocks/>
          </p:cNvSpPr>
          <p:nvPr userDrawn="1"/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217" rtl="0" eaLnBrk="1" latinLnBrk="0" hangingPunct="1">
              <a:defRPr sz="2400" kern="12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8216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1CD6-29D5-4911-B759-A701D809C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654176"/>
            <a:ext cx="16840200" cy="2156671"/>
          </a:xfrm>
        </p:spPr>
        <p:txBody>
          <a:bodyPr anchor="b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6935B-2564-442A-A420-0A84A2BFC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6F87-24EE-4230-90BB-0E0D55DC2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07811" y="12943497"/>
            <a:ext cx="565233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DA110-CE91-4A75-95D7-989E51805C89}"/>
              </a:ext>
            </a:extLst>
          </p:cNvPr>
          <p:cNvSpPr txBox="1"/>
          <p:nvPr userDrawn="1"/>
        </p:nvSpPr>
        <p:spPr>
          <a:xfrm>
            <a:off x="18407811" y="9579511"/>
            <a:ext cx="565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United</a:t>
            </a: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States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744 Yorkway Place, Jenkintown, PA, 19046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Toll Free 1 877 517 6540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Email getinfousa@webagesolutions.com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E5D04-9199-4938-827B-AAF76DDA2EAB}"/>
              </a:ext>
            </a:extLst>
          </p:cNvPr>
          <p:cNvSpPr txBox="1"/>
          <p:nvPr userDrawn="1"/>
        </p:nvSpPr>
        <p:spPr>
          <a:xfrm>
            <a:off x="18407811" y="11087100"/>
            <a:ext cx="565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Canada</a:t>
            </a:r>
          </a:p>
          <a:p>
            <a:pPr lvl="0"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821A Bloor Street West, Toronto, Ontario, M6G 1M1</a:t>
            </a:r>
          </a:p>
          <a:p>
            <a:pPr lvl="0"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Toll Free 1 866 206 4644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Email getinfo@webagesolutions.com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377CC08-0FC6-4A57-BFD8-D7BA45869739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914401" y="3994997"/>
            <a:ext cx="16840200" cy="6784843"/>
          </a:xfrm>
        </p:spPr>
        <p:txBody>
          <a:bodyPr>
            <a:normAutofit/>
          </a:bodyPr>
          <a:lstStyle>
            <a:lvl1pPr marL="0" marR="0" indent="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931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blipFill dpi="0" rotWithShape="1">
          <a:blip r:embed="rId2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18928-809B-43CE-83BB-77E8F1301B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3" y="4076701"/>
            <a:ext cx="18651955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88EF47-B13C-47F1-BB69-2E32AD9AC4A8}"/>
              </a:ext>
            </a:extLst>
          </p:cNvPr>
          <p:cNvSpPr txBox="1"/>
          <p:nvPr userDrawn="1"/>
        </p:nvSpPr>
        <p:spPr>
          <a:xfrm>
            <a:off x="7119144" y="7200901"/>
            <a:ext cx="9720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United</a:t>
            </a: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 </a:t>
            </a:r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States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744 Yorkway Place, Jenkintown, PA, 19046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Toll Free 1 877 517 6540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Email getinfousa@webagesolutions.com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52582-2533-4574-B566-0F50A104361C}"/>
              </a:ext>
            </a:extLst>
          </p:cNvPr>
          <p:cNvSpPr txBox="1"/>
          <p:nvPr userDrawn="1"/>
        </p:nvSpPr>
        <p:spPr>
          <a:xfrm>
            <a:off x="7143750" y="9534571"/>
            <a:ext cx="9715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Canada</a:t>
            </a:r>
          </a:p>
          <a:p>
            <a:pPr lvl="0">
              <a:spcBef>
                <a:spcPct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821A Bloor Street West, Toronto, Ontario, M6G 1M1</a:t>
            </a:r>
          </a:p>
          <a:p>
            <a:pPr lvl="0">
              <a:spcBef>
                <a:spcPct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Toll Free 1 866 206 4644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Email getinfo@webagesolutions.com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936FC-1ADD-40E1-8597-049D9825E06C}"/>
              </a:ext>
            </a:extLst>
          </p:cNvPr>
          <p:cNvSpPr txBox="1"/>
          <p:nvPr userDrawn="1"/>
        </p:nvSpPr>
        <p:spPr>
          <a:xfrm>
            <a:off x="7328789" y="2309702"/>
            <a:ext cx="972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  <a:latin typeface="Raleway" panose="020B0503030101060003" pitchFamily="34" charset="0"/>
              </a:rPr>
              <a:t>CONTACT US</a:t>
            </a:r>
            <a:endParaRPr lang="en-US" sz="7200" dirty="0">
              <a:solidFill>
                <a:schemeClr val="accent5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0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8CB80AE-84A2-4242-8445-2FEB1B7A2F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48050" y="0"/>
            <a:ext cx="822960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553298-303B-487B-BEAF-4734C14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973179"/>
            <a:ext cx="14344649" cy="1408198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EF34BC-8CD2-4A53-86F2-138624B1421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486274" y="3718511"/>
            <a:ext cx="6772775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2DDE2E2-0734-4EAF-BCF7-07CAB2F451A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486275" y="4952205"/>
            <a:ext cx="6772774" cy="764084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67C139-86BE-45B4-A612-524688FFED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4401" y="3718511"/>
            <a:ext cx="6772775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07D701-0040-4F62-8517-F9664F7097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2" y="4952205"/>
            <a:ext cx="6772774" cy="764084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579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DA5C74A5-0422-48D0-B2D9-AFA986D20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44362" y="0"/>
            <a:ext cx="15433286" cy="13716000"/>
          </a:xfrm>
          <a:custGeom>
            <a:avLst/>
            <a:gdLst>
              <a:gd name="connsiteX0" fmla="*/ 0 w 15433286"/>
              <a:gd name="connsiteY0" fmla="*/ 0 h 13716000"/>
              <a:gd name="connsiteX1" fmla="*/ 8930944 w 15433286"/>
              <a:gd name="connsiteY1" fmla="*/ 0 h 13716000"/>
              <a:gd name="connsiteX2" fmla="*/ 15433286 w 15433286"/>
              <a:gd name="connsiteY2" fmla="*/ 13715996 h 13716000"/>
              <a:gd name="connsiteX3" fmla="*/ 15433286 w 15433286"/>
              <a:gd name="connsiteY3" fmla="*/ 13716000 h 13716000"/>
              <a:gd name="connsiteX4" fmla="*/ 6502344 w 15433286"/>
              <a:gd name="connsiteY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3286" h="13716000">
                <a:moveTo>
                  <a:pt x="0" y="0"/>
                </a:moveTo>
                <a:lnTo>
                  <a:pt x="8930944" y="0"/>
                </a:lnTo>
                <a:lnTo>
                  <a:pt x="15433286" y="13715996"/>
                </a:lnTo>
                <a:lnTo>
                  <a:pt x="15433286" y="13716000"/>
                </a:lnTo>
                <a:lnTo>
                  <a:pt x="6502344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2091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D49723DB-3C5F-4195-AE39-250A330593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477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7ABC7-C790-47EB-AD2B-A11C9DAC0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8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DF218D-A023-43FE-8948-8BD15D77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2017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256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595A2A1E-22C9-4182-9B2A-1F80CE8DE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87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6002" y="2244726"/>
            <a:ext cx="12576448" cy="4775200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6002" y="7204076"/>
            <a:ext cx="12576448" cy="331152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317D7-CA33-4B9F-8E5A-2A510074E98D}"/>
              </a:ext>
            </a:extLst>
          </p:cNvPr>
          <p:cNvSpPr/>
          <p:nvPr userDrawn="1"/>
        </p:nvSpPr>
        <p:spPr>
          <a:xfrm>
            <a:off x="190500" y="1541946"/>
            <a:ext cx="10570464" cy="10632109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101F6-AC17-4851-9847-E5EB8170B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" r="11898"/>
          <a:stretch/>
        </p:blipFill>
        <p:spPr>
          <a:xfrm>
            <a:off x="18116550" y="12354982"/>
            <a:ext cx="5924550" cy="108796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1BF25C-D426-43C4-9DB8-2C376A354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2024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69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6002" y="2244726"/>
            <a:ext cx="1257644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6002" y="7204076"/>
            <a:ext cx="12576448" cy="331152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5EE60-D092-4D77-BF90-FF071DF33F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540764"/>
            <a:ext cx="10572822" cy="10634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ED958-C858-45A9-915F-33830C8BA4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DF6774-D6AB-439A-AC31-3B1868A1C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836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7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5474"/>
            <a:ext cx="22532976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1009650" y="1752600"/>
            <a:ext cx="22437725" cy="0"/>
          </a:xfrm>
          <a:prstGeom prst="line">
            <a:avLst/>
          </a:prstGeom>
          <a:ln w="1143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4B8FE8-4A93-4A8E-8397-FF41AA37A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6B46302-2667-4D47-BA52-EE4F5F819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0392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855191-676E-49F2-BC70-6992B8235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CF8596-2CFC-47B2-AA50-BD0E0B60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8816C-3F04-464E-B094-7745EDF8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5474"/>
            <a:ext cx="22532976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73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Image Bullets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9274"/>
            <a:ext cx="22532975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971550" y="1752600"/>
            <a:ext cx="22517100" cy="0"/>
          </a:xfrm>
          <a:prstGeom prst="line">
            <a:avLst/>
          </a:prstGeom>
          <a:ln w="1143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05C41-ACF0-4CB1-80ED-5185B6E83A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343150"/>
            <a:ext cx="10763686" cy="101346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AA33B2-4A7B-4BC3-AB94-3CE1595D848E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2020551" y="2343150"/>
            <a:ext cx="11426824" cy="101346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BC14E87-5133-4208-AE38-B8CA49CC9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E132EBC-E5E0-4795-BB61-587C933A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5731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Imag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9274"/>
            <a:ext cx="22532975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1009650" y="1752600"/>
            <a:ext cx="22479000" cy="0"/>
          </a:xfrm>
          <a:prstGeom prst="line">
            <a:avLst/>
          </a:prstGeom>
          <a:ln w="1143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05C41-ACF0-4CB1-80ED-5185B6E83A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381250"/>
            <a:ext cx="10763686" cy="10096500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AC0956-7CFB-4214-BEA4-C6E49A28EFE8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2042189" y="2381250"/>
            <a:ext cx="11405186" cy="100965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5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15C2AC-BB8E-4096-992E-8123B9554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EEA1A86-DD0C-4FE5-A094-51D3252A7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521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0251"/>
            <a:ext cx="226504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651250"/>
            <a:ext cx="226504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84914" y="12712701"/>
            <a:ext cx="107993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27" r:id="rId3"/>
    <p:sldLayoutId id="2147483729" r:id="rId4"/>
    <p:sldLayoutId id="2147483711" r:id="rId5"/>
    <p:sldLayoutId id="2147483736" r:id="rId6"/>
    <p:sldLayoutId id="2147483737" r:id="rId7"/>
    <p:sldLayoutId id="2147483739" r:id="rId8"/>
    <p:sldLayoutId id="2147483738" r:id="rId9"/>
    <p:sldLayoutId id="2147483741" r:id="rId10"/>
    <p:sldLayoutId id="2147483735" r:id="rId11"/>
    <p:sldLayoutId id="2147483744" r:id="rId12"/>
    <p:sldLayoutId id="2147483734" r:id="rId13"/>
    <p:sldLayoutId id="2147483731" r:id="rId14"/>
    <p:sldLayoutId id="2147483708" r:id="rId15"/>
    <p:sldLayoutId id="2147483745" r:id="rId16"/>
    <p:sldLayoutId id="2147483722" r:id="rId17"/>
    <p:sldLayoutId id="2147483725" r:id="rId18"/>
    <p:sldLayoutId id="2147483724" r:id="rId19"/>
    <p:sldLayoutId id="2147483723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8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1pPr>
      <a:lvl2pPr marL="1485900" indent="-571500" algn="l" defTabSz="914400" rtl="0" eaLnBrk="1" latinLnBrk="0" hangingPunct="1">
        <a:lnSpc>
          <a:spcPct val="90000"/>
        </a:lnSpc>
        <a:spcBef>
          <a:spcPts val="1000"/>
        </a:spcBef>
        <a:buSzPct val="50000"/>
        <a:buFont typeface="Wingdings" panose="05000000000000000000" pitchFamily="2" charset="2"/>
        <a:buChar char="v"/>
        <a:defRPr sz="3600" kern="1200">
          <a:solidFill>
            <a:schemeClr val="bg1">
              <a:lumMod val="6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2400300" indent="-5715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3pPr>
      <a:lvl4pPr marL="32004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2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4pPr>
      <a:lvl5pPr marL="41148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32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customXml" Target="../ink/ink4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hyperlink" Target="https://babeljs.io/docs/" TargetMode="External"/><Relationship Id="rId3" Type="http://schemas.openxmlformats.org/officeDocument/2006/relationships/customXml" Target="../ink/ink5.xml"/><Relationship Id="rId12" Type="http://schemas.openxmlformats.org/officeDocument/2006/relationships/hyperlink" Target="https://babelj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7" y="3452261"/>
            <a:ext cx="11837773" cy="2864281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Building APIs with Node and Express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1 – Set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2.1. Initial Server Setup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6D781-733F-9FE3-8818-7473612E2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709" b="42439"/>
          <a:stretch/>
        </p:blipFill>
        <p:spPr>
          <a:xfrm>
            <a:off x="1635014" y="2800665"/>
            <a:ext cx="9912551" cy="7223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7556D-489A-62A5-8B55-A225B6C8A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44" b="59652"/>
          <a:stretch/>
        </p:blipFill>
        <p:spPr>
          <a:xfrm>
            <a:off x="11991117" y="2800665"/>
            <a:ext cx="10553811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0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2.2. Initial Server Files and Folders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AF315-385F-D0D2-4C37-1A09EA221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" r="36412" b="56185"/>
          <a:stretch/>
        </p:blipFill>
        <p:spPr>
          <a:xfrm>
            <a:off x="1902940" y="2786963"/>
            <a:ext cx="19910598" cy="78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5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2.3. Basic Routing End Points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6F824-D19A-1D75-B265-0EA9495CA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3" r="49547" b="37887"/>
          <a:stretch/>
        </p:blipFill>
        <p:spPr>
          <a:xfrm>
            <a:off x="1507524" y="2959958"/>
            <a:ext cx="13623188" cy="94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2.4. Basics of Middleware and uses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E0CE2-B30C-158D-EFAA-2904C8DE0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9" r="44196" b="26317"/>
          <a:stretch/>
        </p:blipFill>
        <p:spPr>
          <a:xfrm>
            <a:off x="1359242" y="2649956"/>
            <a:ext cx="13771469" cy="103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0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3 – Database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D7897C-EF20-3A19-2389-0A985833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9264" y="3300205"/>
            <a:ext cx="12576448" cy="3016337"/>
          </a:xfrm>
        </p:spPr>
        <p:txBody>
          <a:bodyPr/>
          <a:lstStyle/>
          <a:p>
            <a:r>
              <a:rPr lang="en-US" sz="9600" b="1" dirty="0"/>
              <a:t>Building APIs with Node and 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3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3.1. MongoDB Refresher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1296990" y="2677275"/>
            <a:ext cx="154487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MongoDB Overview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with collections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Collections contain documents or objects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Each document contains data in key-value pairs format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MongoDB Tools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Robo 3T (used by the LinkedIn course author)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Mongo Compass</a:t>
            </a: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-BoldMT"/>
            </a:endParaRPr>
          </a:p>
          <a:p>
            <a:endParaRPr lang="en-US" sz="2400" b="1" dirty="0">
              <a:latin typeface="Arial-Bold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1168E-EDB5-896C-B402-3AC5AEF3A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66"/>
          <a:stretch/>
        </p:blipFill>
        <p:spPr>
          <a:xfrm>
            <a:off x="1269331" y="6128308"/>
            <a:ext cx="13506450" cy="63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3.2. Database Setup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4989E-2F33-BD31-F5EF-9EC21B48B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2" t="4112" r="42898" b="21543"/>
          <a:stretch/>
        </p:blipFill>
        <p:spPr>
          <a:xfrm>
            <a:off x="1260389" y="2368881"/>
            <a:ext cx="14344649" cy="106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3.2. Database Schema Setup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2C1B8-BA47-1DC8-C89D-05DFFBDA7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7" t="4516" r="53831" b="26868"/>
          <a:stretch/>
        </p:blipFill>
        <p:spPr>
          <a:xfrm>
            <a:off x="914400" y="2337157"/>
            <a:ext cx="12496799" cy="106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4 – CRUD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D7897C-EF20-3A19-2389-0A985833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9264" y="3300205"/>
            <a:ext cx="12576448" cy="3016337"/>
          </a:xfrm>
        </p:spPr>
        <p:txBody>
          <a:bodyPr/>
          <a:lstStyle/>
          <a:p>
            <a:r>
              <a:rPr lang="en-US" sz="9600" b="1" dirty="0"/>
              <a:t>Building APIs with Node and 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60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4.1 Create POST endpoint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B81531-F711-4292-F0BA-3DAFD620F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8742" b="36702"/>
          <a:stretch/>
        </p:blipFill>
        <p:spPr>
          <a:xfrm>
            <a:off x="14220825" y="2406650"/>
            <a:ext cx="8918575" cy="69338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EE9E59-3B54-6EFB-2A7C-AC9EE3E19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46" b="58225"/>
          <a:stretch/>
        </p:blipFill>
        <p:spPr>
          <a:xfrm>
            <a:off x="660400" y="2406650"/>
            <a:ext cx="12693582" cy="65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2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1.1. Building APIs with Node and Express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E0027-1DBF-12E3-7695-0F0AB1C29313}"/>
              </a:ext>
            </a:extLst>
          </p:cNvPr>
          <p:cNvSpPr/>
          <p:nvPr/>
        </p:nvSpPr>
        <p:spPr>
          <a:xfrm>
            <a:off x="7554624" y="4355215"/>
            <a:ext cx="6203092" cy="3657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5D0212-FB45-026B-68EA-C779CDE47739}"/>
              </a:ext>
            </a:extLst>
          </p:cNvPr>
          <p:cNvCxnSpPr/>
          <p:nvPr/>
        </p:nvCxnSpPr>
        <p:spPr>
          <a:xfrm>
            <a:off x="8921578" y="74634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C9481-98DA-3815-C4B8-70F933ADD056}"/>
              </a:ext>
            </a:extLst>
          </p:cNvPr>
          <p:cNvSpPr txBox="1"/>
          <p:nvPr/>
        </p:nvSpPr>
        <p:spPr>
          <a:xfrm>
            <a:off x="7560803" y="4428803"/>
            <a:ext cx="6085702" cy="341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Express Middleware</a:t>
            </a:r>
          </a:p>
          <a:p>
            <a:r>
              <a:rPr lang="en-US" b="1" dirty="0"/>
              <a:t> {</a:t>
            </a:r>
          </a:p>
          <a:p>
            <a:r>
              <a:rPr lang="en-US" b="1" dirty="0"/>
              <a:t> 	API Implementation code</a:t>
            </a:r>
          </a:p>
          <a:p>
            <a:r>
              <a:rPr lang="en-US" b="1" dirty="0"/>
              <a:t> }</a:t>
            </a:r>
          </a:p>
          <a:p>
            <a:endParaRPr lang="en-US" b="1" dirty="0"/>
          </a:p>
          <a:p>
            <a:r>
              <a:rPr lang="en-US" b="1" dirty="0"/>
              <a:t>Node JS runtime Software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EB89B-7F72-9A42-554E-6404188EAE59}"/>
              </a:ext>
            </a:extLst>
          </p:cNvPr>
          <p:cNvSpPr/>
          <p:nvPr/>
        </p:nvSpPr>
        <p:spPr>
          <a:xfrm>
            <a:off x="1060355" y="4330501"/>
            <a:ext cx="3566458" cy="3657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18372-5567-101B-B3E3-3B473DE56A68}"/>
              </a:ext>
            </a:extLst>
          </p:cNvPr>
          <p:cNvSpPr txBox="1"/>
          <p:nvPr/>
        </p:nvSpPr>
        <p:spPr>
          <a:xfrm>
            <a:off x="15783697" y="4463331"/>
            <a:ext cx="5684108" cy="286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Database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Mongo Database</a:t>
            </a:r>
          </a:p>
          <a:p>
            <a:endParaRPr lang="en-US" b="1" dirty="0"/>
          </a:p>
          <a:p>
            <a:r>
              <a:rPr lang="en-US" b="1" dirty="0"/>
              <a:t>No-sql 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7FB03-D56C-8AEB-5FFE-07261B322FD7}"/>
              </a:ext>
            </a:extLst>
          </p:cNvPr>
          <p:cNvSpPr/>
          <p:nvPr/>
        </p:nvSpPr>
        <p:spPr>
          <a:xfrm>
            <a:off x="5382284" y="4300151"/>
            <a:ext cx="1772278" cy="376772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16D1F-5B34-D015-2C6A-55EDB6222D16}"/>
              </a:ext>
            </a:extLst>
          </p:cNvPr>
          <p:cNvSpPr txBox="1"/>
          <p:nvPr/>
        </p:nvSpPr>
        <p:spPr>
          <a:xfrm>
            <a:off x="5506995" y="4705737"/>
            <a:ext cx="1647567" cy="286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DELETE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3A743A-0EE3-AC61-28F3-623CD0A6E1C2}"/>
              </a:ext>
            </a:extLst>
          </p:cNvPr>
          <p:cNvSpPr/>
          <p:nvPr/>
        </p:nvSpPr>
        <p:spPr>
          <a:xfrm>
            <a:off x="15676605" y="4460178"/>
            <a:ext cx="4543168" cy="3657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C7E29-36C5-69ED-F2E6-DF40A11D66E9}"/>
              </a:ext>
            </a:extLst>
          </p:cNvPr>
          <p:cNvSpPr txBox="1"/>
          <p:nvPr/>
        </p:nvSpPr>
        <p:spPr>
          <a:xfrm>
            <a:off x="1136822" y="5387546"/>
            <a:ext cx="2221890" cy="1200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Postman</a:t>
            </a:r>
          </a:p>
          <a:p>
            <a:r>
              <a:rPr lang="en-US" dirty="0"/>
              <a:t> to test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4096D5-9AF6-4B6C-9A66-F82157800A33}"/>
              </a:ext>
            </a:extLst>
          </p:cNvPr>
          <p:cNvSpPr txBox="1"/>
          <p:nvPr/>
        </p:nvSpPr>
        <p:spPr>
          <a:xfrm>
            <a:off x="1462743" y="2532856"/>
            <a:ext cx="17492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Set up to Build APIs with node, express, mongoDB and test APIs using Postman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96A63-EAEC-9E53-6FF5-CA8F0DD0E2DE}"/>
              </a:ext>
            </a:extLst>
          </p:cNvPr>
          <p:cNvSpPr txBox="1"/>
          <p:nvPr/>
        </p:nvSpPr>
        <p:spPr>
          <a:xfrm>
            <a:off x="1462743" y="9105528"/>
            <a:ext cx="121837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Install Node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Node LTS version </a:t>
            </a:r>
            <a:endParaRPr lang="en-US" sz="36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Install Mongo Database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lvl="1"/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Install Postman</a:t>
            </a:r>
          </a:p>
        </p:txBody>
      </p:sp>
    </p:spTree>
    <p:extLst>
      <p:ext uri="{BB962C8B-B14F-4D97-AF65-F5344CB8AC3E}">
        <p14:creationId xmlns:p14="http://schemas.microsoft.com/office/powerpoint/2010/main" val="275192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4.2 POST endpoint Test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F3D3E-1A9D-55D4-6BDC-4C29FD31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4" y="2473324"/>
            <a:ext cx="19046825" cy="102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0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4.3 Create all items GET endpoint 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7E475-4AF6-FD33-58D1-08D12D95A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46" b="40077"/>
          <a:stretch/>
        </p:blipFill>
        <p:spPr>
          <a:xfrm>
            <a:off x="1134854" y="2649956"/>
            <a:ext cx="11442329" cy="8500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131885-C238-2844-F489-5B653C7E6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46" b="40077"/>
          <a:stretch/>
        </p:blipFill>
        <p:spPr>
          <a:xfrm>
            <a:off x="13154025" y="2649956"/>
            <a:ext cx="10518775" cy="8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8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4.4 Postman all items GET endpoint Test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FEDACC-4CAE-EDF1-F1B5-1C1C1B5D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81789"/>
            <a:ext cx="18683416" cy="100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61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4.5 Create specific ID GET endpoint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03402-A2A2-9449-3C37-0AAFE831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67" b="24786"/>
          <a:stretch/>
        </p:blipFill>
        <p:spPr>
          <a:xfrm>
            <a:off x="914400" y="2482849"/>
            <a:ext cx="11023600" cy="10284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656E54-1CB3-1871-3279-69A9B22C3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12" b="30775"/>
          <a:stretch/>
        </p:blipFill>
        <p:spPr>
          <a:xfrm>
            <a:off x="12997846" y="2548356"/>
            <a:ext cx="11311755" cy="102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3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4.6 Postman specific ID GET endpoint Test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E53CD-AEF0-C20D-B5D1-D72262926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08" y="2507650"/>
            <a:ext cx="19105078" cy="102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8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4.7 Create PUT endpoint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4F9B0-DB55-23EA-73B4-5A3216B8C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817" b="33309"/>
          <a:stretch/>
        </p:blipFill>
        <p:spPr>
          <a:xfrm>
            <a:off x="12831376" y="2946517"/>
            <a:ext cx="11005752" cy="7539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41688-E7DD-56A2-3A8B-5BBDF26C0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49" b="7086"/>
          <a:stretch/>
        </p:blipFill>
        <p:spPr>
          <a:xfrm>
            <a:off x="1281927" y="2638682"/>
            <a:ext cx="11005751" cy="95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26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4.8 Postman PUT endpoint Test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42BC1-1A00-053A-E054-04242F24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75" y="2482935"/>
            <a:ext cx="18999629" cy="102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33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4.9 Create DELETE endpoint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29D1F-0096-4D2D-6263-06A2AF84A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22" b="5224"/>
          <a:stretch/>
        </p:blipFill>
        <p:spPr>
          <a:xfrm>
            <a:off x="914400" y="2465687"/>
            <a:ext cx="11467070" cy="10006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69D55-FC0D-0926-7682-30D1F51F4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918" b="27132"/>
          <a:stretch/>
        </p:blipFill>
        <p:spPr>
          <a:xfrm>
            <a:off x="13317409" y="2465687"/>
            <a:ext cx="10532298" cy="89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4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4.10 Postman DELETE endpoint Test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C972A-FDEF-65F9-69EF-DC5D1C12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5405"/>
            <a:ext cx="18652094" cy="100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8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5 – Other API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D7897C-EF20-3A19-2389-0A985833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9264" y="3300205"/>
            <a:ext cx="12576448" cy="3016337"/>
          </a:xfrm>
        </p:spPr>
        <p:txBody>
          <a:bodyPr/>
          <a:lstStyle/>
          <a:p>
            <a:r>
              <a:rPr lang="en-US" sz="9600" b="1" dirty="0"/>
              <a:t>Building APIs with Node and 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1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1.2 Postman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90AE5-C5B3-9FDC-6413-7F77C0C87D93}"/>
              </a:ext>
            </a:extLst>
          </p:cNvPr>
          <p:cNvSpPr txBox="1"/>
          <p:nvPr/>
        </p:nvSpPr>
        <p:spPr>
          <a:xfrm>
            <a:off x="1445741" y="2600236"/>
            <a:ext cx="16298562" cy="230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Postman is an application that allows the testing of web APIs</a:t>
            </a:r>
          </a:p>
          <a:p>
            <a:pPr algn="l"/>
            <a:endParaRPr lang="en-US" b="1" i="0" dirty="0">
              <a:solidFill>
                <a:srgbClr val="4D515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https://www.postman.com/</a:t>
            </a: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10A8E-E0F1-6572-E5BB-DFB95CE1E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72" y="4509444"/>
            <a:ext cx="14973300" cy="80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13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5.1 Static File Serving 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360CF-CFD9-1E69-0E6F-CA32BF7DA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8" t="3092" r="43770" b="17451"/>
          <a:stretch/>
        </p:blipFill>
        <p:spPr>
          <a:xfrm>
            <a:off x="1092456" y="2456287"/>
            <a:ext cx="12944819" cy="10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57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WA3476 Liberty FSE Phase 3 Chapter 4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09C3A-75C6-2D5F-7E78-68F74D47F5B2}"/>
              </a:ext>
            </a:extLst>
          </p:cNvPr>
          <p:cNvSpPr txBox="1"/>
          <p:nvPr/>
        </p:nvSpPr>
        <p:spPr>
          <a:xfrm>
            <a:off x="1124464" y="2560033"/>
            <a:ext cx="1990673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u="none" strike="noStrike" baseline="0" dirty="0">
                <a:latin typeface="TimesNewRomanPSMT"/>
              </a:rPr>
              <a:t>Chapter 4 - Express Middleware........................................................................................31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4.1 Introduction to Express Middleware......................................................................31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4.2 Writing a Middleware Function.............................................................................31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4.3 Binding to a Path....................................................................................................32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4.4 Order of Execution.................................................................................................33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4.5 Raising Error..........................................................................................................34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4.6 Handling Error.......................................................................................................34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4.7 Serving Static Files................................................................................................35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4.8 Handling POST Request Body...............................................................................36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4.9 Enable Response Compression..............................................................................37</a:t>
            </a:r>
          </a:p>
          <a:p>
            <a:pPr algn="l"/>
            <a:r>
              <a:rPr lang="en-US" sz="3600" b="0" i="0" u="none" strike="noStrike" baseline="0" dirty="0">
                <a:latin typeface="TimesNewRomanPSMT"/>
              </a:rPr>
              <a:t>4.10 Summary..............................................................................................................37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0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1.3 Exercises and Exercise Files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5ABC48-99A1-EA5B-B041-E778B7F942D0}"/>
              </a:ext>
            </a:extLst>
          </p:cNvPr>
          <p:cNvSpPr txBox="1"/>
          <p:nvPr/>
        </p:nvSpPr>
        <p:spPr>
          <a:xfrm>
            <a:off x="1182756" y="2457920"/>
            <a:ext cx="121853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Use Visual Studio Code for all Hands-on activities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Install it and start VSCode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Download LinkedIn Materials Exercises Files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Ex_Files_Building_RESTful_APIs_Node_js_and_Express</a:t>
            </a:r>
            <a:endParaRPr lang="en-US" sz="2400" dirty="0">
              <a:latin typeface="Arial-BoldM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019375-E163-8251-58CA-66A160A0D9F9}"/>
              </a:ext>
            </a:extLst>
          </p:cNvPr>
          <p:cNvSpPr txBox="1"/>
          <p:nvPr/>
        </p:nvSpPr>
        <p:spPr>
          <a:xfrm>
            <a:off x="1305063" y="10427083"/>
            <a:ext cx="12185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Extract Exercises from Ex_Files_Building_RESTful_APIs_Node_js_and_Express into C:\nodejs_labs</a:t>
            </a:r>
            <a:endParaRPr lang="en-US" sz="2400" b="1" i="0" u="none" strike="noStrike" baseline="0" dirty="0">
              <a:latin typeface="Arial-Bold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C616B-EEDE-1DCF-1943-8B57EA7DB2C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3372" t="13483" r="22794" b="32352"/>
          <a:stretch/>
        </p:blipFill>
        <p:spPr>
          <a:xfrm>
            <a:off x="1754659" y="4882202"/>
            <a:ext cx="8204166" cy="4436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A287D-529B-EB49-7126-27C195D60BD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1" t="19737" r="77440" b="9472"/>
          <a:stretch/>
        </p:blipFill>
        <p:spPr>
          <a:xfrm>
            <a:off x="14795043" y="2525203"/>
            <a:ext cx="5183796" cy="90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0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1.4 Install Node and Initialize NPM project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27FACF-EC07-8FE6-25C1-EBFB483C56C1}"/>
              </a:ext>
            </a:extLst>
          </p:cNvPr>
          <p:cNvSpPr txBox="1"/>
          <p:nvPr/>
        </p:nvSpPr>
        <p:spPr>
          <a:xfrm>
            <a:off x="1346887" y="2480094"/>
            <a:ext cx="121837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Download and Install Node.js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LTS version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have done this !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Create a Working directory for lab activities</a:t>
            </a:r>
          </a:p>
          <a:p>
            <a:endParaRPr lang="en-US" sz="2400" b="1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Create a Project and initialize the project using npm init</a:t>
            </a:r>
          </a:p>
          <a:p>
            <a:endParaRPr lang="en-US" sz="2400" b="1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Open a cmd window, cd to C:\nodejs_labs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cd C:\nodejs_labs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Type the command 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npm init</a:t>
            </a:r>
          </a:p>
          <a:p>
            <a:pPr lvl="1"/>
            <a:endParaRPr lang="en-US" sz="2400" b="1" dirty="0">
              <a:latin typeface="Arial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Use the default values for project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B228B-C83B-1E6C-6283-EC73B579AEA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7331"/>
          <a:stretch/>
        </p:blipFill>
        <p:spPr>
          <a:xfrm>
            <a:off x="12650144" y="2573658"/>
            <a:ext cx="7837359" cy="9872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9ABCE4-0854-783B-1E77-6ECA79CC644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879" r="63330" b="43815"/>
          <a:stretch/>
        </p:blipFill>
        <p:spPr>
          <a:xfrm>
            <a:off x="1850339" y="8112405"/>
            <a:ext cx="5588429" cy="44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9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1.5 Install Express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27FACF-EC07-8FE6-25C1-EBFB483C56C1}"/>
              </a:ext>
            </a:extLst>
          </p:cNvPr>
          <p:cNvSpPr txBox="1"/>
          <p:nvPr/>
        </p:nvSpPr>
        <p:spPr>
          <a:xfrm>
            <a:off x="1346887" y="2480094"/>
            <a:ext cx="12183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 the command to install express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npm install express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50627E-E8A8-C9A8-0038-12F7589E804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5709" b="33362"/>
          <a:stretch/>
        </p:blipFill>
        <p:spPr>
          <a:xfrm>
            <a:off x="1627915" y="3871321"/>
            <a:ext cx="9394311" cy="7597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4C0A12-7DE4-CF47-B922-243F0E9FEA7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2021" t="16361" r="64466" b="64632"/>
          <a:stretch/>
        </p:blipFill>
        <p:spPr>
          <a:xfrm>
            <a:off x="11022226" y="2895592"/>
            <a:ext cx="10399979" cy="451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7399000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1.6 Install Mongo DB and Mongoose Dependencies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27FACF-EC07-8FE6-25C1-EBFB483C56C1}"/>
              </a:ext>
            </a:extLst>
          </p:cNvPr>
          <p:cNvSpPr txBox="1"/>
          <p:nvPr/>
        </p:nvSpPr>
        <p:spPr>
          <a:xfrm>
            <a:off x="1346887" y="2480094"/>
            <a:ext cx="121837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MongoDB site and download MongoDB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6.0.14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Windows x64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Download and Install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74692-E9C2-7E66-C432-6E593C9A51A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287" t="17476" r="39290" b="28607"/>
          <a:stretch/>
        </p:blipFill>
        <p:spPr>
          <a:xfrm>
            <a:off x="8672857" y="2272614"/>
            <a:ext cx="8723489" cy="4480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598A32-875C-EED3-12D8-623FEF1B075B}"/>
              </a:ext>
            </a:extLst>
          </p:cNvPr>
          <p:cNvSpPr txBox="1"/>
          <p:nvPr/>
        </p:nvSpPr>
        <p:spPr>
          <a:xfrm>
            <a:off x="1346887" y="4484040"/>
            <a:ext cx="83160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mongoosejs.com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Review the docs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Mongoose is a library 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Install Mongoose using npm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npm install mongoose --save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CF3B3A-B088-4D9E-B2E0-94D2C0C0C1A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6620" t="18175" r="25549"/>
          <a:stretch/>
        </p:blipFill>
        <p:spPr>
          <a:xfrm>
            <a:off x="17396346" y="2272614"/>
            <a:ext cx="6377563" cy="4937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4341BF-614A-76AE-799C-FA041998C85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33426" b="50801"/>
          <a:stretch/>
        </p:blipFill>
        <p:spPr>
          <a:xfrm>
            <a:off x="1697798" y="7733108"/>
            <a:ext cx="10145843" cy="40301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99D961-CCA4-4CF3-8874-F0C268778D4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0249" b="57096"/>
          <a:stretch/>
        </p:blipFill>
        <p:spPr>
          <a:xfrm>
            <a:off x="13034602" y="7867782"/>
            <a:ext cx="8723488" cy="50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7399000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1.7 Basic Babel Setup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27FACF-EC07-8FE6-25C1-EBFB483C56C1}"/>
              </a:ext>
            </a:extLst>
          </p:cNvPr>
          <p:cNvSpPr txBox="1"/>
          <p:nvPr/>
        </p:nvSpPr>
        <p:spPr>
          <a:xfrm>
            <a:off x="1245287" y="2505494"/>
            <a:ext cx="144769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Babel is a JavaScript Compiler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https://babeljs.io/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https://babeljs.io/docs/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Install babel using npm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npm install –save-dev @babel/core @babel/cli @babel/node @babel/preset-env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1C131-FC30-2478-4145-A07C0A28C1C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310" r="15982" b="31337"/>
          <a:stretch/>
        </p:blipFill>
        <p:spPr>
          <a:xfrm>
            <a:off x="1825625" y="5008840"/>
            <a:ext cx="12804415" cy="5435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8B7E4-52CE-4930-55C2-71883B5CBD1D}"/>
              </a:ext>
            </a:extLst>
          </p:cNvPr>
          <p:cNvSpPr txBox="1"/>
          <p:nvPr/>
        </p:nvSpPr>
        <p:spPr>
          <a:xfrm>
            <a:off x="1245287" y="11210506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Install nodemon and body-parser using npm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npm install nodemon body-parser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Add a .babelrc 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0E7FDF-5F1C-827F-EACA-CCF41054634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5982" b="62403"/>
          <a:stretch/>
        </p:blipFill>
        <p:spPr>
          <a:xfrm>
            <a:off x="9320031" y="9287473"/>
            <a:ext cx="12804415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5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2 – Initial Server Build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D7897C-EF20-3A19-2389-0A985833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9264" y="3300205"/>
            <a:ext cx="12576448" cy="3016337"/>
          </a:xfrm>
        </p:spPr>
        <p:txBody>
          <a:bodyPr/>
          <a:lstStyle/>
          <a:p>
            <a:r>
              <a:rPr lang="en-US" sz="9600" b="1" dirty="0"/>
              <a:t>Building APIs with Node and 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74A9"/>
      </a:accent1>
      <a:accent2>
        <a:srgbClr val="EC5752"/>
      </a:accent2>
      <a:accent3>
        <a:srgbClr val="7F8EA8"/>
      </a:accent3>
      <a:accent4>
        <a:srgbClr val="0082C8"/>
      </a:accent4>
      <a:accent5>
        <a:srgbClr val="1A4C6D"/>
      </a:accent5>
      <a:accent6>
        <a:srgbClr val="02A8A6"/>
      </a:accent6>
      <a:hlink>
        <a:srgbClr val="BA324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t Green">
      <a:srgbClr val="4EC3C8"/>
    </a:custClr>
    <a:custClr name="Sapphire">
      <a:srgbClr val="1F4A7E"/>
    </a:custClr>
    <a:custClr name="Granite">
      <a:srgbClr val="203040"/>
    </a:custClr>
    <a:custClr name="Midnight">
      <a:srgbClr val="2F4159"/>
    </a:custClr>
    <a:custClr name="Dull Green">
      <a:srgbClr val="4291A4"/>
    </a:custClr>
    <a:custClr name="Gold">
      <a:srgbClr val="DAAD58"/>
    </a:custClr>
  </a:custClrLst>
  <a:extLst>
    <a:ext uri="{05A4C25C-085E-4340-85A3-A5531E510DB2}">
      <thm15:themeFamily xmlns:thm15="http://schemas.microsoft.com/office/thememl/2012/main" name="Web Age Presentation Sample.pptx" id="{E203E6A7-C5A6-4E7A-9C5E-AF313C8B0646}" vid="{69BEEA65-C1C8-4F46-9ADF-E5203EBB6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Age Presentation Sample</Template>
  <TotalTime>78009</TotalTime>
  <Words>809</Words>
  <Application>Microsoft Office PowerPoint</Application>
  <PresentationFormat>Custom</PresentationFormat>
  <Paragraphs>161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Arial-BoldMT</vt:lpstr>
      <vt:lpstr>Calibri</vt:lpstr>
      <vt:lpstr>Raleway</vt:lpstr>
      <vt:lpstr>Roboto Regular</vt:lpstr>
      <vt:lpstr>Tahoma</vt:lpstr>
      <vt:lpstr>Times New Roman</vt:lpstr>
      <vt:lpstr>TimesNewRomanPSMT</vt:lpstr>
      <vt:lpstr>Wingdings</vt:lpstr>
      <vt:lpstr>Office Theme</vt:lpstr>
      <vt:lpstr>Building APIs with Node and Express</vt:lpstr>
      <vt:lpstr>1.1. Building APIs with Node and Express</vt:lpstr>
      <vt:lpstr>1.2 Postman</vt:lpstr>
      <vt:lpstr>1.3 Exercises and Exercise Files</vt:lpstr>
      <vt:lpstr>1.4 Install Node and Initialize NPM project</vt:lpstr>
      <vt:lpstr>1.5 Install Express</vt:lpstr>
      <vt:lpstr>1.6 Install Mongo DB and Mongoose Dependencies</vt:lpstr>
      <vt:lpstr>1.7 Basic Babel Setup</vt:lpstr>
      <vt:lpstr>Building APIs with Node and Express</vt:lpstr>
      <vt:lpstr>2.1. Initial Server Setup</vt:lpstr>
      <vt:lpstr>2.2. Initial Server Files and Folders</vt:lpstr>
      <vt:lpstr>2.3. Basic Routing End Points</vt:lpstr>
      <vt:lpstr>2.4. Basics of Middleware and uses</vt:lpstr>
      <vt:lpstr>Building APIs with Node and Express</vt:lpstr>
      <vt:lpstr>3.1. MongoDB Refresher</vt:lpstr>
      <vt:lpstr>3.2. Database Setup</vt:lpstr>
      <vt:lpstr>3.2. Database Schema Setup</vt:lpstr>
      <vt:lpstr>Building APIs with Node and Express</vt:lpstr>
      <vt:lpstr>4.1 Create POST endpoint</vt:lpstr>
      <vt:lpstr>4.2 POST endpoint Test</vt:lpstr>
      <vt:lpstr>4.3 Create all items GET endpoint </vt:lpstr>
      <vt:lpstr>4.4 Postman all items GET endpoint Test</vt:lpstr>
      <vt:lpstr>4.5 Create specific ID GET endpoint</vt:lpstr>
      <vt:lpstr>4.6 Postman specific ID GET endpoint Test</vt:lpstr>
      <vt:lpstr>4.7 Create PUT endpoint</vt:lpstr>
      <vt:lpstr>4.8 Postman PUT endpoint Test</vt:lpstr>
      <vt:lpstr>4.9 Create DELETE endpoint</vt:lpstr>
      <vt:lpstr>4.10 Postman DELETE endpoint Test</vt:lpstr>
      <vt:lpstr>Building APIs with Node and Express</vt:lpstr>
      <vt:lpstr>5.1 Static File Serving </vt:lpstr>
      <vt:lpstr>WA3476 Liberty FSE Phase 3 Chapter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Option 1</dc:title>
  <dc:creator>Lynn Gerle</dc:creator>
  <cp:lastModifiedBy>Saravanan Kuppusamy</cp:lastModifiedBy>
  <cp:revision>726</cp:revision>
  <dcterms:created xsi:type="dcterms:W3CDTF">2021-02-08T22:33:23Z</dcterms:created>
  <dcterms:modified xsi:type="dcterms:W3CDTF">2024-03-24T03:13:23Z</dcterms:modified>
</cp:coreProperties>
</file>