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4"/>
  </p:notesMasterIdLst>
  <p:sldIdLst>
    <p:sldId id="264" r:id="rId2"/>
    <p:sldId id="355" r:id="rId3"/>
    <p:sldId id="485" r:id="rId4"/>
    <p:sldId id="498" r:id="rId5"/>
    <p:sldId id="593" r:id="rId6"/>
    <p:sldId id="618" r:id="rId7"/>
    <p:sldId id="619" r:id="rId8"/>
    <p:sldId id="642" r:id="rId9"/>
    <p:sldId id="643" r:id="rId10"/>
    <p:sldId id="644" r:id="rId11"/>
    <p:sldId id="645" r:id="rId12"/>
    <p:sldId id="640" r:id="rId13"/>
    <p:sldId id="594" r:id="rId14"/>
    <p:sldId id="621" r:id="rId15"/>
    <p:sldId id="622" r:id="rId16"/>
    <p:sldId id="623" r:id="rId17"/>
    <p:sldId id="646" r:id="rId18"/>
    <p:sldId id="647" r:id="rId19"/>
    <p:sldId id="648" r:id="rId20"/>
    <p:sldId id="641" r:id="rId21"/>
    <p:sldId id="600" r:id="rId22"/>
    <p:sldId id="649" r:id="rId23"/>
  </p:sldIdLst>
  <p:sldSz cx="24377650" cy="13716000"/>
  <p:notesSz cx="6858000" cy="9144000"/>
  <p:defaultTextStyle>
    <a:defPPr>
      <a:defRPr lang="en-US"/>
    </a:defPPr>
    <a:lvl1pPr marL="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6D7E"/>
    <a:srgbClr val="E2E5E7"/>
    <a:srgbClr val="FFFF00"/>
    <a:srgbClr val="1E1F25"/>
    <a:srgbClr val="FFFFFF"/>
    <a:srgbClr val="B0B7BD"/>
    <a:srgbClr val="AFCFD4"/>
    <a:srgbClr val="1A1A1A"/>
    <a:srgbClr val="48AEC5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685" autoAdjust="0"/>
  </p:normalViewPr>
  <p:slideViewPr>
    <p:cSldViewPr snapToGrid="0">
      <p:cViewPr varScale="1">
        <p:scale>
          <a:sx n="39" d="100"/>
          <a:sy n="39" d="100"/>
        </p:scale>
        <p:origin x="115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77EB-3C5C-4EF2-8437-F69B08DD1AFB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AF90-C59E-43F8-AAE7-68812F876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4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7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8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0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5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2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7ABC7-C790-47EB-AD2B-A11C9DAC0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06250C-9965-411F-8AD7-56A1E7642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081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Image Ho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AD4BE-1768-440F-880F-E11F8C29A4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10158" y="3381556"/>
            <a:ext cx="12437608" cy="6975698"/>
          </a:xfrm>
        </p:spPr>
        <p:txBody>
          <a:bodyPr>
            <a:normAutofit/>
          </a:bodyPr>
          <a:lstStyle>
            <a:lvl1pPr marL="0" indent="0" algn="ctr">
              <a:buNone/>
              <a:defRPr sz="3999"/>
            </a:lvl1pPr>
          </a:lstStyle>
          <a:p>
            <a:r>
              <a:rPr lang="en-US" dirty="0"/>
              <a:t>Click icon to add picture</a:t>
            </a:r>
            <a:endParaRPr lang="hu-H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E31730-A377-4295-B8D0-06244B3948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14400" y="6264407"/>
            <a:ext cx="7798890" cy="626745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24F257-5724-480F-AA2A-B2C4EB1C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1097"/>
            <a:ext cx="7798890" cy="526246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99BA5C-B696-4A9D-8367-1DE99331E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954A053-7A90-419E-A9E5-79CBD037B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378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llets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DD4F4B-7A77-423A-A7D4-97377E4E992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24001" y="3695701"/>
            <a:ext cx="21393150" cy="882015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16A3B-919B-483D-A1D2-9EDD120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EC7FDA-A0BD-45CD-A781-2209104A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8317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16A3B-919B-483D-A1D2-9EDD120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EC7FDA-A0BD-45CD-A781-2209104A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A787419-9B9D-426F-8696-FE1BD985397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524001" y="3695700"/>
            <a:ext cx="21393150" cy="8820151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4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4300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ED7F15-E721-4947-BD83-14772DDE8B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3695700"/>
            <a:ext cx="11106151" cy="8839201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DD4F4B-7A77-423A-A7D4-97377E4E992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384654" y="3695701"/>
            <a:ext cx="11043671" cy="88392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5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C127E9E-5AF0-43A3-88C7-B59BBDC4E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255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FC67DA1-9134-406B-A6AF-B80850EB3CFD}"/>
              </a:ext>
            </a:extLst>
          </p:cNvPr>
          <p:cNvSpPr txBox="1">
            <a:spLocks/>
          </p:cNvSpPr>
          <p:nvPr userDrawn="1"/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217" rtl="0" eaLnBrk="1" latinLnBrk="0" hangingPunct="1">
              <a:defRPr sz="2400" kern="12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3140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BE6426-2DBD-4696-8159-28C9492F158A}"/>
              </a:ext>
            </a:extLst>
          </p:cNvPr>
          <p:cNvSpPr/>
          <p:nvPr userDrawn="1"/>
        </p:nvSpPr>
        <p:spPr>
          <a:xfrm>
            <a:off x="15236031" y="0"/>
            <a:ext cx="914161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5EA637-83A8-450C-9CDC-A868572005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1637217"/>
            <a:ext cx="13954330" cy="1099235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D17FE-B2F1-4324-A1BA-FE943CD853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142796" y="5576279"/>
            <a:ext cx="7285529" cy="7053296"/>
          </a:xfrm>
        </p:spPr>
        <p:txBody>
          <a:bodyPr>
            <a:normAutofit/>
          </a:bodyPr>
          <a:lstStyle>
            <a:lvl1pPr marL="0" marR="0" indent="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BC4471-D956-48E9-9E3C-762F9CCB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5350" y="1637217"/>
            <a:ext cx="7269157" cy="38404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41EC61E-C499-4797-A51C-101FD2BA7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255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A7C3C9B-A3FB-4A69-850F-3D3467832154}"/>
              </a:ext>
            </a:extLst>
          </p:cNvPr>
          <p:cNvSpPr txBox="1">
            <a:spLocks/>
          </p:cNvSpPr>
          <p:nvPr userDrawn="1"/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217" rtl="0" eaLnBrk="1" latinLnBrk="0" hangingPunct="1">
              <a:defRPr sz="2400" kern="12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8216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1CD6-29D5-4911-B759-A701D809C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654176"/>
            <a:ext cx="16840200" cy="2156671"/>
          </a:xfrm>
        </p:spPr>
        <p:txBody>
          <a:bodyPr anchor="b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6935B-2564-442A-A420-0A84A2BFC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6F87-24EE-4230-90BB-0E0D55DC2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07811" y="12943497"/>
            <a:ext cx="5652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DA110-CE91-4A75-95D7-989E51805C89}"/>
              </a:ext>
            </a:extLst>
          </p:cNvPr>
          <p:cNvSpPr txBox="1"/>
          <p:nvPr userDrawn="1"/>
        </p:nvSpPr>
        <p:spPr>
          <a:xfrm>
            <a:off x="18407811" y="9579511"/>
            <a:ext cx="565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United</a:t>
            </a: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States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744 Yorkway Place, Jenkintown, PA, 19046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Toll Free 1 877 517 6540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Email getinfousa@webagesolutions.com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E5D04-9199-4938-827B-AAF76DDA2EAB}"/>
              </a:ext>
            </a:extLst>
          </p:cNvPr>
          <p:cNvSpPr txBox="1"/>
          <p:nvPr userDrawn="1"/>
        </p:nvSpPr>
        <p:spPr>
          <a:xfrm>
            <a:off x="18407811" y="11087100"/>
            <a:ext cx="565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Canada</a:t>
            </a:r>
          </a:p>
          <a:p>
            <a:pPr lvl="0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821A Bloor Street West, Toronto, Ontario, M6G 1M1</a:t>
            </a:r>
          </a:p>
          <a:p>
            <a:pPr lvl="0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Toll Free 1 866 206 4644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Email getinfo@webagesolutions.com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377CC08-0FC6-4A57-BFD8-D7BA45869739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914401" y="3994997"/>
            <a:ext cx="16840200" cy="6784843"/>
          </a:xfrm>
        </p:spPr>
        <p:txBody>
          <a:bodyPr>
            <a:normAutofit/>
          </a:bodyPr>
          <a:lstStyle>
            <a:lvl1pPr marL="0" marR="0" indent="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931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blipFill dpi="0" rotWithShape="1">
          <a:blip r:embed="rId2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18928-809B-43CE-83BB-77E8F1301B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3" y="4076701"/>
            <a:ext cx="18651955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8EF47-B13C-47F1-BB69-2E32AD9AC4A8}"/>
              </a:ext>
            </a:extLst>
          </p:cNvPr>
          <p:cNvSpPr txBox="1"/>
          <p:nvPr userDrawn="1"/>
        </p:nvSpPr>
        <p:spPr>
          <a:xfrm>
            <a:off x="7119144" y="7200901"/>
            <a:ext cx="9720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United</a:t>
            </a: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 </a:t>
            </a:r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States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744 Yorkway Place, Jenkintown, PA, 19046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Toll Free 1 877 517 6540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Email getinfousa@webagesolutions.com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52582-2533-4574-B566-0F50A104361C}"/>
              </a:ext>
            </a:extLst>
          </p:cNvPr>
          <p:cNvSpPr txBox="1"/>
          <p:nvPr userDrawn="1"/>
        </p:nvSpPr>
        <p:spPr>
          <a:xfrm>
            <a:off x="7143750" y="9534571"/>
            <a:ext cx="9715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Canada</a:t>
            </a:r>
          </a:p>
          <a:p>
            <a:pPr lvl="0">
              <a:spcBef>
                <a:spcPct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821A Bloor Street West, Toronto, Ontario, M6G 1M1</a:t>
            </a:r>
          </a:p>
          <a:p>
            <a:pPr lvl="0">
              <a:spcBef>
                <a:spcPct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Toll Free 1 866 206 4644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Email getinfo@webagesolutions.com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936FC-1ADD-40E1-8597-049D9825E06C}"/>
              </a:ext>
            </a:extLst>
          </p:cNvPr>
          <p:cNvSpPr txBox="1"/>
          <p:nvPr userDrawn="1"/>
        </p:nvSpPr>
        <p:spPr>
          <a:xfrm>
            <a:off x="7328789" y="2309702"/>
            <a:ext cx="972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  <a:latin typeface="Raleway" panose="020B0503030101060003" pitchFamily="34" charset="0"/>
              </a:rPr>
              <a:t>CONTACT US</a:t>
            </a:r>
            <a:endParaRPr lang="en-US" sz="7200" dirty="0">
              <a:solidFill>
                <a:schemeClr val="accent5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0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8CB80AE-84A2-4242-8445-2FEB1B7A2F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48050" y="0"/>
            <a:ext cx="822960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973179"/>
            <a:ext cx="14344649" cy="1408198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EF34BC-8CD2-4A53-86F2-138624B1421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486274" y="3718511"/>
            <a:ext cx="6772775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2DDE2E2-0734-4EAF-BCF7-07CAB2F451A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486275" y="4952205"/>
            <a:ext cx="6772774" cy="764084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1" y="3718511"/>
            <a:ext cx="6772775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2" y="4952205"/>
            <a:ext cx="6772774" cy="764084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579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A5C74A5-0422-48D0-B2D9-AFA986D20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44362" y="0"/>
            <a:ext cx="15433286" cy="13716000"/>
          </a:xfrm>
          <a:custGeom>
            <a:avLst/>
            <a:gdLst>
              <a:gd name="connsiteX0" fmla="*/ 0 w 15433286"/>
              <a:gd name="connsiteY0" fmla="*/ 0 h 13716000"/>
              <a:gd name="connsiteX1" fmla="*/ 8930944 w 15433286"/>
              <a:gd name="connsiteY1" fmla="*/ 0 h 13716000"/>
              <a:gd name="connsiteX2" fmla="*/ 15433286 w 15433286"/>
              <a:gd name="connsiteY2" fmla="*/ 13715996 h 13716000"/>
              <a:gd name="connsiteX3" fmla="*/ 15433286 w 15433286"/>
              <a:gd name="connsiteY3" fmla="*/ 13716000 h 13716000"/>
              <a:gd name="connsiteX4" fmla="*/ 6502344 w 15433286"/>
              <a:gd name="connsiteY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3286" h="13716000">
                <a:moveTo>
                  <a:pt x="0" y="0"/>
                </a:moveTo>
                <a:lnTo>
                  <a:pt x="8930944" y="0"/>
                </a:lnTo>
                <a:lnTo>
                  <a:pt x="15433286" y="13715996"/>
                </a:lnTo>
                <a:lnTo>
                  <a:pt x="15433286" y="13716000"/>
                </a:lnTo>
                <a:lnTo>
                  <a:pt x="6502344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2091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D49723DB-3C5F-4195-AE39-250A330593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477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7ABC7-C790-47EB-AD2B-A11C9DAC0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8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DF218D-A023-43FE-8948-8BD15D77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2017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256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595A2A1E-22C9-4182-9B2A-1F80CE8DE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87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002" y="2244726"/>
            <a:ext cx="12576448" cy="4775200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6002" y="7204076"/>
            <a:ext cx="12576448" cy="331152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317D7-CA33-4B9F-8E5A-2A510074E98D}"/>
              </a:ext>
            </a:extLst>
          </p:cNvPr>
          <p:cNvSpPr/>
          <p:nvPr userDrawn="1"/>
        </p:nvSpPr>
        <p:spPr>
          <a:xfrm>
            <a:off x="190500" y="1541946"/>
            <a:ext cx="10570464" cy="10632109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101F6-AC17-4851-9847-E5EB8170B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" r="11898"/>
          <a:stretch/>
        </p:blipFill>
        <p:spPr>
          <a:xfrm>
            <a:off x="18116550" y="12354982"/>
            <a:ext cx="5924550" cy="108796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1BF25C-D426-43C4-9DB8-2C376A35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2024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69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002" y="2244726"/>
            <a:ext cx="1257644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6002" y="7204076"/>
            <a:ext cx="12576448" cy="33115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EE60-D092-4D77-BF90-FF071DF33F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540764"/>
            <a:ext cx="10572822" cy="10634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ED958-C858-45A9-915F-33830C8BA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DF6774-D6AB-439A-AC31-3B1868A1C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836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7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5474"/>
            <a:ext cx="22532976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1009650" y="1752600"/>
            <a:ext cx="22437725" cy="0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4B8FE8-4A93-4A8E-8397-FF41AA37A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6B46302-2667-4D47-BA52-EE4F5F819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0392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855191-676E-49F2-BC70-6992B8235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CF8596-2CFC-47B2-AA50-BD0E0B60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8816C-3F04-464E-B094-7745EDF8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5474"/>
            <a:ext cx="22532976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Image Bullets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22532975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971550" y="1752600"/>
            <a:ext cx="22517100" cy="0"/>
          </a:xfrm>
          <a:prstGeom prst="line">
            <a:avLst/>
          </a:prstGeom>
          <a:ln w="1143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05C41-ACF0-4CB1-80ED-5185B6E83A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343150"/>
            <a:ext cx="10763686" cy="101346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AA33B2-4A7B-4BC3-AB94-3CE1595D848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2020551" y="2343150"/>
            <a:ext cx="11426824" cy="101346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C14E87-5133-4208-AE38-B8CA49CC9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E132EBC-E5E0-4795-BB61-587C933A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5731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Imag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22532975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1009650" y="1752600"/>
            <a:ext cx="22479000" cy="0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05C41-ACF0-4CB1-80ED-5185B6E83A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381250"/>
            <a:ext cx="10763686" cy="10096500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AC0956-7CFB-4214-BEA4-C6E49A28EFE8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2042189" y="2381250"/>
            <a:ext cx="11405186" cy="100965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5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15C2AC-BB8E-4096-992E-8123B9554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EEA1A86-DD0C-4FE5-A094-51D3252A7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521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0251"/>
            <a:ext cx="226504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651250"/>
            <a:ext cx="226504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84914" y="12712701"/>
            <a:ext cx="107993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27" r:id="rId3"/>
    <p:sldLayoutId id="2147483729" r:id="rId4"/>
    <p:sldLayoutId id="2147483711" r:id="rId5"/>
    <p:sldLayoutId id="2147483736" r:id="rId6"/>
    <p:sldLayoutId id="2147483737" r:id="rId7"/>
    <p:sldLayoutId id="2147483739" r:id="rId8"/>
    <p:sldLayoutId id="2147483738" r:id="rId9"/>
    <p:sldLayoutId id="2147483741" r:id="rId10"/>
    <p:sldLayoutId id="2147483735" r:id="rId11"/>
    <p:sldLayoutId id="2147483744" r:id="rId12"/>
    <p:sldLayoutId id="2147483734" r:id="rId13"/>
    <p:sldLayoutId id="2147483731" r:id="rId14"/>
    <p:sldLayoutId id="2147483708" r:id="rId15"/>
    <p:sldLayoutId id="2147483745" r:id="rId16"/>
    <p:sldLayoutId id="2147483722" r:id="rId17"/>
    <p:sldLayoutId id="2147483725" r:id="rId18"/>
    <p:sldLayoutId id="2147483724" r:id="rId19"/>
    <p:sldLayoutId id="2147483723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1485900" indent="-571500" algn="l" defTabSz="914400" rtl="0" eaLnBrk="1" latinLnBrk="0" hangingPunct="1">
        <a:lnSpc>
          <a:spcPct val="90000"/>
        </a:lnSpc>
        <a:spcBef>
          <a:spcPts val="1000"/>
        </a:spcBef>
        <a:buSzPct val="50000"/>
        <a:buFont typeface="Wingdings" panose="05000000000000000000" pitchFamily="2" charset="2"/>
        <a:buChar char="v"/>
        <a:defRPr sz="3600" kern="1200">
          <a:solidFill>
            <a:schemeClr val="bg1">
              <a:lumMod val="6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2400300" indent="-5715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3pPr>
      <a:lvl4pPr marL="32004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2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4pPr>
      <a:lvl5pPr marL="41148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32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xios-http.com/docs/intr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xios-http.com/docs/example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xios-http.com/docs/post_example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xios/axios" TargetMode="Externa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os/axios/tree/v1.x/ex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fetch-and-axios-js-for-making-http-reques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ogrocket.com/axios-vs-fetch-best-http-requests/" TargetMode="External"/><Relationship Id="rId7" Type="http://schemas.openxmlformats.org/officeDocument/2006/relationships/hyperlink" Target="https://apidog.com/blog/axios-vs-fetc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Asabeneh/30-Days-Of-React/blob/master/18_Fetch_And_Axios/18_fetch_axios.md" TargetMode="External"/><Relationship Id="rId5" Type="http://schemas.openxmlformats.org/officeDocument/2006/relationships/hyperlink" Target="https://levelup.gitconnected.com/fetch-api-data-with-axios-and-display-it-in-a-react-app-with-hooks-3f9c8fa89e7b" TargetMode="External"/><Relationship Id="rId4" Type="http://schemas.openxmlformats.org/officeDocument/2006/relationships/hyperlink" Target="https://nawazdanish.medium.com/javascript-fetch-vs-axios-which-one-should-you-use-e57c4d09109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developer.mozilla.org/en-US/docs/Web/API/Fetch_API/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2" Type="http://schemas.openxmlformats.org/officeDocument/2006/relationships/hyperlink" Target="https://developer.mozilla.org/en-US/docs/Web/API/fetch" TargetMode="Externa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Relationship Id="rId15" Type="http://schemas.openxmlformats.org/officeDocument/2006/relationships/hyperlink" Target="https://developer.mozilla.org/en-US/docs/Web/API/Response" TargetMode="Externa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2" Type="http://schemas.openxmlformats.org/officeDocument/2006/relationships/hyperlink" Target="https://github.com/mdn/dom-examples/tree/main/fetch" TargetMode="Externa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mdn.github.io/dom-examples/fetch/fetch-array-buffer/" TargetMode="External"/><Relationship Id="rId18" Type="http://schemas.openxmlformats.org/officeDocument/2006/relationships/hyperlink" Target="https://mdn.github.io/dom-examples/fetch/fetch-response-clone/" TargetMode="External"/><Relationship Id="rId12" Type="http://schemas.openxmlformats.org/officeDocument/2006/relationships/hyperlink" Target="https://mdn.github.io/dom-examples/fetch/basic-fetch/" TargetMode="External"/><Relationship Id="rId17" Type="http://schemas.openxmlformats.org/officeDocument/2006/relationships/hyperlink" Target="https://mdn.github.io/dom-examples/fetch/fetch-response/" TargetMode="External"/><Relationship Id="rId2" Type="http://schemas.openxmlformats.org/officeDocument/2006/relationships/customXml" Target="../ink/ink3.xml"/><Relationship Id="rId16" Type="http://schemas.openxmlformats.org/officeDocument/2006/relationships/hyperlink" Target="https://mdn.github.io/dom-examples/fetch/fetch-request-with-init/" TargetMode="Externa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Relationship Id="rId15" Type="http://schemas.openxmlformats.org/officeDocument/2006/relationships/hyperlink" Target="https://mdn.github.io/dom-examples/fetch/fetch-request/" TargetMode="External"/><Relationship Id="rId19" Type="http://schemas.openxmlformats.org/officeDocument/2006/relationships/hyperlink" Target="https://mdn.github.io/dom-examples/fetch/fetch-text/" TargetMode="External"/><Relationship Id="rId14" Type="http://schemas.openxmlformats.org/officeDocument/2006/relationships/hyperlink" Target="https://mdn.github.io/dom-examples/fetch/fetch-js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customXml" Target="../ink/ink6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7" y="3452261"/>
            <a:ext cx="11837773" cy="2864281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Express and React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Using fetch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7399000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1.9 fetch request example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796BFF-9472-6999-4B98-3B764848BEA7}"/>
              </a:ext>
            </a:extLst>
          </p:cNvPr>
          <p:cNvSpPr txBox="1"/>
          <p:nvPr/>
        </p:nvSpPr>
        <p:spPr>
          <a:xfrm>
            <a:off x="1359243" y="2568554"/>
            <a:ext cx="12381471" cy="100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&lt;h1&gt;Fetch Request example&lt;/h1&gt;</a:t>
            </a:r>
          </a:p>
          <a:p>
            <a:r>
              <a:rPr lang="en-US" sz="2800" dirty="0"/>
              <a:t>    &lt;img src="" /&gt;</a:t>
            </a:r>
          </a:p>
          <a:p>
            <a:endParaRPr lang="en-US" sz="2800" dirty="0"/>
          </a:p>
          <a:p>
            <a:r>
              <a:rPr lang="en-US" sz="2800" dirty="0"/>
              <a:t>    &lt;script&gt;</a:t>
            </a:r>
          </a:p>
          <a:p>
            <a:r>
              <a:rPr lang="en-US" sz="2800" dirty="0"/>
              <a:t>      const myImage = document.querySelector("img");</a:t>
            </a:r>
          </a:p>
          <a:p>
            <a:r>
              <a:rPr lang="en-US" sz="2800" dirty="0"/>
              <a:t>      const </a:t>
            </a:r>
            <a:r>
              <a:rPr lang="en-US" sz="2800" b="1" dirty="0"/>
              <a:t>myRequest = new Request("flowers.jpg");</a:t>
            </a:r>
          </a:p>
          <a:p>
            <a:endParaRPr lang="en-US" sz="2800" dirty="0"/>
          </a:p>
          <a:p>
            <a:r>
              <a:rPr lang="en-US" sz="2800" b="1" dirty="0"/>
              <a:t>      fetch(myRequest)</a:t>
            </a:r>
          </a:p>
          <a:p>
            <a:r>
              <a:rPr lang="en-US" sz="2800" dirty="0"/>
              <a:t>        </a:t>
            </a:r>
            <a:r>
              <a:rPr lang="en-US" sz="2800" b="1" dirty="0"/>
              <a:t>.then((response) =&gt; {</a:t>
            </a:r>
          </a:p>
          <a:p>
            <a:r>
              <a:rPr lang="en-US" sz="2800" b="1" dirty="0"/>
              <a:t>          if (!response.ok) {</a:t>
            </a:r>
          </a:p>
          <a:p>
            <a:r>
              <a:rPr lang="en-US" sz="2800" dirty="0"/>
              <a:t>            throw new Error(`HTTP error, status = ${response.status}`);</a:t>
            </a:r>
          </a:p>
          <a:p>
            <a:r>
              <a:rPr lang="en-US" sz="2800" dirty="0"/>
              <a:t>          }</a:t>
            </a:r>
          </a:p>
          <a:p>
            <a:r>
              <a:rPr lang="en-US" sz="2800" dirty="0"/>
              <a:t>          return response.blob();</a:t>
            </a:r>
          </a:p>
          <a:p>
            <a:r>
              <a:rPr lang="en-US" sz="2800" dirty="0"/>
              <a:t>        })</a:t>
            </a:r>
          </a:p>
          <a:p>
            <a:r>
              <a:rPr lang="en-US" sz="2800" b="1" dirty="0"/>
              <a:t>        .then((myBlob) =&gt; {</a:t>
            </a:r>
          </a:p>
          <a:p>
            <a:r>
              <a:rPr lang="en-US" sz="2800" dirty="0"/>
              <a:t>          const objectURL = URL.createObjectURL(myBlob);</a:t>
            </a:r>
          </a:p>
          <a:p>
            <a:r>
              <a:rPr lang="en-US" sz="2800" dirty="0"/>
              <a:t>          myImage.src = objectURL;</a:t>
            </a:r>
          </a:p>
          <a:p>
            <a:r>
              <a:rPr lang="en-US" sz="2800" dirty="0"/>
              <a:t>        })</a:t>
            </a:r>
          </a:p>
          <a:p>
            <a:r>
              <a:rPr lang="en-US" sz="2800" b="1" dirty="0"/>
              <a:t>        .catch((error) =&gt; {</a:t>
            </a:r>
          </a:p>
          <a:p>
            <a:r>
              <a:rPr lang="en-US" sz="2800" dirty="0"/>
              <a:t>          const p = document.createElement("p");</a:t>
            </a:r>
          </a:p>
          <a:p>
            <a:r>
              <a:rPr lang="en-US" sz="2800" dirty="0"/>
              <a:t>          p.appendChild(document.createTextNode(`Error: ${error.message}`));</a:t>
            </a:r>
          </a:p>
          <a:p>
            <a:r>
              <a:rPr lang="en-US" sz="2800" dirty="0"/>
              <a:t>          document.body.insertBefore(p, myImage);</a:t>
            </a:r>
          </a:p>
          <a:p>
            <a:r>
              <a:rPr lang="en-US" sz="2800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5800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7399000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1.10 fetch response example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A4BFB64-9065-0AE5-07B8-1B6B071C0117}"/>
              </a:ext>
            </a:extLst>
          </p:cNvPr>
          <p:cNvSpPr txBox="1"/>
          <p:nvPr/>
        </p:nvSpPr>
        <p:spPr>
          <a:xfrm>
            <a:off x="914400" y="2178372"/>
            <a:ext cx="14494477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const myImage = document.querySelector("img");</a:t>
            </a:r>
          </a:p>
          <a:p>
            <a:r>
              <a:rPr lang="en-US" sz="2400" b="1" dirty="0"/>
              <a:t> const myRequest = new Request("flowers.jpg");</a:t>
            </a:r>
          </a:p>
          <a:p>
            <a:endParaRPr lang="en-US" sz="2400" dirty="0"/>
          </a:p>
          <a:p>
            <a:r>
              <a:rPr lang="en-US" sz="2400" b="1" dirty="0"/>
              <a:t>      fetch(myRequest)</a:t>
            </a:r>
          </a:p>
          <a:p>
            <a:r>
              <a:rPr lang="en-US" sz="2400" b="1" dirty="0"/>
              <a:t>        .then((response) =&gt; {</a:t>
            </a:r>
          </a:p>
          <a:p>
            <a:r>
              <a:rPr lang="en-US" sz="2400" dirty="0"/>
              <a:t>          console.log("response.type =", response.type);</a:t>
            </a:r>
          </a:p>
          <a:p>
            <a:r>
              <a:rPr lang="en-US" sz="2400" dirty="0"/>
              <a:t>          console.log("response.url =", response.url);</a:t>
            </a:r>
          </a:p>
          <a:p>
            <a:r>
              <a:rPr lang="en-US" sz="2400" dirty="0"/>
              <a:t>          console.log("response.userFinalURL =", response.useFinalURL);</a:t>
            </a:r>
          </a:p>
          <a:p>
            <a:r>
              <a:rPr lang="en-US" sz="2400" dirty="0"/>
              <a:t>          console.log("response.status =", response.status);</a:t>
            </a:r>
          </a:p>
          <a:p>
            <a:r>
              <a:rPr lang="en-US" sz="2400" dirty="0"/>
              <a:t>          console.log("response.ok =", response.ok);</a:t>
            </a:r>
          </a:p>
          <a:p>
            <a:r>
              <a:rPr lang="en-US" sz="2400" dirty="0"/>
              <a:t>          console.log("response.statusText =", response.statusText);</a:t>
            </a:r>
          </a:p>
          <a:p>
            <a:r>
              <a:rPr lang="en-US" sz="2400" dirty="0"/>
              <a:t>          console.log("response.headers =", response.headers);</a:t>
            </a:r>
          </a:p>
          <a:p>
            <a:r>
              <a:rPr lang="en-US" sz="2400" dirty="0"/>
              <a:t>          if (!response.ok) {</a:t>
            </a:r>
          </a:p>
          <a:p>
            <a:r>
              <a:rPr lang="en-US" sz="2400" dirty="0"/>
              <a:t>            throw new Error(`HTTP error, status = ${response.status}`);</a:t>
            </a:r>
          </a:p>
          <a:p>
            <a:r>
              <a:rPr lang="en-US" sz="2400" dirty="0"/>
              <a:t>          }</a:t>
            </a:r>
          </a:p>
          <a:p>
            <a:r>
              <a:rPr lang="en-US" sz="2400" b="1" dirty="0"/>
              <a:t>          return response.blob();</a:t>
            </a:r>
          </a:p>
          <a:p>
            <a:r>
              <a:rPr lang="en-US" sz="2400" dirty="0"/>
              <a:t>        })</a:t>
            </a:r>
          </a:p>
          <a:p>
            <a:r>
              <a:rPr lang="en-US" sz="2400" b="1" dirty="0"/>
              <a:t>        .then((myBlob) =&gt; {</a:t>
            </a:r>
          </a:p>
          <a:p>
            <a:r>
              <a:rPr lang="en-US" sz="2400" dirty="0"/>
              <a:t>          const objectURL = URL.createObjectURL(myBlob);</a:t>
            </a:r>
          </a:p>
          <a:p>
            <a:r>
              <a:rPr lang="en-US" sz="2400" dirty="0"/>
              <a:t>          myImage.src = objectURL;</a:t>
            </a:r>
          </a:p>
          <a:p>
            <a:r>
              <a:rPr lang="en-US" sz="2400" dirty="0"/>
              <a:t>        })</a:t>
            </a:r>
          </a:p>
          <a:p>
            <a:r>
              <a:rPr lang="en-US" sz="2400" b="1" dirty="0"/>
              <a:t>        .catch((error) =&gt; {</a:t>
            </a:r>
          </a:p>
          <a:p>
            <a:r>
              <a:rPr lang="en-US" sz="2400" dirty="0"/>
              <a:t>          const p = document.createElement("p");</a:t>
            </a:r>
          </a:p>
          <a:p>
            <a:r>
              <a:rPr lang="en-US" sz="2400" dirty="0"/>
              <a:t>          p.appendChild(document.createTextNode(`Error: ${error.message}`));</a:t>
            </a:r>
          </a:p>
          <a:p>
            <a:r>
              <a:rPr lang="en-US" sz="2400" dirty="0"/>
              <a:t>          document.body.insertBefore(p, myImage);</a:t>
            </a:r>
          </a:p>
          <a:p>
            <a:r>
              <a:rPr lang="en-US" sz="2400" dirty="0"/>
              <a:t>        });</a:t>
            </a:r>
          </a:p>
          <a:p>
            <a:endParaRPr lang="en-US" sz="2400" dirty="0"/>
          </a:p>
          <a:p>
            <a:r>
              <a:rPr lang="en-US" sz="2400" dirty="0"/>
              <a:t>      const myBlob = new Blob();</a:t>
            </a:r>
          </a:p>
          <a:p>
            <a:r>
              <a:rPr lang="en-US" sz="2400" dirty="0"/>
              <a:t>      const options = { status: 200, statusText: "SuperSmashingGreat!" };</a:t>
            </a:r>
          </a:p>
          <a:p>
            <a:r>
              <a:rPr lang="en-US" sz="2400" dirty="0"/>
              <a:t>      const myResponse = new Response(myBlob, options);</a:t>
            </a:r>
          </a:p>
        </p:txBody>
      </p:sp>
    </p:spTree>
    <p:extLst>
      <p:ext uri="{BB962C8B-B14F-4D97-AF65-F5344CB8AC3E}">
        <p14:creationId xmlns:p14="http://schemas.microsoft.com/office/powerpoint/2010/main" val="5022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7" y="3452261"/>
            <a:ext cx="11837773" cy="2864281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Express and React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Axios – Getting Started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4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2.1. What is Axios? Getting Started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45C9A-069F-20BA-AC61-439FBD610B27}"/>
              </a:ext>
            </a:extLst>
          </p:cNvPr>
          <p:cNvSpPr txBox="1"/>
          <p:nvPr/>
        </p:nvSpPr>
        <p:spPr>
          <a:xfrm>
            <a:off x="1371600" y="2580736"/>
            <a:ext cx="12183762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3"/>
              </a:rPr>
              <a:t>https://axios-http.com/docs/intro</a:t>
            </a:r>
            <a:endParaRPr lang="en-US" b="1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0A201D-9A31-9F92-AF65-C24C05CEB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07" t="34368" r="19922" b="48884"/>
          <a:stretch/>
        </p:blipFill>
        <p:spPr>
          <a:xfrm>
            <a:off x="1044009" y="3458153"/>
            <a:ext cx="17475200" cy="3399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CA9E2-0BB1-FC0D-3795-88000CC17F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62" t="16663" r="8462" b="22395"/>
          <a:stretch/>
        </p:blipFill>
        <p:spPr>
          <a:xfrm>
            <a:off x="1359243" y="7412493"/>
            <a:ext cx="13899806" cy="54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2.2. Axios Features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C7E1E-574C-E6D8-DC86-3AB7EC115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8" t="24857" r="20195" b="14249"/>
          <a:stretch/>
        </p:blipFill>
        <p:spPr>
          <a:xfrm>
            <a:off x="361711" y="2301926"/>
            <a:ext cx="16023348" cy="111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5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2.3. Installing Axios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1A51-F0C5-D731-0B6C-35E2808BD8D0}"/>
              </a:ext>
            </a:extLst>
          </p:cNvPr>
          <p:cNvSpPr txBox="1"/>
          <p:nvPr/>
        </p:nvSpPr>
        <p:spPr>
          <a:xfrm>
            <a:off x="1190894" y="2441259"/>
            <a:ext cx="18423925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Using npm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npm install  axios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Using bower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bower install axios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Using yarn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yarn add axios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Using jsDelivr CDN</a:t>
            </a:r>
          </a:p>
          <a:p>
            <a:pPr algn="l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b="1" i="0" dirty="0">
                <a:solidFill>
                  <a:srgbClr val="2944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en-US" sz="2400" b="1" i="0" dirty="0">
                <a:solidFill>
                  <a:srgbClr val="671D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400" b="1" i="0" dirty="0">
                <a:solidFill>
                  <a:srgbClr val="DF1D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https://cdn.jsdelivr.net/npm/axios/dist/axios.min.js</a:t>
            </a: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"&gt;&lt;/</a:t>
            </a:r>
            <a:r>
              <a:rPr lang="en-US" sz="2400" b="1" i="0" dirty="0">
                <a:solidFill>
                  <a:srgbClr val="2944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Using unpkg CDN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b="1" i="0" dirty="0">
                <a:solidFill>
                  <a:srgbClr val="2944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en-US" sz="2400" b="1" i="0" dirty="0">
                <a:solidFill>
                  <a:srgbClr val="671D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400" b="1" i="0" dirty="0">
                <a:solidFill>
                  <a:srgbClr val="DF1D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https://unpkg.com/axios/dist/axios.min.js</a:t>
            </a: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"&gt;&lt;/</a:t>
            </a:r>
            <a:r>
              <a:rPr lang="en-US" sz="2400" b="1" i="0" dirty="0">
                <a:solidFill>
                  <a:srgbClr val="2944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Prebuilt CommonJS modules for direct importing with require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671D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 b="1" i="0" dirty="0">
                <a:solidFill>
                  <a:srgbClr val="33333C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axios 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0" dirty="0">
                <a:solidFill>
                  <a:srgbClr val="33333C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671D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0" dirty="0">
                <a:solidFill>
                  <a:srgbClr val="DF1D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'axios/dist/browser/axios.cjs'</a:t>
            </a: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sz="2400" b="1" i="0" dirty="0">
                <a:solidFill>
                  <a:srgbClr val="33333C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8E908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browser</a:t>
            </a:r>
            <a:r>
              <a:rPr lang="en-US" sz="2400" b="1" i="0" dirty="0">
                <a:solidFill>
                  <a:srgbClr val="33333C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endParaRPr lang="en-US" sz="2400" b="1" i="0" dirty="0">
              <a:solidFill>
                <a:srgbClr val="33333C"/>
              </a:solidFill>
              <a:effectLst/>
              <a:highlight>
                <a:srgbClr val="F8F8F8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671D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 b="1" i="0" dirty="0">
                <a:solidFill>
                  <a:srgbClr val="33333C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axios 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0" dirty="0">
                <a:solidFill>
                  <a:srgbClr val="33333C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671D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0" dirty="0">
                <a:solidFill>
                  <a:srgbClr val="DF1DD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'axios/dist/node/axios.cjs'</a:t>
            </a:r>
            <a:r>
              <a:rPr lang="en-US" sz="2400" b="1" i="0" dirty="0">
                <a:solidFill>
                  <a:srgbClr val="52525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sz="2400" b="1" i="0" dirty="0">
                <a:solidFill>
                  <a:srgbClr val="33333C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8E908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node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2.4. Axios – minimal example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D6443-BE42-F2DB-9BA0-8D44572E3AA4}"/>
              </a:ext>
            </a:extLst>
          </p:cNvPr>
          <p:cNvSpPr txBox="1"/>
          <p:nvPr/>
        </p:nvSpPr>
        <p:spPr>
          <a:xfrm>
            <a:off x="914400" y="2605450"/>
            <a:ext cx="121837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https://axios-http.com/docs/example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695502-1395-226A-118C-1874713DD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2" t="22049" r="19385"/>
          <a:stretch/>
        </p:blipFill>
        <p:spPr>
          <a:xfrm>
            <a:off x="914399" y="3168101"/>
            <a:ext cx="11274425" cy="96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0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2.5. Axios – POST example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D6443-BE42-F2DB-9BA0-8D44572E3AA4}"/>
              </a:ext>
            </a:extLst>
          </p:cNvPr>
          <p:cNvSpPr txBox="1"/>
          <p:nvPr/>
        </p:nvSpPr>
        <p:spPr>
          <a:xfrm>
            <a:off x="914400" y="2284698"/>
            <a:ext cx="121837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https://axios-http.com/docs/post_example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C41FC-F202-D7BE-DE9A-578A8A2195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7" t="13041" r="29854" b="8544"/>
          <a:stretch/>
        </p:blipFill>
        <p:spPr>
          <a:xfrm>
            <a:off x="914400" y="3014948"/>
            <a:ext cx="7957751" cy="9970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708CD-7A82-8A47-72AD-673CCE177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07" t="14733" r="29854"/>
          <a:stretch/>
        </p:blipFill>
        <p:spPr>
          <a:xfrm>
            <a:off x="11205350" y="2446623"/>
            <a:ext cx="7957751" cy="10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9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2.6. Axios – GitHub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D6443-BE42-F2DB-9BA0-8D44572E3AA4}"/>
              </a:ext>
            </a:extLst>
          </p:cNvPr>
          <p:cNvSpPr txBox="1"/>
          <p:nvPr/>
        </p:nvSpPr>
        <p:spPr>
          <a:xfrm>
            <a:off x="914400" y="2531833"/>
            <a:ext cx="121837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https://github.com/axios/axios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77F90-6148-9789-7EA1-685165598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48"/>
          <a:stretch/>
        </p:blipFill>
        <p:spPr>
          <a:xfrm>
            <a:off x="914400" y="3485940"/>
            <a:ext cx="19526851" cy="83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2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2.7. Axios – Examples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D6443-BE42-F2DB-9BA0-8D44572E3AA4}"/>
              </a:ext>
            </a:extLst>
          </p:cNvPr>
          <p:cNvSpPr txBox="1"/>
          <p:nvPr/>
        </p:nvSpPr>
        <p:spPr>
          <a:xfrm>
            <a:off x="914400" y="2605973"/>
            <a:ext cx="121837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https://github.com/axios/axios/tree/v1.x/examples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3DA6C-20DC-B4A2-E6C5-F6115111A0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34" t="20886" r="55690" b="17575"/>
          <a:stretch/>
        </p:blipFill>
        <p:spPr>
          <a:xfrm>
            <a:off x="914400" y="3388685"/>
            <a:ext cx="8541951" cy="9425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385D1-958D-76C7-D2D2-E5FEFF7622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05" t="61340" r="47276" b="5499"/>
          <a:stretch/>
        </p:blipFill>
        <p:spPr>
          <a:xfrm>
            <a:off x="11738918" y="3454707"/>
            <a:ext cx="11839751" cy="78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6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1.1. MERN Stack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E0027-1DBF-12E3-7695-0F0AB1C29313}"/>
              </a:ext>
            </a:extLst>
          </p:cNvPr>
          <p:cNvSpPr/>
          <p:nvPr/>
        </p:nvSpPr>
        <p:spPr>
          <a:xfrm>
            <a:off x="9733005" y="4330501"/>
            <a:ext cx="6203092" cy="3657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5D0212-FB45-026B-68EA-C779CDE47739}"/>
              </a:ext>
            </a:extLst>
          </p:cNvPr>
          <p:cNvCxnSpPr/>
          <p:nvPr/>
        </p:nvCxnSpPr>
        <p:spPr>
          <a:xfrm>
            <a:off x="8921578" y="74634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C9481-98DA-3815-C4B8-70F933ADD056}"/>
              </a:ext>
            </a:extLst>
          </p:cNvPr>
          <p:cNvSpPr txBox="1"/>
          <p:nvPr/>
        </p:nvSpPr>
        <p:spPr>
          <a:xfrm>
            <a:off x="9850395" y="4533987"/>
            <a:ext cx="6085702" cy="341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Express Middleware</a:t>
            </a:r>
          </a:p>
          <a:p>
            <a:r>
              <a:rPr lang="en-US" b="1" dirty="0"/>
              <a:t> {</a:t>
            </a:r>
          </a:p>
          <a:p>
            <a:r>
              <a:rPr lang="en-US" b="1" dirty="0"/>
              <a:t> 	Implementation code</a:t>
            </a:r>
          </a:p>
          <a:p>
            <a:r>
              <a:rPr lang="en-US" b="1" dirty="0"/>
              <a:t> }</a:t>
            </a:r>
          </a:p>
          <a:p>
            <a:endParaRPr lang="en-US" b="1" dirty="0"/>
          </a:p>
          <a:p>
            <a:r>
              <a:rPr lang="en-US" b="1" dirty="0"/>
              <a:t>Node JS runtime Software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EB89B-7F72-9A42-554E-6404188EAE59}"/>
              </a:ext>
            </a:extLst>
          </p:cNvPr>
          <p:cNvSpPr/>
          <p:nvPr/>
        </p:nvSpPr>
        <p:spPr>
          <a:xfrm>
            <a:off x="1060355" y="4330501"/>
            <a:ext cx="2295948" cy="3657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18372-5567-101B-B3E3-3B473DE56A68}"/>
              </a:ext>
            </a:extLst>
          </p:cNvPr>
          <p:cNvSpPr txBox="1"/>
          <p:nvPr/>
        </p:nvSpPr>
        <p:spPr>
          <a:xfrm>
            <a:off x="18032627" y="4728460"/>
            <a:ext cx="5684108" cy="286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Database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Mongo Database</a:t>
            </a:r>
          </a:p>
          <a:p>
            <a:endParaRPr lang="en-US" b="1" dirty="0"/>
          </a:p>
          <a:p>
            <a:r>
              <a:rPr lang="en-US" b="1" dirty="0"/>
              <a:t>No-sql 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7FB03-D56C-8AEB-5FFE-07261B322FD7}"/>
              </a:ext>
            </a:extLst>
          </p:cNvPr>
          <p:cNvSpPr/>
          <p:nvPr/>
        </p:nvSpPr>
        <p:spPr>
          <a:xfrm>
            <a:off x="5617341" y="4220373"/>
            <a:ext cx="2614319" cy="37677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16D1F-5B34-D015-2C6A-55EDB6222D16}"/>
              </a:ext>
            </a:extLst>
          </p:cNvPr>
          <p:cNvSpPr txBox="1"/>
          <p:nvPr/>
        </p:nvSpPr>
        <p:spPr>
          <a:xfrm>
            <a:off x="6376086" y="4533987"/>
            <a:ext cx="1738184" cy="286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</a:t>
            </a:r>
          </a:p>
          <a:p>
            <a:r>
              <a:rPr lang="en-US" b="1" dirty="0"/>
              <a:t>App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Web </a:t>
            </a:r>
          </a:p>
          <a:p>
            <a:r>
              <a:rPr lang="en-US" dirty="0"/>
              <a:t>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3A743A-0EE3-AC61-28F3-623CD0A6E1C2}"/>
              </a:ext>
            </a:extLst>
          </p:cNvPr>
          <p:cNvSpPr/>
          <p:nvPr/>
        </p:nvSpPr>
        <p:spPr>
          <a:xfrm>
            <a:off x="17554832" y="4385013"/>
            <a:ext cx="4543168" cy="3657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C7E29-36C5-69ED-F2E6-DF40A11D66E9}"/>
              </a:ext>
            </a:extLst>
          </p:cNvPr>
          <p:cNvSpPr txBox="1"/>
          <p:nvPr/>
        </p:nvSpPr>
        <p:spPr>
          <a:xfrm>
            <a:off x="1349183" y="4533987"/>
            <a:ext cx="1718291" cy="2861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User</a:t>
            </a:r>
          </a:p>
          <a:p>
            <a:r>
              <a:rPr lang="en-US" dirty="0"/>
              <a:t>Agent</a:t>
            </a:r>
          </a:p>
          <a:p>
            <a:r>
              <a:rPr lang="en-US" dirty="0"/>
              <a:t>Browser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4096D5-9AF6-4B6C-9A66-F82157800A33}"/>
              </a:ext>
            </a:extLst>
          </p:cNvPr>
          <p:cNvSpPr txBox="1"/>
          <p:nvPr/>
        </p:nvSpPr>
        <p:spPr>
          <a:xfrm>
            <a:off x="1462743" y="2532856"/>
            <a:ext cx="17492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MongoDB – Express – React – Node.js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96A63-EAEC-9E53-6FF5-CA8F0DD0E2DE}"/>
              </a:ext>
            </a:extLst>
          </p:cNvPr>
          <p:cNvSpPr txBox="1"/>
          <p:nvPr/>
        </p:nvSpPr>
        <p:spPr>
          <a:xfrm>
            <a:off x="1462743" y="9105528"/>
            <a:ext cx="12183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lvl="1"/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Node.js runtime</a:t>
            </a:r>
          </a:p>
          <a:p>
            <a:pPr lvl="1"/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Web Server (nginx,  Apache http server,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IIS)</a:t>
            </a: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2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7" y="3452261"/>
            <a:ext cx="11837773" cy="2864281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Express and React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Fetch Vs Axios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31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3.1. Axios vs Fetch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914400" y="2344715"/>
            <a:ext cx="1805369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Difference between Axios and Fetch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117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https://www.geeksforgeeks.org/difference-between-fetch-and-axios-js-for-making-http-requests</a:t>
            </a:r>
            <a:endParaRPr lang="en-CA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CA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29033-76A1-C687-4A10-32CF2B852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81" t="20296" r="35277" b="3553"/>
          <a:stretch/>
        </p:blipFill>
        <p:spPr>
          <a:xfrm>
            <a:off x="1095518" y="3752137"/>
            <a:ext cx="10041146" cy="9084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A146F-EEEE-E71C-356A-93142306E6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18" t="19378" r="35601" b="26920"/>
          <a:stretch/>
        </p:blipFill>
        <p:spPr>
          <a:xfrm>
            <a:off x="11501389" y="4815564"/>
            <a:ext cx="11566444" cy="7405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1A34D-94AB-F150-AD9B-A399F748A2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994" t="57392" r="35925" b="34160"/>
          <a:stretch/>
        </p:blipFill>
        <p:spPr>
          <a:xfrm>
            <a:off x="11448198" y="3650597"/>
            <a:ext cx="11566443" cy="11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3.2. Axios vs Fetch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7F45E1-7E7B-5342-0FD4-E8DA1E125925}"/>
              </a:ext>
            </a:extLst>
          </p:cNvPr>
          <p:cNvSpPr txBox="1"/>
          <p:nvPr/>
        </p:nvSpPr>
        <p:spPr>
          <a:xfrm>
            <a:off x="914400" y="2564981"/>
            <a:ext cx="18053691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Axios vs. fetch(): Which is best for making HTTP requests?</a:t>
            </a: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lvl="1"/>
            <a:r>
              <a:rPr lang="en-US" sz="2400" b="1" i="0" u="none" strike="noStrike" baseline="0" dirty="0">
                <a:latin typeface="Arial-BoldMT"/>
                <a:hlinkClick r:id="rId3"/>
              </a:rPr>
              <a:t>https://blog.logrocket.com/axios-vs-fetch-best-http-requests/</a:t>
            </a:r>
            <a:endParaRPr lang="en-US" sz="2400" b="1" i="0" u="none" strike="noStrike" baseline="0" dirty="0">
              <a:latin typeface="Arial-BoldMT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JavaScript Fetch vs Axios: Which One Should You Use?</a:t>
            </a: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lvl="1"/>
            <a:r>
              <a:rPr lang="en-US" sz="2400" b="1" i="0" u="none" strike="noStrike" baseline="0" dirty="0">
                <a:latin typeface="Arial-BoldMT"/>
                <a:hlinkClick r:id="rId4"/>
              </a:rPr>
              <a:t>https://nawazdanish.medium.com/javascript-fetch-vs-axios-which-one-should-you-use-e57c4d091096</a:t>
            </a:r>
            <a:endParaRPr lang="en-US" sz="2400" b="1" i="0" u="none" strike="noStrike" baseline="0" dirty="0">
              <a:latin typeface="Arial-BoldMT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Fetch API data with Axios and display it in a React app with hooks</a:t>
            </a: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lvl="1"/>
            <a:r>
              <a:rPr lang="en-US" sz="2400" b="1" i="0" u="none" strike="noStrike" baseline="0" dirty="0">
                <a:latin typeface="Arial-BoldMT"/>
                <a:hlinkClick r:id="rId5"/>
              </a:rPr>
              <a:t>https://levelup.gitconnected.com/fetch-api-data-with-axios-and-display-it-in-a-react-app-with-hooks-3f9c8fa89e7b</a:t>
            </a:r>
            <a:endParaRPr lang="en-US" sz="2400" b="1" i="0" u="none" strike="noStrike" baseline="0" dirty="0">
              <a:latin typeface="Arial-BoldMT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-BoldMT"/>
              </a:rPr>
              <a:t>30 Days Of React: Fetch and Axios</a:t>
            </a: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lvl="1"/>
            <a:r>
              <a:rPr lang="en-US" sz="2400" b="1" i="0" u="none" strike="noStrike" baseline="0" dirty="0">
                <a:latin typeface="Arial-BoldMT"/>
                <a:hlinkClick r:id="rId6"/>
              </a:rPr>
              <a:t>https://github.com/Asabeneh/30-Days-Of-React/blob/master/18_Fetch_And_Axios/18_fetch_axios.md</a:t>
            </a:r>
            <a:endParaRPr lang="en-US" sz="2400" b="1" i="0" u="none" strike="noStrike" baseline="0" dirty="0">
              <a:latin typeface="Arial-BoldMT"/>
            </a:endParaRPr>
          </a:p>
          <a:p>
            <a:pPr lvl="1"/>
            <a:endParaRPr lang="en-US" sz="2400" b="1" dirty="0">
              <a:latin typeface="Arial-BoldMT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Axios vs Fetch: Which is best for HTTP requests in 2024?</a:t>
            </a:r>
            <a:endParaRPr lang="en-US" sz="2400" b="1" i="0" u="none" strike="noStrike" baseline="0" dirty="0">
              <a:latin typeface="Arial-BoldMT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  <a:p>
            <a:pPr lvl="1"/>
            <a:r>
              <a:rPr lang="en-US" sz="2400" b="1" i="0" u="none" strike="noStrike" baseline="0" dirty="0">
                <a:latin typeface="Arial-BoldMT"/>
                <a:hlinkClick r:id="rId7"/>
              </a:rPr>
              <a:t>https://apidog.com/blog/axios-vs-fetch/</a:t>
            </a:r>
            <a:endParaRPr lang="en-US" sz="2400" b="1" i="0" u="none" strike="noStrike" baseline="0" dirty="0">
              <a:latin typeface="Arial-BoldMT"/>
            </a:endParaRPr>
          </a:p>
          <a:p>
            <a:pPr lvl="1"/>
            <a:endParaRPr lang="en-US" sz="2400" b="1" i="0" u="none" strike="noStrike" baseline="0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70641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1.2 Fetch API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90AE5-C5B3-9FDC-6413-7F77C0C87D93}"/>
              </a:ext>
            </a:extLst>
          </p:cNvPr>
          <p:cNvSpPr txBox="1"/>
          <p:nvPr/>
        </p:nvSpPr>
        <p:spPr>
          <a:xfrm>
            <a:off x="1445741" y="2600236"/>
            <a:ext cx="20351578" cy="5632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Fetch API?</a:t>
            </a:r>
          </a:p>
          <a:p>
            <a:pPr algn="l"/>
            <a:endParaRPr lang="en-US" b="1" i="0" dirty="0">
              <a:solidFill>
                <a:srgbClr val="4D515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https://developer.mozilla.org/en-US/docs/Web/API/Fetch_API/</a:t>
            </a: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Using Fetch 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https://developer.mozilla.org/en-US/docs/Web/API/Fetch_API/Using_Fetch</a:t>
            </a: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1D2DD-1E5A-CED3-6798-10CEF3C1E3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94" t="31245" r="22141" b="26797"/>
          <a:stretch/>
        </p:blipFill>
        <p:spPr>
          <a:xfrm>
            <a:off x="1445741" y="6858000"/>
            <a:ext cx="13030063" cy="53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1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1.3 fetch() global function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5ABC48-99A1-EA5B-B041-E778B7F942D0}"/>
              </a:ext>
            </a:extLst>
          </p:cNvPr>
          <p:cNvSpPr txBox="1"/>
          <p:nvPr/>
        </p:nvSpPr>
        <p:spPr>
          <a:xfrm>
            <a:off x="1182756" y="2457920"/>
            <a:ext cx="121853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https://developer.mozilla.org/en-US/docs/Web/API/fetch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BF45E9-1688-3113-B09E-47E92206241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833" t="23698" r="22219"/>
          <a:stretch/>
        </p:blipFill>
        <p:spPr>
          <a:xfrm>
            <a:off x="1874734" y="5870475"/>
            <a:ext cx="8454075" cy="6548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133CF-DF1B-B591-A94D-425461EFC88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4676" t="24812" r="23276" b="17666"/>
          <a:stretch/>
        </p:blipFill>
        <p:spPr>
          <a:xfrm>
            <a:off x="12454724" y="5864692"/>
            <a:ext cx="8927841" cy="530352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1A99B900-FD1C-B355-B902-89837453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006" y="3139386"/>
            <a:ext cx="1473520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The global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var(--font-code)"/>
              </a:rPr>
              <a:t>fetch()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method starts the process of fetching a resource from the network, returning a promise that is fulfilled once the response is available.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The promise resolves to the </a:t>
            </a: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var(--font-code)"/>
                <a:hlinkClick r:id="rId15"/>
              </a:rPr>
              <a:t>Response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object representing the response to your request.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0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1.4 fetch examples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27FACF-EC07-8FE6-25C1-EBFB483C56C1}"/>
              </a:ext>
            </a:extLst>
          </p:cNvPr>
          <p:cNvSpPr txBox="1"/>
          <p:nvPr/>
        </p:nvSpPr>
        <p:spPr>
          <a:xfrm>
            <a:off x="1346887" y="2480094"/>
            <a:ext cx="121837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https://github.com/mdn/dom-examples/tree/main/fetch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-Bold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69DFB-5BCC-C933-8076-89DB91DF28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8490" y="3449590"/>
            <a:ext cx="15240000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9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1.5 Review the LIVE examples and test them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27FACF-EC07-8FE6-25C1-EBFB483C56C1}"/>
              </a:ext>
            </a:extLst>
          </p:cNvPr>
          <p:cNvSpPr txBox="1"/>
          <p:nvPr/>
        </p:nvSpPr>
        <p:spPr>
          <a:xfrm>
            <a:off x="1346887" y="2480094"/>
            <a:ext cx="15507368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fetch example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https://mdn.github.io/dom-examples/fetch/basic-fetch/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Fetch array buffer example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https://mdn.github.io/dom-examples/fetch/fetch-array-buffer/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Fetch JSON example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https://mdn.github.io/dom-examples/fetch/fetch-json/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Fetch example with Request object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https://mdn.github.io/dom-examples/fetch/fetch-request/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Fetch example with Request object and Init object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https://mdn.github.io/dom-examples/fetch/fetch-request-with-init/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Fetch example with returned Response properties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https://mdn.github.io/dom-examples/fetch/fetch-response/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Fetch cloned Response example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8"/>
              </a:rPr>
              <a:t>https://mdn.github.io/dom-examples/fetch/fetch-response-clone/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Fetch text example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9"/>
              </a:rPr>
              <a:t>https://mdn.github.io/dom-examples/fetch/fetch-text/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2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7399000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1.6 Basic fetch example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FE5AE3F-EB3D-B0D1-0FD7-217F0AB6AF99}"/>
              </a:ext>
            </a:extLst>
          </p:cNvPr>
          <p:cNvSpPr txBox="1"/>
          <p:nvPr/>
        </p:nvSpPr>
        <p:spPr>
          <a:xfrm>
            <a:off x="1099750" y="2152570"/>
            <a:ext cx="15038173" cy="1116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      const myImage = document.querySelector(".my-image");</a:t>
            </a:r>
          </a:p>
          <a:p>
            <a:endParaRPr lang="en-US" dirty="0"/>
          </a:p>
          <a:p>
            <a:r>
              <a:rPr lang="en-US" b="1" dirty="0"/>
              <a:t>      fetch("flowers.jpg")</a:t>
            </a:r>
          </a:p>
          <a:p>
            <a:r>
              <a:rPr lang="en-US" dirty="0"/>
              <a:t>        </a:t>
            </a:r>
            <a:r>
              <a:rPr lang="en-US" b="1" dirty="0"/>
              <a:t>.then((response) =&gt; {</a:t>
            </a:r>
          </a:p>
          <a:p>
            <a:r>
              <a:rPr lang="en-US" dirty="0"/>
              <a:t>          if (!response.ok) {</a:t>
            </a:r>
          </a:p>
          <a:p>
            <a:r>
              <a:rPr lang="en-US" dirty="0"/>
              <a:t>            throw new Error(`HTTP error, status = ${response.status}`);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return response.blob();</a:t>
            </a:r>
          </a:p>
          <a:p>
            <a:r>
              <a:rPr lang="en-US" dirty="0"/>
              <a:t>        })</a:t>
            </a:r>
          </a:p>
          <a:p>
            <a:r>
              <a:rPr lang="en-US" b="1" dirty="0"/>
              <a:t>        .then((myBlob) =&gt; {</a:t>
            </a:r>
          </a:p>
          <a:p>
            <a:r>
              <a:rPr lang="en-US" dirty="0"/>
              <a:t>          const objectURL = URL.createObjectURL(myBlob);</a:t>
            </a:r>
          </a:p>
          <a:p>
            <a:r>
              <a:rPr lang="en-US" dirty="0"/>
              <a:t>          myImage.src = objectURL;</a:t>
            </a:r>
          </a:p>
          <a:p>
            <a:r>
              <a:rPr lang="en-US" dirty="0"/>
              <a:t>        })</a:t>
            </a:r>
          </a:p>
          <a:p>
            <a:r>
              <a:rPr lang="en-US" dirty="0"/>
              <a:t>        .</a:t>
            </a:r>
            <a:r>
              <a:rPr lang="en-US" b="1" dirty="0"/>
              <a:t>catch((error) =&gt; {</a:t>
            </a:r>
          </a:p>
          <a:p>
            <a:r>
              <a:rPr lang="en-US" dirty="0"/>
              <a:t>          const p = document.createElement("p");</a:t>
            </a:r>
          </a:p>
          <a:p>
            <a:r>
              <a:rPr lang="en-US" dirty="0"/>
              <a:t>          p.appendChild(document.createTextNode(`Error: ${error.message}`));</a:t>
            </a:r>
          </a:p>
          <a:p>
            <a:r>
              <a:rPr lang="en-US" dirty="0"/>
              <a:t>          document.body.insertBefore(p, myImage);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735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7399000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1.7 fetch array buffer example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867EE29-95AD-6F8C-ACC1-7E2BC0FA8456}"/>
              </a:ext>
            </a:extLst>
          </p:cNvPr>
          <p:cNvSpPr txBox="1"/>
          <p:nvPr/>
        </p:nvSpPr>
        <p:spPr>
          <a:xfrm>
            <a:off x="1322172" y="2350360"/>
            <a:ext cx="19832595" cy="1116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use fetch to load an audio track, and decodeAudioData to decode it and stick it in a buffer.</a:t>
            </a:r>
          </a:p>
          <a:p>
            <a:r>
              <a:rPr lang="en-US" dirty="0"/>
              <a:t>// Then we put the buffer into the source</a:t>
            </a:r>
          </a:p>
          <a:p>
            <a:r>
              <a:rPr lang="en-US" dirty="0"/>
              <a:t>      </a:t>
            </a:r>
            <a:r>
              <a:rPr lang="en-US" b="1" dirty="0"/>
              <a:t>function getData() {</a:t>
            </a:r>
          </a:p>
          <a:p>
            <a:r>
              <a:rPr lang="en-US" dirty="0"/>
              <a:t>        const audioCtx = new AudioContext();</a:t>
            </a:r>
          </a:p>
          <a:p>
            <a:endParaRPr lang="en-US" dirty="0"/>
          </a:p>
          <a:p>
            <a:r>
              <a:rPr lang="en-US" dirty="0"/>
              <a:t>        return </a:t>
            </a:r>
            <a:r>
              <a:rPr lang="en-US" b="1" dirty="0"/>
              <a:t>fetch("viper.ogg")</a:t>
            </a:r>
          </a:p>
          <a:p>
            <a:r>
              <a:rPr lang="en-US" dirty="0"/>
              <a:t>          </a:t>
            </a:r>
            <a:r>
              <a:rPr lang="en-US" b="1" dirty="0"/>
              <a:t>.then((response) =&gt; {</a:t>
            </a:r>
          </a:p>
          <a:p>
            <a:r>
              <a:rPr lang="en-US" b="1" dirty="0"/>
              <a:t>            if (!response.ok) {</a:t>
            </a:r>
          </a:p>
          <a:p>
            <a:r>
              <a:rPr lang="en-US" dirty="0"/>
              <a:t>              throw new Error(`HTTP error, status = ${response.status}`);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return response.arrayBuffer();</a:t>
            </a:r>
          </a:p>
          <a:p>
            <a:r>
              <a:rPr lang="en-US" dirty="0"/>
              <a:t>          })</a:t>
            </a:r>
          </a:p>
          <a:p>
            <a:r>
              <a:rPr lang="en-US" dirty="0"/>
              <a:t>          </a:t>
            </a:r>
            <a:r>
              <a:rPr lang="en-US" b="1" dirty="0"/>
              <a:t>.then((buffer) =&gt; audioCtx.decodeAudioData(buffer))</a:t>
            </a:r>
          </a:p>
          <a:p>
            <a:r>
              <a:rPr lang="en-US" dirty="0"/>
              <a:t>          .</a:t>
            </a:r>
            <a:r>
              <a:rPr lang="en-US" b="1" dirty="0"/>
              <a:t>then((decodedData) =&gt; {</a:t>
            </a:r>
          </a:p>
          <a:p>
            <a:r>
              <a:rPr lang="en-US" dirty="0"/>
              <a:t>            const source = new AudioBufferSourceNode(audioCtx);</a:t>
            </a:r>
          </a:p>
          <a:p>
            <a:r>
              <a:rPr lang="en-US" dirty="0"/>
              <a:t>            source.buffer = decodedData;</a:t>
            </a:r>
          </a:p>
          <a:p>
            <a:r>
              <a:rPr lang="en-US" dirty="0"/>
              <a:t>            source.connect(audioCtx.destination);</a:t>
            </a:r>
          </a:p>
          <a:p>
            <a:r>
              <a:rPr lang="en-US" dirty="0"/>
              <a:t>            return source;</a:t>
            </a:r>
          </a:p>
          <a:p>
            <a:r>
              <a:rPr lang="en-US" dirty="0"/>
              <a:t>          });</a:t>
            </a:r>
          </a:p>
          <a:p>
            <a:r>
              <a:rPr lang="en-US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62601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7399000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1.8  fetch json data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CF0D2B-E585-DDE4-39B7-8EFE44303F3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2885" t="23318" r="46466"/>
          <a:stretch/>
        </p:blipFill>
        <p:spPr>
          <a:xfrm>
            <a:off x="914400" y="2324730"/>
            <a:ext cx="10057319" cy="1063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624BA-739A-83D1-3A49-A6E9B5284E1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324" t="31848" r="45005" b="45239"/>
          <a:stretch/>
        </p:blipFill>
        <p:spPr>
          <a:xfrm>
            <a:off x="12015830" y="3405824"/>
            <a:ext cx="9999267" cy="34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0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74A9"/>
      </a:accent1>
      <a:accent2>
        <a:srgbClr val="EC5752"/>
      </a:accent2>
      <a:accent3>
        <a:srgbClr val="7F8EA8"/>
      </a:accent3>
      <a:accent4>
        <a:srgbClr val="0082C8"/>
      </a:accent4>
      <a:accent5>
        <a:srgbClr val="1A4C6D"/>
      </a:accent5>
      <a:accent6>
        <a:srgbClr val="02A8A6"/>
      </a:accent6>
      <a:hlink>
        <a:srgbClr val="BA324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t Green">
      <a:srgbClr val="4EC3C8"/>
    </a:custClr>
    <a:custClr name="Sapphire">
      <a:srgbClr val="1F4A7E"/>
    </a:custClr>
    <a:custClr name="Granite">
      <a:srgbClr val="203040"/>
    </a:custClr>
    <a:custClr name="Midnight">
      <a:srgbClr val="2F4159"/>
    </a:custClr>
    <a:custClr name="Dull Green">
      <a:srgbClr val="4291A4"/>
    </a:custClr>
    <a:custClr name="Gold">
      <a:srgbClr val="DAAD58"/>
    </a:custClr>
  </a:custClrLst>
  <a:extLst>
    <a:ext uri="{05A4C25C-085E-4340-85A3-A5531E510DB2}">
      <thm15:themeFamily xmlns:thm15="http://schemas.microsoft.com/office/thememl/2012/main" name="Web Age Presentation Sample.pptx" id="{E203E6A7-C5A6-4E7A-9C5E-AF313C8B0646}" vid="{69BEEA65-C1C8-4F46-9ADF-E5203EBB6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Age Presentation Sample</Template>
  <TotalTime>78124</TotalTime>
  <Words>1575</Words>
  <Application>Microsoft Office PowerPoint</Application>
  <PresentationFormat>Custom</PresentationFormat>
  <Paragraphs>263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Arial-BoldMT</vt:lpstr>
      <vt:lpstr>Calibri</vt:lpstr>
      <vt:lpstr>Inter</vt:lpstr>
      <vt:lpstr>Raleway</vt:lpstr>
      <vt:lpstr>Roboto Regular</vt:lpstr>
      <vt:lpstr>Tahoma</vt:lpstr>
      <vt:lpstr>Times New Roman</vt:lpstr>
      <vt:lpstr>var(--font-code)</vt:lpstr>
      <vt:lpstr>Wingdings</vt:lpstr>
      <vt:lpstr>Office Theme</vt:lpstr>
      <vt:lpstr>Express and React</vt:lpstr>
      <vt:lpstr>1.1. MERN Stack</vt:lpstr>
      <vt:lpstr>1.2 Fetch API</vt:lpstr>
      <vt:lpstr>1.3 fetch() global function</vt:lpstr>
      <vt:lpstr>1.4 fetch examples</vt:lpstr>
      <vt:lpstr>1.5 Review the LIVE examples and test them</vt:lpstr>
      <vt:lpstr>1.6 Basic fetch example</vt:lpstr>
      <vt:lpstr>1.7 fetch array buffer example</vt:lpstr>
      <vt:lpstr>1.8  fetch json data</vt:lpstr>
      <vt:lpstr>1.9 fetch request example</vt:lpstr>
      <vt:lpstr>1.10 fetch response example</vt:lpstr>
      <vt:lpstr>Express and React</vt:lpstr>
      <vt:lpstr>2.1. What is Axios? Getting Started</vt:lpstr>
      <vt:lpstr>2.2. Axios Features</vt:lpstr>
      <vt:lpstr>2.3. Installing Axios</vt:lpstr>
      <vt:lpstr>2.4. Axios – minimal example</vt:lpstr>
      <vt:lpstr>2.5. Axios – POST example</vt:lpstr>
      <vt:lpstr>2.6. Axios – GitHub</vt:lpstr>
      <vt:lpstr>2.7. Axios – Examples</vt:lpstr>
      <vt:lpstr>Express and React</vt:lpstr>
      <vt:lpstr>3.1. Axios vs Fetch</vt:lpstr>
      <vt:lpstr>3.2. Axios vs Fetch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Fetch-Axios</dc:title>
  <dc:creator>Saravanan Kuppusamy</dc:creator>
  <cp:keywords>FetchAxios</cp:keywords>
  <cp:lastModifiedBy>Saravanan Kuppusamy</cp:lastModifiedBy>
  <cp:revision>774</cp:revision>
  <dcterms:created xsi:type="dcterms:W3CDTF">2021-02-08T22:33:23Z</dcterms:created>
  <dcterms:modified xsi:type="dcterms:W3CDTF">2024-04-14T17:15:10Z</dcterms:modified>
</cp:coreProperties>
</file>