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sldIdLst>
    <p:sldId id="264" r:id="rId2"/>
    <p:sldId id="355" r:id="rId3"/>
    <p:sldId id="485" r:id="rId4"/>
    <p:sldId id="498" r:id="rId5"/>
    <p:sldId id="593" r:id="rId6"/>
    <p:sldId id="618" r:id="rId7"/>
    <p:sldId id="619" r:id="rId8"/>
    <p:sldId id="620" r:id="rId9"/>
    <p:sldId id="640" r:id="rId10"/>
    <p:sldId id="594" r:id="rId11"/>
    <p:sldId id="621" r:id="rId12"/>
    <p:sldId id="622" r:id="rId13"/>
    <p:sldId id="623" r:id="rId14"/>
    <p:sldId id="641" r:id="rId15"/>
    <p:sldId id="642" r:id="rId16"/>
    <p:sldId id="644" r:id="rId17"/>
    <p:sldId id="646" r:id="rId18"/>
    <p:sldId id="645" r:id="rId19"/>
    <p:sldId id="647" r:id="rId20"/>
    <p:sldId id="643" r:id="rId21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D7E"/>
    <a:srgbClr val="E2E5E7"/>
    <a:srgbClr val="FFFF00"/>
    <a:srgbClr val="1E1F25"/>
    <a:srgbClr val="FFFFFF"/>
    <a:srgbClr val="B0B7BD"/>
    <a:srgbClr val="AFCFD4"/>
    <a:srgbClr val="1A1A1A"/>
    <a:srgbClr val="48AEC5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462" autoAdjust="0"/>
  </p:normalViewPr>
  <p:slideViewPr>
    <p:cSldViewPr snapToGrid="0">
      <p:cViewPr varScale="1">
        <p:scale>
          <a:sx n="39" d="100"/>
          <a:sy n="39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21:16:54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77EB-3C5C-4EF2-8437-F69B08DD1AF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AF90-C59E-43F8-AAE7-68812F876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0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9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0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0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3AF90-C59E-43F8-AAE7-68812F8763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6250C-9965-411F-8AD7-56A1E7642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081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Image Ho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AD4BE-1768-440F-880F-E11F8C29A4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10158" y="3381556"/>
            <a:ext cx="12437608" cy="6975698"/>
          </a:xfrm>
        </p:spPr>
        <p:txBody>
          <a:bodyPr>
            <a:normAutofit/>
          </a:bodyPr>
          <a:lstStyle>
            <a:lvl1pPr marL="0" indent="0" algn="ctr">
              <a:buNone/>
              <a:defRPr sz="3999"/>
            </a:lvl1pPr>
          </a:lstStyle>
          <a:p>
            <a:r>
              <a:rPr lang="en-US" dirty="0"/>
              <a:t>Click icon to add picture</a:t>
            </a:r>
            <a:endParaRPr lang="hu-H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E31730-A377-4295-B8D0-06244B3948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14400" y="6264407"/>
            <a:ext cx="7798890" cy="62674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24F257-5724-480F-AA2A-B2C4EB1C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1097"/>
            <a:ext cx="7798890" cy="526246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u-H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99BA5C-B696-4A9D-8367-1DE99331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954A053-7A90-419E-A9E5-79CBD037B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37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24001" y="3695701"/>
            <a:ext cx="21393150" cy="882015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317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16A3B-919B-483D-A1D2-9EDD1208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EC7FDA-A0BD-45CD-A781-2209104A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A787419-9B9D-426F-8696-FE1BD985397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524001" y="3695700"/>
            <a:ext cx="21393150" cy="8820151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4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300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1437F9-3699-4339-A715-F5383C64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730251"/>
            <a:ext cx="22513924" cy="2651126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ED7F15-E721-4947-BD83-14772DDE8B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695700"/>
            <a:ext cx="11106151" cy="8839201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DD4F4B-7A77-423A-A7D4-97377E4E992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84654" y="3695701"/>
            <a:ext cx="11043671" cy="88392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C127E9E-5AF0-43A3-88C7-B59BBDC4E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FC67DA1-9134-406B-A6AF-B80850EB3CFD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3140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BE6426-2DBD-4696-8159-28C9492F158A}"/>
              </a:ext>
            </a:extLst>
          </p:cNvPr>
          <p:cNvSpPr/>
          <p:nvPr userDrawn="1"/>
        </p:nvSpPr>
        <p:spPr>
          <a:xfrm>
            <a:off x="15236031" y="0"/>
            <a:ext cx="914161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EA637-83A8-450C-9CDC-A868572005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637217"/>
            <a:ext cx="13954330" cy="1099235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D17FE-B2F1-4324-A1BA-FE943CD853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142796" y="5576279"/>
            <a:ext cx="7285529" cy="7053296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BC4471-D956-48E9-9E3C-762F9CCB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5350" y="1637217"/>
            <a:ext cx="7269157" cy="38404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1EC61E-C499-4797-A51C-101FD2BA7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255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7C3C9B-A3FB-4A69-850F-3D3467832154}"/>
              </a:ext>
            </a:extLst>
          </p:cNvPr>
          <p:cNvSpPr txBox="1">
            <a:spLocks/>
          </p:cNvSpPr>
          <p:nvPr userDrawn="1"/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217" rtl="0" eaLnBrk="1" latinLnBrk="0" hangingPunct="1">
              <a:defRPr sz="2400" kern="12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216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1CD6-29D5-4911-B759-A701D809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54176"/>
            <a:ext cx="16840200" cy="2156671"/>
          </a:xfrm>
        </p:spPr>
        <p:txBody>
          <a:bodyPr anchor="b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6935B-2564-442A-A420-0A84A2BFC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6F87-24EE-4230-90BB-0E0D55DC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07811" y="12943497"/>
            <a:ext cx="565233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DA110-CE91-4A75-95D7-989E51805C89}"/>
              </a:ext>
            </a:extLst>
          </p:cNvPr>
          <p:cNvSpPr txBox="1"/>
          <p:nvPr userDrawn="1"/>
        </p:nvSpPr>
        <p:spPr>
          <a:xfrm>
            <a:off x="18407811" y="9579511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United</a:t>
            </a: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States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E5D04-9199-4938-827B-AAF76DDA2EAB}"/>
              </a:ext>
            </a:extLst>
          </p:cNvPr>
          <p:cNvSpPr txBox="1"/>
          <p:nvPr userDrawn="1"/>
        </p:nvSpPr>
        <p:spPr>
          <a:xfrm>
            <a:off x="18407811" y="11087100"/>
            <a:ext cx="565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377CC08-0FC6-4A57-BFD8-D7BA4586973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14401" y="3994997"/>
            <a:ext cx="16840200" cy="6784843"/>
          </a:xfrm>
        </p:spPr>
        <p:txBody>
          <a:bodyPr>
            <a:normAutofit/>
          </a:bodyPr>
          <a:lstStyle>
            <a:lvl1pPr marL="0" marR="0" indent="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931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blipFill dpi="0" rotWithShape="1">
          <a:blip r:embed="rId2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18928-809B-43CE-83BB-77E8F1301B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3" y="4076701"/>
            <a:ext cx="18651955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8EF47-B13C-47F1-BB69-2E32AD9AC4A8}"/>
              </a:ext>
            </a:extLst>
          </p:cNvPr>
          <p:cNvSpPr txBox="1"/>
          <p:nvPr userDrawn="1"/>
        </p:nvSpPr>
        <p:spPr>
          <a:xfrm>
            <a:off x="7119144" y="7200901"/>
            <a:ext cx="9720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United</a:t>
            </a: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 </a:t>
            </a: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States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744 Yorkway Place, Jenkintown, PA, 19046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1 877 517 6540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getinfousa@webagesolutions.com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52582-2533-4574-B566-0F50A104361C}"/>
              </a:ext>
            </a:extLst>
          </p:cNvPr>
          <p:cNvSpPr txBox="1"/>
          <p:nvPr userDrawn="1"/>
        </p:nvSpPr>
        <p:spPr>
          <a:xfrm>
            <a:off x="7143750" y="9534571"/>
            <a:ext cx="971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200" b="1" dirty="0">
                <a:solidFill>
                  <a:schemeClr val="accent5"/>
                </a:solidFill>
                <a:latin typeface="Raleway" panose="020B0503030101060003" pitchFamily="34" charset="0"/>
              </a:rPr>
              <a:t>Canada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821A Bloor Street West, Toronto, Ontario, M6G 1M1</a:t>
            </a:r>
          </a:p>
          <a:p>
            <a:pPr lvl="0">
              <a:spcBef>
                <a:spcPct val="0"/>
              </a:spcBef>
              <a:buNone/>
            </a:pP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Toll Free 1 866 206 4644</a:t>
            </a:r>
            <a:b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</a:br>
            <a:r>
              <a:rPr lang="en-US" sz="3200" dirty="0">
                <a:solidFill>
                  <a:schemeClr val="accent5"/>
                </a:solidFill>
                <a:latin typeface="Raleway" panose="020B0503030101060003" pitchFamily="34" charset="0"/>
              </a:rPr>
              <a:t>Email getinfo@webagesolutions.com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936FC-1ADD-40E1-8597-049D9825E06C}"/>
              </a:ext>
            </a:extLst>
          </p:cNvPr>
          <p:cNvSpPr txBox="1"/>
          <p:nvPr userDrawn="1"/>
        </p:nvSpPr>
        <p:spPr>
          <a:xfrm>
            <a:off x="7328789" y="2309702"/>
            <a:ext cx="972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  <a:latin typeface="Raleway" panose="020B0503030101060003" pitchFamily="34" charset="0"/>
              </a:rPr>
              <a:t>CONTACT US</a:t>
            </a:r>
            <a:endParaRPr lang="en-US" sz="7200" dirty="0">
              <a:solidFill>
                <a:schemeClr val="accent5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8CB80AE-84A2-4242-8445-2FEB1B7A2F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48050" y="0"/>
            <a:ext cx="822960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973179"/>
            <a:ext cx="14344649" cy="1408198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EF34BC-8CD2-4A53-86F2-138624B142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486274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2DDE2E2-0734-4EAF-BCF7-07CAB2F451A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486275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1" y="3718511"/>
            <a:ext cx="6772775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4952205"/>
            <a:ext cx="6772774" cy="764084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57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A5C74A5-0422-48D0-B2D9-AFA986D20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44362" y="0"/>
            <a:ext cx="15433286" cy="13716000"/>
          </a:xfrm>
          <a:custGeom>
            <a:avLst/>
            <a:gdLst>
              <a:gd name="connsiteX0" fmla="*/ 0 w 15433286"/>
              <a:gd name="connsiteY0" fmla="*/ 0 h 13716000"/>
              <a:gd name="connsiteX1" fmla="*/ 8930944 w 15433286"/>
              <a:gd name="connsiteY1" fmla="*/ 0 h 13716000"/>
              <a:gd name="connsiteX2" fmla="*/ 15433286 w 15433286"/>
              <a:gd name="connsiteY2" fmla="*/ 13715996 h 13716000"/>
              <a:gd name="connsiteX3" fmla="*/ 15433286 w 15433286"/>
              <a:gd name="connsiteY3" fmla="*/ 13716000 h 13716000"/>
              <a:gd name="connsiteX4" fmla="*/ 6502344 w 15433286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3286" h="13716000">
                <a:moveTo>
                  <a:pt x="0" y="0"/>
                </a:moveTo>
                <a:lnTo>
                  <a:pt x="8930944" y="0"/>
                </a:lnTo>
                <a:lnTo>
                  <a:pt x="15433286" y="13715996"/>
                </a:lnTo>
                <a:lnTo>
                  <a:pt x="15433286" y="13716000"/>
                </a:lnTo>
                <a:lnTo>
                  <a:pt x="6502344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209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D49723DB-3C5F-4195-AE39-250A33059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77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7ABC7-C790-47EB-AD2B-A11C9DAC0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DF218D-A023-43FE-8948-8BD15D77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2017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56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595A2A1E-22C9-4182-9B2A-1F80CE8DE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87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317D7-CA33-4B9F-8E5A-2A510074E98D}"/>
              </a:ext>
            </a:extLst>
          </p:cNvPr>
          <p:cNvSpPr/>
          <p:nvPr userDrawn="1"/>
        </p:nvSpPr>
        <p:spPr>
          <a:xfrm>
            <a:off x="190500" y="1541946"/>
            <a:ext cx="10570464" cy="1063210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101F6-AC17-4851-9847-E5EB8170B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r="11898"/>
          <a:stretch/>
        </p:blipFill>
        <p:spPr>
          <a:xfrm>
            <a:off x="18116550" y="12354982"/>
            <a:ext cx="5924550" cy="108796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2024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69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6002" y="2244726"/>
            <a:ext cx="12576448" cy="4775200"/>
          </a:xfrm>
        </p:spPr>
        <p:txBody>
          <a:bodyPr anchor="b">
            <a:normAutofit/>
          </a:bodyPr>
          <a:lstStyle>
            <a:lvl1pPr algn="ctr"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36002" y="7204076"/>
            <a:ext cx="12576448" cy="33115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5EE60-D092-4D77-BF90-FF071DF33F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540764"/>
            <a:ext cx="10572822" cy="10634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ED958-C858-45A9-915F-33830C8BA4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850" y="12305990"/>
            <a:ext cx="6724650" cy="112637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DF6774-D6AB-439A-AC31-3B1868A1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836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7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37725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4B8FE8-4A93-4A8E-8397-FF41AA37A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B46302-2667-4D47-BA52-EE4F5F819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039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855191-676E-49F2-BC70-6992B823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CF8596-2CFC-47B2-AA50-BD0E0B60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8816C-3F04-464E-B094-7745EDF8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5474"/>
            <a:ext cx="22532976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57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971550" y="1752600"/>
            <a:ext cx="22517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43150"/>
            <a:ext cx="10763686" cy="101346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AA33B2-4A7B-4BC3-AB94-3CE1595D848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20551" y="2343150"/>
            <a:ext cx="11426824" cy="101346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bg1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BC14E87-5133-4208-AE38-B8CA49CC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E132EBC-E5E0-4795-BB61-587C933A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573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Underline Image Bulle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847F-9AA8-4E73-89E9-3C1DDA0B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9274"/>
            <a:ext cx="22532975" cy="11271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D5D45C-784C-4B21-AC87-6E15CFA68B95}"/>
              </a:ext>
            </a:extLst>
          </p:cNvPr>
          <p:cNvCxnSpPr>
            <a:cxnSpLocks/>
          </p:cNvCxnSpPr>
          <p:nvPr userDrawn="1"/>
        </p:nvCxnSpPr>
        <p:spPr>
          <a:xfrm>
            <a:off x="1009650" y="1752600"/>
            <a:ext cx="22479000" cy="0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05C41-ACF0-4CB1-80ED-5185B6E83A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381250"/>
            <a:ext cx="10763686" cy="10096500"/>
          </a:xfrm>
        </p:spPr>
        <p:txBody>
          <a:bodyPr>
            <a:normAutofit/>
          </a:bodyPr>
          <a:lstStyle>
            <a:lvl1pPr>
              <a:defRPr sz="4400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dirty="0"/>
              <a:t>Click icon to add image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EAC0956-7CFB-4214-BEA4-C6E49A28EFE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2042189" y="2381250"/>
            <a:ext cx="11405186" cy="10096500"/>
          </a:xfrm>
        </p:spPr>
        <p:txBody>
          <a:bodyPr>
            <a:normAutofit/>
          </a:bodyPr>
          <a:lstStyle>
            <a:lvl1pPr marL="571500" marR="0" indent="-571500" algn="l" defTabSz="1828343" rtl="0" eaLnBrk="1" fontAlgn="auto" latinLnBrk="0" hangingPunct="1">
              <a:lnSpc>
                <a:spcPct val="150000"/>
              </a:lnSpc>
              <a:spcBef>
                <a:spcPts val="2399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3599">
                <a:solidFill>
                  <a:schemeClr val="accent5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marL="571500" marR="0" lvl="0" indent="-571500" algn="l" defTabSz="1828343" rtl="0" eaLnBrk="1" fontAlgn="auto" latinLnBrk="0" hangingPunct="1">
              <a:lnSpc>
                <a:spcPct val="100000"/>
              </a:lnSpc>
              <a:spcBef>
                <a:spcPts val="27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15C2AC-BB8E-4096-992E-8123B9554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402800" y="12712701"/>
            <a:ext cx="104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EEA1A86-DD0C-4FE5-A094-51D3252A7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21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0251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© 2021 Web Age Solutions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84914" y="12712701"/>
            <a:ext cx="107993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fld id="{9D35FE1A-00C3-4A45-B75A-1662B28E0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27" r:id="rId3"/>
    <p:sldLayoutId id="2147483729" r:id="rId4"/>
    <p:sldLayoutId id="2147483711" r:id="rId5"/>
    <p:sldLayoutId id="2147483736" r:id="rId6"/>
    <p:sldLayoutId id="2147483737" r:id="rId7"/>
    <p:sldLayoutId id="2147483739" r:id="rId8"/>
    <p:sldLayoutId id="2147483738" r:id="rId9"/>
    <p:sldLayoutId id="2147483741" r:id="rId10"/>
    <p:sldLayoutId id="2147483735" r:id="rId11"/>
    <p:sldLayoutId id="2147483744" r:id="rId12"/>
    <p:sldLayoutId id="2147483734" r:id="rId13"/>
    <p:sldLayoutId id="2147483731" r:id="rId14"/>
    <p:sldLayoutId id="2147483708" r:id="rId15"/>
    <p:sldLayoutId id="2147483745" r:id="rId16"/>
    <p:sldLayoutId id="2147483722" r:id="rId17"/>
    <p:sldLayoutId id="2147483725" r:id="rId18"/>
    <p:sldLayoutId id="2147483724" r:id="rId19"/>
    <p:sldLayoutId id="2147483723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chemeClr val="bg1">
              <a:lumMod val="6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chemeClr val="bg1">
              <a:lumMod val="65000"/>
            </a:schemeClr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2M-rlkkT5o" TargetMode="Externa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teDeRuwe/mongodb-exercises" TargetMode="External"/><Relationship Id="rId3" Type="http://schemas.openxmlformats.org/officeDocument/2006/relationships/hyperlink" Target="https://www.mongodb.com/docs/manual/tutorial/query-documents/" TargetMode="External"/><Relationship Id="rId7" Type="http://schemas.openxmlformats.org/officeDocument/2006/relationships/hyperlink" Target="https://github.com/mattdavis0351/mongodb-labs/tree/master/exerci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geeksforgeeks.org/mongodb-crud-operations" TargetMode="External"/><Relationship Id="rId5" Type="http://schemas.openxmlformats.org/officeDocument/2006/relationships/hyperlink" Target="https://www.mongodb.com/basics/examples" TargetMode="External"/><Relationship Id="rId4" Type="http://schemas.openxmlformats.org/officeDocument/2006/relationships/hyperlink" Target="https://www.mongodb.com/docs/manual/cru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mongodb.com/docs/v6.0/tutorial/install-mongodb-on-windows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hyperlink" Target="https://www.mongodb.com/try/download/tools" TargetMode="Externa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customXml" Target="../ink/ink4.xml"/><Relationship Id="rId12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customXml" Target="../ink/ink5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MongoDB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1 – MongoDB Server and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2.1. MongoDB CLI Tool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03BFC-1D58-24E9-2F60-99F3C288E44E}"/>
              </a:ext>
            </a:extLst>
          </p:cNvPr>
          <p:cNvSpPr txBox="1"/>
          <p:nvPr/>
        </p:nvSpPr>
        <p:spPr>
          <a:xfrm>
            <a:off x="1454922" y="2418553"/>
            <a:ext cx="12183762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open a cmd window and type the commands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mongosh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 Admin shell, type the commands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elp</a:t>
            </a: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show databases</a:t>
            </a: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show dbs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 users</a:t>
            </a: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show collections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leep(10000)</a:t>
            </a: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show(logs)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school</a:t>
            </a: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See the documentation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See the cheat sheet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186C4-D671-411E-50CE-34D610264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5" t="4196" r="46282" b="-4196"/>
          <a:stretch/>
        </p:blipFill>
        <p:spPr>
          <a:xfrm>
            <a:off x="11772814" y="2362691"/>
            <a:ext cx="10864765" cy="10623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A3E65-215A-9A33-3C32-9C832B8BD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33" b="44720"/>
          <a:stretch/>
        </p:blipFill>
        <p:spPr>
          <a:xfrm>
            <a:off x="6450227" y="5080267"/>
            <a:ext cx="5053913" cy="54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2.2. MongoDB Compass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260F-B020-2CA4-0126-2DA2B7BD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" r="23692" b="38828"/>
          <a:stretch/>
        </p:blipFill>
        <p:spPr>
          <a:xfrm>
            <a:off x="1209932" y="2135991"/>
            <a:ext cx="9023797" cy="420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FD329-7E78-228D-7D70-21A1877FA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45"/>
          <a:stretch/>
        </p:blipFill>
        <p:spPr>
          <a:xfrm>
            <a:off x="1333499" y="6597376"/>
            <a:ext cx="13506450" cy="62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2.3. MongoDB Compass – what can you do?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AE535-8D94-82D2-2592-EFC6286B0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57"/>
          <a:stretch/>
        </p:blipFill>
        <p:spPr>
          <a:xfrm>
            <a:off x="914401" y="2495420"/>
            <a:ext cx="8447585" cy="6675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CAFD5-AF9A-FEF8-0AEA-0C8D167F6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0" b="18243"/>
          <a:stretch/>
        </p:blipFill>
        <p:spPr>
          <a:xfrm>
            <a:off x="9831543" y="2495420"/>
            <a:ext cx="13371384" cy="64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2.4. MongoDB commands examples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28DAB-73A1-E15A-8238-9935BD9E0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7"/>
          <a:stretch/>
        </p:blipFill>
        <p:spPr>
          <a:xfrm>
            <a:off x="1430209" y="2515114"/>
            <a:ext cx="10758616" cy="10392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992C1-E622-E192-0778-0B95572B6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87"/>
          <a:stretch/>
        </p:blipFill>
        <p:spPr>
          <a:xfrm>
            <a:off x="12478950" y="2515114"/>
            <a:ext cx="10935697" cy="96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2.5. MongoDB commands examples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E01BF-6867-0C9B-48DF-9E93653A7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92" b="59607"/>
          <a:stretch/>
        </p:blipFill>
        <p:spPr>
          <a:xfrm>
            <a:off x="914399" y="2391547"/>
            <a:ext cx="7061922" cy="4023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0771D-461D-9F7A-FE71-AD2DC6AC3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54" b="28259"/>
          <a:stretch/>
        </p:blipFill>
        <p:spPr>
          <a:xfrm>
            <a:off x="468349" y="6760646"/>
            <a:ext cx="10978352" cy="6035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60F102-108A-682D-2C29-917287758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2042" y="2391547"/>
            <a:ext cx="12141209" cy="7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2.6. MongoDB commands examples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AE1F-D04C-4CC9-CD6E-7A733FD542F0}"/>
              </a:ext>
            </a:extLst>
          </p:cNvPr>
          <p:cNvSpPr txBox="1"/>
          <p:nvPr/>
        </p:nvSpPr>
        <p:spPr>
          <a:xfrm>
            <a:off x="1519881" y="2415763"/>
            <a:ext cx="12183762" cy="950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db.students.find().sort({name: 1})</a:t>
            </a:r>
          </a:p>
          <a:p>
            <a:endParaRPr lang="en-US" dirty="0"/>
          </a:p>
          <a:p>
            <a:r>
              <a:rPr lang="en-US" dirty="0"/>
              <a:t>db.students.find().sort({name: -1})</a:t>
            </a:r>
          </a:p>
          <a:p>
            <a:endParaRPr lang="en-US" dirty="0"/>
          </a:p>
          <a:p>
            <a:r>
              <a:rPr lang="en-US" dirty="0"/>
              <a:t>db.students.find().sort({gpa: -1})</a:t>
            </a:r>
          </a:p>
          <a:p>
            <a:endParaRPr lang="en-US" dirty="0"/>
          </a:p>
          <a:p>
            <a:r>
              <a:rPr lang="en-US" dirty="0"/>
              <a:t>db.students.find().sort({gpa: 1})</a:t>
            </a:r>
          </a:p>
          <a:p>
            <a:endParaRPr lang="en-US" dirty="0"/>
          </a:p>
          <a:p>
            <a:r>
              <a:rPr lang="en-US" dirty="0"/>
              <a:t>db.students.find().limit(1)</a:t>
            </a:r>
          </a:p>
          <a:p>
            <a:endParaRPr lang="en-US" dirty="0"/>
          </a:p>
          <a:p>
            <a:r>
              <a:rPr lang="en-US" dirty="0"/>
              <a:t>db.students.find().limit(2)</a:t>
            </a:r>
          </a:p>
          <a:p>
            <a:endParaRPr lang="en-US" dirty="0"/>
          </a:p>
          <a:p>
            <a:r>
              <a:rPr lang="en-US" dirty="0"/>
              <a:t>db.students.find().limit(3)</a:t>
            </a:r>
          </a:p>
          <a:p>
            <a:endParaRPr lang="en-US" dirty="0"/>
          </a:p>
          <a:p>
            <a:r>
              <a:rPr lang="en-US" dirty="0"/>
              <a:t>db.students.find().sort({gpa: 1}).limit(1)</a:t>
            </a:r>
          </a:p>
          <a:p>
            <a:endParaRPr lang="en-US" dirty="0"/>
          </a:p>
          <a:p>
            <a:r>
              <a:rPr lang="en-US" dirty="0"/>
              <a:t>db.students.find().sort({gpa: -1}).limit(1)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5EA24-E92E-F3D9-F74F-DF21E861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54" y="2244369"/>
            <a:ext cx="13949916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6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2.7. Working with MongoDB Exercises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7CCD6-7B20-4C7C-AF68-253665A99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64" r="54249"/>
          <a:stretch/>
        </p:blipFill>
        <p:spPr>
          <a:xfrm>
            <a:off x="1356068" y="2477850"/>
            <a:ext cx="8479910" cy="86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MongoDB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WebAge Course Materials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WA3476 Chapter 5 Introduction to MongoDB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01318-AD64-3911-9607-1FF7538AD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28" t="19880" r="27288" b="42949"/>
          <a:stretch/>
        </p:blipFill>
        <p:spPr>
          <a:xfrm>
            <a:off x="634314" y="2550694"/>
            <a:ext cx="18788079" cy="84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8189146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WA3476 Chapter 6 Working with Data in MongoDB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E471D-7A9F-B41F-69AC-11675637E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3" t="8379" r="28141" b="37093"/>
          <a:stretch/>
        </p:blipFill>
        <p:spPr>
          <a:xfrm>
            <a:off x="1112108" y="2391353"/>
            <a:ext cx="15643654" cy="106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1.1. MongoDB in 1 Hour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D0212-FB45-026B-68EA-C779CDE47739}"/>
              </a:ext>
            </a:extLst>
          </p:cNvPr>
          <p:cNvCxnSpPr/>
          <p:nvPr/>
        </p:nvCxnSpPr>
        <p:spPr>
          <a:xfrm>
            <a:off x="8921578" y="74634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4096D5-9AF6-4B6C-9A66-F82157800A33}"/>
              </a:ext>
            </a:extLst>
          </p:cNvPr>
          <p:cNvSpPr txBox="1"/>
          <p:nvPr/>
        </p:nvSpPr>
        <p:spPr>
          <a:xfrm>
            <a:off x="1462743" y="2532856"/>
            <a:ext cx="17492522" cy="230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Video Lecture</a:t>
            </a:r>
          </a:p>
          <a:p>
            <a:pPr algn="l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Learn MongoDB in 1 Hour 🍃 (2023) – YouTube</a:t>
            </a:r>
            <a:endParaRPr lang="en-US" dirty="0"/>
          </a:p>
          <a:p>
            <a:pPr algn="l"/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627A7-0CCF-3B0E-B7F8-280540FF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43" y="4418055"/>
            <a:ext cx="152400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MongoDB Additional Resources and References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061B1-E9E7-D833-3098-14076E1332B3}"/>
              </a:ext>
            </a:extLst>
          </p:cNvPr>
          <p:cNvSpPr txBox="1"/>
          <p:nvPr/>
        </p:nvSpPr>
        <p:spPr>
          <a:xfrm>
            <a:off x="1297458" y="2481882"/>
            <a:ext cx="15754865" cy="950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https://www.w3schools.com/mongodb/index.php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https://www.mongodb.com/docs/manual/tutorial/query-documents/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https://www.mongodb.com/docs/manual/crud/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https://www.mongodb.com/basics/examples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https://www.geeksforgeeks.org/mongodb-crud-operations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https://github.com/mattdavis0351/mongodb-labs/tree/master/exercises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https://github.com/DanteDeRuwe/mongodb-exercises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1D90-3FF0-4B09-9844-B951E3D6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1.2 MongoDB Installation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196D3-062D-4C1F-9462-B7E3D037C33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F65F8BF-49C8-4E1F-845A-1CD3E4CACD9B}"/>
              </a:ext>
            </a:extLst>
          </p:cNvPr>
          <p:cNvSpPr txBox="1">
            <a:spLocks/>
          </p:cNvSpPr>
          <p:nvPr/>
        </p:nvSpPr>
        <p:spPr>
          <a:xfrm>
            <a:off x="361711" y="12985750"/>
            <a:ext cx="10041146" cy="730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9142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© 2024 Web Age Solutions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90AE5-C5B3-9FDC-6413-7F77C0C87D93}"/>
              </a:ext>
            </a:extLst>
          </p:cNvPr>
          <p:cNvSpPr txBox="1"/>
          <p:nvPr/>
        </p:nvSpPr>
        <p:spPr>
          <a:xfrm>
            <a:off x="1445741" y="2600236"/>
            <a:ext cx="16298562" cy="2862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and Install MongoDB 6.x</a:t>
            </a:r>
          </a:p>
          <a:p>
            <a:pPr algn="l"/>
            <a:endParaRPr lang="en-US" b="1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https://www.mongodb.com/try/download/community</a:t>
            </a: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A6DD4-88A9-4206-0BF0-A95570C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70" y="4622856"/>
            <a:ext cx="11227980" cy="6035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E4284-1765-7B2B-C290-D8BA656D2486}"/>
              </a:ext>
            </a:extLst>
          </p:cNvPr>
          <p:cNvSpPr txBox="1"/>
          <p:nvPr/>
        </p:nvSpPr>
        <p:spPr>
          <a:xfrm>
            <a:off x="1702069" y="11221787"/>
            <a:ext cx="17154341" cy="1200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https://www.mongodb.com/docs/v6.0/tutorial/install-mongodb-on-windows/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1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1.3 MongoDB Directory Structure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F0B94BA-552B-69AC-C0C8-4C5468FF28C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865" t="16442" r="64162" b="55758"/>
          <a:stretch/>
        </p:blipFill>
        <p:spPr>
          <a:xfrm>
            <a:off x="1482810" y="2435364"/>
            <a:ext cx="9094574" cy="5441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A2D7C0-2654-4659-4E7A-2342775396D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2026" t="16468" r="56357" b="58625"/>
          <a:stretch/>
        </p:blipFill>
        <p:spPr>
          <a:xfrm>
            <a:off x="1903660" y="8266589"/>
            <a:ext cx="9488550" cy="401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555B93-2FCA-D608-25DC-D950F4329AD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858" t="15620" r="57331" b="7474"/>
          <a:stretch/>
        </p:blipFill>
        <p:spPr>
          <a:xfrm>
            <a:off x="13518291" y="2560120"/>
            <a:ext cx="7957751" cy="106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1.4 MongoDB Resources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124465" y="2602773"/>
            <a:ext cx="12183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MongoDB Configuration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C:\Program Files\MongoDB\Server\6.0\bin\mongod.cfg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</a:rPr>
              <a:t>How to start MongoDB server instance ?</a:t>
            </a:r>
          </a:p>
          <a:p>
            <a:endParaRPr lang="en-US" sz="2400" b="1" dirty="0">
              <a:latin typeface="Arial-BoldMT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1E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"C:\Program Files\MongoDB\Server\6.0\bin\mongod.exe"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1F5A8-C95F-E116-E335-133CDE76B0D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7534" t="28490" r="31721" b="8239"/>
          <a:stretch/>
        </p:blipFill>
        <p:spPr>
          <a:xfrm>
            <a:off x="919463" y="5441943"/>
            <a:ext cx="10992090" cy="7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4344649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1.5 MongoDB Tools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223320" y="2480094"/>
            <a:ext cx="121837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MongoDB Tools</a:t>
            </a:r>
          </a:p>
          <a:p>
            <a:pPr algn="l"/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https://www.mongodb.com/try/download/tools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MongoDB Command Line Database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MongoDB Shell and learn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MongoDB Command Line Tools and learn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A10878-55CE-F5AB-4643-D4B12DA3AC3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399" t="16279" r="65279" b="57322"/>
          <a:stretch/>
        </p:blipFill>
        <p:spPr>
          <a:xfrm>
            <a:off x="1482811" y="6700032"/>
            <a:ext cx="7463481" cy="4354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594454-5260-4C72-61CD-A07744718ED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428" t="16558" r="57331" b="49588"/>
          <a:stretch/>
        </p:blipFill>
        <p:spPr>
          <a:xfrm>
            <a:off x="12381830" y="2560119"/>
            <a:ext cx="9637911" cy="52760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68C66D-EF4C-C2B8-2AE8-8F70FB60A19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940" t="16243" r="60574" b="67045"/>
          <a:stretch/>
        </p:blipFill>
        <p:spPr>
          <a:xfrm>
            <a:off x="10385717" y="7608350"/>
            <a:ext cx="11261040" cy="33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1.6 MongoDB GUI Tool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346887" y="2480094"/>
            <a:ext cx="12183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MongoDB Compass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 it with MongoDB Server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and Install separately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98A32-875C-EED3-12D8-623FEF1B075B}"/>
              </a:ext>
            </a:extLst>
          </p:cNvPr>
          <p:cNvSpPr txBox="1"/>
          <p:nvPr/>
        </p:nvSpPr>
        <p:spPr>
          <a:xfrm>
            <a:off x="1346887" y="3897178"/>
            <a:ext cx="83160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Robo 3 T – Studio 3 T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Robo 3T is now Studio 3 T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https://robomongo.org/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Download Studio 3T and install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1AB46-3B4E-FAD6-CAC2-95003D500F8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20221"/>
          <a:stretch/>
        </p:blipFill>
        <p:spPr>
          <a:xfrm>
            <a:off x="1624262" y="6870621"/>
            <a:ext cx="13506450" cy="63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75DDE-E90C-A536-3C7D-C9DAF0FE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D329-4587-8E74-B3DF-75DB70B6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216"/>
            <a:ext cx="17399000" cy="14081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kern="150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1.7 Configure System Path</a:t>
            </a:r>
            <a:endParaRPr lang="en-CA" kern="150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8E2E3-157B-2B4A-FD94-068F37D50BE6}"/>
              </a:ext>
            </a:extLst>
          </p:cNvPr>
          <p:cNvSpPr/>
          <p:nvPr/>
        </p:nvSpPr>
        <p:spPr>
          <a:xfrm>
            <a:off x="914400" y="1933514"/>
            <a:ext cx="14216312" cy="11229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14:cNvPr>
              <p14:cNvContentPartPr/>
              <p14:nvPr/>
            </p14:nvContentPartPr>
            <p14:xfrm>
              <a:off x="14142560" y="1115552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5D0C1C-9949-D5E5-AE6F-7213BE0F56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24560" y="111375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27FACF-EC07-8FE6-25C1-EBFB483C56C1}"/>
              </a:ext>
            </a:extLst>
          </p:cNvPr>
          <p:cNvSpPr txBox="1"/>
          <p:nvPr/>
        </p:nvSpPr>
        <p:spPr>
          <a:xfrm>
            <a:off x="1245287" y="2505494"/>
            <a:ext cx="144769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Configure your system path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include MongoDB, Admin Tools bin directory in the path</a:t>
            </a: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C:\Program Files\MongoDB\Server\6.0\bin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C:\Program Files\MongoDB\mongosh\bin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C:\Program Files\MongoDB\mongodb-database-tools\bin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D94AB-0019-9613-CB0D-2BECCDF54E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3994" y="4499490"/>
            <a:ext cx="5019675" cy="477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8CA06-22FF-0468-48DB-23B8FCA95A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50352"/>
          <a:stretch/>
        </p:blipFill>
        <p:spPr>
          <a:xfrm>
            <a:off x="8022556" y="4689904"/>
            <a:ext cx="15240000" cy="4066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24A570-5B47-CED4-30D6-4212F59303BB}"/>
              </a:ext>
            </a:extLst>
          </p:cNvPr>
          <p:cNvSpPr txBox="1"/>
          <p:nvPr/>
        </p:nvSpPr>
        <p:spPr>
          <a:xfrm>
            <a:off x="1421027" y="9955191"/>
            <a:ext cx="12183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After setting path, open a cmd window and verify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mongod –help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ongosh –help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mongoimport –help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ongoexport --help</a:t>
            </a:r>
          </a:p>
          <a:p>
            <a:pPr marL="1199967" lvl="1" indent="-285750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5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6-86C2-4D26-8AA6-C4FA7CFB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7" y="3452261"/>
            <a:ext cx="11837773" cy="2864281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MongoDB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67F0A-BC2A-4FDA-A8A6-3B8D710B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Web Age Solutions All rights reserved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285B15-FC80-47E2-AD9E-F6C315A29D30}"/>
              </a:ext>
            </a:extLst>
          </p:cNvPr>
          <p:cNvSpPr txBox="1">
            <a:spLocks/>
          </p:cNvSpPr>
          <p:nvPr/>
        </p:nvSpPr>
        <p:spPr>
          <a:xfrm>
            <a:off x="11525156" y="6316542"/>
            <a:ext cx="12576448" cy="1082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Raleway" panose="020B05030301010600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+mn-lt"/>
              </a:rPr>
              <a:t>Chapter 2 – Working with MongoDB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CA725-080D-8E6D-F600-5A3F6029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820" y="505359"/>
            <a:ext cx="2951784" cy="22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4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78190</TotalTime>
  <Words>716</Words>
  <Application>Microsoft Office PowerPoint</Application>
  <PresentationFormat>Custom</PresentationFormat>
  <Paragraphs>146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Arial-BoldMT</vt:lpstr>
      <vt:lpstr>Calibri</vt:lpstr>
      <vt:lpstr>Raleway</vt:lpstr>
      <vt:lpstr>Roboto Regular</vt:lpstr>
      <vt:lpstr>Tahoma</vt:lpstr>
      <vt:lpstr>Times New Roman</vt:lpstr>
      <vt:lpstr>Wingdings</vt:lpstr>
      <vt:lpstr>Office Theme</vt:lpstr>
      <vt:lpstr>MongoDB Databases</vt:lpstr>
      <vt:lpstr>1.1. MongoDB in 1 Hour</vt:lpstr>
      <vt:lpstr>1.2 MongoDB Installation</vt:lpstr>
      <vt:lpstr>1.3 MongoDB Directory Structure</vt:lpstr>
      <vt:lpstr>1.4 MongoDB Resources</vt:lpstr>
      <vt:lpstr>1.5 MongoDB Tools</vt:lpstr>
      <vt:lpstr>1.6 MongoDB GUI Tool</vt:lpstr>
      <vt:lpstr>1.7 Configure System Path</vt:lpstr>
      <vt:lpstr>MongoDB Databases</vt:lpstr>
      <vt:lpstr>2.1. MongoDB CLI Tool</vt:lpstr>
      <vt:lpstr>2.2. MongoDB Compass</vt:lpstr>
      <vt:lpstr>2.3. MongoDB Compass – what can you do?</vt:lpstr>
      <vt:lpstr>2.4. MongoDB commands examples</vt:lpstr>
      <vt:lpstr>2.5. MongoDB commands examples</vt:lpstr>
      <vt:lpstr>2.6. MongoDB commands examples</vt:lpstr>
      <vt:lpstr>2.7. Working with MongoDB Exercises</vt:lpstr>
      <vt:lpstr>MongoDB Databases</vt:lpstr>
      <vt:lpstr>WA3476 Chapter 5 Introduction to MongoDB</vt:lpstr>
      <vt:lpstr>WA3476 Chapter 6 Working with Data in MongoDB</vt:lpstr>
      <vt:lpstr>MongoDB Additional 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Option 1</dc:title>
  <dc:creator>Lynn Gerle</dc:creator>
  <cp:lastModifiedBy>Saravanan Kuppusamy</cp:lastModifiedBy>
  <cp:revision>779</cp:revision>
  <dcterms:created xsi:type="dcterms:W3CDTF">2021-02-08T22:33:23Z</dcterms:created>
  <dcterms:modified xsi:type="dcterms:W3CDTF">2024-03-28T14:51:30Z</dcterms:modified>
</cp:coreProperties>
</file>