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2"/>
  </p:notesMasterIdLst>
  <p:sldIdLst>
    <p:sldId id="264" r:id="rId2"/>
    <p:sldId id="355" r:id="rId3"/>
    <p:sldId id="485" r:id="rId4"/>
    <p:sldId id="498" r:id="rId5"/>
    <p:sldId id="593" r:id="rId6"/>
    <p:sldId id="516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</p:sldIdLst>
  <p:sldSz cx="24377650" cy="13716000"/>
  <p:notesSz cx="6858000" cy="9144000"/>
  <p:defaultTextStyle>
    <a:defPPr>
      <a:defRPr lang="en-US"/>
    </a:defPPr>
    <a:lvl1pPr marL="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D7E"/>
    <a:srgbClr val="E2E5E7"/>
    <a:srgbClr val="FFFF00"/>
    <a:srgbClr val="1E1F25"/>
    <a:srgbClr val="FFFFFF"/>
    <a:srgbClr val="B0B7BD"/>
    <a:srgbClr val="AFCFD4"/>
    <a:srgbClr val="1A1A1A"/>
    <a:srgbClr val="48AEC5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462" autoAdjust="0"/>
  </p:normalViewPr>
  <p:slideViewPr>
    <p:cSldViewPr snapToGrid="0">
      <p:cViewPr varScale="1">
        <p:scale>
          <a:sx n="45" d="100"/>
          <a:sy n="45" d="100"/>
        </p:scale>
        <p:origin x="67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77EB-3C5C-4EF2-8437-F69B08DD1AFB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AF90-C59E-43F8-AAE7-68812F876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8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92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9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8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8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4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8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5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5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7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8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06250C-9965-411F-8AD7-56A1E7642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081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Image Ho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AD4BE-1768-440F-880F-E11F8C29A4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10158" y="3381556"/>
            <a:ext cx="12437608" cy="6975698"/>
          </a:xfrm>
        </p:spPr>
        <p:txBody>
          <a:bodyPr>
            <a:normAutofit/>
          </a:bodyPr>
          <a:lstStyle>
            <a:lvl1pPr marL="0" indent="0" algn="ctr">
              <a:buNone/>
              <a:defRPr sz="3999"/>
            </a:lvl1pPr>
          </a:lstStyle>
          <a:p>
            <a:r>
              <a:rPr lang="en-US" dirty="0"/>
              <a:t>Click icon to add picture</a:t>
            </a:r>
            <a:endParaRPr lang="hu-H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E31730-A377-4295-B8D0-06244B3948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14400" y="6264407"/>
            <a:ext cx="7798890" cy="62674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24F257-5724-480F-AA2A-B2C4EB1C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1097"/>
            <a:ext cx="7798890" cy="526246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99BA5C-B696-4A9D-8367-1DE99331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954A053-7A90-419E-A9E5-79CBD037B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37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24001" y="3695701"/>
            <a:ext cx="21393150" cy="88201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317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A787419-9B9D-426F-8696-FE1BD985397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524001" y="3695700"/>
            <a:ext cx="21393150" cy="8820151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4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4300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ED7F15-E721-4947-BD83-14772DDE8B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695700"/>
            <a:ext cx="11106151" cy="8839201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84654" y="3695701"/>
            <a:ext cx="11043671" cy="88392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C127E9E-5AF0-43A3-88C7-B59BBDC4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FC67DA1-9134-406B-A6AF-B80850EB3CFD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3140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BE6426-2DBD-4696-8159-28C9492F158A}"/>
              </a:ext>
            </a:extLst>
          </p:cNvPr>
          <p:cNvSpPr/>
          <p:nvPr userDrawn="1"/>
        </p:nvSpPr>
        <p:spPr>
          <a:xfrm>
            <a:off x="15236031" y="0"/>
            <a:ext cx="914161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EA637-83A8-450C-9CDC-A868572005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1637217"/>
            <a:ext cx="13954330" cy="1099235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D17FE-B2F1-4324-A1BA-FE943CD853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142796" y="5576279"/>
            <a:ext cx="7285529" cy="7053296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BC4471-D956-48E9-9E3C-762F9CCB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350" y="1637217"/>
            <a:ext cx="7269157" cy="38404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41EC61E-C499-4797-A51C-101FD2BA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7C3C9B-A3FB-4A69-850F-3D3467832154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8216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1CD6-29D5-4911-B759-A701D809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654176"/>
            <a:ext cx="16840200" cy="2156671"/>
          </a:xfrm>
        </p:spPr>
        <p:txBody>
          <a:bodyPr anchor="b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6935B-2564-442A-A420-0A84A2BFC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6F87-24EE-4230-90BB-0E0D55DC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07811" y="12943497"/>
            <a:ext cx="5652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DA110-CE91-4A75-95D7-989E51805C89}"/>
              </a:ext>
            </a:extLst>
          </p:cNvPr>
          <p:cNvSpPr txBox="1"/>
          <p:nvPr userDrawn="1"/>
        </p:nvSpPr>
        <p:spPr>
          <a:xfrm>
            <a:off x="18407811" y="9579511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United</a:t>
            </a: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States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E5D04-9199-4938-827B-AAF76DDA2EAB}"/>
              </a:ext>
            </a:extLst>
          </p:cNvPr>
          <p:cNvSpPr txBox="1"/>
          <p:nvPr userDrawn="1"/>
        </p:nvSpPr>
        <p:spPr>
          <a:xfrm>
            <a:off x="18407811" y="11087100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377CC08-0FC6-4A57-BFD8-D7BA4586973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14401" y="3994997"/>
            <a:ext cx="16840200" cy="6784843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931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blipFill dpi="0" rotWithShape="1">
          <a:blip r:embed="rId2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8928-809B-43CE-83BB-77E8F1301B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3" y="4076701"/>
            <a:ext cx="18651955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8EF47-B13C-47F1-BB69-2E32AD9AC4A8}"/>
              </a:ext>
            </a:extLst>
          </p:cNvPr>
          <p:cNvSpPr txBox="1"/>
          <p:nvPr userDrawn="1"/>
        </p:nvSpPr>
        <p:spPr>
          <a:xfrm>
            <a:off x="7119144" y="7200901"/>
            <a:ext cx="9720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United</a:t>
            </a: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 </a:t>
            </a: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States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52582-2533-4574-B566-0F50A104361C}"/>
              </a:ext>
            </a:extLst>
          </p:cNvPr>
          <p:cNvSpPr txBox="1"/>
          <p:nvPr userDrawn="1"/>
        </p:nvSpPr>
        <p:spPr>
          <a:xfrm>
            <a:off x="7143750" y="9534571"/>
            <a:ext cx="971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936FC-1ADD-40E1-8597-049D9825E06C}"/>
              </a:ext>
            </a:extLst>
          </p:cNvPr>
          <p:cNvSpPr txBox="1"/>
          <p:nvPr userDrawn="1"/>
        </p:nvSpPr>
        <p:spPr>
          <a:xfrm>
            <a:off x="7328789" y="2309702"/>
            <a:ext cx="972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  <a:latin typeface="Raleway" panose="020B0503030101060003" pitchFamily="34" charset="0"/>
              </a:rPr>
              <a:t>CONTACT US</a:t>
            </a:r>
            <a:endParaRPr lang="en-US" sz="7200" dirty="0">
              <a:solidFill>
                <a:schemeClr val="accent5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8CB80AE-84A2-4242-8445-2FEB1B7A2F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48050" y="0"/>
            <a:ext cx="82296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973179"/>
            <a:ext cx="14344649" cy="1408198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EF34BC-8CD2-4A53-86F2-138624B1421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86274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2DDE2E2-0734-4EAF-BCF7-07CAB2F451A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486275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1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2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57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A5C74A5-0422-48D0-B2D9-AFA986D20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44362" y="0"/>
            <a:ext cx="15433286" cy="13716000"/>
          </a:xfrm>
          <a:custGeom>
            <a:avLst/>
            <a:gdLst>
              <a:gd name="connsiteX0" fmla="*/ 0 w 15433286"/>
              <a:gd name="connsiteY0" fmla="*/ 0 h 13716000"/>
              <a:gd name="connsiteX1" fmla="*/ 8930944 w 15433286"/>
              <a:gd name="connsiteY1" fmla="*/ 0 h 13716000"/>
              <a:gd name="connsiteX2" fmla="*/ 15433286 w 15433286"/>
              <a:gd name="connsiteY2" fmla="*/ 13715996 h 13716000"/>
              <a:gd name="connsiteX3" fmla="*/ 15433286 w 15433286"/>
              <a:gd name="connsiteY3" fmla="*/ 13716000 h 13716000"/>
              <a:gd name="connsiteX4" fmla="*/ 6502344 w 15433286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3286" h="13716000">
                <a:moveTo>
                  <a:pt x="0" y="0"/>
                </a:moveTo>
                <a:lnTo>
                  <a:pt x="8930944" y="0"/>
                </a:lnTo>
                <a:lnTo>
                  <a:pt x="15433286" y="13715996"/>
                </a:lnTo>
                <a:lnTo>
                  <a:pt x="15433286" y="13716000"/>
                </a:lnTo>
                <a:lnTo>
                  <a:pt x="6502344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209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D49723DB-3C5F-4195-AE39-250A33059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77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DF218D-A023-43FE-8948-8BD15D77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2017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256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595A2A1E-22C9-4182-9B2A-1F80CE8DE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87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317D7-CA33-4B9F-8E5A-2A510074E98D}"/>
              </a:ext>
            </a:extLst>
          </p:cNvPr>
          <p:cNvSpPr/>
          <p:nvPr userDrawn="1"/>
        </p:nvSpPr>
        <p:spPr>
          <a:xfrm>
            <a:off x="190500" y="1541946"/>
            <a:ext cx="10570464" cy="1063210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101F6-AC17-4851-9847-E5EB8170B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 r="11898"/>
          <a:stretch/>
        </p:blipFill>
        <p:spPr>
          <a:xfrm>
            <a:off x="18116550" y="12354982"/>
            <a:ext cx="5924550" cy="108796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1BF25C-D426-43C4-9DB8-2C376A35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2024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69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EE60-D092-4D77-BF90-FF071DF33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540764"/>
            <a:ext cx="10572822" cy="10634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ED958-C858-45A9-915F-33830C8BA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DF6774-D6AB-439A-AC31-3B1868A1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836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7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37725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4B8FE8-4A93-4A8E-8397-FF41AA37A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B46302-2667-4D47-BA52-EE4F5F81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039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855191-676E-49F2-BC70-6992B8235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CF8596-2CFC-47B2-AA50-BD0E0B60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8816C-3F04-464E-B094-7745EDF8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971550" y="1752600"/>
            <a:ext cx="225171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43150"/>
            <a:ext cx="10763686" cy="101346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AA33B2-4A7B-4BC3-AB94-3CE1595D848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20551" y="2343150"/>
            <a:ext cx="11426824" cy="101346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C14E87-5133-4208-AE38-B8CA49CC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E132EBC-E5E0-4795-BB61-587C933A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573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79000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81250"/>
            <a:ext cx="10763686" cy="100965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AC0956-7CFB-4214-BEA4-C6E49A28EFE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42189" y="2381250"/>
            <a:ext cx="11405186" cy="100965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15C2AC-BB8E-4096-992E-8123B9554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EEA1A86-DD0C-4FE5-A094-51D3252A7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21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0251"/>
            <a:ext cx="22650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651250"/>
            <a:ext cx="22650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4914" y="12712701"/>
            <a:ext cx="107993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27" r:id="rId3"/>
    <p:sldLayoutId id="2147483729" r:id="rId4"/>
    <p:sldLayoutId id="2147483711" r:id="rId5"/>
    <p:sldLayoutId id="2147483736" r:id="rId6"/>
    <p:sldLayoutId id="2147483737" r:id="rId7"/>
    <p:sldLayoutId id="2147483739" r:id="rId8"/>
    <p:sldLayoutId id="2147483738" r:id="rId9"/>
    <p:sldLayoutId id="2147483741" r:id="rId10"/>
    <p:sldLayoutId id="2147483735" r:id="rId11"/>
    <p:sldLayoutId id="2147483744" r:id="rId12"/>
    <p:sldLayoutId id="2147483734" r:id="rId13"/>
    <p:sldLayoutId id="2147483731" r:id="rId14"/>
    <p:sldLayoutId id="2147483708" r:id="rId15"/>
    <p:sldLayoutId id="2147483745" r:id="rId16"/>
    <p:sldLayoutId id="2147483722" r:id="rId17"/>
    <p:sldLayoutId id="2147483725" r:id="rId18"/>
    <p:sldLayoutId id="2147483724" r:id="rId19"/>
    <p:sldLayoutId id="2147483723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1485900" indent="-57150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panose="05000000000000000000" pitchFamily="2" charset="2"/>
        <a:buChar char="v"/>
        <a:defRPr sz="3600" kern="1200">
          <a:solidFill>
            <a:schemeClr val="bg1">
              <a:lumMod val="6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2400300" indent="-5715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3pPr>
      <a:lvl4pPr marL="32004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4pPr>
      <a:lvl5pPr marL="41148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odejs.org/docs/latest-v20.x/api/process.html#processstdin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ode-js-modu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cs/latest-v20.x/api/readline.html#readl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cs/latest-v20.x/api/f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tguru.com/blog/top-companies-used-nodejs-production" TargetMode="External"/><Relationship Id="rId3" Type="http://schemas.openxmlformats.org/officeDocument/2006/relationships/hyperlink" Target="https://www.geeksforgeeks.org/nodejs/" TargetMode="External"/><Relationship Id="rId7" Type="http://schemas.openxmlformats.org/officeDocument/2006/relationships/hyperlink" Target="https://nodejs.org/en/learn/getting-started/introduction-to-nodej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tutorialsteacher.com/nodejs/what-is-nodejs" TargetMode="External"/><Relationship Id="rId11" Type="http://schemas.openxmlformats.org/officeDocument/2006/relationships/hyperlink" Target="https://www.w3schools.com/nodejs/nodejs_filesystem.asp" TargetMode="External"/><Relationship Id="rId5" Type="http://schemas.openxmlformats.org/officeDocument/2006/relationships/hyperlink" Target="https://www.w3schools.com/nodejs/" TargetMode="External"/><Relationship Id="rId10" Type="http://schemas.openxmlformats.org/officeDocument/2006/relationships/hyperlink" Target="https://www.w3schools.com/nodejs/nodejs_modules.asp" TargetMode="External"/><Relationship Id="rId4" Type="http://schemas.openxmlformats.org/officeDocument/2006/relationships/hyperlink" Target="https://www.geeksforgeeks.org/node-js-examples/" TargetMode="External"/><Relationship Id="rId9" Type="http://schemas.openxmlformats.org/officeDocument/2006/relationships/hyperlink" Target="https://www.w3schools.com/nodejs/nodejs_get_started.asp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cs/latest-v20.x/api/globals.html#global-objects" TargetMode="External"/><Relationship Id="rId2" Type="http://schemas.openxmlformats.org/officeDocument/2006/relationships/hyperlink" Target="https://nodejs.org/docs/latest-v20.x/api/globals.html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nodejs.org/docs/latest-v20.x/api/modules.html#requireid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odejs.org/docs/latest-v20.x/api/process.html#process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Node.js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1 – What is Node.js?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2.4. Standard Input and Output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668298"/>
            <a:ext cx="1187027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Standard Input Stream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rocess.stdin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Source for input for the program</a:t>
            </a:r>
          </a:p>
          <a:p>
            <a:pPr lvl="1"/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Standard Output Stream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rocess.stdout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Source for output for the program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Standard Error Stream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rocess.stderr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 messages and diagnostic messages</a:t>
            </a:r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Process | Node.js v20.11.1 Documentation (nodejs.org)</a:t>
            </a:r>
            <a:br>
              <a:rPr lang="en-US" sz="2400" b="1" i="0" u="none" strike="noStrike" baseline="0" dirty="0">
                <a:latin typeface="Arial-BoldMT"/>
              </a:rPr>
            </a:b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process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.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stdin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 iScript"/>
              </a:rPr>
              <a:t>on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 iScript"/>
              </a:rPr>
              <a:t>"data"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 iScript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 iScript"/>
              </a:rPr>
              <a:t>toString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().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 iScript"/>
              </a:rPr>
              <a:t>toUpperCase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process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.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stdout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 iScript"/>
              </a:rPr>
              <a:t>write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 iScript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 +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 iScript"/>
              </a:rPr>
              <a:t>"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 iScript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 iScrip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)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 iScript"/>
              </a:rPr>
              <a:t>})</a:t>
            </a:r>
          </a:p>
          <a:p>
            <a:endParaRPr lang="en-US" sz="2400" dirty="0"/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-BoldMT"/>
              </a:rPr>
              <a:t>C:\nodejs_labs\Ex_Files_Node_js_EssT\Exercise Files\Ch02\02_04\finished</a:t>
            </a:r>
            <a:endParaRPr lang="en-US" sz="2400" dirty="0">
              <a:latin typeface="Arial-Bold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9E545-0A1D-C841-E2FB-8E8CFEDF6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2" r="37049" b="33325"/>
          <a:stretch/>
        </p:blipFill>
        <p:spPr>
          <a:xfrm>
            <a:off x="12784671" y="2668298"/>
            <a:ext cx="8994986" cy="66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2.5. Timing Functions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127051" y="2795889"/>
            <a:ext cx="1187027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Set Timeout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</a:p>
          <a:p>
            <a:pPr lvl="1"/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 Interval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setInterval</a:t>
            </a:r>
            <a:endParaRPr lang="en-US" sz="24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b="1" i="0" u="none" strike="noStrike" baseline="0" dirty="0">
                <a:latin typeface="Arial-BoldMT"/>
              </a:rPr>
            </a:b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endParaRPr lang="en-US" sz="2400" dirty="0"/>
          </a:p>
          <a:p>
            <a:r>
              <a:rPr lang="en-US" sz="2400" i="0" u="none" strike="noStrike" baseline="0" dirty="0">
                <a:latin typeface="Arial-BoldMT"/>
              </a:rPr>
              <a:t>const waitTime = 3000;</a:t>
            </a:r>
          </a:p>
          <a:p>
            <a:r>
              <a:rPr lang="en-US" sz="2400" i="0" u="none" strike="noStrike" baseline="0" dirty="0">
                <a:latin typeface="Arial-BoldMT"/>
              </a:rPr>
              <a:t>console.log(`setting a ${waitTime / 1000} second delay`);</a:t>
            </a:r>
          </a:p>
          <a:p>
            <a:r>
              <a:rPr lang="en-US" sz="2400" i="0" u="none" strike="noStrike" baseline="0" dirty="0">
                <a:latin typeface="Arial-BoldMT"/>
              </a:rPr>
              <a:t>const timerFinished = () =&gt; console.log("done");</a:t>
            </a:r>
          </a:p>
          <a:p>
            <a:r>
              <a:rPr lang="en-US" sz="2400" i="0" u="none" strike="noStrike" baseline="0" dirty="0">
                <a:latin typeface="Arial-BoldMT"/>
              </a:rPr>
              <a:t>setTimeout(timerFinished, waitTime);</a:t>
            </a:r>
          </a:p>
          <a:p>
            <a:endParaRPr lang="en-US" sz="2400" b="1" dirty="0">
              <a:latin typeface="Arial-BoldMT"/>
            </a:endParaRPr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-BoldMT"/>
              </a:rPr>
              <a:t>C:\nodejs_labs\Ex_Files_Node_js_EssT\Exercise Files\Ch02\02_06\finished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-BoldMT"/>
              </a:rPr>
              <a:t>C:\nodejs_labs\Ex_Files_Node_js_EssT\Exercise Files\Ch02\02_07\finished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-BoldMT"/>
              </a:rPr>
              <a:t>C:\nodejs_labs\Ex_Files_Node_js_EssT\Exercise Files\Ch02\02_08\finished</a:t>
            </a:r>
          </a:p>
          <a:p>
            <a:endParaRPr lang="fr-FR" sz="2400" b="1" dirty="0">
              <a:latin typeface="Arial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99507-6ABD-DBAA-EB59-77407D186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2" r="38724" b="57471"/>
          <a:stretch/>
        </p:blipFill>
        <p:spPr>
          <a:xfrm>
            <a:off x="13541545" y="2128856"/>
            <a:ext cx="6655981" cy="3483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939B6-4F67-E9C7-2780-5D918CF35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5" r="43256" b="15188"/>
          <a:stretch/>
        </p:blipFill>
        <p:spPr>
          <a:xfrm>
            <a:off x="13983776" y="6038419"/>
            <a:ext cx="6213750" cy="69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3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 fontScale="90000"/>
          </a:bodyPr>
          <a:lstStyle/>
          <a:p>
            <a:pPr algn="l"/>
            <a:r>
              <a:rPr lang="en-US" sz="10000" b="1" dirty="0"/>
              <a:t>Intro to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3 – Node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3.1. Node Core Modules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90" y="2677275"/>
            <a:ext cx="154487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 Modules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modules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Local Modules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Third Party Modules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  <a:hlinkClick r:id="rId3"/>
              </a:rPr>
              <a:t>https://www.geeksforgeeks.org/node-js-modules/</a:t>
            </a: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Modules: 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has many built-in modules that are part of the platform and come with Node.js installation.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modules can be loaded into the program by using the </a:t>
            </a:r>
            <a:r>
              <a:rPr lang="en-US" sz="2400" b="1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function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endParaRPr lang="en-US" sz="2400" b="1" dirty="0">
              <a:latin typeface="Arial-Bold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Files\Ch02\02_01\finished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E16B3-9C14-0A32-5F97-BB1116CE1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60" t="23650" r="35375" b="14045"/>
          <a:stretch/>
        </p:blipFill>
        <p:spPr>
          <a:xfrm>
            <a:off x="1841645" y="6387526"/>
            <a:ext cx="7485506" cy="5394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B7E93-91FB-28B7-F926-AD4776F198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23" r="47514"/>
          <a:stretch/>
        </p:blipFill>
        <p:spPr>
          <a:xfrm>
            <a:off x="16745778" y="2291775"/>
            <a:ext cx="5358810" cy="90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3.2. readline module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90" y="2677275"/>
            <a:ext cx="154487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readline module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https://nodejs.org/docs/latest-v20.x/api/readline.html#readline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endParaRPr lang="en-US" sz="2400" b="1" dirty="0">
              <a:latin typeface="Arial-Bold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Files\Ch03\03_02\finished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B04BC-2C96-AB42-C441-9B5DA7B7D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91" t="19451" r="16398" b="54539"/>
          <a:stretch/>
        </p:blipFill>
        <p:spPr>
          <a:xfrm>
            <a:off x="1747653" y="3462105"/>
            <a:ext cx="12372384" cy="2524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B53208-62F2-5F96-65B6-15F580EB4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9" r="68863" b="66964"/>
          <a:stretch/>
        </p:blipFill>
        <p:spPr>
          <a:xfrm>
            <a:off x="1747653" y="7437232"/>
            <a:ext cx="9557931" cy="4291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A7ECA2-B8F0-7F7C-83FF-E35220DBFD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81" r="41514" b="43380"/>
          <a:stretch/>
        </p:blipFill>
        <p:spPr>
          <a:xfrm>
            <a:off x="15748147" y="4032997"/>
            <a:ext cx="618814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3.3. Using readline: Example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441866"/>
            <a:ext cx="154487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using readline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endParaRPr lang="en-US" sz="2400" b="1" dirty="0">
              <a:latin typeface="Arial-Bold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Files\Ch03\03_03\finished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22D45-6B68-1CB8-875E-22ECB8EB9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5" r="69281" b="17743"/>
          <a:stretch/>
        </p:blipFill>
        <p:spPr>
          <a:xfrm>
            <a:off x="2288209" y="3226695"/>
            <a:ext cx="6579344" cy="85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3.4. Export Custom Module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441866"/>
            <a:ext cx="15448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C:\nodejs_labs\Ex_Files_Node_js_EssT\Exercise Files\Ch03\03_04\finished</a:t>
            </a:r>
            <a:endParaRPr lang="en-US" sz="2400" b="1" dirty="0">
              <a:latin typeface="Arial-Bold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D0280-F5C5-28B1-0492-90AC171D3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2" t="4439" b="27026"/>
          <a:stretch/>
        </p:blipFill>
        <p:spPr>
          <a:xfrm>
            <a:off x="1552353" y="3299589"/>
            <a:ext cx="18139145" cy="86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8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3.5. Using EventEmitter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339703" y="2666530"/>
            <a:ext cx="15448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C:\nodejs_labs\Ex_Files_Node_js_EssT\Exercise Files\Ch03\03_05\finished</a:t>
            </a:r>
            <a:endParaRPr lang="en-US" sz="2400" b="1" dirty="0">
              <a:latin typeface="Arial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C4EB3-F575-EE91-3B8D-0C9619146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4" t="4467" r="30696" b="11189"/>
          <a:stretch/>
        </p:blipFill>
        <p:spPr>
          <a:xfrm>
            <a:off x="2026166" y="3542954"/>
            <a:ext cx="10498987" cy="83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 fontScale="90000"/>
          </a:bodyPr>
          <a:lstStyle/>
          <a:p>
            <a:pPr algn="l"/>
            <a:r>
              <a:rPr lang="en-US" sz="10000" b="1" dirty="0"/>
              <a:t>Intro to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4 – File Management and Streams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7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4.1. Listing Directory Files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90" y="2677275"/>
            <a:ext cx="154487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Fs module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files and directories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files and directories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Stream files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file permissions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https://nodejs.org/docs/latest-v20.x/api/fs.html</a:t>
            </a:r>
            <a:endParaRPr lang="en-US" sz="2400" b="1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Files\Ch04\04_01\finished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99D3B-E66C-FCA5-0EF7-96906088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80" r="70404" b="66198"/>
          <a:stretch/>
        </p:blipFill>
        <p:spPr>
          <a:xfrm>
            <a:off x="1872132" y="5986398"/>
            <a:ext cx="9915763" cy="4487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8A67FD-7542-6C31-A52D-C728E3F832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1" r="27699"/>
          <a:stretch/>
        </p:blipFill>
        <p:spPr>
          <a:xfrm>
            <a:off x="11936749" y="2677275"/>
            <a:ext cx="10568769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5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1.1. What is Node.js?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335367" y="2887042"/>
            <a:ext cx="15448788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LinkedIn Lesson: Chapter 1 What is Node.js?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 History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Installing Node.js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Visual Studio Code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WA3476 Liberty FSE Phase 3: Chapter 1 Introduction to Node.js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What is Node.js?</a:t>
            </a:r>
          </a:p>
          <a:p>
            <a:pPr lvl="1"/>
            <a:endParaRPr lang="en-US" sz="240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FFFF00"/>
                </a:highlight>
                <a:latin typeface="Arial-BoldMT"/>
              </a:rPr>
              <a:t>Node.js is a JavaScript platform based on V8 JavaScript Engine used to Build Scalable High Performance Java Script applications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Arial-BoldMT"/>
              </a:rPr>
              <a:t>Single threaded, Event-Driven, Non-Blocking file and network I/O ! 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Node.js (nodejs.org)</a:t>
            </a:r>
            <a:endParaRPr lang="en-US" sz="2400" dirty="0"/>
          </a:p>
          <a:p>
            <a:pPr lvl="1"/>
            <a:endParaRPr lang="en-US" sz="2400" dirty="0">
              <a:highlight>
                <a:srgbClr val="FFFF00"/>
              </a:highlight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Let us Install Node.js !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Go to your lab machine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Create a directory for node.js labs, say </a:t>
            </a:r>
            <a:r>
              <a:rPr lang="en-US" sz="2400" b="1" dirty="0">
                <a:latin typeface="Arial-BoldMT"/>
              </a:rPr>
              <a:t>C:\nodejs_labs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Open a Browser, go to </a:t>
            </a:r>
            <a:r>
              <a:rPr lang="en-US" sz="2400" dirty="0">
                <a:hlinkClick r:id="rId2"/>
              </a:rPr>
              <a:t>Node.js (nodejs.org)</a:t>
            </a:r>
            <a:endParaRPr lang="en-US" sz="240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Download Node.js: Use LTS version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-BoldMT"/>
              </a:rPr>
              <a:t>Install Node.js</a:t>
            </a:r>
          </a:p>
          <a:p>
            <a:pPr lvl="1"/>
            <a:endParaRPr lang="en-US" sz="2400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How to verify Node.j</a:t>
            </a:r>
            <a:r>
              <a:rPr lang="en-US" sz="2400" b="1" dirty="0">
                <a:latin typeface="Arial-BoldMT"/>
              </a:rPr>
              <a:t>s installation?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 dirty="0">
                <a:latin typeface="Arial-BoldMT"/>
              </a:rPr>
              <a:t>Open a </a:t>
            </a:r>
            <a:r>
              <a:rPr lang="en-US" sz="2400" dirty="0">
                <a:latin typeface="Arial-BoldMT"/>
              </a:rPr>
              <a:t>command terminal, type the command </a:t>
            </a:r>
          </a:p>
          <a:p>
            <a:pPr lvl="1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A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ode –v</a:t>
            </a:r>
          </a:p>
          <a:p>
            <a:pPr lvl="1"/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79A2C-5E15-16C0-5FF8-E5A97B4B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0" t="16148" r="26283" b="57642"/>
          <a:stretch/>
        </p:blipFill>
        <p:spPr>
          <a:xfrm>
            <a:off x="10402857" y="8248465"/>
            <a:ext cx="7176052" cy="2146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F2829-9A46-2CA7-600B-9E654A5188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187" b="67050"/>
          <a:stretch/>
        </p:blipFill>
        <p:spPr>
          <a:xfrm>
            <a:off x="4543355" y="11065013"/>
            <a:ext cx="4342227" cy="19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4.2 Reading Files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Files\Ch04\04_02\finished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09A39-582B-7232-DB2F-AE1C5B642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8" r="7371" b="30143"/>
          <a:stretch/>
        </p:blipFill>
        <p:spPr>
          <a:xfrm>
            <a:off x="1679943" y="2289755"/>
            <a:ext cx="17394866" cy="97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3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4.3 Writing and appending files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Files\Ch04\04_03\finished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26C51-EADD-88FF-A60F-793496FEE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5" r="57979" b="43193"/>
          <a:stretch/>
        </p:blipFill>
        <p:spPr>
          <a:xfrm>
            <a:off x="1535183" y="2550414"/>
            <a:ext cx="14344648" cy="90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4.4 Create directories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Files\Ch04\04_04\finished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C000C-29DC-EBC3-3CD9-0B0924C8F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80" r="71606" b="62692"/>
          <a:stretch/>
        </p:blipFill>
        <p:spPr>
          <a:xfrm>
            <a:off x="1403377" y="2550414"/>
            <a:ext cx="10785448" cy="5885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E6D1E-513C-7402-42AB-6EFB37F5EE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630" b="35852"/>
          <a:stretch/>
        </p:blipFill>
        <p:spPr>
          <a:xfrm>
            <a:off x="13138667" y="4061638"/>
            <a:ext cx="10231696" cy="64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0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4.5 Rename and Remove files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Files\Ch04\04_05\finished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0DA1E-4D6A-6846-E2B0-2A4E0599D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2" r="64694" b="49204"/>
          <a:stretch/>
        </p:blipFill>
        <p:spPr>
          <a:xfrm>
            <a:off x="1560179" y="2319238"/>
            <a:ext cx="12942630" cy="83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4.6 Rename and Remove directories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Files\Ch04\04_06\finished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F273-5014-9D24-8B3B-53906F860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6" r="61906" b="48913"/>
          <a:stretch/>
        </p:blipFill>
        <p:spPr>
          <a:xfrm>
            <a:off x="1158888" y="2379020"/>
            <a:ext cx="15151456" cy="91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4.7 Readable file streams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Files\Ch04\04_07\finished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0A46D-FA6F-8BD1-D46E-35462E809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6" r="70258" b="41866"/>
          <a:stretch/>
        </p:blipFill>
        <p:spPr>
          <a:xfrm>
            <a:off x="1403377" y="2212925"/>
            <a:ext cx="10295491" cy="92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77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4.8 Writable file streams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Files\Ch04\04_08\finished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E233F-EEE4-635B-2E72-D57D0F62C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1" r="38498" b="18333"/>
          <a:stretch/>
        </p:blipFill>
        <p:spPr>
          <a:xfrm>
            <a:off x="1393325" y="2649956"/>
            <a:ext cx="12195083" cy="91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 fontScale="90000"/>
          </a:bodyPr>
          <a:lstStyle/>
          <a:p>
            <a:pPr algn="l"/>
            <a:r>
              <a:rPr lang="en-US" sz="10000" b="1" dirty="0"/>
              <a:t>Intro to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WA3476 Liberty FSE Phase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43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WA3476 Liberty FSE Phase 3 Chapter 1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3069B-E686-AFC8-C5BF-4646CB0A39EE}"/>
              </a:ext>
            </a:extLst>
          </p:cNvPr>
          <p:cNvSpPr txBox="1"/>
          <p:nvPr/>
        </p:nvSpPr>
        <p:spPr>
          <a:xfrm>
            <a:off x="1733107" y="2479529"/>
            <a:ext cx="16384772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TimesNewRomanPSMT"/>
              </a:rPr>
              <a:t>Chapter 1 - Introduction to Node.js.....................................................................................5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1.1 What Is Node.js?......................................................................................................5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1.2 Applications of Node.js............................................................................................6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1.3 Installing Node.js and NPM.....................................................................................6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1.4 "Hello, Node World!"..............................................................................................7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1.5 How It Works...........................................................................................................7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1.6 Node.js is built on JavaScript: Benefits...................................................................8</a:t>
            </a:r>
          </a:p>
          <a:p>
            <a:pPr algn="l"/>
            <a:r>
              <a:rPr lang="da-DK" sz="3600" b="0" i="0" u="none" strike="noStrike" baseline="0" dirty="0">
                <a:latin typeface="TimesNewRomanPSMT"/>
              </a:rPr>
              <a:t>1.7 Traditional Server-Side I/O Model..........................................................................8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1.8 Disadvantages of the Traditional Approach.............................................................9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1.9 Event-Driven, Non-Blocking I/O.............................................................................9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1.10 Concurrency.........................................................................................................10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1.11 Using Node Package Manager (NPM).................................................................10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1.12 The Express Server Framework...........................................................................10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1.13 Summary..............................................................................................................11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0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WA3476 Liberty FSE Phase 3 Chapter 2 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DDC96-AC51-2E86-C401-256368BBB918}"/>
              </a:ext>
            </a:extLst>
          </p:cNvPr>
          <p:cNvSpPr txBox="1"/>
          <p:nvPr/>
        </p:nvSpPr>
        <p:spPr>
          <a:xfrm>
            <a:off x="1718303" y="2656850"/>
            <a:ext cx="17369108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TimesNewRomanPSMT"/>
              </a:rPr>
              <a:t>Chapter 2 - The File System Module.................................................................................13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2.1 Introduction............................................................................................................13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2.2 Basic File Manipulation.........................................................................................14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2.3 Getting File/Directory Meta Data..........................................................................14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2.4 Read an Entire File.................................................................................................15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2.5 The Buffer Class....................................................................................................15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2.6 Writing to a File.....................................................................................................16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2.7 Reading in Chunks.................................................................................................16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2.8 Writing in Chunks..................................................................................................17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2.9 The open() Method.................................................................................................17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2.10 Stream API...........................................................................................................18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2.11 The Readable Interface........................................................................................19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2.12 Example Reading Data in Chunks.......................................................................19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2.13 The Writable Interface.........................................................................................19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2.14 Summary..............................................................................................................20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3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1.2 How to run Node applications?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025CC-E946-A5BA-3BA1-642B7957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04" y="2722092"/>
            <a:ext cx="152400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3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Additional Reading and Examples to Play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78A6-E780-6FC6-624B-7566A08A935F}"/>
              </a:ext>
            </a:extLst>
          </p:cNvPr>
          <p:cNvSpPr txBox="1"/>
          <p:nvPr/>
        </p:nvSpPr>
        <p:spPr>
          <a:xfrm>
            <a:off x="1321420" y="2810391"/>
            <a:ext cx="12188282" cy="3415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https://www.geeksforgeeks.org/nodejs/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https://www.geeksforgeeks.org/node-js-examples/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37BA2B-33B1-F866-C34B-A91CBB68BB8C}"/>
              </a:ext>
            </a:extLst>
          </p:cNvPr>
          <p:cNvSpPr txBox="1"/>
          <p:nvPr/>
        </p:nvSpPr>
        <p:spPr>
          <a:xfrm>
            <a:off x="1321420" y="4854474"/>
            <a:ext cx="12188282" cy="175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https://www.w3schools.com/nodejs/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09F26-7897-4B3A-26E6-0C35E02E0714}"/>
              </a:ext>
            </a:extLst>
          </p:cNvPr>
          <p:cNvSpPr txBox="1"/>
          <p:nvPr/>
        </p:nvSpPr>
        <p:spPr>
          <a:xfrm>
            <a:off x="1321420" y="11403203"/>
            <a:ext cx="12188282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https://www.tutorialsteacher.com/nodejs/what-is-nodejs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D34E4-1AB9-886F-EAA7-F2DFA69EED38}"/>
              </a:ext>
            </a:extLst>
          </p:cNvPr>
          <p:cNvSpPr txBox="1"/>
          <p:nvPr/>
        </p:nvSpPr>
        <p:spPr>
          <a:xfrm>
            <a:off x="1321420" y="9238025"/>
            <a:ext cx="14914756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https://nodejs.org/en/learn/getting-started/introduction-to-nodejs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D9A7E-B7C5-6814-2130-ADA384A1051C}"/>
              </a:ext>
            </a:extLst>
          </p:cNvPr>
          <p:cNvSpPr txBox="1"/>
          <p:nvPr/>
        </p:nvSpPr>
        <p:spPr>
          <a:xfrm>
            <a:off x="1321420" y="10220536"/>
            <a:ext cx="15516921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https://www.netguru.com/blog/top-companies-used-nodejs-production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1CE0B-181B-396C-3A31-1F8573F99601}"/>
              </a:ext>
            </a:extLst>
          </p:cNvPr>
          <p:cNvSpPr txBox="1"/>
          <p:nvPr/>
        </p:nvSpPr>
        <p:spPr>
          <a:xfrm>
            <a:off x="1321420" y="5731445"/>
            <a:ext cx="12188282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https://www.w3schools.com/nodejs/nodejs_get_started.asp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7A725-F7F3-9D17-3F9F-5CFA0F3BE317}"/>
              </a:ext>
            </a:extLst>
          </p:cNvPr>
          <p:cNvSpPr txBox="1"/>
          <p:nvPr/>
        </p:nvSpPr>
        <p:spPr>
          <a:xfrm>
            <a:off x="1321420" y="6801473"/>
            <a:ext cx="12188282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https://www.w3schools.com/nodejs/nodejs_modules.asp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E10FC-D4E5-B39F-739F-0813A56F8375}"/>
              </a:ext>
            </a:extLst>
          </p:cNvPr>
          <p:cNvSpPr txBox="1"/>
          <p:nvPr/>
        </p:nvSpPr>
        <p:spPr>
          <a:xfrm>
            <a:off x="1321420" y="7962158"/>
            <a:ext cx="12188282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1"/>
              </a:rPr>
              <a:t>https://www.w3schools.com/nodejs/nodejs_filesystem.asp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1.3 Exercises and Exercise Files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ABC48-99A1-EA5B-B041-E778B7F942D0}"/>
              </a:ext>
            </a:extLst>
          </p:cNvPr>
          <p:cNvSpPr txBox="1"/>
          <p:nvPr/>
        </p:nvSpPr>
        <p:spPr>
          <a:xfrm>
            <a:off x="1182756" y="2457920"/>
            <a:ext cx="12185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 Visual Studio Code for all Hands-on activities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Install it and start VSCode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Download LinkedIn Materials Exercises Files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Ex_Files_Node_js_EssT.zip</a:t>
            </a:r>
            <a:endParaRPr lang="en-US" sz="2400" b="1" i="0" u="none" strike="noStrike" baseline="0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-Bold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ACA746-D98D-E154-6276-F358A390E87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3757" r="20043" b="32263"/>
          <a:stretch/>
        </p:blipFill>
        <p:spPr>
          <a:xfrm>
            <a:off x="1408182" y="4897403"/>
            <a:ext cx="12185374" cy="4421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019375-E163-8251-58CA-66A160A0D9F9}"/>
              </a:ext>
            </a:extLst>
          </p:cNvPr>
          <p:cNvSpPr txBox="1"/>
          <p:nvPr/>
        </p:nvSpPr>
        <p:spPr>
          <a:xfrm>
            <a:off x="1305063" y="10427083"/>
            <a:ext cx="12185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Extract Exercises from Ex_Files_Node_js_EssT.zip into C:\nodejs_labs</a:t>
            </a:r>
            <a:endParaRPr lang="en-US" sz="2400" b="1" i="0" u="none" strike="noStrike" baseline="0" dirty="0">
              <a:latin typeface="Arial-BoldM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573569-7F72-083B-AC1A-AE8F0A1AEBC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7370"/>
          <a:stretch/>
        </p:blipFill>
        <p:spPr>
          <a:xfrm>
            <a:off x="15561503" y="2466415"/>
            <a:ext cx="4972740" cy="88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1.4 Using Visual Studio Code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D60106-60C4-1BC9-E8B1-A51C67C2FE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8546" y="2560120"/>
            <a:ext cx="152400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156" y="3946435"/>
            <a:ext cx="6451948" cy="1637043"/>
          </a:xfrm>
        </p:spPr>
        <p:txBody>
          <a:bodyPr>
            <a:normAutofit fontScale="90000"/>
          </a:bodyPr>
          <a:lstStyle/>
          <a:p>
            <a:pPr algn="l"/>
            <a:r>
              <a:rPr lang="en-US" sz="10000" b="1" dirty="0"/>
              <a:t>Intro to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2 – Node Globals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2.1. Inspecting the global object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335367" y="2887042"/>
            <a:ext cx="15448788" cy="581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Global Namespace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Classes, objects, and functions in global namespace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 need to import them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anytime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  <a:hlinkClick r:id="rId2"/>
              </a:rPr>
              <a:t>https://nodejs.org/docs/latest-v20.x/api/globals.html</a:t>
            </a:r>
            <a:endParaRPr lang="en-US" sz="2400" b="1" i="0" u="none" strike="noStrike" baseline="0" dirty="0">
              <a:latin typeface="Arial-BoldMT"/>
            </a:endParaRPr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Global objects | Node.js v20.11.1 Documentation (nodejs.org)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endParaRPr lang="en-US" sz="2400" dirty="0">
              <a:latin typeface="Arial-BoldMT"/>
            </a:endParaRPr>
          </a:p>
          <a:p>
            <a:pPr lvl="1"/>
            <a:endParaRPr lang="en-US" sz="2400" dirty="0">
              <a:latin typeface="Arial-BoldMT"/>
            </a:endParaRPr>
          </a:p>
          <a:p>
            <a:pPr lvl="1"/>
            <a:r>
              <a:rPr lang="fr-FR" sz="2400" dirty="0"/>
              <a:t>Exercise Files\Ch02\02_01\finished</a:t>
            </a:r>
            <a:endParaRPr lang="en-US" sz="2400" b="1" i="0" u="none" strike="noStrike" baseline="0" dirty="0">
              <a:latin typeface="Arial-Bold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0991F3-574E-EB06-C1D4-ABDE19AA42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10258" b="46761"/>
          <a:stretch/>
        </p:blipFill>
        <p:spPr>
          <a:xfrm>
            <a:off x="1318317" y="6114465"/>
            <a:ext cx="12355033" cy="4361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9A8127-1A1C-54E6-B170-D10652FC26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02" r="37886" b="31242"/>
          <a:stretch/>
        </p:blipFill>
        <p:spPr>
          <a:xfrm>
            <a:off x="14864317" y="3298309"/>
            <a:ext cx="6783572" cy="56323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19B1B7-761F-9B71-DB51-39C2523E7186}"/>
              </a:ext>
            </a:extLst>
          </p:cNvPr>
          <p:cNvSpPr txBox="1"/>
          <p:nvPr/>
        </p:nvSpPr>
        <p:spPr>
          <a:xfrm>
            <a:off x="1403377" y="11146740"/>
            <a:ext cx="15448787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Files\Ch02\02_01\start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1E6D-4610-0F2B-504F-D6B99B8B962A}"/>
              </a:ext>
            </a:extLst>
          </p:cNvPr>
          <p:cNvSpPr txBox="1"/>
          <p:nvPr/>
        </p:nvSpPr>
        <p:spPr>
          <a:xfrm>
            <a:off x="1403377" y="11834941"/>
            <a:ext cx="16544379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C:\nodejs_labs\Ex_Files_Node_js_EssT\Exercise Files\Ch02\02_01\finished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70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2.2. Using the require function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335367" y="2887042"/>
            <a:ext cx="1187027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import modules into our application and use it?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way is to use the require function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import modules, JSON, and local files.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 can be imported from node_modules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  <a:hlinkClick r:id="rId2"/>
              </a:rPr>
              <a:t>https://nodejs.org/docs/latest-v20.x/api/modules.html#requireid</a:t>
            </a:r>
            <a:br>
              <a:rPr lang="en-US" sz="2400" b="1" i="0" u="none" strike="noStrike" baseline="0" dirty="0">
                <a:latin typeface="Arial-BoldMT"/>
              </a:rPr>
            </a:b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// Importing a local module with a path relative to the `__dirname` or current</a:t>
            </a:r>
          </a:p>
          <a:p>
            <a:r>
              <a:rPr lang="en-US" sz="2400" dirty="0"/>
              <a:t>// working directory. (On Windows, this would resolve to .\path\myLocalModule.)</a:t>
            </a:r>
          </a:p>
          <a:p>
            <a:r>
              <a:rPr lang="en-US" sz="2400" b="1" dirty="0"/>
              <a:t>const myLocalModule = require('./path/myLocalModule’);</a:t>
            </a:r>
          </a:p>
          <a:p>
            <a:endParaRPr lang="en-US" sz="2400" dirty="0"/>
          </a:p>
          <a:p>
            <a:r>
              <a:rPr lang="en-US" sz="2400" dirty="0"/>
              <a:t>// Importing a JSON file:</a:t>
            </a:r>
          </a:p>
          <a:p>
            <a:r>
              <a:rPr lang="en-US" sz="2400" b="1" dirty="0"/>
              <a:t>const jsonData = require('./path/filename.json');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// Importing a module from node_modules or Node.js built-in module:</a:t>
            </a:r>
          </a:p>
          <a:p>
            <a:r>
              <a:rPr lang="en-US" sz="2400" b="1" dirty="0"/>
              <a:t>const crypto = require('node:crypto');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0" u="none" strike="noStrike" baseline="0" dirty="0">
                <a:latin typeface="Arial-BoldMT"/>
              </a:rPr>
              <a:t>C:\nodejs_labs\Ex_Files_Node_js_EssT\Exercise Files\Ch02\02_02\finished</a:t>
            </a:r>
            <a:endParaRPr lang="en-US" sz="2400" b="1" i="0" u="none" strike="noStrike" baseline="0" dirty="0">
              <a:latin typeface="Arial-BoldMT"/>
            </a:endParaRPr>
          </a:p>
          <a:p>
            <a:endParaRPr lang="en-US" sz="2400" dirty="0">
              <a:latin typeface="Arial-Bold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4ABD53-6F7E-0DA8-95BD-7837E6A5A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42" r="30696"/>
          <a:stretch/>
        </p:blipFill>
        <p:spPr>
          <a:xfrm>
            <a:off x="13630939" y="2887042"/>
            <a:ext cx="7858043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2.3. Using </a:t>
            </a:r>
            <a:r>
              <a:rPr lang="en-US" kern="150" dirty="0" err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process.argv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668298"/>
            <a:ext cx="11870270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rocess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it anywhere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information about the current process instance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 data, communicate with the terminal, exit process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Process | Node.js v20.11.1 Documentation (nodejs.org)</a:t>
            </a:r>
            <a:br>
              <a:rPr lang="en-US" sz="2400" b="1" i="0" u="none" strike="noStrike" baseline="0" dirty="0">
                <a:latin typeface="Arial-BoldMT"/>
              </a:rPr>
            </a:br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const process = require('node:process');</a:t>
            </a:r>
          </a:p>
          <a:p>
            <a:endParaRPr lang="en-US" sz="2400" dirty="0"/>
          </a:p>
          <a:p>
            <a:r>
              <a:rPr lang="en-US" sz="2400" dirty="0"/>
              <a:t>process.on('beforeExit', (code) =&gt; {</a:t>
            </a:r>
          </a:p>
          <a:p>
            <a:r>
              <a:rPr lang="en-US" sz="2400" dirty="0"/>
              <a:t>  console.log('Process beforeExit event with code: ', code);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process.on('exit', (code) =&gt; {</a:t>
            </a:r>
          </a:p>
          <a:p>
            <a:r>
              <a:rPr lang="en-US" sz="2400" dirty="0"/>
              <a:t>  console.log('Process exit event with code: ', code);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console.log('This message is displayed first.');</a:t>
            </a:r>
          </a:p>
          <a:p>
            <a:endParaRPr lang="en-US" sz="2400" dirty="0"/>
          </a:p>
          <a:p>
            <a:endParaRPr lang="en-US" sz="2400" b="1" i="0" u="none" strike="noStrike" baseline="0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-BoldMT"/>
              </a:rPr>
              <a:t>C:\nodejs_labs\Ex_Files_Node_js_EssT\Exercise Files\Ch02\02_03\finished</a:t>
            </a:r>
            <a:endParaRPr lang="en-US" sz="2400" b="1" dirty="0">
              <a:latin typeface="Arial-BoldMT"/>
            </a:endParaRPr>
          </a:p>
          <a:p>
            <a:endParaRPr lang="en-US" sz="2400" dirty="0">
              <a:latin typeface="Arial-Bold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49659-D23D-7D90-978E-9C9FAAC48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61" r="6909"/>
          <a:stretch/>
        </p:blipFill>
        <p:spPr>
          <a:xfrm>
            <a:off x="11057861" y="2668298"/>
            <a:ext cx="11419368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4A9"/>
      </a:accent1>
      <a:accent2>
        <a:srgbClr val="EC5752"/>
      </a:accent2>
      <a:accent3>
        <a:srgbClr val="7F8EA8"/>
      </a:accent3>
      <a:accent4>
        <a:srgbClr val="0082C8"/>
      </a:accent4>
      <a:accent5>
        <a:srgbClr val="1A4C6D"/>
      </a:accent5>
      <a:accent6>
        <a:srgbClr val="02A8A6"/>
      </a:accent6>
      <a:hlink>
        <a:srgbClr val="BA324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t Green">
      <a:srgbClr val="4EC3C8"/>
    </a:custClr>
    <a:custClr name="Sapphire">
      <a:srgbClr val="1F4A7E"/>
    </a:custClr>
    <a:custClr name="Granite">
      <a:srgbClr val="203040"/>
    </a:custClr>
    <a:custClr name="Midnight">
      <a:srgbClr val="2F4159"/>
    </a:custClr>
    <a:custClr name="Dull Green">
      <a:srgbClr val="4291A4"/>
    </a:custClr>
    <a:custClr name="Gold">
      <a:srgbClr val="DAAD58"/>
    </a:custClr>
  </a:custClrLst>
  <a:extLst>
    <a:ext uri="{05A4C25C-085E-4340-85A3-A5531E510DB2}">
      <thm15:themeFamily xmlns:thm15="http://schemas.microsoft.com/office/thememl/2012/main" name="Web Age Presentation Sample.pptx" id="{E203E6A7-C5A6-4E7A-9C5E-AF313C8B0646}" vid="{69BEEA65-C1C8-4F46-9ADF-E5203EBB6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Age Presentation Sample</Template>
  <TotalTime>77764</TotalTime>
  <Words>1949</Words>
  <Application>Microsoft Office PowerPoint</Application>
  <PresentationFormat>Custom</PresentationFormat>
  <Paragraphs>296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Arial-BoldMT</vt:lpstr>
      <vt:lpstr>Calibri</vt:lpstr>
      <vt:lpstr>Fira Code iScript</vt:lpstr>
      <vt:lpstr>Nunito</vt:lpstr>
      <vt:lpstr>Raleway</vt:lpstr>
      <vt:lpstr>Roboto Regular</vt:lpstr>
      <vt:lpstr>Tahoma</vt:lpstr>
      <vt:lpstr>Times New Roman</vt:lpstr>
      <vt:lpstr>TimesNewRomanPSMT</vt:lpstr>
      <vt:lpstr>Wingdings</vt:lpstr>
      <vt:lpstr>Office Theme</vt:lpstr>
      <vt:lpstr>Node.js</vt:lpstr>
      <vt:lpstr>1.1. What is Node.js?</vt:lpstr>
      <vt:lpstr>1.2 How to run Node applications?</vt:lpstr>
      <vt:lpstr>1.3 Exercises and Exercise Files</vt:lpstr>
      <vt:lpstr>1.4 Using Visual Studio Code</vt:lpstr>
      <vt:lpstr>Intro to Node</vt:lpstr>
      <vt:lpstr>2.1. Inspecting the global object</vt:lpstr>
      <vt:lpstr>2.2. Using the require function</vt:lpstr>
      <vt:lpstr>2.3. Using process.argv</vt:lpstr>
      <vt:lpstr>2.4. Standard Input and Output</vt:lpstr>
      <vt:lpstr>2.5. Timing Functions</vt:lpstr>
      <vt:lpstr>Intro to Node</vt:lpstr>
      <vt:lpstr>3.1. Node Core Modules</vt:lpstr>
      <vt:lpstr>3.2. readline module</vt:lpstr>
      <vt:lpstr>3.3. Using readline: Example</vt:lpstr>
      <vt:lpstr>3.4. Export Custom Module</vt:lpstr>
      <vt:lpstr>3.5. Using EventEmitter</vt:lpstr>
      <vt:lpstr>Intro to Node</vt:lpstr>
      <vt:lpstr>4.1. Listing Directory Files</vt:lpstr>
      <vt:lpstr>4.2 Reading Files</vt:lpstr>
      <vt:lpstr>4.3 Writing and appending files</vt:lpstr>
      <vt:lpstr>4.4 Create directories</vt:lpstr>
      <vt:lpstr>4.5 Rename and Remove files</vt:lpstr>
      <vt:lpstr>4.6 Rename and Remove directories</vt:lpstr>
      <vt:lpstr>4.7 Readable file streams</vt:lpstr>
      <vt:lpstr>4.8 Writable file streams</vt:lpstr>
      <vt:lpstr>Intro to Node</vt:lpstr>
      <vt:lpstr>WA3476 Liberty FSE Phase 3 Chapter 1</vt:lpstr>
      <vt:lpstr>WA3476 Liberty FSE Phase 3 Chapter 2 </vt:lpstr>
      <vt:lpstr>Additional Reading and Examples to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Option 1</dc:title>
  <dc:creator>Lynn Gerle</dc:creator>
  <cp:lastModifiedBy>Saravanan Kuppusamy</cp:lastModifiedBy>
  <cp:revision>631</cp:revision>
  <dcterms:created xsi:type="dcterms:W3CDTF">2021-02-08T22:33:23Z</dcterms:created>
  <dcterms:modified xsi:type="dcterms:W3CDTF">2024-03-11T02:09:57Z</dcterms:modified>
</cp:coreProperties>
</file>