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20104100" cy="11315700"/>
  <p:notesSz cx="20104100" cy="11315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6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1890"/>
          </a:xfrm>
          <a:custGeom>
            <a:avLst/>
            <a:gdLst/>
            <a:ahLst/>
            <a:cxnLst/>
            <a:rect l="l" t="t" r="r" b="b"/>
            <a:pathLst>
              <a:path w="20104100" h="11311890">
                <a:moveTo>
                  <a:pt x="20104099" y="0"/>
                </a:moveTo>
                <a:lnTo>
                  <a:pt x="0" y="0"/>
                </a:lnTo>
                <a:lnTo>
                  <a:pt x="0" y="11311384"/>
                </a:lnTo>
                <a:lnTo>
                  <a:pt x="20104099" y="11311384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82C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02" y="1271902"/>
            <a:ext cx="8717305" cy="876757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3979" y="10148824"/>
            <a:ext cx="4838647" cy="9288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6801" y="516325"/>
            <a:ext cx="12971144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0198" y="2505489"/>
            <a:ext cx="9063355" cy="511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6801" y="10611518"/>
            <a:ext cx="539623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24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19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Trebuchet MS"/>
                <a:cs typeface="Trebuchet MS"/>
              </a:rPr>
              <a:t>2024</a:t>
            </a:r>
            <a:r>
              <a:rPr dirty="0" sz="19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2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9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17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9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Solutions,</a:t>
            </a:r>
            <a:r>
              <a:rPr dirty="0" sz="19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9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19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Trebuchet MS"/>
                <a:cs typeface="Trebuchet MS"/>
              </a:rPr>
              <a:t>reserved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15304" y="3524935"/>
            <a:ext cx="10389870" cy="3192780"/>
          </a:xfrm>
          <a:prstGeom prst="rect"/>
        </p:spPr>
        <p:txBody>
          <a:bodyPr wrap="square" lIns="0" tIns="140335" rIns="0" bIns="0" rtlCol="0" vert="horz">
            <a:spAutoFit/>
          </a:bodyPr>
          <a:lstStyle/>
          <a:p>
            <a:pPr algn="ctr" marL="12700" marR="5080">
              <a:lnSpc>
                <a:spcPts val="8020"/>
              </a:lnSpc>
              <a:spcBef>
                <a:spcPts val="1105"/>
              </a:spcBef>
            </a:pPr>
            <a:r>
              <a:rPr dirty="0" sz="7400">
                <a:solidFill>
                  <a:srgbClr val="FFFFFF"/>
                </a:solidFill>
                <a:latin typeface="Trebuchet MS"/>
                <a:cs typeface="Trebuchet MS"/>
              </a:rPr>
              <a:t>Intro</a:t>
            </a:r>
            <a:r>
              <a:rPr dirty="0" sz="74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400" spc="10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74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400" spc="395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dirty="0" sz="7400" spc="-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400" spc="-20">
                <a:solidFill>
                  <a:srgbClr val="FFFFFF"/>
                </a:solidFill>
                <a:latin typeface="Trebuchet MS"/>
                <a:cs typeface="Trebuchet MS"/>
              </a:rPr>
              <a:t>Line </a:t>
            </a:r>
            <a:r>
              <a:rPr dirty="0" sz="740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endParaRPr sz="7400">
              <a:latin typeface="Trebuchet MS"/>
              <a:cs typeface="Trebuchet MS"/>
            </a:endParaRPr>
          </a:p>
          <a:p>
            <a:pPr algn="ctr">
              <a:lnSpc>
                <a:spcPts val="7890"/>
              </a:lnSpc>
            </a:pPr>
            <a:r>
              <a:rPr dirty="0" sz="7400" spc="19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dirty="0" sz="7400" spc="-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400" spc="200">
                <a:solidFill>
                  <a:srgbClr val="FFFFFF"/>
                </a:solidFill>
                <a:latin typeface="Trebuchet MS"/>
                <a:cs typeface="Trebuchet MS"/>
              </a:rPr>
              <a:t>Studio</a:t>
            </a:r>
            <a:r>
              <a:rPr dirty="0" sz="7400" spc="-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400" spc="335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7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1.1</a:t>
            </a:r>
            <a:r>
              <a:rPr dirty="0" spc="-105"/>
              <a:t> </a:t>
            </a:r>
            <a:r>
              <a:rPr dirty="0"/>
              <a:t>Command</a:t>
            </a:r>
            <a:r>
              <a:rPr dirty="0" spc="-105"/>
              <a:t> </a:t>
            </a:r>
            <a:r>
              <a:rPr dirty="0"/>
              <a:t>Line</a:t>
            </a:r>
            <a:r>
              <a:rPr dirty="0" spc="-100"/>
              <a:t> </a:t>
            </a:r>
            <a:r>
              <a:rPr dirty="0"/>
              <a:t>Crash</a:t>
            </a:r>
            <a:r>
              <a:rPr dirty="0" spc="-105"/>
              <a:t> </a:t>
            </a:r>
            <a:r>
              <a:rPr dirty="0" spc="-10"/>
              <a:t>Course!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4092" y="1594905"/>
            <a:ext cx="11724005" cy="92075"/>
          </a:xfrm>
          <a:custGeom>
            <a:avLst/>
            <a:gdLst/>
            <a:ahLst/>
            <a:cxnLst/>
            <a:rect l="l" t="t" r="r" b="b"/>
            <a:pathLst>
              <a:path w="11724005" h="92075">
                <a:moveTo>
                  <a:pt x="11723621" y="0"/>
                </a:moveTo>
                <a:lnTo>
                  <a:pt x="0" y="0"/>
                </a:lnTo>
                <a:lnTo>
                  <a:pt x="0" y="91747"/>
                </a:lnTo>
                <a:lnTo>
                  <a:pt x="11723621" y="91747"/>
                </a:lnTo>
                <a:lnTo>
                  <a:pt x="11723621" y="0"/>
                </a:lnTo>
                <a:close/>
              </a:path>
            </a:pathLst>
          </a:custGeom>
          <a:solidFill>
            <a:srgbClr val="EB5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1007" y="10715308"/>
            <a:ext cx="552069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©</a:t>
            </a:r>
            <a:r>
              <a:rPr dirty="0" sz="2300" spc="-4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2024</a:t>
            </a:r>
            <a:r>
              <a:rPr dirty="0" sz="2300" spc="-2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Web</a:t>
            </a:r>
            <a:r>
              <a:rPr dirty="0" sz="2300" spc="-3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Age</a:t>
            </a:r>
            <a:r>
              <a:rPr dirty="0" sz="2300" spc="-4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Solutions,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All</a:t>
            </a:r>
            <a:r>
              <a:rPr dirty="0" sz="2300" spc="-5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rights</a:t>
            </a:r>
            <a:r>
              <a:rPr dirty="0" sz="2300" spc="-2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reserved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3234" marR="5080" indent="-471170">
              <a:lnSpc>
                <a:spcPct val="106900"/>
              </a:lnSpc>
              <a:spcBef>
                <a:spcPts val="100"/>
              </a:spcBef>
              <a:buFont typeface="Arial"/>
              <a:buChar char="•"/>
              <a:tabLst>
                <a:tab pos="483234" algn="l"/>
              </a:tabLst>
            </a:pPr>
            <a:r>
              <a:rPr dirty="0"/>
              <a:t>In</a:t>
            </a:r>
            <a:r>
              <a:rPr dirty="0" spc="-85"/>
              <a:t> </a:t>
            </a:r>
            <a:r>
              <a:rPr dirty="0"/>
              <a:t>your</a:t>
            </a:r>
            <a:r>
              <a:rPr dirty="0" spc="-80"/>
              <a:t> </a:t>
            </a:r>
            <a:r>
              <a:rPr dirty="0" spc="-10"/>
              <a:t>development</a:t>
            </a:r>
            <a:r>
              <a:rPr dirty="0" spc="-85"/>
              <a:t> </a:t>
            </a:r>
            <a:r>
              <a:rPr dirty="0"/>
              <a:t>process,</a:t>
            </a:r>
            <a:r>
              <a:rPr dirty="0" spc="-80"/>
              <a:t> </a:t>
            </a:r>
            <a:r>
              <a:rPr dirty="0"/>
              <a:t>it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/>
              <a:t>inevitable</a:t>
            </a:r>
            <a:r>
              <a:rPr dirty="0" spc="-85"/>
              <a:t> </a:t>
            </a:r>
            <a:r>
              <a:rPr dirty="0" spc="-20"/>
              <a:t>that </a:t>
            </a:r>
            <a:r>
              <a:rPr dirty="0"/>
              <a:t>you</a:t>
            </a:r>
            <a:r>
              <a:rPr dirty="0" spc="-80"/>
              <a:t> </a:t>
            </a:r>
            <a:r>
              <a:rPr dirty="0"/>
              <a:t>will</a:t>
            </a:r>
            <a:r>
              <a:rPr dirty="0" spc="-70"/>
              <a:t> </a:t>
            </a:r>
            <a:r>
              <a:rPr dirty="0"/>
              <a:t>be</a:t>
            </a:r>
            <a:r>
              <a:rPr dirty="0" spc="-80"/>
              <a:t> </a:t>
            </a:r>
            <a:r>
              <a:rPr dirty="0" spc="-10"/>
              <a:t>required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/>
              <a:t>run</a:t>
            </a:r>
            <a:r>
              <a:rPr dirty="0" spc="-80"/>
              <a:t> </a:t>
            </a:r>
            <a:r>
              <a:rPr dirty="0"/>
              <a:t>some</a:t>
            </a:r>
            <a:r>
              <a:rPr dirty="0" spc="-60"/>
              <a:t> </a:t>
            </a:r>
            <a:r>
              <a:rPr dirty="0"/>
              <a:t>commands</a:t>
            </a:r>
            <a:r>
              <a:rPr dirty="0" spc="-70"/>
              <a:t> </a:t>
            </a:r>
            <a:r>
              <a:rPr dirty="0"/>
              <a:t>in</a:t>
            </a:r>
            <a:r>
              <a:rPr dirty="0" spc="-75"/>
              <a:t> </a:t>
            </a:r>
            <a:r>
              <a:rPr dirty="0" spc="-25"/>
              <a:t>the </a:t>
            </a:r>
            <a:r>
              <a:rPr dirty="0"/>
              <a:t>terminal</a:t>
            </a:r>
            <a:r>
              <a:rPr dirty="0" spc="-75"/>
              <a:t> </a:t>
            </a:r>
            <a:r>
              <a:rPr dirty="0"/>
              <a:t>(or</a:t>
            </a:r>
            <a:r>
              <a:rPr dirty="0" spc="-55"/>
              <a:t> </a:t>
            </a:r>
            <a:r>
              <a:rPr dirty="0"/>
              <a:t>on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/>
              <a:t>"command</a:t>
            </a:r>
            <a:r>
              <a:rPr dirty="0" spc="-70"/>
              <a:t> </a:t>
            </a:r>
            <a:r>
              <a:rPr dirty="0"/>
              <a:t>line"</a:t>
            </a:r>
            <a:r>
              <a:rPr dirty="0" spc="-55"/>
              <a:t> </a:t>
            </a:r>
            <a:r>
              <a:rPr dirty="0"/>
              <a:t>—</a:t>
            </a:r>
            <a:r>
              <a:rPr dirty="0" spc="-65"/>
              <a:t> </a:t>
            </a:r>
            <a:r>
              <a:rPr dirty="0"/>
              <a:t>these</a:t>
            </a:r>
            <a:r>
              <a:rPr dirty="0" spc="-75"/>
              <a:t> </a:t>
            </a:r>
            <a:r>
              <a:rPr dirty="0" spc="-25"/>
              <a:t>are </a:t>
            </a:r>
            <a:r>
              <a:rPr dirty="0" spc="-10"/>
              <a:t>effectively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/>
              <a:t>same</a:t>
            </a:r>
            <a:r>
              <a:rPr dirty="0" spc="-80"/>
              <a:t> </a:t>
            </a:r>
            <a:r>
              <a:rPr dirty="0" spc="-10"/>
              <a:t>thing).</a:t>
            </a:r>
          </a:p>
          <a:p>
            <a:pPr>
              <a:lnSpc>
                <a:spcPct val="100000"/>
              </a:lnSpc>
              <a:spcBef>
                <a:spcPts val="1150"/>
              </a:spcBef>
              <a:buFont typeface="Arial"/>
              <a:buChar char="•"/>
            </a:p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870" algn="l"/>
              </a:tabLst>
            </a:pPr>
            <a:r>
              <a:rPr dirty="0"/>
              <a:t>This</a:t>
            </a:r>
            <a:r>
              <a:rPr dirty="0" spc="-90"/>
              <a:t> </a:t>
            </a:r>
            <a:r>
              <a:rPr dirty="0"/>
              <a:t>course</a:t>
            </a:r>
            <a:r>
              <a:rPr dirty="0" spc="-95"/>
              <a:t> </a:t>
            </a:r>
            <a:r>
              <a:rPr dirty="0"/>
              <a:t>will</a:t>
            </a:r>
            <a:r>
              <a:rPr dirty="0" spc="-85"/>
              <a:t> </a:t>
            </a:r>
            <a:r>
              <a:rPr dirty="0"/>
              <a:t>provide</a:t>
            </a:r>
            <a:r>
              <a:rPr dirty="0" spc="-80"/>
              <a:t> </a:t>
            </a:r>
            <a:r>
              <a:rPr dirty="0"/>
              <a:t>an</a:t>
            </a:r>
            <a:r>
              <a:rPr dirty="0" spc="-110"/>
              <a:t> </a:t>
            </a:r>
            <a:r>
              <a:rPr dirty="0" spc="-10"/>
              <a:t>introduction</a:t>
            </a:r>
            <a:r>
              <a:rPr dirty="0" spc="-100"/>
              <a:t> </a:t>
            </a:r>
            <a:r>
              <a:rPr dirty="0" spc="-25"/>
              <a:t>to:</a:t>
            </a:r>
          </a:p>
          <a:p>
            <a:pPr lvl="1" marL="1237615" indent="-47117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1237615" algn="l"/>
              </a:tabLst>
            </a:pP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terminal</a:t>
            </a:r>
            <a:endParaRPr sz="3300">
              <a:latin typeface="Calibri"/>
              <a:cs typeface="Calibri"/>
            </a:endParaRPr>
          </a:p>
          <a:p>
            <a:pPr lvl="1" marL="1237615" marR="1746250" indent="-471805">
              <a:lnSpc>
                <a:spcPct val="106900"/>
              </a:lnSpc>
              <a:spcBef>
                <a:spcPts val="655"/>
              </a:spcBef>
              <a:buFont typeface="Arial"/>
              <a:buChar char="•"/>
              <a:tabLst>
                <a:tab pos="1237615" algn="l"/>
              </a:tabLst>
            </a:pP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114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essential</a:t>
            </a:r>
            <a:r>
              <a:rPr dirty="0" sz="3300" spc="-114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commands</a:t>
            </a:r>
            <a:r>
              <a:rPr dirty="0" sz="3300" spc="-1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you'll</a:t>
            </a:r>
            <a:r>
              <a:rPr dirty="0" sz="3300" spc="-10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need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-9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enter</a:t>
            </a:r>
            <a:r>
              <a:rPr dirty="0" sz="3300" spc="-9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into</a:t>
            </a:r>
            <a:r>
              <a:rPr dirty="0" sz="3300" spc="-9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it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218" y="2553859"/>
            <a:ext cx="7616331" cy="5713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1.2</a:t>
            </a:r>
            <a:r>
              <a:rPr dirty="0" spc="-165"/>
              <a:t> </a:t>
            </a:r>
            <a:r>
              <a:rPr dirty="0"/>
              <a:t>What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/>
              <a:t>command</a:t>
            </a:r>
            <a:r>
              <a:rPr dirty="0" spc="-95"/>
              <a:t> </a:t>
            </a:r>
            <a:r>
              <a:rPr dirty="0" spc="-10"/>
              <a:t>line?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4092" y="1594905"/>
            <a:ext cx="11724005" cy="92075"/>
          </a:xfrm>
          <a:custGeom>
            <a:avLst/>
            <a:gdLst/>
            <a:ahLst/>
            <a:cxnLst/>
            <a:rect l="l" t="t" r="r" b="b"/>
            <a:pathLst>
              <a:path w="11724005" h="92075">
                <a:moveTo>
                  <a:pt x="11723621" y="0"/>
                </a:moveTo>
                <a:lnTo>
                  <a:pt x="0" y="0"/>
                </a:lnTo>
                <a:lnTo>
                  <a:pt x="0" y="91747"/>
                </a:lnTo>
                <a:lnTo>
                  <a:pt x="11723621" y="91747"/>
                </a:lnTo>
                <a:lnTo>
                  <a:pt x="11723621" y="0"/>
                </a:lnTo>
                <a:close/>
              </a:path>
            </a:pathLst>
          </a:custGeom>
          <a:solidFill>
            <a:srgbClr val="EB5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937806" y="3195602"/>
            <a:ext cx="4802505" cy="410209"/>
          </a:xfrm>
          <a:custGeom>
            <a:avLst/>
            <a:gdLst/>
            <a:ahLst/>
            <a:cxnLst/>
            <a:rect l="l" t="t" r="r" b="b"/>
            <a:pathLst>
              <a:path w="4802505" h="410210">
                <a:moveTo>
                  <a:pt x="4802310" y="0"/>
                </a:moveTo>
                <a:lnTo>
                  <a:pt x="0" y="0"/>
                </a:lnTo>
                <a:lnTo>
                  <a:pt x="0" y="409723"/>
                </a:lnTo>
                <a:lnTo>
                  <a:pt x="4802310" y="409723"/>
                </a:lnTo>
                <a:lnTo>
                  <a:pt x="48023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6456" y="1961270"/>
            <a:ext cx="1200086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 spc="-35">
                <a:latin typeface="Calibri"/>
                <a:cs typeface="Calibri"/>
              </a:rPr>
              <a:t>window,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which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is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usually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called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command</a:t>
            </a:r>
            <a:r>
              <a:rPr dirty="0" sz="2650" spc="-90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line</a:t>
            </a:r>
            <a:r>
              <a:rPr dirty="0" sz="2650" spc="-60" b="1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or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30" b="1">
                <a:latin typeface="Calibri"/>
                <a:cs typeface="Calibri"/>
              </a:rPr>
              <a:t>command-</a:t>
            </a:r>
            <a:r>
              <a:rPr dirty="0" sz="2650" b="1">
                <a:latin typeface="Calibri"/>
                <a:cs typeface="Calibri"/>
              </a:rPr>
              <a:t>line</a:t>
            </a:r>
            <a:r>
              <a:rPr dirty="0" sz="2650" spc="-75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interface</a:t>
            </a:r>
            <a:r>
              <a:rPr dirty="0" sz="2650" spc="-10">
                <a:latin typeface="Calibri"/>
                <a:cs typeface="Calibri"/>
              </a:rPr>
              <a:t>,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is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630804" y="1989054"/>
            <a:ext cx="5015230" cy="41020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650">
                <a:latin typeface="Calibri"/>
                <a:cs typeface="Calibri"/>
              </a:rPr>
              <a:t>a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 spc="-30">
                <a:latin typeface="Calibri"/>
                <a:cs typeface="Calibri"/>
              </a:rPr>
              <a:t>text-</a:t>
            </a:r>
            <a:r>
              <a:rPr dirty="0" sz="2650">
                <a:latin typeface="Calibri"/>
                <a:cs typeface="Calibri"/>
              </a:rPr>
              <a:t>based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application</a:t>
            </a:r>
            <a:r>
              <a:rPr dirty="0" sz="2650" spc="-2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for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viewing,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50460" y="2391236"/>
            <a:ext cx="7017384" cy="41020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650">
                <a:latin typeface="Calibri"/>
                <a:cs typeface="Calibri"/>
              </a:rPr>
              <a:t>handling,</a:t>
            </a:r>
            <a:r>
              <a:rPr dirty="0" sz="2650" spc="-3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manipulating </a:t>
            </a:r>
            <a:r>
              <a:rPr dirty="0" sz="2650">
                <a:latin typeface="Calibri"/>
                <a:cs typeface="Calibri"/>
              </a:rPr>
              <a:t>files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on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computer.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055097" y="2363620"/>
            <a:ext cx="854392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>
                <a:latin typeface="Calibri"/>
                <a:cs typeface="Calibri"/>
              </a:rPr>
              <a:t>It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allows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interact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with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computer’s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operating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system.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6456" y="3167818"/>
            <a:ext cx="16713200" cy="28416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483870" marR="5080" indent="-471805">
              <a:lnSpc>
                <a:spcPts val="3170"/>
              </a:lnSpc>
              <a:spcBef>
                <a:spcPts val="204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command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line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works</a:t>
            </a:r>
            <a:r>
              <a:rPr dirty="0" sz="2650" spc="-9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by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typing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commands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against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prompt,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which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then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gets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passed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operating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system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the </a:t>
            </a:r>
            <a:r>
              <a:rPr dirty="0" sz="2650" spc="-10">
                <a:latin typeface="Calibri"/>
                <a:cs typeface="Calibri"/>
              </a:rPr>
              <a:t>computer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that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runs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these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commands.</a:t>
            </a:r>
            <a:endParaRPr sz="2650">
              <a:latin typeface="Calibri"/>
              <a:cs typeface="Calibri"/>
            </a:endParaRPr>
          </a:p>
          <a:p>
            <a:pPr marL="483870" indent="-471170">
              <a:lnSpc>
                <a:spcPct val="100000"/>
              </a:lnSpc>
              <a:spcBef>
                <a:spcPts val="3045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650">
                <a:latin typeface="Calibri"/>
                <a:cs typeface="Calibri"/>
              </a:rPr>
              <a:t>It's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much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like</a:t>
            </a:r>
            <a:r>
              <a:rPr dirty="0" sz="2650" spc="-60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Windows</a:t>
            </a:r>
            <a:r>
              <a:rPr dirty="0" sz="2650" spc="-65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Explorer</a:t>
            </a:r>
            <a:r>
              <a:rPr dirty="0" sz="2650" spc="-65" b="1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or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Finder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on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Mac,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but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without</a:t>
            </a:r>
            <a:r>
              <a:rPr dirty="0" sz="2650" spc="-75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the</a:t>
            </a:r>
            <a:r>
              <a:rPr dirty="0" sz="2650" spc="-55" b="1">
                <a:latin typeface="Calibri"/>
                <a:cs typeface="Calibri"/>
              </a:rPr>
              <a:t> </a:t>
            </a:r>
            <a:r>
              <a:rPr dirty="0" sz="2650" spc="-20" b="1">
                <a:latin typeface="Calibri"/>
                <a:cs typeface="Calibri"/>
              </a:rPr>
              <a:t>graphical</a:t>
            </a:r>
            <a:r>
              <a:rPr dirty="0" sz="2650" spc="-85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interface.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483870" marR="65405" indent="-471805">
              <a:lnSpc>
                <a:spcPts val="3170"/>
              </a:lnSpc>
              <a:buFont typeface="Arial"/>
              <a:buChar char="•"/>
              <a:tabLst>
                <a:tab pos="483870" algn="l"/>
              </a:tabLst>
            </a:pPr>
            <a:r>
              <a:rPr dirty="0" sz="2650">
                <a:latin typeface="Calibri"/>
                <a:cs typeface="Calibri"/>
              </a:rPr>
              <a:t>Other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names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for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command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line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are</a:t>
            </a:r>
            <a:r>
              <a:rPr dirty="0" sz="2650" b="1">
                <a:latin typeface="Calibri"/>
                <a:cs typeface="Calibri"/>
              </a:rPr>
              <a:t>:</a:t>
            </a:r>
            <a:r>
              <a:rPr dirty="0" sz="2650" spc="-80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cmd,</a:t>
            </a:r>
            <a:r>
              <a:rPr dirty="0" sz="2650" spc="-75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CLI,</a:t>
            </a:r>
            <a:r>
              <a:rPr dirty="0" sz="2650" spc="-75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prompt,</a:t>
            </a:r>
            <a:r>
              <a:rPr dirty="0" sz="2650" spc="-75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console</a:t>
            </a:r>
            <a:r>
              <a:rPr dirty="0" sz="2650" spc="-95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or</a:t>
            </a:r>
            <a:r>
              <a:rPr dirty="0" sz="2650" spc="-70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terminal</a:t>
            </a:r>
            <a:r>
              <a:rPr dirty="0" sz="2650" spc="-10">
                <a:latin typeface="Calibri"/>
                <a:cs typeface="Calibri"/>
              </a:rPr>
              <a:t>.</a:t>
            </a:r>
            <a:r>
              <a:rPr dirty="0" sz="2650" spc="-95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(Generally,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you'll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find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these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terms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used </a:t>
            </a:r>
            <a:r>
              <a:rPr dirty="0" sz="2650" spc="-30">
                <a:latin typeface="Calibri"/>
                <a:cs typeface="Calibri"/>
              </a:rPr>
              <a:t>interchangeably.</a:t>
            </a:r>
            <a:r>
              <a:rPr dirty="0" sz="2650" spc="-5">
                <a:latin typeface="Calibri"/>
                <a:cs typeface="Calibri"/>
              </a:rPr>
              <a:t> </a:t>
            </a:r>
            <a:r>
              <a:rPr dirty="0" sz="2650" spc="-50" b="1">
                <a:latin typeface="Calibri"/>
                <a:cs typeface="Calibri"/>
              </a:rPr>
              <a:t>)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6527" y="6100606"/>
            <a:ext cx="11565260" cy="4210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1.3</a:t>
            </a:r>
            <a:r>
              <a:rPr dirty="0" spc="-90"/>
              <a:t> </a:t>
            </a:r>
            <a:r>
              <a:rPr dirty="0"/>
              <a:t>How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access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 spc="-10"/>
              <a:t>terminal?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4092" y="1594905"/>
            <a:ext cx="11724005" cy="92075"/>
          </a:xfrm>
          <a:custGeom>
            <a:avLst/>
            <a:gdLst/>
            <a:ahLst/>
            <a:cxnLst/>
            <a:rect l="l" t="t" r="r" b="b"/>
            <a:pathLst>
              <a:path w="11724005" h="92075">
                <a:moveTo>
                  <a:pt x="11723621" y="0"/>
                </a:moveTo>
                <a:lnTo>
                  <a:pt x="0" y="0"/>
                </a:lnTo>
                <a:lnTo>
                  <a:pt x="0" y="91747"/>
                </a:lnTo>
                <a:lnTo>
                  <a:pt x="11723621" y="91747"/>
                </a:lnTo>
                <a:lnTo>
                  <a:pt x="11723621" y="0"/>
                </a:lnTo>
                <a:close/>
              </a:path>
            </a:pathLst>
          </a:custGeom>
          <a:solidFill>
            <a:srgbClr val="EB5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1007" y="10715308"/>
            <a:ext cx="552069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©</a:t>
            </a:r>
            <a:r>
              <a:rPr dirty="0" sz="2300" spc="-4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2024</a:t>
            </a:r>
            <a:r>
              <a:rPr dirty="0" sz="2300" spc="-2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Web</a:t>
            </a:r>
            <a:r>
              <a:rPr dirty="0" sz="2300" spc="-3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Age</a:t>
            </a:r>
            <a:r>
              <a:rPr dirty="0" sz="2300" spc="-4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Solutions,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All</a:t>
            </a:r>
            <a:r>
              <a:rPr dirty="0" sz="2300" spc="-5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rights</a:t>
            </a:r>
            <a:r>
              <a:rPr dirty="0" sz="2300" spc="-2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reserved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9685" y="1804976"/>
            <a:ext cx="882840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300">
                <a:latin typeface="Calibri"/>
                <a:cs typeface="Calibri"/>
              </a:rPr>
              <a:t>How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get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access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terminal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depends</a:t>
            </a:r>
            <a:r>
              <a:rPr dirty="0" sz="2300" spc="-3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on</a:t>
            </a:r>
            <a:r>
              <a:rPr dirty="0" sz="2300" spc="-5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your</a:t>
            </a:r>
            <a:r>
              <a:rPr dirty="0" sz="2300" spc="-4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operating</a:t>
            </a:r>
            <a:r>
              <a:rPr dirty="0" sz="2300" spc="-15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system.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9685" y="2508796"/>
            <a:ext cx="1282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73691" y="2534064"/>
            <a:ext cx="1392555" cy="3587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65"/>
              </a:lnSpc>
            </a:pPr>
            <a:r>
              <a:rPr dirty="0" sz="2300" spc="-10" b="1">
                <a:latin typeface="Calibri"/>
                <a:cs typeface="Calibri"/>
              </a:rPr>
              <a:t>Linux/Unix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53443" y="2508796"/>
            <a:ext cx="1071626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Calibri"/>
                <a:cs typeface="Calibri"/>
              </a:rPr>
              <a:t>-</a:t>
            </a:r>
            <a:r>
              <a:rPr dirty="0" sz="2300" spc="-55" b="1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Linux/Unix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systems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have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terminal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available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by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default,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listed</a:t>
            </a:r>
            <a:r>
              <a:rPr dirty="0" sz="2300" spc="-4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among</a:t>
            </a:r>
            <a:r>
              <a:rPr dirty="0" sz="2300" spc="-5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your</a:t>
            </a:r>
            <a:r>
              <a:rPr dirty="0" sz="2300" spc="-55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Applications</a:t>
            </a:r>
            <a:r>
              <a:rPr dirty="0" sz="2300" spc="-1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9685" y="3212615"/>
            <a:ext cx="1282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3691" y="3237883"/>
            <a:ext cx="856615" cy="3587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65"/>
              </a:lnSpc>
            </a:pPr>
            <a:r>
              <a:rPr dirty="0" sz="2300" spc="-10" b="1">
                <a:latin typeface="Calibri"/>
                <a:cs typeface="Calibri"/>
              </a:rPr>
              <a:t>macOS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70844" y="3212615"/>
            <a:ext cx="1705546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Calibri"/>
                <a:cs typeface="Calibri"/>
              </a:rPr>
              <a:t>-</a:t>
            </a:r>
            <a:r>
              <a:rPr dirty="0" sz="2300" spc="-40" b="1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macOS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has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system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called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Darwin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that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sits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underneath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graphical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user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interface.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Darwin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Unix-</a:t>
            </a:r>
            <a:r>
              <a:rPr dirty="0" sz="2300">
                <a:latin typeface="Calibri"/>
                <a:cs typeface="Calibri"/>
              </a:rPr>
              <a:t>like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system,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which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provides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terminal,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9685" y="3564608"/>
            <a:ext cx="8910320" cy="1080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access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20">
                <a:latin typeface="Calibri"/>
                <a:cs typeface="Calibri"/>
              </a:rPr>
              <a:t>low-</a:t>
            </a:r>
            <a:r>
              <a:rPr dirty="0" sz="2300">
                <a:latin typeface="Calibri"/>
                <a:cs typeface="Calibri"/>
              </a:rPr>
              <a:t>level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tools</a:t>
            </a:r>
            <a:endParaRPr sz="2300">
              <a:latin typeface="Calibri"/>
              <a:cs typeface="Calibri"/>
            </a:endParaRPr>
          </a:p>
          <a:p>
            <a:pPr marL="483870" indent="-471170">
              <a:lnSpc>
                <a:spcPct val="100000"/>
              </a:lnSpc>
              <a:spcBef>
                <a:spcPts val="2780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terminal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available</a:t>
            </a:r>
            <a:r>
              <a:rPr dirty="0" sz="2300" spc="-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on</a:t>
            </a:r>
            <a:r>
              <a:rPr dirty="0" sz="2300" spc="-4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macOS</a:t>
            </a:r>
            <a:r>
              <a:rPr dirty="0" sz="2300" spc="-3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at</a:t>
            </a:r>
            <a:r>
              <a:rPr dirty="0" sz="2300" spc="-20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Applications/Utilities/Terminal</a:t>
            </a:r>
            <a:r>
              <a:rPr dirty="0" sz="2300" spc="-1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9685" y="4972164"/>
            <a:ext cx="1282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73691" y="4997432"/>
            <a:ext cx="1143000" cy="3587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65"/>
              </a:lnSpc>
            </a:pPr>
            <a:r>
              <a:rPr dirty="0" sz="2300" spc="-10" b="1">
                <a:latin typeface="Calibri"/>
                <a:cs typeface="Calibri"/>
              </a:rPr>
              <a:t>Windows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69833" y="4972164"/>
            <a:ext cx="1685544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Calibri"/>
                <a:cs typeface="Calibri"/>
              </a:rPr>
              <a:t>-</a:t>
            </a:r>
            <a:r>
              <a:rPr dirty="0" sz="2300" spc="-30" b="1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As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with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some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other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programming </a:t>
            </a:r>
            <a:r>
              <a:rPr dirty="0" sz="2300">
                <a:latin typeface="Calibri"/>
                <a:cs typeface="Calibri"/>
              </a:rPr>
              <a:t>tools,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using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terminal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(or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command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line)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on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Windows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has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traditionally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not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been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as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simple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or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easy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as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 spc="-25">
                <a:latin typeface="Calibri"/>
                <a:cs typeface="Calibri"/>
              </a:rPr>
              <a:t>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9685" y="5324156"/>
            <a:ext cx="18854420" cy="1432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Calibri"/>
                <a:cs typeface="Calibri"/>
              </a:rPr>
              <a:t>other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operating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systems.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But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things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are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getting</a:t>
            </a:r>
            <a:r>
              <a:rPr dirty="0" sz="2300" spc="-8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better.</a:t>
            </a:r>
            <a:endParaRPr sz="2300">
              <a:latin typeface="Calibri"/>
              <a:cs typeface="Calibri"/>
            </a:endParaRPr>
          </a:p>
          <a:p>
            <a:pPr marL="483870" marR="5080" indent="-471805">
              <a:lnSpc>
                <a:spcPct val="100400"/>
              </a:lnSpc>
              <a:spcBef>
                <a:spcPts val="2770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300">
                <a:latin typeface="Calibri"/>
                <a:cs typeface="Calibri"/>
              </a:rPr>
              <a:t>Windows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has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traditionally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had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its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own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terminal-</a:t>
            </a:r>
            <a:r>
              <a:rPr dirty="0" sz="2300">
                <a:latin typeface="Calibri"/>
                <a:cs typeface="Calibri"/>
              </a:rPr>
              <a:t>like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program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called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cmd</a:t>
            </a:r>
            <a:r>
              <a:rPr dirty="0" sz="2300" spc="-50" b="1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("the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command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prompt")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for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long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time.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It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equivalent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old-</a:t>
            </a:r>
            <a:r>
              <a:rPr dirty="0" sz="2300">
                <a:latin typeface="Calibri"/>
                <a:cs typeface="Calibri"/>
              </a:rPr>
              <a:t>style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Windows </a:t>
            </a:r>
            <a:r>
              <a:rPr dirty="0" sz="2300">
                <a:latin typeface="Calibri"/>
                <a:cs typeface="Calibri"/>
              </a:rPr>
              <a:t>DOS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prompt.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749923" y="6560602"/>
            <a:ext cx="17055465" cy="4413250"/>
            <a:chOff x="2749923" y="6560602"/>
            <a:chExt cx="17055465" cy="441325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9923" y="6560602"/>
              <a:ext cx="14306376" cy="41487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8533" y="8051191"/>
              <a:ext cx="7406442" cy="2922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1.4</a:t>
            </a:r>
            <a:r>
              <a:rPr dirty="0" spc="-90"/>
              <a:t> </a:t>
            </a:r>
            <a:r>
              <a:rPr dirty="0"/>
              <a:t>Open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 spc="-25"/>
              <a:t>command-</a:t>
            </a:r>
            <a:r>
              <a:rPr dirty="0"/>
              <a:t>line</a:t>
            </a:r>
            <a:r>
              <a:rPr dirty="0" spc="-90"/>
              <a:t> </a:t>
            </a:r>
            <a:r>
              <a:rPr dirty="0"/>
              <a:t>interface</a:t>
            </a:r>
            <a:r>
              <a:rPr dirty="0" spc="-105"/>
              <a:t> </a:t>
            </a:r>
            <a:r>
              <a:rPr dirty="0"/>
              <a:t>-</a:t>
            </a:r>
            <a:r>
              <a:rPr dirty="0" spc="-160"/>
              <a:t> </a:t>
            </a:r>
            <a:r>
              <a:rPr dirty="0" spc="-10"/>
              <a:t>Windows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4092" y="1594905"/>
            <a:ext cx="11724005" cy="92075"/>
          </a:xfrm>
          <a:custGeom>
            <a:avLst/>
            <a:gdLst/>
            <a:ahLst/>
            <a:cxnLst/>
            <a:rect l="l" t="t" r="r" b="b"/>
            <a:pathLst>
              <a:path w="11724005" h="92075">
                <a:moveTo>
                  <a:pt x="11723621" y="0"/>
                </a:moveTo>
                <a:lnTo>
                  <a:pt x="0" y="0"/>
                </a:lnTo>
                <a:lnTo>
                  <a:pt x="0" y="91747"/>
                </a:lnTo>
                <a:lnTo>
                  <a:pt x="11723621" y="91747"/>
                </a:lnTo>
                <a:lnTo>
                  <a:pt x="11723621" y="0"/>
                </a:lnTo>
                <a:close/>
              </a:path>
            </a:pathLst>
          </a:custGeom>
          <a:solidFill>
            <a:srgbClr val="EB5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1007" y="1961270"/>
            <a:ext cx="11049635" cy="91313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685165" marR="5080" indent="-471805">
              <a:lnSpc>
                <a:spcPts val="3170"/>
              </a:lnSpc>
              <a:spcBef>
                <a:spcPts val="204"/>
              </a:spcBef>
              <a:buFont typeface="Arial"/>
              <a:buChar char="•"/>
              <a:tabLst>
                <a:tab pos="685165" algn="l"/>
              </a:tabLst>
            </a:pPr>
            <a:r>
              <a:rPr dirty="0" sz="2650">
                <a:latin typeface="Calibri"/>
                <a:cs typeface="Calibri"/>
              </a:rPr>
              <a:t>Depending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on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version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Windows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keyboard,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can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use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one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following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open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command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window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50">
                <a:latin typeface="Calibri"/>
                <a:cs typeface="Calibri"/>
              </a:rPr>
              <a:t>:</a:t>
            </a:r>
            <a:endParaRPr sz="2650">
              <a:latin typeface="Calibri"/>
              <a:cs typeface="Calibri"/>
            </a:endParaRPr>
          </a:p>
          <a:p>
            <a:pPr lvl="1" marL="1439545" marR="284480" indent="-471805">
              <a:lnSpc>
                <a:spcPts val="3170"/>
              </a:lnSpc>
              <a:spcBef>
                <a:spcPts val="3160"/>
              </a:spcBef>
              <a:buFont typeface="Arial"/>
              <a:buChar char="•"/>
              <a:tabLst>
                <a:tab pos="1439545" algn="l"/>
              </a:tabLst>
            </a:pPr>
            <a:r>
              <a:rPr dirty="0" sz="2650">
                <a:latin typeface="Calibri"/>
                <a:cs typeface="Calibri"/>
              </a:rPr>
              <a:t>Go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Start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menu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or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screen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enter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"Command</a:t>
            </a:r>
            <a:r>
              <a:rPr dirty="0" sz="2650" spc="-3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Prompt"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in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the </a:t>
            </a:r>
            <a:r>
              <a:rPr dirty="0" sz="2650">
                <a:latin typeface="Calibri"/>
                <a:cs typeface="Calibri"/>
              </a:rPr>
              <a:t>search</a:t>
            </a:r>
            <a:r>
              <a:rPr dirty="0" sz="2650" spc="-10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field.</a:t>
            </a:r>
            <a:endParaRPr sz="2650">
              <a:latin typeface="Calibri"/>
              <a:cs typeface="Calibri"/>
            </a:endParaRPr>
          </a:p>
          <a:p>
            <a:pPr lvl="1" marL="1439545" indent="-471805">
              <a:lnSpc>
                <a:spcPct val="100000"/>
              </a:lnSpc>
              <a:spcBef>
                <a:spcPts val="3045"/>
              </a:spcBef>
              <a:buFont typeface="Arial"/>
              <a:buChar char="•"/>
              <a:tabLst>
                <a:tab pos="1439545" algn="l"/>
              </a:tabLst>
            </a:pPr>
            <a:r>
              <a:rPr dirty="0" sz="2650">
                <a:latin typeface="Calibri"/>
                <a:cs typeface="Calibri"/>
              </a:rPr>
              <a:t>Go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Start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menu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→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Windows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System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→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Command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Prompt.</a:t>
            </a:r>
            <a:endParaRPr sz="2650">
              <a:latin typeface="Calibri"/>
              <a:cs typeface="Calibri"/>
            </a:endParaRPr>
          </a:p>
          <a:p>
            <a:pPr lvl="1" marL="1439545" indent="-471805">
              <a:lnSpc>
                <a:spcPct val="100000"/>
              </a:lnSpc>
              <a:spcBef>
                <a:spcPts val="3155"/>
              </a:spcBef>
              <a:buFont typeface="Arial"/>
              <a:buChar char="•"/>
              <a:tabLst>
                <a:tab pos="1439545" algn="l"/>
              </a:tabLst>
            </a:pPr>
            <a:r>
              <a:rPr dirty="0" sz="2650">
                <a:latin typeface="Calibri"/>
                <a:cs typeface="Calibri"/>
              </a:rPr>
              <a:t>Go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Start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menu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→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All</a:t>
            </a:r>
            <a:r>
              <a:rPr dirty="0" sz="2650" spc="-3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Programs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→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Accessories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→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Command</a:t>
            </a:r>
            <a:r>
              <a:rPr dirty="0" sz="2650" spc="-2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Prompt.</a:t>
            </a:r>
            <a:endParaRPr sz="2650">
              <a:latin typeface="Calibri"/>
              <a:cs typeface="Calibri"/>
            </a:endParaRPr>
          </a:p>
          <a:p>
            <a:pPr lvl="1" marL="1439545" marR="92710" indent="-471805">
              <a:lnSpc>
                <a:spcPct val="99600"/>
              </a:lnSpc>
              <a:spcBef>
                <a:spcPts val="3165"/>
              </a:spcBef>
              <a:buFont typeface="Arial"/>
              <a:buChar char="•"/>
              <a:tabLst>
                <a:tab pos="1439545" algn="l"/>
              </a:tabLst>
            </a:pPr>
            <a:r>
              <a:rPr dirty="0" sz="2650">
                <a:latin typeface="Calibri"/>
                <a:cs typeface="Calibri"/>
              </a:rPr>
              <a:t>Go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Start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screen,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hover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mouse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in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lower-</a:t>
            </a:r>
            <a:r>
              <a:rPr dirty="0" sz="2650">
                <a:latin typeface="Calibri"/>
                <a:cs typeface="Calibri"/>
              </a:rPr>
              <a:t>left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corner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of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screen,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click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down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arrow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that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appears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(on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touch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screen, </a:t>
            </a:r>
            <a:r>
              <a:rPr dirty="0" sz="2650">
                <a:latin typeface="Calibri"/>
                <a:cs typeface="Calibri"/>
              </a:rPr>
              <a:t>instead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flick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up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from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bottom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screen).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Apps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page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should </a:t>
            </a:r>
            <a:r>
              <a:rPr dirty="0" sz="2650">
                <a:latin typeface="Calibri"/>
                <a:cs typeface="Calibri"/>
              </a:rPr>
              <a:t>open.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Click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on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Command</a:t>
            </a:r>
            <a:r>
              <a:rPr dirty="0" sz="2650" spc="-3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Prompt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in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Windows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System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section.</a:t>
            </a:r>
            <a:endParaRPr sz="26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lvl="1" marL="1439545" marR="53340" indent="-471805">
              <a:lnSpc>
                <a:spcPts val="3170"/>
              </a:lnSpc>
              <a:buFont typeface="Arial"/>
              <a:buChar char="•"/>
              <a:tabLst>
                <a:tab pos="1439545" algn="l"/>
              </a:tabLst>
            </a:pPr>
            <a:r>
              <a:rPr dirty="0" sz="2650">
                <a:latin typeface="Calibri"/>
                <a:cs typeface="Calibri"/>
              </a:rPr>
              <a:t>Hold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special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Windows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key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on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keyboard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press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"X"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key. </a:t>
            </a:r>
            <a:r>
              <a:rPr dirty="0" sz="2650">
                <a:latin typeface="Calibri"/>
                <a:cs typeface="Calibri"/>
              </a:rPr>
              <a:t>Choose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"Command</a:t>
            </a:r>
            <a:r>
              <a:rPr dirty="0" sz="2650" spc="-3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Prompt"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from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pop-</a:t>
            </a:r>
            <a:r>
              <a:rPr dirty="0" sz="2650">
                <a:latin typeface="Calibri"/>
                <a:cs typeface="Calibri"/>
              </a:rPr>
              <a:t>up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menu.</a:t>
            </a:r>
            <a:endParaRPr sz="2650">
              <a:latin typeface="Calibri"/>
              <a:cs typeface="Calibri"/>
            </a:endParaRPr>
          </a:p>
          <a:p>
            <a:pPr lvl="1" marL="1439545" marR="360680" indent="-471805">
              <a:lnSpc>
                <a:spcPts val="3170"/>
              </a:lnSpc>
              <a:spcBef>
                <a:spcPts val="3160"/>
              </a:spcBef>
              <a:buFont typeface="Arial"/>
              <a:buChar char="•"/>
              <a:tabLst>
                <a:tab pos="1439545" algn="l"/>
              </a:tabLst>
            </a:pPr>
            <a:r>
              <a:rPr dirty="0" sz="2650">
                <a:latin typeface="Calibri"/>
                <a:cs typeface="Calibri"/>
              </a:rPr>
              <a:t>Hold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Windows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key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press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"R"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key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get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"Run"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window. </a:t>
            </a:r>
            <a:r>
              <a:rPr dirty="0" sz="2650">
                <a:latin typeface="Calibri"/>
                <a:cs typeface="Calibri"/>
              </a:rPr>
              <a:t>Type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"cmd"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in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box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click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OK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key.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0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©</a:t>
            </a:r>
            <a:r>
              <a:rPr dirty="0" sz="2300" spc="-4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2024</a:t>
            </a:r>
            <a:r>
              <a:rPr dirty="0" sz="2300" spc="-2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Web</a:t>
            </a:r>
            <a:r>
              <a:rPr dirty="0" sz="2300" spc="-3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Age</a:t>
            </a:r>
            <a:r>
              <a:rPr dirty="0" sz="2300" spc="-4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Solutions,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All</a:t>
            </a:r>
            <a:r>
              <a:rPr dirty="0" sz="2300" spc="-5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rights</a:t>
            </a:r>
            <a:r>
              <a:rPr dirty="0" sz="2300" spc="-2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reserved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8373" y="2918337"/>
            <a:ext cx="7161361" cy="42455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1.5</a:t>
            </a:r>
            <a:r>
              <a:rPr dirty="0" spc="-95"/>
              <a:t> </a:t>
            </a:r>
            <a:r>
              <a:rPr dirty="0"/>
              <a:t>Basic</a:t>
            </a:r>
            <a:r>
              <a:rPr dirty="0" spc="-90"/>
              <a:t> </a:t>
            </a:r>
            <a:r>
              <a:rPr dirty="0" spc="-20"/>
              <a:t>Built-</a:t>
            </a:r>
            <a:r>
              <a:rPr dirty="0"/>
              <a:t>In</a:t>
            </a:r>
            <a:r>
              <a:rPr dirty="0" spc="-200"/>
              <a:t> </a:t>
            </a:r>
            <a:r>
              <a:rPr dirty="0" spc="-40"/>
              <a:t>Terminal</a:t>
            </a:r>
            <a:r>
              <a:rPr dirty="0" spc="-95"/>
              <a:t> </a:t>
            </a:r>
            <a:r>
              <a:rPr dirty="0" spc="-10"/>
              <a:t>Commands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4092" y="1594905"/>
            <a:ext cx="11724005" cy="92075"/>
          </a:xfrm>
          <a:custGeom>
            <a:avLst/>
            <a:gdLst/>
            <a:ahLst/>
            <a:cxnLst/>
            <a:rect l="l" t="t" r="r" b="b"/>
            <a:pathLst>
              <a:path w="11724005" h="92075">
                <a:moveTo>
                  <a:pt x="11723621" y="0"/>
                </a:moveTo>
                <a:lnTo>
                  <a:pt x="0" y="0"/>
                </a:lnTo>
                <a:lnTo>
                  <a:pt x="0" y="91747"/>
                </a:lnTo>
                <a:lnTo>
                  <a:pt x="11723621" y="91747"/>
                </a:lnTo>
                <a:lnTo>
                  <a:pt x="11723621" y="0"/>
                </a:lnTo>
                <a:close/>
              </a:path>
            </a:pathLst>
          </a:custGeom>
          <a:solidFill>
            <a:srgbClr val="EB5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1007" y="10715308"/>
            <a:ext cx="552069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©</a:t>
            </a:r>
            <a:r>
              <a:rPr dirty="0" sz="2300" spc="-4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2024</a:t>
            </a:r>
            <a:r>
              <a:rPr dirty="0" sz="2300" spc="-2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Web</a:t>
            </a:r>
            <a:r>
              <a:rPr dirty="0" sz="2300" spc="-3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Age</a:t>
            </a:r>
            <a:r>
              <a:rPr dirty="0" sz="2300" spc="-4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Solutions,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All</a:t>
            </a:r>
            <a:r>
              <a:rPr dirty="0" sz="2300" spc="-5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rights</a:t>
            </a:r>
            <a:r>
              <a:rPr dirty="0" sz="2300" spc="-2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reserved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351775" y="2456689"/>
            <a:ext cx="6668770" cy="812165"/>
          </a:xfrm>
          <a:custGeom>
            <a:avLst/>
            <a:gdLst/>
            <a:ahLst/>
            <a:cxnLst/>
            <a:rect l="l" t="t" r="r" b="b"/>
            <a:pathLst>
              <a:path w="6668770" h="812164">
                <a:moveTo>
                  <a:pt x="6668694" y="0"/>
                </a:moveTo>
                <a:lnTo>
                  <a:pt x="1395069" y="0"/>
                </a:lnTo>
                <a:lnTo>
                  <a:pt x="1395069" y="402183"/>
                </a:lnTo>
                <a:lnTo>
                  <a:pt x="0" y="402183"/>
                </a:lnTo>
                <a:lnTo>
                  <a:pt x="0" y="811911"/>
                </a:lnTo>
                <a:lnTo>
                  <a:pt x="4685423" y="811911"/>
                </a:lnTo>
                <a:lnTo>
                  <a:pt x="4685423" y="409727"/>
                </a:lnTo>
                <a:lnTo>
                  <a:pt x="6668694" y="409727"/>
                </a:lnTo>
                <a:lnTo>
                  <a:pt x="6668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67777" y="2428899"/>
            <a:ext cx="7087870" cy="24390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483870" marR="5080" indent="-471805">
              <a:lnSpc>
                <a:spcPts val="3170"/>
              </a:lnSpc>
              <a:spcBef>
                <a:spcPts val="204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650">
                <a:latin typeface="Calibri"/>
                <a:cs typeface="Calibri"/>
              </a:rPr>
              <a:t>These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are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few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things</a:t>
            </a:r>
            <a:r>
              <a:rPr dirty="0" sz="2650" spc="-2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will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need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be </a:t>
            </a:r>
            <a:r>
              <a:rPr dirty="0" sz="2650">
                <a:latin typeface="Calibri"/>
                <a:cs typeface="Calibri"/>
              </a:rPr>
              <a:t>able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do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with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command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line.</a:t>
            </a:r>
            <a:endParaRPr sz="2650">
              <a:latin typeface="Calibri"/>
              <a:cs typeface="Calibri"/>
            </a:endParaRPr>
          </a:p>
          <a:p>
            <a:pPr marL="483234" marR="78105" indent="-471170">
              <a:lnSpc>
                <a:spcPts val="3170"/>
              </a:lnSpc>
              <a:spcBef>
                <a:spcPts val="3145"/>
              </a:spcBef>
              <a:buFont typeface="Arial"/>
              <a:buChar char="•"/>
              <a:tabLst>
                <a:tab pos="483234" algn="l"/>
              </a:tabLst>
            </a:pPr>
            <a:r>
              <a:rPr dirty="0" sz="2650" spc="-20">
                <a:latin typeface="Calibri"/>
                <a:cs typeface="Calibri"/>
              </a:rPr>
              <a:t>Navigate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computer's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file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system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along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with </a:t>
            </a:r>
            <a:r>
              <a:rPr dirty="0" sz="2650" spc="-10">
                <a:latin typeface="Calibri"/>
                <a:cs typeface="Calibri"/>
              </a:rPr>
              <a:t>base-</a:t>
            </a:r>
            <a:r>
              <a:rPr dirty="0" sz="2650">
                <a:latin typeface="Calibri"/>
                <a:cs typeface="Calibri"/>
              </a:rPr>
              <a:t>level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tasks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such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as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create,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45">
                <a:latin typeface="Calibri"/>
                <a:cs typeface="Calibri"/>
              </a:rPr>
              <a:t>copy,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rename,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10">
                <a:latin typeface="Calibri"/>
                <a:cs typeface="Calibri"/>
              </a:rPr>
              <a:t> delete.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79684" y="2213889"/>
            <a:ext cx="10054590" cy="8198484"/>
          </a:xfrm>
          <a:prstGeom prst="rect">
            <a:avLst/>
          </a:prstGeom>
          <a:ln w="31420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endParaRPr sz="2650">
              <a:latin typeface="Times New Roman"/>
              <a:cs typeface="Times New Roman"/>
            </a:endParaRPr>
          </a:p>
          <a:p>
            <a:pPr marL="828675">
              <a:lnSpc>
                <a:spcPct val="100000"/>
              </a:lnSpc>
            </a:pPr>
            <a:r>
              <a:rPr dirty="0" sz="2650">
                <a:latin typeface="Calibri"/>
                <a:cs typeface="Calibri"/>
              </a:rPr>
              <a:t>Move</a:t>
            </a:r>
            <a:r>
              <a:rPr dirty="0" sz="2650" spc="-10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around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9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directory</a:t>
            </a:r>
            <a:r>
              <a:rPr dirty="0" sz="2650" spc="-9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structure: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 spc="-25" b="1">
                <a:latin typeface="Calibri"/>
                <a:cs typeface="Calibri"/>
              </a:rPr>
              <a:t>cd</a:t>
            </a:r>
            <a:endParaRPr sz="2650">
              <a:latin typeface="Calibri"/>
              <a:cs typeface="Calibri"/>
            </a:endParaRPr>
          </a:p>
          <a:p>
            <a:pPr marL="828675" marR="5243195">
              <a:lnSpc>
                <a:spcPct val="199200"/>
              </a:lnSpc>
            </a:pPr>
            <a:r>
              <a:rPr dirty="0" sz="2650" spc="-10">
                <a:latin typeface="Calibri"/>
                <a:cs typeface="Calibri"/>
              </a:rPr>
              <a:t>Create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directories: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mkdir </a:t>
            </a:r>
            <a:r>
              <a:rPr dirty="0" sz="2650">
                <a:latin typeface="Calibri"/>
                <a:cs typeface="Calibri"/>
              </a:rPr>
              <a:t>Copy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files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or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directories: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25" b="1">
                <a:latin typeface="Calibri"/>
                <a:cs typeface="Calibri"/>
              </a:rPr>
              <a:t>cp </a:t>
            </a:r>
            <a:r>
              <a:rPr dirty="0" sz="2650">
                <a:latin typeface="Calibri"/>
                <a:cs typeface="Calibri"/>
              </a:rPr>
              <a:t>Move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files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or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directories: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25" b="1">
                <a:latin typeface="Calibri"/>
                <a:cs typeface="Calibri"/>
              </a:rPr>
              <a:t>mv </a:t>
            </a:r>
            <a:r>
              <a:rPr dirty="0" sz="2650">
                <a:latin typeface="Calibri"/>
                <a:cs typeface="Calibri"/>
              </a:rPr>
              <a:t>Delete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files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or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directories: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25" b="1">
                <a:latin typeface="Calibri"/>
                <a:cs typeface="Calibri"/>
              </a:rPr>
              <a:t>rm</a:t>
            </a:r>
            <a:endParaRPr sz="2650">
              <a:latin typeface="Calibri"/>
              <a:cs typeface="Calibri"/>
            </a:endParaRPr>
          </a:p>
          <a:p>
            <a:pPr marL="828675">
              <a:lnSpc>
                <a:spcPct val="100000"/>
              </a:lnSpc>
              <a:spcBef>
                <a:spcPts val="3150"/>
              </a:spcBef>
            </a:pPr>
            <a:r>
              <a:rPr dirty="0" sz="2650">
                <a:latin typeface="Calibri"/>
                <a:cs typeface="Calibri"/>
              </a:rPr>
              <a:t>Download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files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found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at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specific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URLs: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20" b="1">
                <a:latin typeface="Calibri"/>
                <a:cs typeface="Calibri"/>
              </a:rPr>
              <a:t>curl</a:t>
            </a:r>
            <a:endParaRPr sz="2650">
              <a:latin typeface="Calibri"/>
              <a:cs typeface="Calibri"/>
            </a:endParaRPr>
          </a:p>
          <a:p>
            <a:pPr marL="828675">
              <a:lnSpc>
                <a:spcPct val="100000"/>
              </a:lnSpc>
              <a:spcBef>
                <a:spcPts val="3155"/>
              </a:spcBef>
            </a:pPr>
            <a:r>
              <a:rPr dirty="0" sz="2650">
                <a:latin typeface="Calibri"/>
                <a:cs typeface="Calibri"/>
              </a:rPr>
              <a:t>Search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for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fragments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text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inside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larger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bodies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text: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20" b="1">
                <a:latin typeface="Calibri"/>
                <a:cs typeface="Calibri"/>
              </a:rPr>
              <a:t>grep</a:t>
            </a:r>
            <a:endParaRPr sz="2650">
              <a:latin typeface="Calibri"/>
              <a:cs typeface="Calibri"/>
            </a:endParaRPr>
          </a:p>
          <a:p>
            <a:pPr marL="828675">
              <a:lnSpc>
                <a:spcPct val="100000"/>
              </a:lnSpc>
              <a:spcBef>
                <a:spcPts val="3155"/>
              </a:spcBef>
            </a:pPr>
            <a:r>
              <a:rPr dirty="0" sz="2650">
                <a:latin typeface="Calibri"/>
                <a:cs typeface="Calibri"/>
              </a:rPr>
              <a:t>View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file's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contents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page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by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page: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less,</a:t>
            </a:r>
            <a:r>
              <a:rPr dirty="0" sz="2650" spc="-60" b="1">
                <a:latin typeface="Calibri"/>
                <a:cs typeface="Calibri"/>
              </a:rPr>
              <a:t> </a:t>
            </a:r>
            <a:r>
              <a:rPr dirty="0" sz="2650" spc="-25" b="1">
                <a:latin typeface="Calibri"/>
                <a:cs typeface="Calibri"/>
              </a:rPr>
              <a:t>cat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Calibri"/>
              <a:cs typeface="Calibri"/>
            </a:endParaRPr>
          </a:p>
          <a:p>
            <a:pPr marL="828675" marR="120650">
              <a:lnSpc>
                <a:spcPts val="3170"/>
              </a:lnSpc>
            </a:pPr>
            <a:r>
              <a:rPr dirty="0" sz="2650" spc="-10">
                <a:latin typeface="Calibri"/>
                <a:cs typeface="Calibri"/>
              </a:rPr>
              <a:t>Manipulate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transform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streams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9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text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(for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example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changing</a:t>
            </a:r>
            <a:r>
              <a:rPr dirty="0" sz="2650" spc="6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all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instances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&lt;div&gt;s</a:t>
            </a:r>
            <a:r>
              <a:rPr dirty="0" sz="2650" spc="-3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in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HTML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file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&lt;article&gt;):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awk,</a:t>
            </a:r>
            <a:r>
              <a:rPr dirty="0" sz="2650" spc="-60" b="1">
                <a:latin typeface="Calibri"/>
                <a:cs typeface="Calibri"/>
              </a:rPr>
              <a:t> </a:t>
            </a:r>
            <a:r>
              <a:rPr dirty="0" sz="2650" spc="-40" b="1">
                <a:latin typeface="Calibri"/>
                <a:cs typeface="Calibri"/>
              </a:rPr>
              <a:t>tr,</a:t>
            </a:r>
            <a:r>
              <a:rPr dirty="0" sz="2650" spc="-65" b="1">
                <a:latin typeface="Calibri"/>
                <a:cs typeface="Calibri"/>
              </a:rPr>
              <a:t> </a:t>
            </a:r>
            <a:r>
              <a:rPr dirty="0" sz="2650" spc="-25" b="1">
                <a:latin typeface="Calibri"/>
                <a:cs typeface="Calibri"/>
              </a:rPr>
              <a:t>sed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1.6</a:t>
            </a:r>
            <a:r>
              <a:rPr dirty="0" spc="-190"/>
              <a:t> </a:t>
            </a:r>
            <a:r>
              <a:rPr dirty="0"/>
              <a:t>Visual</a:t>
            </a:r>
            <a:r>
              <a:rPr dirty="0" spc="-105"/>
              <a:t> </a:t>
            </a:r>
            <a:r>
              <a:rPr dirty="0"/>
              <a:t>Studio</a:t>
            </a:r>
            <a:r>
              <a:rPr dirty="0" spc="-120"/>
              <a:t> </a:t>
            </a:r>
            <a:r>
              <a:rPr dirty="0" spc="-20"/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4092" y="1594905"/>
            <a:ext cx="11724005" cy="92075"/>
          </a:xfrm>
          <a:custGeom>
            <a:avLst/>
            <a:gdLst/>
            <a:ahLst/>
            <a:cxnLst/>
            <a:rect l="l" t="t" r="r" b="b"/>
            <a:pathLst>
              <a:path w="11724005" h="92075">
                <a:moveTo>
                  <a:pt x="11723621" y="0"/>
                </a:moveTo>
                <a:lnTo>
                  <a:pt x="0" y="0"/>
                </a:lnTo>
                <a:lnTo>
                  <a:pt x="0" y="91747"/>
                </a:lnTo>
                <a:lnTo>
                  <a:pt x="11723621" y="91747"/>
                </a:lnTo>
                <a:lnTo>
                  <a:pt x="11723621" y="0"/>
                </a:lnTo>
                <a:close/>
              </a:path>
            </a:pathLst>
          </a:custGeom>
          <a:solidFill>
            <a:srgbClr val="EB5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1007" y="10715308"/>
            <a:ext cx="552069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©</a:t>
            </a:r>
            <a:r>
              <a:rPr dirty="0" sz="2300" spc="-4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2024</a:t>
            </a:r>
            <a:r>
              <a:rPr dirty="0" sz="2300" spc="-2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Web</a:t>
            </a:r>
            <a:r>
              <a:rPr dirty="0" sz="2300" spc="-3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Age</a:t>
            </a:r>
            <a:r>
              <a:rPr dirty="0" sz="2300" spc="-4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Solutions,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All</a:t>
            </a:r>
            <a:r>
              <a:rPr dirty="0" sz="2300" spc="-5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AEABAB"/>
                </a:solidFill>
                <a:latin typeface="Calibri"/>
                <a:cs typeface="Calibri"/>
              </a:rPr>
              <a:t>rights</a:t>
            </a:r>
            <a:r>
              <a:rPr dirty="0" sz="2300" spc="-2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AEABAB"/>
                </a:solidFill>
                <a:latin typeface="Calibri"/>
                <a:cs typeface="Calibri"/>
              </a:rPr>
              <a:t>reserved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5654" y="2253063"/>
            <a:ext cx="12969875" cy="2286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3870" marR="1183640" indent="-471805">
              <a:lnSpc>
                <a:spcPct val="100600"/>
              </a:lnSpc>
              <a:spcBef>
                <a:spcPts val="95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950" spc="-90">
                <a:latin typeface="Calibri"/>
                <a:cs typeface="Calibri"/>
              </a:rPr>
              <a:t>To</a:t>
            </a:r>
            <a:r>
              <a:rPr dirty="0" sz="2950" spc="-3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be</a:t>
            </a:r>
            <a:r>
              <a:rPr dirty="0" sz="2950" spc="-3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a</a:t>
            </a:r>
            <a:r>
              <a:rPr dirty="0" sz="2950" spc="-2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strong</a:t>
            </a:r>
            <a:r>
              <a:rPr dirty="0" sz="2950" spc="-3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developer</a:t>
            </a:r>
            <a:r>
              <a:rPr dirty="0" sz="2950" spc="-4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you</a:t>
            </a:r>
            <a:r>
              <a:rPr dirty="0" sz="2950" spc="-4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need</a:t>
            </a:r>
            <a:r>
              <a:rPr dirty="0" sz="2950" spc="-4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to</a:t>
            </a:r>
            <a:r>
              <a:rPr dirty="0" sz="2950" spc="-2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be</a:t>
            </a:r>
            <a:r>
              <a:rPr dirty="0" sz="2950" spc="-3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comfortable</a:t>
            </a:r>
            <a:r>
              <a:rPr dirty="0" sz="2950" spc="-4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with</a:t>
            </a:r>
            <a:r>
              <a:rPr dirty="0" sz="2950" spc="-3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your</a:t>
            </a:r>
            <a:r>
              <a:rPr dirty="0" sz="2950" spc="-4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integrated </a:t>
            </a:r>
            <a:r>
              <a:rPr dirty="0" sz="2950">
                <a:latin typeface="Calibri"/>
                <a:cs typeface="Calibri"/>
              </a:rPr>
              <a:t>development</a:t>
            </a:r>
            <a:r>
              <a:rPr dirty="0" sz="2950" spc="-12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environment</a:t>
            </a:r>
            <a:r>
              <a:rPr dirty="0" sz="2950" spc="-120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(IDE).</a:t>
            </a:r>
            <a:endParaRPr sz="2950">
              <a:latin typeface="Calibri"/>
              <a:cs typeface="Calibri"/>
            </a:endParaRPr>
          </a:p>
          <a:p>
            <a:pPr marL="483870" marR="5080" indent="-471805">
              <a:lnSpc>
                <a:spcPct val="100400"/>
              </a:lnSpc>
              <a:spcBef>
                <a:spcPts val="3570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950">
                <a:latin typeface="Calibri"/>
                <a:cs typeface="Calibri"/>
              </a:rPr>
              <a:t>An</a:t>
            </a:r>
            <a:r>
              <a:rPr dirty="0" sz="2950" spc="-50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integrated</a:t>
            </a:r>
            <a:r>
              <a:rPr dirty="0" sz="2950" spc="-6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development</a:t>
            </a:r>
            <a:r>
              <a:rPr dirty="0" sz="2950" spc="-7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environment</a:t>
            </a:r>
            <a:r>
              <a:rPr dirty="0" sz="2950" spc="-7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(IDE)</a:t>
            </a:r>
            <a:r>
              <a:rPr dirty="0" sz="2950" spc="-5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is</a:t>
            </a:r>
            <a:r>
              <a:rPr dirty="0" sz="2950" spc="-4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a</a:t>
            </a:r>
            <a:r>
              <a:rPr dirty="0" sz="2950" spc="-4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software</a:t>
            </a:r>
            <a:r>
              <a:rPr dirty="0" sz="2950" spc="-5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application</a:t>
            </a:r>
            <a:r>
              <a:rPr dirty="0" sz="2950" spc="-6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that</a:t>
            </a:r>
            <a:r>
              <a:rPr dirty="0" sz="2950" spc="-5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helps programmers</a:t>
            </a:r>
            <a:r>
              <a:rPr dirty="0" sz="2950" spc="-6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develop</a:t>
            </a:r>
            <a:r>
              <a:rPr dirty="0" sz="2950" spc="-60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applications.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5654" y="4966539"/>
            <a:ext cx="15748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0">
                <a:latin typeface="Arial"/>
                <a:cs typeface="Arial"/>
              </a:rPr>
              <a:t>•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69660" y="4994321"/>
            <a:ext cx="5892165" cy="4616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40"/>
              </a:lnSpc>
            </a:pPr>
            <a:r>
              <a:rPr dirty="0" sz="2950">
                <a:latin typeface="Calibri"/>
                <a:cs typeface="Calibri"/>
              </a:rPr>
              <a:t>Visual</a:t>
            </a:r>
            <a:r>
              <a:rPr dirty="0" sz="2950" spc="-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Studio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Code</a:t>
            </a:r>
            <a:r>
              <a:rPr dirty="0" sz="2950" spc="-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is</a:t>
            </a:r>
            <a:r>
              <a:rPr dirty="0" sz="2950" spc="1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a</a:t>
            </a:r>
            <a:r>
              <a:rPr dirty="0" sz="2950" spc="-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popular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choice.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5654" y="5871449"/>
            <a:ext cx="7827009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950">
                <a:latin typeface="Calibri"/>
                <a:cs typeface="Calibri"/>
              </a:rPr>
              <a:t>Visual</a:t>
            </a:r>
            <a:r>
              <a:rPr dirty="0" sz="2950" spc="-3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Studio</a:t>
            </a:r>
            <a:r>
              <a:rPr dirty="0" sz="2950" spc="-4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is</a:t>
            </a:r>
            <a:r>
              <a:rPr dirty="0" sz="2950" spc="-3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currently</a:t>
            </a:r>
            <a:r>
              <a:rPr dirty="0" sz="2950" spc="-5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installed</a:t>
            </a:r>
            <a:r>
              <a:rPr dirty="0" sz="2950" spc="-4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on</a:t>
            </a:r>
            <a:r>
              <a:rPr dirty="0" sz="2950" spc="-3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your</a:t>
            </a:r>
            <a:r>
              <a:rPr dirty="0" sz="2950" spc="-3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VM’s.</a:t>
            </a:r>
            <a:endParaRPr sz="295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53152" y="375789"/>
            <a:ext cx="3796854" cy="280018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8817" y="4493133"/>
            <a:ext cx="8281189" cy="62162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1.7</a:t>
            </a:r>
            <a:r>
              <a:rPr dirty="0" spc="-155"/>
              <a:t> </a:t>
            </a:r>
            <a:r>
              <a:rPr dirty="0"/>
              <a:t>VS</a:t>
            </a:r>
            <a:r>
              <a:rPr dirty="0" spc="-65"/>
              <a:t> </a:t>
            </a:r>
            <a:r>
              <a:rPr dirty="0"/>
              <a:t>Code</a:t>
            </a:r>
            <a:r>
              <a:rPr dirty="0" spc="-65"/>
              <a:t> </a:t>
            </a:r>
            <a:r>
              <a:rPr dirty="0"/>
              <a:t>Basic</a:t>
            </a:r>
            <a:r>
              <a:rPr dirty="0" spc="-70"/>
              <a:t> </a:t>
            </a:r>
            <a:r>
              <a:rPr dirty="0" spc="-10"/>
              <a:t>Layout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4092" y="1594905"/>
            <a:ext cx="11724005" cy="92075"/>
          </a:xfrm>
          <a:custGeom>
            <a:avLst/>
            <a:gdLst/>
            <a:ahLst/>
            <a:cxnLst/>
            <a:rect l="l" t="t" r="r" b="b"/>
            <a:pathLst>
              <a:path w="11724005" h="92075">
                <a:moveTo>
                  <a:pt x="11723621" y="0"/>
                </a:moveTo>
                <a:lnTo>
                  <a:pt x="0" y="0"/>
                </a:lnTo>
                <a:lnTo>
                  <a:pt x="0" y="91747"/>
                </a:lnTo>
                <a:lnTo>
                  <a:pt x="11723621" y="91747"/>
                </a:lnTo>
                <a:lnTo>
                  <a:pt x="11723621" y="0"/>
                </a:lnTo>
                <a:close/>
              </a:path>
            </a:pathLst>
          </a:custGeom>
          <a:solidFill>
            <a:srgbClr val="EB5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9726" y="2022521"/>
            <a:ext cx="9268460" cy="8069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user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interface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is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divided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into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five</a:t>
            </a:r>
            <a:r>
              <a:rPr dirty="0" sz="2650" spc="-60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main</a:t>
            </a:r>
            <a:r>
              <a:rPr dirty="0" sz="2650" spc="-80" b="1">
                <a:latin typeface="Calibri"/>
                <a:cs typeface="Calibri"/>
              </a:rPr>
              <a:t> </a:t>
            </a:r>
            <a:r>
              <a:rPr dirty="0" sz="2650" spc="-10" b="1">
                <a:latin typeface="Calibri"/>
                <a:cs typeface="Calibri"/>
              </a:rPr>
              <a:t>areas: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483870" marR="280670" indent="-471805">
              <a:lnSpc>
                <a:spcPts val="3170"/>
              </a:lnSpc>
              <a:buAutoNum type="arabicPeriod"/>
              <a:tabLst>
                <a:tab pos="483870" algn="l"/>
              </a:tabLst>
            </a:pPr>
            <a:r>
              <a:rPr dirty="0" sz="2650" b="1">
                <a:latin typeface="Calibri"/>
                <a:cs typeface="Calibri"/>
              </a:rPr>
              <a:t>Editor</a:t>
            </a:r>
            <a:r>
              <a:rPr dirty="0" sz="2650" spc="-60" b="1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-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main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area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edit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files.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40">
                <a:latin typeface="Calibri"/>
                <a:cs typeface="Calibri"/>
              </a:rPr>
              <a:t>You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can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open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as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many </a:t>
            </a:r>
            <a:r>
              <a:rPr dirty="0" sz="2650" spc="-10">
                <a:latin typeface="Calibri"/>
                <a:cs typeface="Calibri"/>
              </a:rPr>
              <a:t>editors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as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like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side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by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side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vertically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horizontally.</a:t>
            </a:r>
            <a:endParaRPr sz="2650">
              <a:latin typeface="Calibri"/>
              <a:cs typeface="Calibri"/>
            </a:endParaRPr>
          </a:p>
          <a:p>
            <a:pPr marL="483870" marR="295910" indent="-471805">
              <a:lnSpc>
                <a:spcPts val="3170"/>
              </a:lnSpc>
              <a:spcBef>
                <a:spcPts val="3160"/>
              </a:spcBef>
              <a:buAutoNum type="arabicPeriod"/>
              <a:tabLst>
                <a:tab pos="483870" algn="l"/>
              </a:tabLst>
            </a:pPr>
            <a:r>
              <a:rPr dirty="0" sz="2650" b="1">
                <a:latin typeface="Calibri"/>
                <a:cs typeface="Calibri"/>
              </a:rPr>
              <a:t>Primary</a:t>
            </a:r>
            <a:r>
              <a:rPr dirty="0" sz="2650" spc="-110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Side</a:t>
            </a:r>
            <a:r>
              <a:rPr dirty="0" sz="2650" spc="-85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Bar</a:t>
            </a:r>
            <a:r>
              <a:rPr dirty="0" sz="2650" spc="-95" b="1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-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Contains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different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views</a:t>
            </a:r>
            <a:r>
              <a:rPr dirty="0" sz="2650" spc="-10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like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Explorer</a:t>
            </a:r>
            <a:r>
              <a:rPr dirty="0" sz="2650" spc="-100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to </a:t>
            </a:r>
            <a:r>
              <a:rPr dirty="0" sz="2650">
                <a:latin typeface="Calibri"/>
                <a:cs typeface="Calibri"/>
              </a:rPr>
              <a:t>assist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while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working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on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your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project.</a:t>
            </a:r>
            <a:endParaRPr sz="2650">
              <a:latin typeface="Calibri"/>
              <a:cs typeface="Calibri"/>
            </a:endParaRPr>
          </a:p>
          <a:p>
            <a:pPr marL="483870" marR="173990" indent="-471805">
              <a:lnSpc>
                <a:spcPts val="3170"/>
              </a:lnSpc>
              <a:spcBef>
                <a:spcPts val="3160"/>
              </a:spcBef>
              <a:buAutoNum type="arabicPeriod"/>
              <a:tabLst>
                <a:tab pos="483870" algn="l"/>
              </a:tabLst>
            </a:pPr>
            <a:r>
              <a:rPr dirty="0" sz="2650" b="1">
                <a:latin typeface="Calibri"/>
                <a:cs typeface="Calibri"/>
              </a:rPr>
              <a:t>Status</a:t>
            </a:r>
            <a:r>
              <a:rPr dirty="0" sz="2650" spc="-75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Bar</a:t>
            </a:r>
            <a:r>
              <a:rPr dirty="0" sz="2650" spc="-70" b="1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-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Information</a:t>
            </a:r>
            <a:r>
              <a:rPr dirty="0" sz="2650" spc="-2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about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opened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project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files </a:t>
            </a:r>
            <a:r>
              <a:rPr dirty="0" sz="2650">
                <a:latin typeface="Calibri"/>
                <a:cs typeface="Calibri"/>
              </a:rPr>
              <a:t>you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edit.</a:t>
            </a:r>
            <a:endParaRPr sz="2650">
              <a:latin typeface="Calibri"/>
              <a:cs typeface="Calibri"/>
            </a:endParaRPr>
          </a:p>
          <a:p>
            <a:pPr marL="483870" marR="176530" indent="-471805">
              <a:lnSpc>
                <a:spcPct val="99600"/>
              </a:lnSpc>
              <a:spcBef>
                <a:spcPts val="3060"/>
              </a:spcBef>
              <a:buAutoNum type="arabicPeriod"/>
              <a:tabLst>
                <a:tab pos="483870" algn="l"/>
              </a:tabLst>
            </a:pPr>
            <a:r>
              <a:rPr dirty="0" sz="2650" b="1">
                <a:latin typeface="Calibri"/>
                <a:cs typeface="Calibri"/>
              </a:rPr>
              <a:t>Activity</a:t>
            </a:r>
            <a:r>
              <a:rPr dirty="0" sz="2650" spc="-80" b="1">
                <a:latin typeface="Calibri"/>
                <a:cs typeface="Calibri"/>
              </a:rPr>
              <a:t> </a:t>
            </a:r>
            <a:r>
              <a:rPr dirty="0" sz="2650" b="1">
                <a:latin typeface="Calibri"/>
                <a:cs typeface="Calibri"/>
              </a:rPr>
              <a:t>Bar</a:t>
            </a:r>
            <a:r>
              <a:rPr dirty="0" sz="2650" spc="-50" b="1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-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Located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on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far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left-</a:t>
            </a:r>
            <a:r>
              <a:rPr dirty="0" sz="2650">
                <a:latin typeface="Calibri"/>
                <a:cs typeface="Calibri"/>
              </a:rPr>
              <a:t>hand</a:t>
            </a:r>
            <a:r>
              <a:rPr dirty="0" sz="2650" spc="-3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side.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Let's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switch </a:t>
            </a:r>
            <a:r>
              <a:rPr dirty="0" sz="2650">
                <a:latin typeface="Calibri"/>
                <a:cs typeface="Calibri"/>
              </a:rPr>
              <a:t>between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views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gives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you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additional</a:t>
            </a:r>
            <a:r>
              <a:rPr dirty="0" sz="2650" spc="-35">
                <a:latin typeface="Calibri"/>
                <a:cs typeface="Calibri"/>
              </a:rPr>
              <a:t> </a:t>
            </a:r>
            <a:r>
              <a:rPr dirty="0" sz="2650" spc="-30">
                <a:latin typeface="Calibri"/>
                <a:cs typeface="Calibri"/>
              </a:rPr>
              <a:t>context-</a:t>
            </a:r>
            <a:r>
              <a:rPr dirty="0" sz="2650" spc="-10">
                <a:latin typeface="Calibri"/>
                <a:cs typeface="Calibri"/>
              </a:rPr>
              <a:t>specific </a:t>
            </a:r>
            <a:r>
              <a:rPr dirty="0" sz="2650" spc="-20">
                <a:latin typeface="Calibri"/>
                <a:cs typeface="Calibri"/>
              </a:rPr>
              <a:t>indicators,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like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number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outgoing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changes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when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Git</a:t>
            </a:r>
            <a:r>
              <a:rPr dirty="0" sz="2650" spc="-40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is </a:t>
            </a:r>
            <a:r>
              <a:rPr dirty="0" sz="2650">
                <a:latin typeface="Calibri"/>
                <a:cs typeface="Calibri"/>
              </a:rPr>
              <a:t>enabled.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 spc="-40">
                <a:latin typeface="Calibri"/>
                <a:cs typeface="Calibri"/>
              </a:rPr>
              <a:t>You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can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change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position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of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Activity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Bar.</a:t>
            </a:r>
            <a:endParaRPr sz="2650">
              <a:latin typeface="Calibri"/>
              <a:cs typeface="Calibri"/>
            </a:endParaRPr>
          </a:p>
          <a:p>
            <a:pPr marL="483870" marR="5080" indent="-471805">
              <a:lnSpc>
                <a:spcPct val="99600"/>
              </a:lnSpc>
              <a:spcBef>
                <a:spcPts val="3165"/>
              </a:spcBef>
              <a:buAutoNum type="arabicPeriod"/>
              <a:tabLst>
                <a:tab pos="483870" algn="l"/>
              </a:tabLst>
            </a:pPr>
            <a:r>
              <a:rPr dirty="0" sz="2650" b="1">
                <a:latin typeface="Calibri"/>
                <a:cs typeface="Calibri"/>
              </a:rPr>
              <a:t>Panel</a:t>
            </a:r>
            <a:r>
              <a:rPr dirty="0" sz="2650" spc="-90" b="1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-</a:t>
            </a:r>
            <a:r>
              <a:rPr dirty="0" sz="2650" spc="-9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additional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space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for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views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below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editor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region.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By </a:t>
            </a:r>
            <a:r>
              <a:rPr dirty="0" sz="2650">
                <a:latin typeface="Calibri"/>
                <a:cs typeface="Calibri"/>
              </a:rPr>
              <a:t>default,</a:t>
            </a:r>
            <a:r>
              <a:rPr dirty="0" sz="2650" spc="-9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it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contains</a:t>
            </a:r>
            <a:r>
              <a:rPr dirty="0" sz="2650" spc="-10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output,</a:t>
            </a:r>
            <a:r>
              <a:rPr dirty="0" sz="2650" spc="-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debug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information,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errors</a:t>
            </a:r>
            <a:r>
              <a:rPr dirty="0" sz="2650" spc="-120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and </a:t>
            </a:r>
            <a:r>
              <a:rPr dirty="0" sz="2650" spc="-10">
                <a:latin typeface="Calibri"/>
                <a:cs typeface="Calibri"/>
              </a:rPr>
              <a:t>warnings,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-4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an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 spc="-20">
                <a:latin typeface="Calibri"/>
                <a:cs typeface="Calibri"/>
              </a:rPr>
              <a:t>integrated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terminal.</a:t>
            </a:r>
            <a:r>
              <a:rPr dirty="0" sz="2650" spc="-3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5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Panel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can</a:t>
            </a:r>
            <a:r>
              <a:rPr dirty="0" sz="2650" spc="-6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also</a:t>
            </a:r>
            <a:r>
              <a:rPr dirty="0" sz="2650" spc="-50">
                <a:latin typeface="Calibri"/>
                <a:cs typeface="Calibri"/>
              </a:rPr>
              <a:t> </a:t>
            </a:r>
            <a:r>
              <a:rPr dirty="0" sz="2650" spc="-25">
                <a:latin typeface="Calibri"/>
                <a:cs typeface="Calibri"/>
              </a:rPr>
              <a:t>be </a:t>
            </a:r>
            <a:r>
              <a:rPr dirty="0" sz="2650">
                <a:latin typeface="Calibri"/>
                <a:cs typeface="Calibri"/>
              </a:rPr>
              <a:t>moved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to</a:t>
            </a:r>
            <a:r>
              <a:rPr dirty="0" sz="2650" spc="-6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the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left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or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right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for</a:t>
            </a:r>
            <a:r>
              <a:rPr dirty="0" sz="2650" spc="-7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more</a:t>
            </a:r>
            <a:r>
              <a:rPr dirty="0" sz="2650" spc="-85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vertical</a:t>
            </a:r>
            <a:r>
              <a:rPr dirty="0" sz="2650" spc="-8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space.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49" y="2624240"/>
            <a:ext cx="9426152" cy="61034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0104098" cy="1131138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9101024" y="10611518"/>
            <a:ext cx="17272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8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9872" y="10611518"/>
            <a:ext cx="539623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24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19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Trebuchet MS"/>
                <a:cs typeface="Trebuchet MS"/>
              </a:rPr>
              <a:t>2024</a:t>
            </a:r>
            <a:r>
              <a:rPr dirty="0" sz="19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2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9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17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9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Solutions,</a:t>
            </a:r>
            <a:r>
              <a:rPr dirty="0" sz="19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9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19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Trebuchet MS"/>
                <a:cs typeface="Trebuchet MS"/>
              </a:rPr>
              <a:t>reserved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26773" y="2869436"/>
            <a:ext cx="18148935" cy="5212080"/>
            <a:chOff x="326773" y="2869436"/>
            <a:chExt cx="18148935" cy="52120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73" y="2869436"/>
              <a:ext cx="229998" cy="2350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73" y="3724068"/>
              <a:ext cx="229998" cy="2350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73" y="6388526"/>
              <a:ext cx="229998" cy="23502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73" y="7846438"/>
              <a:ext cx="229998" cy="23502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8729" y="4276959"/>
              <a:ext cx="3506520" cy="35077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00501" y="5012199"/>
              <a:ext cx="2668219" cy="2198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6377" y="5012199"/>
              <a:ext cx="2770021" cy="219817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5380" y="2757440"/>
            <a:ext cx="5680710" cy="4286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6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fun</a:t>
            </a:r>
            <a:r>
              <a:rPr dirty="0" sz="26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6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6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75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dirty="0" sz="265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rebuchet MS"/>
                <a:cs typeface="Trebuchet MS"/>
              </a:rPr>
              <a:t>week!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5380" y="3411408"/>
            <a:ext cx="6800215" cy="243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dirty="0" sz="2650" spc="120">
                <a:solidFill>
                  <a:srgbClr val="FFFFFF"/>
                </a:solidFill>
                <a:latin typeface="Trebuchet MS"/>
                <a:cs typeface="Trebuchet MS"/>
              </a:rPr>
              <a:t>Remember</a:t>
            </a:r>
            <a:r>
              <a:rPr dirty="0" sz="2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6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75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dirty="0" sz="26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95">
                <a:solidFill>
                  <a:srgbClr val="FFFFFF"/>
                </a:solidFill>
                <a:latin typeface="Trebuchet MS"/>
                <a:cs typeface="Trebuchet MS"/>
              </a:rPr>
              <a:t>ask</a:t>
            </a:r>
            <a:r>
              <a:rPr dirty="0" sz="26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65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r>
              <a:rPr dirty="0" sz="2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35">
                <a:solidFill>
                  <a:srgbClr val="FFFFFF"/>
                </a:solidFill>
                <a:latin typeface="Trebuchet MS"/>
                <a:cs typeface="Trebuchet MS"/>
              </a:rPr>
              <a:t>Basecamp</a:t>
            </a:r>
            <a:r>
              <a:rPr dirty="0" sz="26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55">
                <a:solidFill>
                  <a:srgbClr val="FFFFFF"/>
                </a:solidFill>
                <a:latin typeface="Trebuchet MS"/>
                <a:cs typeface="Trebuchet MS"/>
              </a:rPr>
              <a:t>message</a:t>
            </a:r>
            <a:r>
              <a:rPr dirty="0" sz="26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Trebuchet MS"/>
                <a:cs typeface="Trebuchet MS"/>
              </a:rPr>
              <a:t>board.</a:t>
            </a:r>
            <a:r>
              <a:rPr dirty="0" sz="26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1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6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Trebuchet MS"/>
                <a:cs typeface="Trebuchet MS"/>
              </a:rPr>
              <a:t>run </a:t>
            </a:r>
            <a:r>
              <a:rPr dirty="0" sz="2650" spc="-2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26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Trebuchet MS"/>
                <a:cs typeface="Trebuchet MS"/>
              </a:rPr>
              <a:t>trouble,</a:t>
            </a:r>
            <a:r>
              <a:rPr dirty="0" sz="26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6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0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26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Trebuchet MS"/>
                <a:cs typeface="Trebuchet MS"/>
              </a:rPr>
              <a:t>help,</a:t>
            </a:r>
            <a:r>
              <a:rPr dirty="0" sz="26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50">
                <a:solidFill>
                  <a:srgbClr val="FFFFFF"/>
                </a:solidFill>
                <a:latin typeface="Trebuchet MS"/>
                <a:cs typeface="Trebuchet MS"/>
              </a:rPr>
              <a:t>reach</a:t>
            </a:r>
            <a:r>
              <a:rPr dirty="0" sz="2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dirty="0" sz="26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5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rebuchet MS"/>
                <a:cs typeface="Trebuchet MS"/>
              </a:rPr>
              <a:t>help.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5380" y="6075865"/>
            <a:ext cx="6379210" cy="2690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3040">
              <a:lnSpc>
                <a:spcPct val="149400"/>
              </a:lnSpc>
              <a:spcBef>
                <a:spcPts val="100"/>
              </a:spcBef>
            </a:pPr>
            <a:r>
              <a:rPr dirty="0" sz="2650" spc="17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6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75">
                <a:solidFill>
                  <a:srgbClr val="FFFFFF"/>
                </a:solidFill>
                <a:latin typeface="Trebuchet MS"/>
                <a:cs typeface="Trebuchet MS"/>
              </a:rPr>
              <a:t>sure</a:t>
            </a:r>
            <a:r>
              <a:rPr dirty="0" sz="26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80">
                <a:solidFill>
                  <a:srgbClr val="FFFFFF"/>
                </a:solidFill>
                <a:latin typeface="Trebuchet MS"/>
                <a:cs typeface="Trebuchet MS"/>
              </a:rPr>
              <a:t>remember</a:t>
            </a:r>
            <a:r>
              <a:rPr dirty="0" sz="26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26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parts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6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650" spc="95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dirty="0" sz="2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dirty="0" sz="26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95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dirty="0" sz="2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rebuchet MS"/>
                <a:cs typeface="Trebuchet MS"/>
              </a:rPr>
              <a:t>difficult.</a:t>
            </a:r>
            <a:endParaRPr sz="2650">
              <a:latin typeface="Trebuchet MS"/>
              <a:cs typeface="Trebuchet MS"/>
            </a:endParaRPr>
          </a:p>
          <a:p>
            <a:pPr marL="12700" marR="5080">
              <a:lnSpc>
                <a:spcPct val="149400"/>
              </a:lnSpc>
              <a:spcBef>
                <a:spcPts val="1980"/>
              </a:spcBef>
            </a:pPr>
            <a:r>
              <a:rPr dirty="0" sz="2650" spc="285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65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9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65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dirty="0" sz="26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65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dirty="0" sz="26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6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45">
                <a:solidFill>
                  <a:srgbClr val="FFFFFF"/>
                </a:solidFill>
                <a:latin typeface="Trebuchet MS"/>
                <a:cs typeface="Trebuchet MS"/>
              </a:rPr>
              <a:t>Monday </a:t>
            </a:r>
            <a:r>
              <a:rPr dirty="0" sz="2650" spc="-10">
                <a:solidFill>
                  <a:srgbClr val="FFFFFF"/>
                </a:solidFill>
                <a:latin typeface="Trebuchet MS"/>
                <a:cs typeface="Trebuchet MS"/>
              </a:rPr>
              <a:t>session.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292227" y="3407761"/>
            <a:ext cx="4410710" cy="629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-45" b="1">
                <a:latin typeface="Calibri"/>
                <a:cs typeface="Calibri"/>
              </a:rPr>
              <a:t>Your</a:t>
            </a:r>
            <a:r>
              <a:rPr dirty="0" sz="3950" spc="-100" b="1">
                <a:latin typeface="Calibri"/>
                <a:cs typeface="Calibri"/>
              </a:rPr>
              <a:t> </a:t>
            </a:r>
            <a:r>
              <a:rPr dirty="0" sz="3950" b="1">
                <a:latin typeface="Calibri"/>
                <a:cs typeface="Calibri"/>
              </a:rPr>
              <a:t>tasks</a:t>
            </a:r>
            <a:r>
              <a:rPr dirty="0" sz="3950" spc="-110" b="1">
                <a:latin typeface="Calibri"/>
                <a:cs typeface="Calibri"/>
              </a:rPr>
              <a:t> </a:t>
            </a:r>
            <a:r>
              <a:rPr dirty="0" sz="3950" b="1">
                <a:latin typeface="Calibri"/>
                <a:cs typeface="Calibri"/>
              </a:rPr>
              <a:t>this</a:t>
            </a:r>
            <a:r>
              <a:rPr dirty="0" sz="3950" spc="-105" b="1">
                <a:latin typeface="Calibri"/>
                <a:cs typeface="Calibri"/>
              </a:rPr>
              <a:t> </a:t>
            </a:r>
            <a:r>
              <a:rPr dirty="0" sz="3950" spc="-10" b="1">
                <a:latin typeface="Calibri"/>
                <a:cs typeface="Calibri"/>
              </a:rPr>
              <a:t>week!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Lynn Gerle</dc:creator>
  <dc:title>Main Title Option 1</dc:title>
  <dcterms:created xsi:type="dcterms:W3CDTF">2025-01-15T17:09:26Z</dcterms:created>
  <dcterms:modified xsi:type="dcterms:W3CDTF">2025-01-15T17:09:26Z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Acrobat PDFMaker 24 for PowerPoint</vt:lpwstr>
  </property>
  <property fmtid="{D5CDD505-2E9C-101B-9397-08002B2CF9AE}" pid="4" name="LastSaved">
    <vt:filetime>2025-01-15T00:00:00Z</vt:filetime>
  </property>
  <property fmtid="{D5CDD505-2E9C-101B-9397-08002B2CF9AE}" pid="5" name="Producer">
    <vt:lpwstr>Adobe PDF Library 24.2</vt:lpwstr>
  </property>
</Properties>
</file>