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6" r:id="rId2"/>
    <p:sldId id="275" r:id="rId3"/>
    <p:sldId id="276" r:id="rId4"/>
    <p:sldId id="258" r:id="rId5"/>
    <p:sldId id="278" r:id="rId6"/>
    <p:sldId id="279" r:id="rId7"/>
    <p:sldId id="280" r:id="rId8"/>
    <p:sldId id="277" r:id="rId9"/>
    <p:sldId id="281" r:id="rId10"/>
    <p:sldId id="283" r:id="rId11"/>
    <p:sldId id="284" r:id="rId12"/>
    <p:sldId id="282" r:id="rId13"/>
    <p:sldId id="285" r:id="rId14"/>
    <p:sldId id="286" r:id="rId15"/>
    <p:sldId id="287" r:id="rId16"/>
    <p:sldId id="296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7" r:id="rId25"/>
    <p:sldId id="298" r:id="rId26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46" autoAdjust="0"/>
    <p:restoredTop sz="94931" autoAdjust="0"/>
  </p:normalViewPr>
  <p:slideViewPr>
    <p:cSldViewPr>
      <p:cViewPr varScale="1">
        <p:scale>
          <a:sx n="116" d="100"/>
          <a:sy n="116" d="100"/>
        </p:scale>
        <p:origin x="-189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4008" y="-102"/>
      </p:cViewPr>
      <p:guideLst>
        <p:guide orient="horz" pos="3126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6B11E-995B-437A-B687-6DDFBBD0AC09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4B8EA-3BBB-411F-81A3-F46988A8BA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807703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DC9D5-EF98-4286-8B05-972EA017FD17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50560-EF6A-477A-B111-0CDBBA052D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04345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922735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317687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77561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0560-EF6A-477A-B111-0CDBBA052D0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070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209800"/>
            <a:ext cx="9144000" cy="552450"/>
          </a:xfrm>
        </p:spPr>
        <p:txBody>
          <a:bodyPr/>
          <a:lstStyle>
            <a:lvl1pPr algn="ctr">
              <a:defRPr sz="4000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ko-KR" noProof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667000"/>
            <a:ext cx="9144000" cy="3810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  <a:endParaRPr lang="en-US" altLang="ko-KR" noProof="0" smtClean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689725"/>
            <a:ext cx="2133600" cy="168275"/>
          </a:xfrm>
        </p:spPr>
        <p:txBody>
          <a:bodyPr/>
          <a:lstStyle>
            <a:lvl1pPr>
              <a:defRPr b="0">
                <a:latin typeface="Arial Black" pitchFamily="34" charset="0"/>
              </a:defRPr>
            </a:lvl1pPr>
          </a:lstStyle>
          <a:p>
            <a:fld id="{25575D4C-CFAA-44FE-8EBB-646305AE4705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b="0">
                <a:latin typeface="Arial Black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689725"/>
            <a:ext cx="2133600" cy="168275"/>
          </a:xfrm>
        </p:spPr>
        <p:txBody>
          <a:bodyPr/>
          <a:lstStyle>
            <a:lvl1pPr>
              <a:defRPr b="0">
                <a:latin typeface="Arial Black" pitchFamily="34" charset="0"/>
              </a:defRPr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63014868"/>
      </p:ext>
    </p:extLst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477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4770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11934042"/>
      </p:ext>
    </p:extLst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0" y="762000"/>
            <a:ext cx="4495800" cy="5715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495800" cy="5715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661150"/>
            <a:ext cx="2133600" cy="196850"/>
          </a:xfrm>
        </p:spPr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689725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10400" y="6689725"/>
            <a:ext cx="2133600" cy="136525"/>
          </a:xfrm>
        </p:spPr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8320137"/>
      </p:ext>
    </p:extLst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900" b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900" b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>
              <a:defRPr sz="1900" b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>
              <a:defRPr sz="1900" b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>
              <a:defRPr sz="1900" b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78F992-95B9-4303-9813-8E3378581E81}" type="slidenum">
              <a:rPr lang="ko-KR" altLang="en-US" smtClean="0"/>
              <a:pPr/>
              <a:t>‹#›</a:t>
            </a:fld>
            <a:fld id="{97A9F452-4A41-47E6-A907-F43674C443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9" name="Picture 6" descr="KSNET_국영문좌우조합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849" y="6096000"/>
            <a:ext cx="15525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 descr="D:\Documents\Pictures\Codeigniter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8394528" y="41190"/>
            <a:ext cx="683568" cy="680417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  <a:sp3d extrusionH="76200">
            <a:extrusionClr>
              <a:schemeClr val="bg1"/>
            </a:extrusionClr>
          </a:sp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7198913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77282408"/>
      </p:ext>
    </p:extLst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0" y="762000"/>
            <a:ext cx="44958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4958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4682250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2530932"/>
      </p:ext>
    </p:extLst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9136088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32399595"/>
      </p:ext>
    </p:extLst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93005441"/>
      </p:ext>
    </p:extLst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75D4C-CFAA-44FE-8EBB-646305AE4705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06465712"/>
      </p:ext>
    </p:extLst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62000"/>
            <a:ext cx="9144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61150"/>
            <a:ext cx="21336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rgbClr val="336699"/>
                </a:solidFill>
                <a:latin typeface="+mn-lt"/>
                <a:ea typeface="굴림" charset="-127"/>
              </a:defRPr>
            </a:lvl1pPr>
          </a:lstStyle>
          <a:p>
            <a:fld id="{25575D4C-CFAA-44FE-8EBB-646305AE4705}" type="datetimeFigureOut">
              <a:rPr lang="ko-KR" altLang="en-US" smtClean="0"/>
              <a:pPr/>
              <a:t>2014-02-12</a:t>
            </a:fld>
            <a:endParaRPr lang="ko-KR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89725"/>
            <a:ext cx="28956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solidFill>
                  <a:srgbClr val="336699"/>
                </a:solidFill>
                <a:latin typeface="+mn-lt"/>
                <a:ea typeface="굴림" charset="-127"/>
              </a:defRPr>
            </a:lvl1pPr>
          </a:lstStyle>
          <a:p>
            <a:endParaRPr lang="ko-KR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89725"/>
            <a:ext cx="213360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rgbClr val="336699"/>
                </a:solidFill>
                <a:latin typeface="+mn-lt"/>
                <a:ea typeface="굴림" charset="-127"/>
              </a:defRPr>
            </a:lvl1pPr>
          </a:lstStyle>
          <a:p>
            <a:fld id="{E6A13061-E7CC-4CD4-85B1-CE150BBB1E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med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Impact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Impact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Impact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Impact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Impact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Impact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Impact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336699"/>
          </a:solidFill>
          <a:latin typeface="Impact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200000"/>
        <a:defRPr sz="2000" b="1">
          <a:solidFill>
            <a:schemeClr val="bg2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b="1">
          <a:solidFill>
            <a:schemeClr val="bg2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bg2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bg2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bg2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bg2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bg2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bg2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-scm.com/" TargetMode="External"/><Relationship Id="rId7" Type="http://schemas.openxmlformats.org/officeDocument/2006/relationships/hyperlink" Target="http://www.git-scm.com/book/ko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it-scm.com/book" TargetMode="External"/><Relationship Id="rId5" Type="http://schemas.openxmlformats.org/officeDocument/2006/relationships/hyperlink" Target="mailto:foxworld@gmail.com" TargetMode="External"/><Relationship Id="rId4" Type="http://schemas.openxmlformats.org/officeDocument/2006/relationships/hyperlink" Target="http://msysgit.github.io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itlab.com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:foxworld/helloworld.git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629394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      </a:t>
            </a:r>
            <a:r>
              <a:rPr lang="en-US" altLang="ko-KR" dirty="0" err="1" smtClean="0">
                <a:latin typeface="휴먼둥근헤드라인" pitchFamily="18" charset="-127"/>
                <a:ea typeface="휴먼둥근헤드라인" pitchFamily="18" charset="-127"/>
              </a:rPr>
              <a:t>Git</a:t>
            </a:r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(1)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              2014</a:t>
            </a:r>
            <a:r>
              <a:rPr lang="ko-KR" altLang="en-US" dirty="0" smtClean="0"/>
              <a:t>년</a:t>
            </a:r>
            <a:r>
              <a:rPr lang="en-US" altLang="ko-KR" dirty="0" smtClean="0"/>
              <a:t>02</a:t>
            </a:r>
            <a:r>
              <a:rPr lang="ko-KR" altLang="en-US" dirty="0" smtClean="0"/>
              <a:t>월</a:t>
            </a:r>
            <a:r>
              <a:rPr lang="en-US" altLang="ko-KR" dirty="0" smtClean="0"/>
              <a:t>10</a:t>
            </a:r>
            <a:r>
              <a:rPr lang="ko-KR" altLang="en-US" dirty="0" smtClean="0"/>
              <a:t>일 이훈구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Picture 3" descr="D:\Documents\Pictures\Codeigniter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691680" y="1418755"/>
            <a:ext cx="1592526" cy="1585187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  <a:sp3d extrusionH="76200">
            <a:extrusionClr>
              <a:schemeClr val="bg1"/>
            </a:extrusionClr>
          </a:sp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2131990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3.Git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(4) </a:t>
            </a:r>
            <a:r>
              <a:rPr lang="ko-KR" altLang="en-US" dirty="0" smtClean="0"/>
              <a:t>흐름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</a:p>
        </p:txBody>
      </p:sp>
      <p:pic>
        <p:nvPicPr>
          <p:cNvPr id="4099" name="Picture 3" descr="C:\Users\PeterLEE\GoogleDrive\DevDocs\001.Git\LocalOperation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196752"/>
            <a:ext cx="3209778" cy="295232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499992" y="1268760"/>
            <a:ext cx="439248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 Working directory</a:t>
            </a:r>
          </a:p>
          <a:p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    - </a:t>
            </a:r>
            <a:r>
              <a:rPr lang="ko-KR" altLang="en-US" sz="1900" dirty="0" smtClean="0">
                <a:latin typeface="나눔고딕" pitchFamily="50" charset="-127"/>
                <a:ea typeface="나눔고딕" pitchFamily="50" charset="-127"/>
              </a:rPr>
              <a:t>개발 작업 </a:t>
            </a:r>
            <a:r>
              <a:rPr lang="ko-KR" altLang="en-US" sz="1900" dirty="0" err="1" smtClean="0">
                <a:latin typeface="나눔고딕" pitchFamily="50" charset="-127"/>
                <a:ea typeface="나눔고딕" pitchFamily="50" charset="-127"/>
              </a:rPr>
              <a:t>디렉토리</a:t>
            </a:r>
            <a:endParaRPr lang="en-US" altLang="ko-KR" sz="1900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  </a:t>
            </a:r>
          </a:p>
          <a:p>
            <a:pPr>
              <a:buFont typeface="Wingdings" pitchFamily="2" charset="2"/>
              <a:buChar char="l"/>
            </a:pPr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 Staging Area</a:t>
            </a:r>
          </a:p>
          <a:p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    - Commit </a:t>
            </a:r>
            <a:r>
              <a:rPr lang="ko-KR" altLang="en-US" sz="1900" dirty="0" smtClean="0">
                <a:latin typeface="나눔고딕" pitchFamily="50" charset="-127"/>
                <a:ea typeface="나눔고딕" pitchFamily="50" charset="-127"/>
              </a:rPr>
              <a:t>을 하기 위한 작업 공간</a:t>
            </a:r>
            <a:endParaRPr lang="en-US" altLang="ko-KR" sz="19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buFont typeface="Wingdings" pitchFamily="2" charset="2"/>
              <a:buChar char="l"/>
            </a:pPr>
            <a:endParaRPr lang="en-US" altLang="ko-KR" sz="19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buFont typeface="Wingdings" pitchFamily="2" charset="2"/>
              <a:buChar char="l"/>
            </a:pPr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900" dirty="0" err="1" smtClean="0">
                <a:latin typeface="나눔고딕" pitchFamily="50" charset="-127"/>
                <a:ea typeface="나눔고딕" pitchFamily="50" charset="-127"/>
              </a:rPr>
              <a:t>Git</a:t>
            </a:r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 Directory(repository)</a:t>
            </a:r>
          </a:p>
          <a:p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    - Commit</a:t>
            </a:r>
            <a:r>
              <a:rPr lang="ko-KR" altLang="en-US" sz="1900" dirty="0" smtClean="0">
                <a:latin typeface="나눔고딕" pitchFamily="50" charset="-127"/>
                <a:ea typeface="나눔고딕" pitchFamily="50" charset="-127"/>
              </a:rPr>
              <a:t>후 버전관리를 위한 공간</a:t>
            </a:r>
            <a:endParaRPr lang="ko-KR" altLang="en-US" sz="190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050" name="Picture 2" descr="D:\PeterLEE\901.GoogleDrive\DevDocs\001.Git\add_commi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4149080"/>
            <a:ext cx="3453872" cy="23762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3.Git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(5) File Status Lifecycle</a:t>
            </a:r>
          </a:p>
          <a:p>
            <a:r>
              <a:rPr lang="en-US" altLang="ko-KR" dirty="0" smtClean="0"/>
              <a:t> 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32040" y="1268760"/>
            <a:ext cx="3960440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 Untracked</a:t>
            </a:r>
          </a:p>
          <a:p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    - </a:t>
            </a:r>
            <a:r>
              <a:rPr lang="ko-KR" altLang="en-US" sz="1900" dirty="0" smtClean="0">
                <a:latin typeface="나눔고딕" pitchFamily="50" charset="-127"/>
                <a:ea typeface="나눔고딕" pitchFamily="50" charset="-127"/>
              </a:rPr>
              <a:t>파일</a:t>
            </a:r>
            <a:endParaRPr lang="en-US" altLang="ko-KR" sz="1900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  </a:t>
            </a:r>
          </a:p>
          <a:p>
            <a:pPr>
              <a:buFont typeface="Wingdings" pitchFamily="2" charset="2"/>
              <a:buChar char="l"/>
            </a:pPr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 Unmodified</a:t>
            </a:r>
          </a:p>
          <a:p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    - </a:t>
            </a:r>
            <a:r>
              <a:rPr lang="ko-KR" altLang="en-US" sz="1900" dirty="0" smtClean="0">
                <a:latin typeface="나눔고딕" pitchFamily="50" charset="-127"/>
                <a:ea typeface="나눔고딕" pitchFamily="50" charset="-127"/>
              </a:rPr>
              <a:t>최신상태</a:t>
            </a:r>
            <a:endParaRPr lang="en-US" altLang="ko-KR" sz="19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buFont typeface="Wingdings" pitchFamily="2" charset="2"/>
              <a:buChar char="l"/>
            </a:pPr>
            <a:endParaRPr lang="en-US" altLang="ko-KR" sz="19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buFont typeface="Wingdings" pitchFamily="2" charset="2"/>
              <a:buChar char="l"/>
            </a:pPr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 Modified</a:t>
            </a:r>
          </a:p>
          <a:p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    - </a:t>
            </a:r>
            <a:r>
              <a:rPr lang="ko-KR" altLang="en-US" sz="1900" dirty="0" smtClean="0">
                <a:latin typeface="나눔고딕" pitchFamily="50" charset="-127"/>
                <a:ea typeface="나눔고딕" pitchFamily="50" charset="-127"/>
              </a:rPr>
              <a:t>수정된 상태</a:t>
            </a:r>
            <a:endParaRPr lang="en-US" altLang="ko-KR" sz="1900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9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buFont typeface="Wingdings" pitchFamily="2" charset="2"/>
              <a:buChar char="l"/>
            </a:pPr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 Staged</a:t>
            </a:r>
            <a:b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    - </a:t>
            </a:r>
            <a:r>
              <a:rPr lang="ko-KR" altLang="en-US" sz="1900" dirty="0" smtClean="0">
                <a:latin typeface="나눔고딕" pitchFamily="50" charset="-127"/>
                <a:ea typeface="나눔고딕" pitchFamily="50" charset="-127"/>
              </a:rPr>
              <a:t>수정 후 </a:t>
            </a:r>
            <a:r>
              <a:rPr lang="en-US" altLang="ko-KR" sz="1900" dirty="0" smtClean="0">
                <a:latin typeface="나눔고딕" pitchFamily="50" charset="-127"/>
                <a:ea typeface="나눔고딕" pitchFamily="50" charset="-127"/>
              </a:rPr>
              <a:t>Commit </a:t>
            </a:r>
            <a:r>
              <a:rPr lang="ko-KR" altLang="en-US" sz="1900" dirty="0" smtClean="0">
                <a:latin typeface="나눔고딕" pitchFamily="50" charset="-127"/>
                <a:ea typeface="나눔고딕" pitchFamily="50" charset="-127"/>
              </a:rPr>
              <a:t>되기 전 상태</a:t>
            </a:r>
            <a:endParaRPr lang="ko-KR" altLang="en-US" sz="190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122" name="Picture 2" descr="C:\Users\PeterLEE\GoogleDrive\DevDocs\001.Git\FileStatusLifecyc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3" y="1268760"/>
            <a:ext cx="4771347" cy="30243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4.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설치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다운로드</a:t>
            </a:r>
            <a:r>
              <a:rPr lang="en-US" altLang="ko-KR" dirty="0" smtClean="0"/>
              <a:t> :</a:t>
            </a:r>
          </a:p>
          <a:p>
            <a:pPr lvl="2"/>
            <a:r>
              <a:rPr lang="en-US" altLang="ko-KR" dirty="0" smtClean="0">
                <a:hlinkClick r:id="rId3"/>
              </a:rPr>
              <a:t>http://www.git-scm.com</a:t>
            </a:r>
            <a:endParaRPr lang="en-US" altLang="ko-KR" dirty="0" smtClean="0"/>
          </a:p>
          <a:p>
            <a:pPr lvl="2"/>
            <a:r>
              <a:rPr lang="en-US" altLang="ko-KR" dirty="0" smtClean="0">
                <a:hlinkClick r:id="rId4"/>
              </a:rPr>
              <a:t>http://msysgit.github.io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 --global user.name “Peter LEE"</a:t>
            </a:r>
          </a:p>
          <a:p>
            <a:pPr lvl="2"/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 --global </a:t>
            </a:r>
            <a:r>
              <a:rPr lang="en-US" altLang="ko-KR" dirty="0" err="1" smtClean="0"/>
              <a:t>user.email</a:t>
            </a:r>
            <a:r>
              <a:rPr lang="en-US" altLang="ko-KR" dirty="0" smtClean="0"/>
              <a:t> </a:t>
            </a:r>
            <a:r>
              <a:rPr lang="en-US" altLang="ko-KR" dirty="0" smtClean="0">
                <a:hlinkClick r:id="rId5"/>
              </a:rPr>
              <a:t>foxworld@gmail.com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참고문서</a:t>
            </a:r>
            <a:r>
              <a:rPr lang="en-US" altLang="ko-KR" dirty="0" smtClean="0"/>
              <a:t>(Pro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	</a:t>
            </a:r>
            <a:r>
              <a:rPr lang="ko-KR" altLang="en-US" dirty="0" smtClean="0"/>
              <a:t>영문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6"/>
              </a:rPr>
              <a:t>http://www.git-scm.com/book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	</a:t>
            </a:r>
            <a:r>
              <a:rPr lang="ko-KR" altLang="en-US" dirty="0" smtClean="0"/>
              <a:t>한글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7"/>
              </a:rPr>
              <a:t>http://www.git-scm.com/book/ko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5.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시작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(1) </a:t>
            </a:r>
            <a:r>
              <a:rPr lang="ko-KR" altLang="en-US" dirty="0" smtClean="0"/>
              <a:t>기본기능</a:t>
            </a: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Bash </a:t>
            </a:r>
            <a:r>
              <a:rPr lang="ko-KR" altLang="en-US" dirty="0" smtClean="0"/>
              <a:t>클릭한다</a:t>
            </a:r>
            <a:r>
              <a:rPr lang="en-US" altLang="ko-KR" dirty="0" smtClean="0"/>
              <a:t>. (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Bash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의 콘솔화면</a:t>
            </a:r>
            <a:r>
              <a:rPr lang="en-US" altLang="ko-KR" dirty="0" smtClean="0"/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작업 </a:t>
            </a:r>
            <a:r>
              <a:rPr lang="ko-KR" altLang="en-US" dirty="0" err="1" smtClean="0"/>
              <a:t>디렉토리</a:t>
            </a:r>
            <a:r>
              <a:rPr lang="en-US" altLang="ko-KR" dirty="0" smtClean="0"/>
              <a:t>(working directory)</a:t>
            </a:r>
            <a:r>
              <a:rPr lang="ko-KR" altLang="en-US" dirty="0" smtClean="0"/>
              <a:t>를 만든다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작업할 파일을 생성 한다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	</a:t>
            </a:r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파일을 </a:t>
            </a:r>
            <a:r>
              <a:rPr lang="ko-KR" altLang="en-US" dirty="0" err="1" smtClean="0"/>
              <a:t>스테이징</a:t>
            </a:r>
            <a:r>
              <a:rPr lang="ko-KR" altLang="en-US" dirty="0" smtClean="0"/>
              <a:t> 영역</a:t>
            </a:r>
            <a:r>
              <a:rPr lang="en-US" altLang="ko-KR" dirty="0" smtClean="0"/>
              <a:t>(staging area)</a:t>
            </a:r>
            <a:r>
              <a:rPr lang="ko-KR" altLang="en-US" dirty="0" smtClean="0"/>
              <a:t>에 추가</a:t>
            </a:r>
            <a:r>
              <a:rPr lang="en-US" altLang="ko-KR" dirty="0" smtClean="0"/>
              <a:t>(add)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	</a:t>
            </a:r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dirty="0" err="1" smtClean="0"/>
              <a:t>커밋</a:t>
            </a:r>
            <a:r>
              <a:rPr lang="en-US" altLang="ko-KR" dirty="0" smtClean="0"/>
              <a:t>(commit)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	 </a:t>
            </a:r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파일의 상태 확인</a:t>
            </a: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827584" y="1897328"/>
            <a:ext cx="7632848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init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27584" y="2921916"/>
            <a:ext cx="7632848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touch helloworld.html   or   $ vi helloworld.html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27584" y="3985560"/>
            <a:ext cx="7632848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add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helloworld.html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27584" y="4954616"/>
            <a:ext cx="7632848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commit –m ‘first commit’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7584" y="6021288"/>
            <a:ext cx="7632848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6.History 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조회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(1) History  </a:t>
            </a:r>
            <a:r>
              <a:rPr lang="ko-KR" altLang="en-US" dirty="0" smtClean="0"/>
              <a:t>조회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827584" y="5517232"/>
            <a:ext cx="7632848" cy="6480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gitk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   : </a:t>
            </a:r>
            <a:r>
              <a:rPr lang="ko-KR" altLang="en-US" sz="16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커밋이력을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GUI 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응용프로그램으로 조회</a:t>
            </a:r>
            <a:r>
              <a:rPr lang="en-US" altLang="ko-KR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 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27584" y="1196752"/>
            <a:ext cx="7632848" cy="6480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log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    : </a:t>
            </a:r>
            <a:r>
              <a:rPr lang="ko-KR" altLang="en-US" sz="16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최신순으로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커밋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로그를 조회</a:t>
            </a:r>
            <a:endParaRPr lang="en-US" altLang="ko-KR" sz="16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584" y="1916832"/>
            <a:ext cx="7632848" cy="6480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log -p -2 </a:t>
            </a:r>
          </a:p>
          <a:p>
            <a:r>
              <a:rPr lang="en-US" altLang="ko-KR" sz="16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   </a:t>
            </a:r>
            <a:r>
              <a:rPr lang="en-US" altLang="ko-KR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: </a:t>
            </a:r>
            <a:r>
              <a:rPr lang="ko-KR" altLang="en-US" sz="16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최신순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커밋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2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개를 보여주면서 각 </a:t>
            </a:r>
            <a:r>
              <a:rPr lang="ko-KR" altLang="en-US" sz="16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커밋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간의 차이점을 </a:t>
            </a:r>
            <a:r>
              <a:rPr lang="en-US" altLang="ko-KR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diff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로 조회</a:t>
            </a:r>
            <a:endParaRPr lang="en-US" altLang="ko-KR" sz="16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  <a:cs typeface="Verdana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2636912"/>
            <a:ext cx="7632848" cy="6480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log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--pretty=format:"%h %s" --graph </a:t>
            </a:r>
          </a:p>
          <a:p>
            <a:r>
              <a:rPr lang="en-US" altLang="ko-KR" sz="16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   </a:t>
            </a:r>
            <a:r>
              <a:rPr lang="en-US" altLang="ko-KR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: </a:t>
            </a:r>
            <a:r>
              <a:rPr lang="ko-KR" altLang="en-US" sz="16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커밋간의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변경점을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그래프로 조회</a:t>
            </a:r>
            <a:endParaRPr lang="en-US" altLang="ko-KR" sz="16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  <a:cs typeface="Verdana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27584" y="3356992"/>
            <a:ext cx="7632848" cy="6480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log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--pretty=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oneline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   : 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로그를 </a:t>
            </a:r>
            <a:r>
              <a:rPr lang="ko-KR" altLang="en-US" sz="16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한줄로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 조회</a:t>
            </a:r>
            <a:endParaRPr lang="en-US" altLang="ko-KR" sz="16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  <a:cs typeface="Verdana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27584" y="4077072"/>
            <a:ext cx="7632848" cy="6480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log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--since=2.weeks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   : 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지난 </a:t>
            </a:r>
            <a:r>
              <a:rPr lang="en-US" altLang="ko-KR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2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주간의 </a:t>
            </a:r>
            <a:r>
              <a:rPr lang="ko-KR" altLang="en-US" sz="16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커밋을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조회</a:t>
            </a:r>
            <a:endParaRPr lang="en-US" altLang="ko-KR" sz="16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  <a:cs typeface="Verdana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27584" y="4797152"/>
            <a:ext cx="7632848" cy="6480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log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--path1 path2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    : path1, path2</a:t>
            </a:r>
            <a:r>
              <a:rPr lang="ko-KR" altLang="en-US" sz="1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Verdana" pitchFamily="34" charset="0"/>
              </a:rPr>
              <a:t>의 커밋이력을 조회</a:t>
            </a:r>
            <a:endParaRPr lang="en-US" altLang="ko-KR" sz="16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6.History 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조회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(2) Commit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History  </a:t>
            </a:r>
            <a:r>
              <a:rPr lang="ko-KR" altLang="en-US" dirty="0" smtClean="0"/>
              <a:t>조회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옵션</a:t>
            </a:r>
            <a:endParaRPr lang="en-US" altLang="ko-K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827584" y="1268760"/>
            <a:ext cx="7632848" cy="172819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log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-p HEAD..FETCH_HEAD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:  fetch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명령을 실행한 후에 사용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fetch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를 하면 실제 로컬 저장소에는 변경사항이 반영되지 않음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로컬저장소에 원격저장소의 변경사항을 반영하기 전에 이 명령을 실행해서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원격 저장소와 로컬 저장소 사이의 차이점을 비교해보고 문제가 없다면 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merge. </a:t>
            </a:r>
            <a:endParaRPr lang="en-US" altLang="ko-KR" sz="16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27584" y="3645024"/>
            <a:ext cx="7632848" cy="15121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-(n)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최근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개의 </a:t>
            </a:r>
            <a:r>
              <a:rPr lang="ko-KR" altLang="en-US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커밋만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조회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--since, --after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명시한 날짜 이후의 </a:t>
            </a:r>
            <a:r>
              <a:rPr lang="ko-KR" altLang="en-US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커밋만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검색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--until, --before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명시한 날짜 이전의 </a:t>
            </a:r>
            <a:r>
              <a:rPr lang="ko-KR" altLang="en-US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커밋만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조회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--author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입력한 저자의 </a:t>
            </a:r>
            <a:r>
              <a:rPr lang="ko-KR" altLang="en-US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커밋만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조회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--committer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입력한 </a:t>
            </a:r>
            <a:r>
              <a:rPr lang="ko-KR" altLang="en-US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커미터의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커밋만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조회</a:t>
            </a:r>
            <a:endParaRPr lang="en-US" altLang="ko-KR" sz="16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7.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복원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(1) </a:t>
            </a:r>
            <a:r>
              <a:rPr lang="ko-KR" altLang="en-US" dirty="0" smtClean="0"/>
              <a:t>복원</a:t>
            </a:r>
            <a:endParaRPr lang="en-US" altLang="ko-KR" dirty="0" smtClean="0"/>
          </a:p>
          <a:p>
            <a:r>
              <a:rPr lang="en-US" altLang="ko-KR" dirty="0" smtClean="0"/>
              <a:t>	- revert </a:t>
            </a:r>
          </a:p>
          <a:p>
            <a:r>
              <a:rPr lang="en-US" altLang="ko-KR" dirty="0" smtClean="0"/>
              <a:t>	  : </a:t>
            </a:r>
            <a:r>
              <a:rPr lang="ko-KR" altLang="en-US" dirty="0" smtClean="0"/>
              <a:t>이미 </a:t>
            </a:r>
            <a:r>
              <a:rPr lang="en-US" altLang="ko-KR" dirty="0" smtClean="0"/>
              <a:t>commit</a:t>
            </a:r>
            <a:r>
              <a:rPr lang="ko-KR" altLang="en-US" dirty="0" smtClean="0"/>
              <a:t>된 상태를 특정한 시점으로 복원한다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복원된 내용을 새로운 </a:t>
            </a:r>
            <a:endParaRPr lang="en-US" altLang="ko-KR" dirty="0" smtClean="0"/>
          </a:p>
          <a:p>
            <a:r>
              <a:rPr lang="en-US" altLang="ko-KR" dirty="0" smtClean="0"/>
              <a:t>         </a:t>
            </a:r>
            <a:r>
              <a:rPr lang="ko-KR" altLang="en-US" dirty="0" err="1" smtClean="0"/>
              <a:t>커밋으로</a:t>
            </a:r>
            <a:r>
              <a:rPr lang="ko-KR" altLang="en-US" dirty="0" smtClean="0"/>
              <a:t> 발행함</a:t>
            </a:r>
          </a:p>
          <a:p>
            <a:r>
              <a:rPr lang="en-US" altLang="ko-KR" dirty="0" smtClean="0"/>
              <a:t>	- reset </a:t>
            </a:r>
          </a:p>
          <a:p>
            <a:r>
              <a:rPr lang="en-US" altLang="ko-KR" dirty="0" smtClean="0"/>
              <a:t>	  : </a:t>
            </a:r>
            <a:r>
              <a:rPr lang="ko-KR" altLang="en-US" dirty="0" err="1" smtClean="0"/>
              <a:t>스테이징이나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커밋을</a:t>
            </a:r>
            <a:r>
              <a:rPr lang="ko-KR" altLang="en-US" dirty="0" smtClean="0"/>
              <a:t> 취소할 때 사용됨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커밋되지</a:t>
            </a:r>
            <a:r>
              <a:rPr lang="ko-KR" altLang="en-US" dirty="0" smtClean="0"/>
              <a:t> 않음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	- checkout </a:t>
            </a:r>
          </a:p>
          <a:p>
            <a:r>
              <a:rPr lang="en-US" altLang="ko-KR" dirty="0" smtClean="0"/>
              <a:t>	  : </a:t>
            </a:r>
            <a:r>
              <a:rPr lang="ko-KR" altLang="en-US" dirty="0" err="1" smtClean="0"/>
              <a:t>브랜치를</a:t>
            </a:r>
            <a:r>
              <a:rPr lang="ko-KR" altLang="en-US" dirty="0" smtClean="0"/>
              <a:t> 변경하고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특정 </a:t>
            </a:r>
            <a:r>
              <a:rPr lang="ko-KR" altLang="en-US" dirty="0" err="1" smtClean="0"/>
              <a:t>브랜치의</a:t>
            </a:r>
            <a:r>
              <a:rPr lang="ko-KR" altLang="en-US" dirty="0" smtClean="0"/>
              <a:t> 내용으로 현재 </a:t>
            </a:r>
            <a:r>
              <a:rPr lang="ko-KR" altLang="en-US" dirty="0" err="1" smtClean="0"/>
              <a:t>브랜치의</a:t>
            </a:r>
            <a:r>
              <a:rPr lang="ko-KR" altLang="en-US" dirty="0" smtClean="0"/>
              <a:t> 파일을 변경함</a:t>
            </a:r>
            <a:endParaRPr lang="en-US" altLang="ko-KR" dirty="0" smtClean="0"/>
          </a:p>
          <a:p>
            <a:r>
              <a:rPr lang="ko-KR" altLang="en-US" b="1" dirty="0" smtClean="0"/>
              <a:t/>
            </a:r>
            <a:br>
              <a:rPr lang="ko-KR" altLang="en-US" b="1" dirty="0" smtClean="0"/>
            </a:b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7.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복원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(2) </a:t>
            </a:r>
            <a:r>
              <a:rPr lang="ko-KR" altLang="en-US" dirty="0" smtClean="0"/>
              <a:t>명령어</a:t>
            </a:r>
            <a:r>
              <a:rPr lang="ko-KR" altLang="en-US" b="1" dirty="0" smtClean="0"/>
              <a:t/>
            </a:r>
            <a:br>
              <a:rPr lang="ko-KR" altLang="en-US" b="1" dirty="0" smtClean="0"/>
            </a:br>
            <a:endParaRPr lang="en-US" altLang="ko-KR" dirty="0" smtClean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79512" y="1196752"/>
          <a:ext cx="8784978" cy="3495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1872208"/>
                <a:gridCol w="1008112"/>
                <a:gridCol w="792088"/>
                <a:gridCol w="1440160"/>
                <a:gridCol w="3168354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구분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명령어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working 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directory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staging 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area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repository 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directory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기타</a:t>
                      </a:r>
                    </a:p>
                  </a:txBody>
                  <a:tcPr marL="9525" marR="9525" marT="9525" marB="0" anchor="ctr"/>
                </a:tc>
              </a:tr>
              <a:tr h="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파일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checkout --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파일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유지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유지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checkout HEAD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파일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유지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reset --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파일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유지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유지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</a:tr>
              <a:tr h="0"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전체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reset commit 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유지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commit id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이후의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커밋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 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commit id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에 해당하는 커밋은 유지된다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</a:p>
                  </a:txBody>
                  <a:tcPr marL="9525" marR="9525" marT="9525" marB="0" anchor="ctr"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reset HEAD^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유지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최신커밋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 취소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커밋은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 했지만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push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하지 않은 경우 유용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HEAD^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는 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최신커밋을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포함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두개의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커밋을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 의미</a:t>
                      </a:r>
                    </a:p>
                  </a:txBody>
                  <a:tcPr marL="9525" marR="9525" marT="9525" marB="0" anchor="ctr"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reset HEAD~2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유지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최신커밋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-2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번 취소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reset --hard HEAD~2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최신커밋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-2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개 취소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-- hard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는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working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과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staging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모두 취소</a:t>
                      </a:r>
                    </a:p>
                  </a:txBody>
                  <a:tcPr marL="9525" marR="9525" marT="9525" marB="0" anchor="ctr"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reset --soft HEAD~2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유지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유지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최신커밋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-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개 취소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--soft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는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working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과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staging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모두 유지</a:t>
                      </a:r>
                    </a:p>
                  </a:txBody>
                  <a:tcPr marL="9525" marR="9525" marT="9525" marB="0" anchor="ctr"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reset --hard ORIG_HEAD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병합한 </a:t>
                      </a: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커밋을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 취소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ORIG_HEAD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는 위험한 작업에 대한 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포인터로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push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나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merge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가 여기에 해당됨</a:t>
                      </a:r>
                    </a:p>
                  </a:txBody>
                  <a:tcPr marL="9525" marR="9525" marT="9525" marB="0" anchor="ctr"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revert HEAD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거부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거부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최신 커밋 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커밋을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 이미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push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한 경우</a:t>
                      </a:r>
                    </a:p>
                  </a:txBody>
                  <a:tcPr marL="9525" marR="9525" marT="9525" marB="0" anchor="ctr"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reset --hard HEAD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유지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신규파일에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영향없음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checkout HEAD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유지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신규파일에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영향없음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checkout -f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취소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유지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신규파일에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영향없음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clean -f -d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untracked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유지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유지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Untracked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인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파일제거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(</a:t>
                      </a: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디렉토리포함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latin typeface="Verdana" pitchFamily="34" charset="0"/>
                          <a:cs typeface="Verdana" pitchFamily="34" charset="0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7.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복원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(3) reset</a:t>
            </a:r>
            <a:r>
              <a:rPr lang="ko-KR" altLang="en-US" dirty="0" smtClean="0"/>
              <a:t>의 옵션</a:t>
            </a:r>
            <a:endParaRPr lang="en-US" altLang="ko-KR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dirty="0" smtClean="0"/>
              <a:t>(4) reset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revert </a:t>
            </a:r>
            <a:r>
              <a:rPr lang="ko-KR" altLang="en-US" dirty="0" smtClean="0"/>
              <a:t>차이점</a:t>
            </a:r>
            <a:r>
              <a:rPr lang="ko-KR" altLang="en-US" b="1" dirty="0" smtClean="0"/>
              <a:t/>
            </a:r>
            <a:br>
              <a:rPr lang="ko-KR" altLang="en-US" b="1" dirty="0" smtClean="0"/>
            </a:br>
            <a:r>
              <a:rPr lang="en-US" altLang="ko-KR" b="1" dirty="0" smtClean="0"/>
              <a:t>- </a:t>
            </a:r>
            <a:r>
              <a:rPr lang="en-US" altLang="ko-KR" dirty="0" smtClean="0"/>
              <a:t>reset</a:t>
            </a:r>
            <a:r>
              <a:rPr lang="ko-KR" altLang="en-US" dirty="0" smtClean="0"/>
              <a:t>은 해당 커밋의 상태로 되돌리는 명령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     - reset </a:t>
            </a:r>
            <a:r>
              <a:rPr lang="ko-KR" altLang="en-US" dirty="0" smtClean="0"/>
              <a:t>뒤에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아이디를 지정하면  해당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이후의 </a:t>
            </a:r>
            <a:r>
              <a:rPr lang="ko-KR" altLang="en-US" dirty="0" err="1" smtClean="0"/>
              <a:t>변경점이</a:t>
            </a:r>
            <a:r>
              <a:rPr lang="ko-KR" altLang="en-US" dirty="0" smtClean="0"/>
              <a:t> 취소처리</a:t>
            </a:r>
            <a:endParaRPr lang="en-US" altLang="ko-KR" dirty="0" smtClean="0"/>
          </a:p>
          <a:p>
            <a:r>
              <a:rPr lang="en-US" altLang="ko-KR" dirty="0" smtClean="0"/>
              <a:t>     - revert</a:t>
            </a:r>
            <a:r>
              <a:rPr lang="ko-KR" altLang="en-US" dirty="0" smtClean="0"/>
              <a:t>는 선택한 커밋이 취소되는 것이 아니라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이전 </a:t>
            </a:r>
            <a:r>
              <a:rPr lang="ko-KR" altLang="en-US" dirty="0" err="1" smtClean="0"/>
              <a:t>커밋이</a:t>
            </a:r>
            <a:r>
              <a:rPr lang="ko-KR" altLang="en-US" dirty="0" smtClean="0"/>
              <a:t> 추가</a:t>
            </a:r>
            <a:r>
              <a:rPr lang="en-US" altLang="ko-KR" dirty="0" smtClean="0"/>
              <a:t>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27584" y="1268760"/>
            <a:ext cx="7632848" cy="15121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--soft : staging area(index)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보존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working directory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보존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즉 모두 보존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--mixed : staging area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취소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working directory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보존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기본 옵션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--hard : staging area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취소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working directory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취소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즉 모두 취소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en-US" altLang="ko-KR" sz="16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8.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작업의 분기 </a:t>
            </a:r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Branch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(1) Branch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	- </a:t>
            </a:r>
            <a:r>
              <a:rPr lang="ko-KR" altLang="en-US" dirty="0" smtClean="0"/>
              <a:t>개발과정에서 분기가 </a:t>
            </a:r>
            <a:r>
              <a:rPr lang="ko-KR" altLang="en-US" dirty="0" err="1" smtClean="0"/>
              <a:t>필요할때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r>
              <a:rPr lang="en-US" altLang="ko-KR" dirty="0" smtClean="0"/>
              <a:t>	- </a:t>
            </a:r>
            <a:r>
              <a:rPr lang="ko-KR" altLang="en-US" dirty="0" err="1" smtClean="0"/>
              <a:t>메인개발이</a:t>
            </a:r>
            <a:r>
              <a:rPr lang="ko-KR" altLang="en-US" dirty="0" smtClean="0"/>
              <a:t> 아닌 새로운 아이디어가 생겨서 </a:t>
            </a:r>
            <a:r>
              <a:rPr lang="ko-KR" altLang="en-US" dirty="0" err="1" smtClean="0"/>
              <a:t>메인개발을</a:t>
            </a:r>
            <a:r>
              <a:rPr lang="ko-KR" altLang="en-US" dirty="0" smtClean="0"/>
              <a:t> 수정하지 않고 추가로 </a:t>
            </a:r>
            <a:endParaRPr lang="en-US" altLang="ko-KR" dirty="0" smtClean="0"/>
          </a:p>
          <a:p>
            <a:r>
              <a:rPr lang="en-US" altLang="ko-KR" dirty="0" smtClean="0"/>
              <a:t>	  </a:t>
            </a:r>
            <a:r>
              <a:rPr lang="ko-KR" altLang="en-US" dirty="0" smtClean="0"/>
              <a:t>생성해서 개발하기 위해 사용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(2) branch </a:t>
            </a:r>
            <a:r>
              <a:rPr lang="ko-KR" altLang="en-US" dirty="0" smtClean="0"/>
              <a:t>명령어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827584" y="2924944"/>
            <a:ext cx="7632848" cy="28083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branch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브랜치명</a:t>
            </a:r>
            <a:endParaRPr lang="en-US" altLang="ko-KR" sz="16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: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branch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change_font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branch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: branch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종료 확인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checkout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change_font</a:t>
            </a:r>
            <a:endParaRPr lang="en-US" altLang="ko-KR" sz="16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: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현재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branch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에서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‘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change_font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’  branch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로 이동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※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동일한 개발 작업을 하면 됨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577752"/>
            <a:ext cx="9144000" cy="2069554"/>
          </a:xfrm>
        </p:spPr>
        <p:txBody>
          <a:bodyPr/>
          <a:lstStyle/>
          <a:p>
            <a:r>
              <a:rPr lang="en-US" altLang="ko-KR" sz="9600" b="1" dirty="0" smtClean="0">
                <a:latin typeface="+mn-lt"/>
                <a:ea typeface="Verdana" pitchFamily="34" charset="0"/>
                <a:cs typeface="Verdana" pitchFamily="34" charset="0"/>
              </a:rPr>
              <a:t>Q &amp; A</a:t>
            </a:r>
            <a:r>
              <a:rPr lang="en-US" altLang="ko-KR" b="1" dirty="0" smtClean="0">
                <a:latin typeface="+mn-lt"/>
                <a:ea typeface="Verdana" pitchFamily="34" charset="0"/>
                <a:cs typeface="Verdana" pitchFamily="34" charset="0"/>
              </a:rPr>
              <a:t/>
            </a:r>
            <a:br>
              <a:rPr lang="en-US" altLang="ko-KR" b="1" dirty="0" smtClean="0">
                <a:latin typeface="+mn-lt"/>
                <a:ea typeface="Verdana" pitchFamily="34" charset="0"/>
                <a:cs typeface="Verdana" pitchFamily="34" charset="0"/>
              </a:rPr>
            </a:br>
            <a:r>
              <a:rPr lang="ko-KR" altLang="en-US" b="1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3552056"/>
            <a:ext cx="9144000" cy="381000"/>
          </a:xfrm>
        </p:spPr>
        <p:txBody>
          <a:bodyPr/>
          <a:lstStyle/>
          <a:p>
            <a:r>
              <a:rPr lang="en-US" altLang="ko-KR" dirty="0" smtClean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4949233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8.</a:t>
            </a:r>
            <a:r>
              <a:rPr lang="ko-KR" altLang="en-US" dirty="0" err="1" smtClean="0">
                <a:latin typeface="휴먼둥근헤드라인" pitchFamily="18" charset="-127"/>
                <a:ea typeface="휴먼둥근헤드라인" pitchFamily="18" charset="-127"/>
              </a:rPr>
              <a:t>작업의분기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 </a:t>
            </a:r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Branch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(3) merge </a:t>
            </a:r>
            <a:r>
              <a:rPr lang="ko-KR" altLang="en-US" dirty="0" smtClean="0"/>
              <a:t>명령어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827584" y="1196752"/>
            <a:ext cx="7632848" cy="2880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checkout master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: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현재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‘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change_font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’ 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에서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master branch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로 이동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merge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change_font</a:t>
            </a:r>
            <a:endParaRPr lang="en-US" altLang="ko-KR" sz="16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: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change_font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branch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와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master branch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를 병합하여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master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에 적용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※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이 판단한 소스코드 동일 또는 위치가 같아서 병합이 이루어지지 않은 수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부분을 찾아서 수정한 후에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add ,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commit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을 하여야 함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branch –D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change_font</a:t>
            </a:r>
            <a:endParaRPr lang="en-US" altLang="ko-KR" sz="16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: branch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가 필요없거나 적용할 수 </a:t>
            </a:r>
            <a:r>
              <a:rPr lang="ko-KR" altLang="en-US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없을시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삭제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9.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중요한 작업의 저장</a:t>
            </a:r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(tag)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(1) tag</a:t>
            </a:r>
            <a:r>
              <a:rPr lang="ko-KR" altLang="en-US" dirty="0" smtClean="0"/>
              <a:t>란</a:t>
            </a:r>
            <a:endParaRPr lang="en-US" altLang="ko-KR" dirty="0" smtClean="0"/>
          </a:p>
          <a:p>
            <a:r>
              <a:rPr lang="en-US" altLang="ko-KR" dirty="0" smtClean="0"/>
              <a:t>	- </a:t>
            </a:r>
            <a:r>
              <a:rPr lang="ko-KR" altLang="en-US" dirty="0" smtClean="0"/>
              <a:t>프로젝트에서 중요한 시점들을 기록해두는 방법</a:t>
            </a:r>
            <a:endParaRPr lang="en-US" altLang="ko-KR" dirty="0" smtClean="0"/>
          </a:p>
          <a:p>
            <a:r>
              <a:rPr lang="en-US" altLang="ko-KR" dirty="0" smtClean="0"/>
              <a:t>	- </a:t>
            </a:r>
            <a:r>
              <a:rPr lang="ko-KR" altLang="en-US" dirty="0" smtClean="0"/>
              <a:t>보통 </a:t>
            </a:r>
            <a:r>
              <a:rPr lang="ko-KR" altLang="en-US" dirty="0" err="1" smtClean="0"/>
              <a:t>릴리지</a:t>
            </a:r>
            <a:r>
              <a:rPr lang="ko-KR" altLang="en-US" dirty="0" smtClean="0"/>
              <a:t> 또는 배포할 때 사용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(2) tag </a:t>
            </a:r>
            <a:r>
              <a:rPr lang="ko-KR" altLang="en-US" dirty="0" smtClean="0"/>
              <a:t>종류</a:t>
            </a:r>
            <a:endParaRPr lang="en-US" altLang="ko-KR" dirty="0" smtClean="0"/>
          </a:p>
          <a:p>
            <a:r>
              <a:rPr lang="en-US" altLang="ko-KR" dirty="0" smtClean="0"/>
              <a:t>	- Lightweight tag :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만을 보존하는 간단한 태그</a:t>
            </a:r>
            <a:endParaRPr lang="en-US" altLang="ko-KR" dirty="0" smtClean="0"/>
          </a:p>
          <a:p>
            <a:r>
              <a:rPr lang="en-US" altLang="ko-KR" dirty="0" smtClean="0"/>
              <a:t>	- Annotated Tag : Tag</a:t>
            </a:r>
            <a:r>
              <a:rPr lang="ko-KR" altLang="en-US" dirty="0" smtClean="0"/>
              <a:t>를 만든 사람의 이름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메시지등을</a:t>
            </a:r>
            <a:r>
              <a:rPr lang="ko-KR" altLang="en-US" dirty="0" smtClean="0"/>
              <a:t> 저장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9.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중요한 작업의 저장</a:t>
            </a:r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(tag)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(3) </a:t>
            </a:r>
            <a:r>
              <a:rPr lang="ko-KR" altLang="en-US" dirty="0" smtClean="0"/>
              <a:t>명령어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27584" y="1196752"/>
            <a:ext cx="7632848" cy="32403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tag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: Tag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리스트를 보여줌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tag -l 'v1.4.2.*'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: 'v1.4.2'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로 시작하는 태그들의 리스트를 조회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tag v1.1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: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현재의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HEAD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를 태그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v1.1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로 저장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tag v1.2 9fceb02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: </a:t>
            </a:r>
            <a:r>
              <a:rPr lang="ko-KR" altLang="en-US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커밋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아이디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9fceb02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를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v1.2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태그로 지정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tag -a v1.2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: annotated tag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로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v1.2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태그를 생성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show v1.2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: v1.2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태그에 대한 상세한 정보 조회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7584" y="4653136"/>
            <a:ext cx="7632848" cy="14401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push origin v1.5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: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은 태그를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push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할 때 자동으로 </a:t>
            </a:r>
            <a:r>
              <a:rPr lang="ko-KR" altLang="en-US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리모트로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저장않음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꼭 명시해야 함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push origin --tags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: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모든 태그를 원격저장소에 반영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10.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협업의 참여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(1) </a:t>
            </a:r>
            <a:r>
              <a:rPr lang="ko-KR" altLang="en-US" dirty="0" smtClean="0"/>
              <a:t>협업이란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	</a:t>
            </a:r>
            <a:r>
              <a:rPr lang="ko-KR" altLang="en-US" dirty="0" err="1" smtClean="0"/>
              <a:t>여러사람이</a:t>
            </a:r>
            <a:r>
              <a:rPr lang="ko-KR" altLang="en-US" dirty="0" smtClean="0"/>
              <a:t> 하나의 프로젝트를 개발하면서 발생할 수 있는 다양한 충돌상황에 대한 질서와 규범을 버전관리 시스템이 제공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(2) remote branch</a:t>
            </a:r>
          </a:p>
          <a:p>
            <a:r>
              <a:rPr lang="en-US" altLang="ko-KR" dirty="0" smtClean="0"/>
              <a:t>	</a:t>
            </a:r>
            <a:r>
              <a:rPr lang="ko-KR" altLang="en-US" dirty="0" err="1" smtClean="0"/>
              <a:t>리모트</a:t>
            </a:r>
            <a:r>
              <a:rPr lang="ko-KR" altLang="en-US" dirty="0" smtClean="0"/>
              <a:t> 저장소에 있는 </a:t>
            </a:r>
            <a:r>
              <a:rPr lang="ko-KR" altLang="en-US" dirty="0" err="1" smtClean="0"/>
              <a:t>브랜치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ko-KR" altLang="en-US" dirty="0" err="1" smtClean="0"/>
              <a:t>리모트</a:t>
            </a:r>
            <a:r>
              <a:rPr lang="ko-KR" altLang="en-US" dirty="0" smtClean="0"/>
              <a:t> 저장소는 협업에 참여하고 있는 작업자들이 접속할 수 있는 중립된 저장소</a:t>
            </a:r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명령규칙은 </a:t>
            </a:r>
            <a:r>
              <a:rPr lang="en-US" altLang="ko-KR" dirty="0" smtClean="0"/>
              <a:t>(remote)/(branch) </a:t>
            </a:r>
            <a:r>
              <a:rPr lang="ko-KR" altLang="en-US" dirty="0" smtClean="0"/>
              <a:t>형식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(3) Remote Server </a:t>
            </a:r>
            <a:r>
              <a:rPr lang="en-US" altLang="ko-KR" dirty="0" smtClean="0"/>
              <a:t>	</a:t>
            </a:r>
          </a:p>
          <a:p>
            <a:r>
              <a:rPr lang="en-US" altLang="ko-KR" dirty="0" smtClean="0"/>
              <a:t>	</a:t>
            </a:r>
            <a:r>
              <a:rPr lang="en-US" altLang="ko-KR" dirty="0" smtClean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github.com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smtClean="0">
                <a:hlinkClick r:id="rId4"/>
              </a:rPr>
              <a:t>https://www.gitlab.com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10.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협업의 참여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(4)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en-US" altLang="ko-KR" dirty="0" smtClean="0"/>
              <a:t>	-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id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r>
              <a:rPr lang="en-US" altLang="ko-KR" dirty="0" smtClean="0"/>
              <a:t>	- SSH keys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	- id_rsa.pub</a:t>
            </a:r>
            <a:r>
              <a:rPr lang="ko-KR" altLang="en-US" dirty="0" smtClean="0"/>
              <a:t>의 공개키를 </a:t>
            </a:r>
            <a:r>
              <a:rPr lang="en-US" altLang="ko-KR" dirty="0" err="1" smtClean="0"/>
              <a:t>github</a:t>
            </a:r>
            <a:r>
              <a:rPr lang="ko-KR" altLang="en-US" dirty="0" smtClean="0"/>
              <a:t>에 등록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(5)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new repository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r>
              <a:rPr lang="en-US" altLang="ko-KR" dirty="0" smtClean="0"/>
              <a:t>	- Repository name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r>
              <a:rPr lang="en-US" altLang="ko-KR" dirty="0" smtClean="0"/>
              <a:t>	- public or private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(private </a:t>
            </a:r>
            <a:r>
              <a:rPr lang="ko-KR" altLang="en-US" dirty="0" smtClean="0"/>
              <a:t>설정 시 월 일정금액 결제 필요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	- Initialize this repository with a README  </a:t>
            </a:r>
            <a:r>
              <a:rPr lang="ko-KR" altLang="en-US" dirty="0" smtClean="0"/>
              <a:t>체크</a:t>
            </a:r>
            <a:r>
              <a:rPr lang="en-US" altLang="ko-KR" dirty="0" smtClean="0"/>
              <a:t>(README.md </a:t>
            </a:r>
            <a:r>
              <a:rPr lang="ko-KR" altLang="en-US" dirty="0" smtClean="0"/>
              <a:t>파일 생성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	- .</a:t>
            </a:r>
            <a:r>
              <a:rPr lang="en-US" altLang="ko-KR" dirty="0" err="1" smtClean="0"/>
              <a:t>gitignore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(</a:t>
            </a:r>
            <a:r>
              <a:rPr lang="ko-KR" altLang="en-US" dirty="0" smtClean="0"/>
              <a:t>버전관리 </a:t>
            </a:r>
            <a:r>
              <a:rPr lang="ko-KR" altLang="en-US" dirty="0" err="1" smtClean="0"/>
              <a:t>필요없는</a:t>
            </a:r>
            <a:r>
              <a:rPr lang="ko-KR" altLang="en-US" dirty="0" smtClean="0"/>
              <a:t> 파일 설정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	- Create Repository </a:t>
            </a:r>
            <a:r>
              <a:rPr lang="ko-KR" altLang="en-US" dirty="0" smtClean="0"/>
              <a:t>클릭</a:t>
            </a:r>
            <a:r>
              <a:rPr lang="en-US" altLang="ko-KR" dirty="0" smtClean="0"/>
              <a:t>	</a:t>
            </a:r>
          </a:p>
          <a:p>
            <a:r>
              <a:rPr lang="en-US" altLang="ko-KR" dirty="0" smtClean="0"/>
              <a:t>		</a:t>
            </a:r>
          </a:p>
          <a:p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827584" y="1916832"/>
            <a:ext cx="7632848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ssh-keygen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10.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협업의 참여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(6) </a:t>
            </a:r>
            <a:r>
              <a:rPr lang="ko-KR" altLang="en-US" dirty="0" smtClean="0"/>
              <a:t>명령어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827584" y="1161666"/>
            <a:ext cx="7632848" cy="3635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clone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3"/>
              </a:rPr>
              <a:t>git@github.com:foxworld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3"/>
              </a:rPr>
              <a:t>/helloworld.git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: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Github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에서 최초 프로젝트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가져오기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pull origin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master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: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Github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에서 최신 프로젝트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가져오기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push origin master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: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Github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에 작업한 프로젝트 올리기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remote add origin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3"/>
              </a:rPr>
              <a:t>git@github.com:foxworld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3"/>
              </a:rPr>
              <a:t>/helloworld.git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  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: </a:t>
            </a:r>
            <a:r>
              <a:rPr lang="ko-KR" altLang="en-US" sz="1600" dirty="0" err="1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리모트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저장소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등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록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$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git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remote </a:t>
            </a:r>
            <a:r>
              <a:rPr lang="en-US" altLang="ko-KR" sz="1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rm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origin</a:t>
            </a:r>
          </a:p>
          <a:p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  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: </a:t>
            </a:r>
            <a:r>
              <a:rPr lang="ko-KR" altLang="en-US" sz="1600" dirty="0" err="1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리모트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저장소 </a:t>
            </a:r>
            <a:r>
              <a:rPr lang="ko-KR" altLang="en-US" sz="16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등록 취소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- </a:t>
            </a:r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목 차 </a:t>
            </a:r>
            <a:r>
              <a:rPr lang="en-US" altLang="ko-KR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-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762000"/>
            <a:ext cx="4104456" cy="5715000"/>
          </a:xfrm>
        </p:spPr>
        <p:txBody>
          <a:bodyPr/>
          <a:lstStyle/>
          <a:p>
            <a:pPr marL="457200" indent="-457200">
              <a:buAutoNum type="arabicPeriod"/>
            </a:pPr>
            <a:endParaRPr lang="en-US" altLang="ko-KR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개요</a:t>
            </a:r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버전관리란</a:t>
            </a:r>
            <a:r>
              <a:rPr lang="en-US" altLang="ko-KR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?</a:t>
            </a:r>
          </a:p>
          <a:p>
            <a:pPr marL="457200" indent="-457200">
              <a:buAutoNum type="arabicPeriod"/>
            </a:pPr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 err="1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Git</a:t>
            </a:r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설치</a:t>
            </a:r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 err="1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Git</a:t>
            </a:r>
            <a:r>
              <a:rPr lang="en-US" altLang="ko-KR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r>
              <a:rPr lang="ko-KR" altLang="en-US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시작</a:t>
            </a:r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History</a:t>
            </a:r>
            <a:r>
              <a:rPr lang="ko-KR" altLang="en-US" sz="24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조회</a:t>
            </a:r>
            <a:endParaRPr lang="en-US" altLang="ko-KR" sz="24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457200" indent="-457200">
              <a:buAutoNum type="arabicPeriod"/>
            </a:pP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716016" y="764704"/>
            <a:ext cx="4427984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2400" b="1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2000" b="1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b="1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600" b="1"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600" b="1">
                <a:solidFill>
                  <a:schemeClr val="bg2"/>
                </a:solidFill>
                <a:latin typeface="+mn-lt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600" b="1">
                <a:solidFill>
                  <a:schemeClr val="bg2"/>
                </a:solidFill>
                <a:latin typeface="+mn-lt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600" b="1">
                <a:solidFill>
                  <a:schemeClr val="bg2"/>
                </a:solidFill>
                <a:latin typeface="+mn-lt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600" b="1">
                <a:solidFill>
                  <a:schemeClr val="bg2"/>
                </a:solidFill>
                <a:latin typeface="+mn-lt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600" b="1">
                <a:solidFill>
                  <a:schemeClr val="bg2"/>
                </a:solidFill>
                <a:latin typeface="+mn-lt"/>
              </a:defRPr>
            </a:lvl9pPr>
          </a:lstStyle>
          <a:p>
            <a:pPr marL="457200" indent="-457200">
              <a:buFontTx/>
              <a:buAutoNum type="arabicPeriod"/>
            </a:pPr>
            <a:endParaRPr lang="ko-KR" altLang="en-US" kern="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788024" y="764704"/>
            <a:ext cx="4104456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200000"/>
              <a:buFontTx/>
              <a:buAutoNum type="arabicPeriod"/>
              <a:tabLst/>
              <a:defRPr/>
            </a:pPr>
            <a:endParaRPr kumimoji="0" lang="en-US" altLang="ko-KR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  <a:p>
            <a:pPr marL="457200" marR="0" lvl="0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200000"/>
              <a:buFont typeface="+mj-lt"/>
              <a:buAutoNum type="arabicPeriod" startAt="7"/>
              <a:tabLst/>
              <a:defRPr/>
            </a:pPr>
            <a:r>
              <a:rPr lang="ko-KR" altLang="en-US" sz="2400" b="1" kern="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복원</a:t>
            </a:r>
            <a:endParaRPr lang="en-US" altLang="ko-KR" sz="2400" b="1" kern="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457200" marR="0" lvl="0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200000"/>
              <a:buFontTx/>
              <a:buAutoNum type="arabicPeriod" startAt="7"/>
              <a:tabLst/>
              <a:defRPr/>
            </a:pPr>
            <a:endParaRPr kumimoji="0" lang="en-US" altLang="ko-KR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  <a:p>
            <a:pPr marL="457200" marR="0" lvl="0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200000"/>
              <a:buFontTx/>
              <a:buAutoNum type="arabicPeriod" startAt="7"/>
              <a:tabLst/>
              <a:defRPr/>
            </a:pPr>
            <a:r>
              <a:rPr lang="ko-KR" altLang="en-US" sz="2400" b="1" kern="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작업의 분기</a:t>
            </a:r>
            <a:r>
              <a:rPr lang="en-US" altLang="ko-KR" sz="2400" b="1" kern="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(Branch)</a:t>
            </a:r>
            <a:endParaRPr kumimoji="0" lang="en-US" altLang="ko-KR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  <a:p>
            <a:pPr marL="457200" marR="0" lvl="0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200000"/>
              <a:buFontTx/>
              <a:buAutoNum type="arabicPeriod" startAt="7"/>
              <a:tabLst/>
              <a:defRPr/>
            </a:pPr>
            <a:endParaRPr kumimoji="0" lang="en-US" altLang="ko-KR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SzPct val="200000"/>
              <a:buFontTx/>
              <a:buAutoNum type="arabicPeriod" startAt="7"/>
              <a:defRPr/>
            </a:pPr>
            <a:r>
              <a:rPr lang="ko-KR" altLang="en-US" sz="2400" b="1" kern="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작업의 보전</a:t>
            </a:r>
            <a:r>
              <a:rPr lang="en-US" altLang="ko-KR" sz="2400" b="1" kern="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(tag)</a:t>
            </a:r>
          </a:p>
          <a:p>
            <a:pPr marL="457200" marR="0" lvl="0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200000"/>
              <a:buFontTx/>
              <a:buAutoNum type="arabicPeriod" startAt="7"/>
              <a:tabLst/>
              <a:defRPr/>
            </a:pPr>
            <a:endParaRPr kumimoji="0" lang="en-US" altLang="ko-KR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  <a:p>
            <a:pPr marL="457200" lvl="0" indent="-457200" fontAlgn="base">
              <a:spcBef>
                <a:spcPct val="20000"/>
              </a:spcBef>
              <a:spcAft>
                <a:spcPct val="0"/>
              </a:spcAft>
              <a:buSzPct val="200000"/>
              <a:buFontTx/>
              <a:buAutoNum type="arabicPeriod" startAt="7"/>
              <a:defRPr/>
            </a:pPr>
            <a:r>
              <a:rPr lang="ko-KR" altLang="en-US" sz="2400" b="1" kern="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협업의 참여</a:t>
            </a:r>
            <a:endParaRPr kumimoji="0" lang="en-US" altLang="ko-KR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  <a:p>
            <a:pPr marL="457200" marR="0" lvl="0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200000"/>
              <a:buFontTx/>
              <a:buAutoNum type="arabicPeriod" startAt="7"/>
              <a:tabLst/>
              <a:defRPr/>
            </a:pPr>
            <a:endParaRPr kumimoji="0" lang="en-US" altLang="ko-KR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  <a:p>
            <a:pPr marL="457200" marR="0" lvl="0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200000"/>
              <a:buFontTx/>
              <a:buAutoNum type="arabicPeriod" startAt="7"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Github</a:t>
            </a:r>
            <a:endParaRPr kumimoji="0" lang="en-US" altLang="ko-KR" sz="2400" b="1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  <a:p>
            <a:pPr marL="457200" marR="0" lvl="0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200000"/>
              <a:buFontTx/>
              <a:buAutoNum type="arabicPeriod" startAt="7"/>
              <a:tabLst/>
              <a:defRPr/>
            </a:pPr>
            <a:endParaRPr lang="en-US" altLang="ko-KR" sz="2400" b="1" kern="0" dirty="0" smtClean="0">
              <a:solidFill>
                <a:schemeClr val="bg2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457200" lvl="0" indent="-457200" fontAlgn="base">
              <a:spcBef>
                <a:spcPct val="20000"/>
              </a:spcBef>
              <a:spcAft>
                <a:spcPct val="0"/>
              </a:spcAft>
              <a:buSzPct val="200000"/>
              <a:buFontTx/>
              <a:buAutoNum type="arabicPeriod" startAt="7"/>
              <a:defRPr/>
            </a:pPr>
            <a:r>
              <a:rPr lang="en-US" altLang="ko-KR" sz="2400" b="1" kern="0" dirty="0" smtClean="0">
                <a:solidFill>
                  <a:schemeClr val="bg2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markdown</a:t>
            </a:r>
            <a:endParaRPr kumimoji="0" lang="en-US" altLang="ko-KR" sz="2400" b="1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  <a:p>
            <a:pPr marL="457200" marR="0" lvl="0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200000"/>
              <a:buFontTx/>
              <a:buAutoNum type="arabicPeriod" startAt="7"/>
              <a:tabLst/>
              <a:defRPr/>
            </a:pPr>
            <a:endParaRPr kumimoji="0" lang="en-US" altLang="ko-KR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  <a:p>
            <a:pPr marL="457200" marR="0" lvl="0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200000"/>
              <a:buFontTx/>
              <a:buAutoNum type="arabicPeriod" startAt="7"/>
              <a:tabLst/>
              <a:defRPr/>
            </a:pPr>
            <a:endParaRPr kumimoji="0" lang="ko-KR" altLang="en-US" sz="2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10514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1.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개요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sz="1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(1) </a:t>
            </a:r>
            <a:r>
              <a:rPr lang="ko-KR" altLang="en-US" sz="1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개요</a:t>
            </a:r>
            <a:endParaRPr lang="en-US" altLang="ko-KR" sz="19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lvl="1">
              <a:buFont typeface="Arial" pitchFamily="34" charset="0"/>
              <a:buChar char="•"/>
            </a:pPr>
            <a:r>
              <a:rPr lang="ko-KR" altLang="en-US" b="0" dirty="0" smtClean="0">
                <a:solidFill>
                  <a:schemeClr val="tx1"/>
                </a:solidFill>
              </a:rPr>
              <a:t>버전관리 시스템은 소스코드의 중요한 변화들을 기록하는 행위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sz="1900" b="0" dirty="0" smtClean="0">
                <a:solidFill>
                  <a:schemeClr val="tx1"/>
                </a:solidFill>
              </a:rPr>
              <a:t>어떤 문제가 발생했을 때 문제의 맥락을 파악 할 수 있도록 지원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sz="1900" b="0" dirty="0" smtClean="0">
                <a:solidFill>
                  <a:schemeClr val="tx1"/>
                </a:solidFill>
              </a:rPr>
              <a:t>변화에 실패 했을 때 과거의 상태로 쉽게 전환 가능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sz="1900" b="0" dirty="0" smtClean="0">
                <a:solidFill>
                  <a:schemeClr val="tx1"/>
                </a:solidFill>
              </a:rPr>
              <a:t>실패에 대한 부담을 덜어지고 좀 더 </a:t>
            </a:r>
            <a:r>
              <a:rPr lang="ko-KR" altLang="en-US" sz="1900" b="0" dirty="0" err="1" smtClean="0">
                <a:solidFill>
                  <a:schemeClr val="tx1"/>
                </a:solidFill>
              </a:rPr>
              <a:t>자신있는</a:t>
            </a:r>
            <a:r>
              <a:rPr lang="ko-KR" altLang="en-US" sz="1900" b="0" dirty="0" smtClean="0">
                <a:solidFill>
                  <a:schemeClr val="tx1"/>
                </a:solidFill>
              </a:rPr>
              <a:t> 개발을 촉진하는 효과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sz="1900" b="0" dirty="0" smtClean="0">
                <a:solidFill>
                  <a:schemeClr val="tx1"/>
                </a:solidFill>
              </a:rPr>
              <a:t>버전관리는 백업</a:t>
            </a:r>
            <a:r>
              <a:rPr lang="en-US" altLang="ko-KR" sz="1900" b="0" dirty="0" smtClean="0">
                <a:solidFill>
                  <a:schemeClr val="tx1"/>
                </a:solidFill>
              </a:rPr>
              <a:t>, </a:t>
            </a:r>
            <a:r>
              <a:rPr lang="ko-KR" altLang="en-US" sz="1900" b="0" dirty="0" smtClean="0">
                <a:solidFill>
                  <a:schemeClr val="tx1"/>
                </a:solidFill>
              </a:rPr>
              <a:t>협업과 같은 중대한 장점을 제공</a:t>
            </a: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u="sng" dirty="0" smtClean="0"/>
              <a:t>문서나 코드의 변경사항을 저장해서 과거의 상태를 열람</a:t>
            </a:r>
            <a:r>
              <a:rPr lang="en-US" altLang="ko-KR" u="sng" dirty="0" smtClean="0"/>
              <a:t>, </a:t>
            </a:r>
            <a:r>
              <a:rPr lang="ko-KR" altLang="en-US" u="sng" dirty="0" smtClean="0"/>
              <a:t>복원 </a:t>
            </a:r>
            <a:endParaRPr lang="en-US" altLang="ko-KR" u="sng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u="sng" dirty="0" err="1" smtClean="0"/>
              <a:t>협업시에</a:t>
            </a:r>
            <a:r>
              <a:rPr lang="ko-KR" altLang="en-US" u="sng" dirty="0" smtClean="0"/>
              <a:t> </a:t>
            </a:r>
            <a:r>
              <a:rPr lang="ko-KR" altLang="en-US" u="sng" dirty="0" err="1" smtClean="0"/>
              <a:t>협업자들의</a:t>
            </a:r>
            <a:r>
              <a:rPr lang="ko-KR" altLang="en-US" u="sng" dirty="0" smtClean="0"/>
              <a:t> 변경사항을 자동으로 붙여주고</a:t>
            </a:r>
            <a:r>
              <a:rPr lang="en-US" altLang="ko-KR" u="sng" dirty="0" smtClean="0"/>
              <a:t>, </a:t>
            </a:r>
            <a:r>
              <a:rPr lang="ko-KR" altLang="en-US" u="sng" dirty="0" smtClean="0"/>
              <a:t>충돌을 방지</a:t>
            </a:r>
            <a:endParaRPr lang="en-US" altLang="ko-KR" u="sng" dirty="0" smtClean="0"/>
          </a:p>
          <a:p>
            <a:pPr lvl="1">
              <a:buFont typeface="Arial" pitchFamily="34" charset="0"/>
              <a:buChar char="•"/>
            </a:pPr>
            <a:endParaRPr lang="en-US" altLang="ko-KR" sz="1900" b="0" u="sng" dirty="0" smtClean="0">
              <a:solidFill>
                <a:schemeClr val="tx1"/>
              </a:solidFill>
            </a:endParaRPr>
          </a:p>
          <a:p>
            <a:r>
              <a:rPr lang="en-US" altLang="ko-KR" dirty="0" smtClean="0"/>
              <a:t>(2) </a:t>
            </a:r>
            <a:r>
              <a:rPr lang="ko-KR" altLang="en-US" dirty="0" smtClean="0"/>
              <a:t>역할</a:t>
            </a:r>
            <a:endParaRPr lang="en-US" altLang="ko-KR" b="0" dirty="0" smtClean="0">
              <a:solidFill>
                <a:schemeClr val="tx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프로그램의 변경 이력을 관리하는 소프트웨어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작업일지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협업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백업</a:t>
            </a:r>
            <a:endParaRPr lang="en-US" altLang="ko-KR" sz="1900" b="0" dirty="0" smtClean="0">
              <a:solidFill>
                <a:schemeClr val="tx1"/>
              </a:solidFill>
            </a:endParaRPr>
          </a:p>
          <a:p>
            <a:pPr lvl="1">
              <a:buFont typeface="Arial" pitchFamily="34" charset="0"/>
              <a:buChar char="•"/>
            </a:pPr>
            <a:endParaRPr lang="en-US" altLang="ko-KR" sz="1900" b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2.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버전관리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(1) </a:t>
            </a:r>
            <a:r>
              <a:rPr lang="ko-KR" altLang="en-US" dirty="0" smtClean="0"/>
              <a:t>로컬버전관리시스템</a:t>
            </a:r>
            <a:endParaRPr lang="en-US" altLang="ko-KR" dirty="0" smtClean="0"/>
          </a:p>
          <a:p>
            <a:endParaRPr lang="en-US" altLang="ko-KR" sz="19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26" name="Picture 2" descr="C:\Users\PeterLEE\GoogleDrive\DevDocs\001.Git\로컬버전관리시스템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1412776"/>
            <a:ext cx="3810000" cy="3200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2.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버전관리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(2) </a:t>
            </a:r>
            <a:r>
              <a:rPr lang="ko-KR" altLang="en-US" dirty="0" smtClean="0"/>
              <a:t>중앙집중식버전관리시스템</a:t>
            </a:r>
            <a:r>
              <a:rPr lang="en-US" altLang="ko-KR" dirty="0" smtClean="0"/>
              <a:t>(CVCS: Center Version Control System)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	※ SVC, Subversion, Perforce</a:t>
            </a:r>
          </a:p>
          <a:p>
            <a:endParaRPr lang="en-US" altLang="ko-KR" sz="19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050" name="Picture 2" descr="C:\Users\PeterLEE\GoogleDrive\DevDocs\001.Git\중앙집중식버전관리(CVCS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1412776"/>
            <a:ext cx="4762500" cy="3733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2.</a:t>
            </a:r>
            <a:r>
              <a:rPr lang="ko-KR" altLang="en-US" dirty="0" smtClean="0">
                <a:latin typeface="휴먼둥근헤드라인" pitchFamily="18" charset="-127"/>
                <a:ea typeface="휴먼둥근헤드라인" pitchFamily="18" charset="-127"/>
              </a:rPr>
              <a:t>버전관리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dirty="0" smtClean="0"/>
              <a:t>(3) </a:t>
            </a:r>
            <a:r>
              <a:rPr lang="ko-KR" altLang="en-US" dirty="0" smtClean="0"/>
              <a:t>분산버전관리시스템</a:t>
            </a:r>
            <a:r>
              <a:rPr lang="en-US" altLang="ko-KR" dirty="0" smtClean="0"/>
              <a:t>(DVCS: Distributed Version Control System)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	※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Mecurial</a:t>
            </a:r>
            <a:r>
              <a:rPr lang="en-US" altLang="ko-KR" dirty="0" smtClean="0"/>
              <a:t>, Bazaar, </a:t>
            </a:r>
            <a:r>
              <a:rPr lang="en-US" altLang="ko-KR" dirty="0" err="1" smtClean="0"/>
              <a:t>Darcs</a:t>
            </a:r>
            <a:r>
              <a:rPr lang="en-US" altLang="ko-KR" dirty="0" smtClean="0"/>
              <a:t> </a:t>
            </a:r>
          </a:p>
        </p:txBody>
      </p:sp>
      <p:pic>
        <p:nvPicPr>
          <p:cNvPr id="1026" name="Picture 2" descr="D:\PeterLEE\901.GoogleDrive\DevDocs\001.Git\분산버전관리시스템(DVCS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1196752"/>
            <a:ext cx="4348618" cy="48965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3.Git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sz="1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(1) </a:t>
            </a:r>
            <a:r>
              <a:rPr lang="ko-KR" altLang="en-US" sz="1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역사</a:t>
            </a:r>
            <a:endParaRPr lang="en-US" altLang="ko-KR" sz="19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9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리눅스커널관리에서</a:t>
            </a:r>
            <a:r>
              <a:rPr lang="ko-KR" altLang="en-US" sz="1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시작</a:t>
            </a:r>
            <a:endParaRPr lang="en-US" altLang="ko-KR" sz="19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dirty="0" smtClean="0"/>
              <a:t>	2002</a:t>
            </a:r>
            <a:r>
              <a:rPr lang="ko-KR" altLang="en-US" dirty="0" smtClean="0"/>
              <a:t>년 </a:t>
            </a:r>
            <a:r>
              <a:rPr lang="en-US" altLang="ko-KR" dirty="0" err="1" smtClean="0"/>
              <a:t>BitKeeper</a:t>
            </a:r>
            <a:r>
              <a:rPr lang="en-US" altLang="ko-KR" dirty="0" smtClean="0"/>
              <a:t>(DVCS)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시작</a:t>
            </a:r>
            <a:endParaRPr lang="en-US" altLang="ko-KR" dirty="0" smtClean="0"/>
          </a:p>
          <a:p>
            <a:r>
              <a:rPr lang="en-US" altLang="ko-KR" sz="1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2005</a:t>
            </a:r>
            <a:r>
              <a:rPr lang="ko-KR" altLang="en-US" sz="1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년 </a:t>
            </a:r>
            <a:r>
              <a:rPr lang="en-US" altLang="ko-KR" sz="19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BitKeeper</a:t>
            </a:r>
            <a:r>
              <a:rPr lang="en-US" altLang="ko-KR" sz="1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결별</a:t>
            </a:r>
            <a:endParaRPr lang="en-US" altLang="ko-KR" sz="19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dirty="0" smtClean="0"/>
              <a:t>	2005</a:t>
            </a:r>
            <a:r>
              <a:rPr lang="ko-KR" altLang="en-US" dirty="0" smtClean="0"/>
              <a:t>년 </a:t>
            </a:r>
            <a:r>
              <a:rPr lang="ko-KR" altLang="en-US" dirty="0" err="1" smtClean="0"/>
              <a:t>리눅스창시자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리누스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토발즈</a:t>
            </a:r>
            <a:r>
              <a:rPr lang="ko-KR" altLang="en-US" dirty="0" smtClean="0"/>
              <a:t> 개발</a:t>
            </a:r>
            <a:endParaRPr lang="en-US" altLang="ko-KR" sz="19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 smtClean="0"/>
          </a:p>
          <a:p>
            <a:r>
              <a:rPr lang="en-US" altLang="ko-KR" dirty="0" smtClean="0"/>
              <a:t>(2) </a:t>
            </a:r>
            <a:r>
              <a:rPr lang="ko-KR" altLang="en-US" dirty="0" smtClean="0"/>
              <a:t>주요기능</a:t>
            </a: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빠른 속도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단순한 구조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비선형적인 개발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수천 개의 동시 다발적인 </a:t>
            </a:r>
            <a:r>
              <a:rPr lang="ko-KR" altLang="en-US" dirty="0" err="1" smtClean="0"/>
              <a:t>브랜치</a:t>
            </a:r>
            <a:r>
              <a:rPr lang="en-US" altLang="ko-KR" dirty="0" smtClean="0"/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완벽한 분산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dirty="0" err="1" smtClean="0"/>
              <a:t>리눅스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같은 대형 프로젝트에도 유용할 것</a:t>
            </a:r>
            <a:r>
              <a:rPr lang="en-US" altLang="ko-KR" dirty="0" smtClean="0"/>
              <a:t>(</a:t>
            </a:r>
            <a:r>
              <a:rPr lang="ko-KR" altLang="en-US" dirty="0" smtClean="0"/>
              <a:t>속도나 데이터 크기 면에서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둥근헤드라인" pitchFamily="18" charset="-127"/>
                <a:ea typeface="휴먼둥근헤드라인" pitchFamily="18" charset="-127"/>
              </a:rPr>
              <a:t>3.Git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0" y="790878"/>
            <a:ext cx="9144000" cy="5691336"/>
          </a:xfrm>
        </p:spPr>
        <p:txBody>
          <a:bodyPr/>
          <a:lstStyle/>
          <a:p>
            <a:r>
              <a:rPr lang="en-US" altLang="ko-KR" sz="1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(3) </a:t>
            </a:r>
            <a:r>
              <a:rPr lang="ko-KR" altLang="en-US" sz="1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버전관리방식</a:t>
            </a:r>
            <a:endParaRPr lang="en-US" altLang="ko-KR" sz="19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/>
              <a:t>CVS, Subversion, </a:t>
            </a:r>
            <a:r>
              <a:rPr lang="en-US" altLang="ko-KR" dirty="0" err="1" smtClean="0"/>
              <a:t>Preforce</a:t>
            </a:r>
            <a:r>
              <a:rPr lang="en-US" altLang="ko-KR" dirty="0" smtClean="0"/>
              <a:t>, Bazaar : </a:t>
            </a:r>
            <a:r>
              <a:rPr lang="ko-KR" altLang="en-US" dirty="0" smtClean="0"/>
              <a:t>델타 방식</a:t>
            </a: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 </a:t>
            </a:r>
            <a:r>
              <a:rPr lang="ko-KR" altLang="en-US" dirty="0" smtClean="0"/>
              <a:t>단위로 스냅샷을 저장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endParaRPr lang="en-US" altLang="ko-KR" sz="19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9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endParaRPr lang="en-US" altLang="ko-KR" dirty="0" smtClean="0"/>
          </a:p>
        </p:txBody>
      </p:sp>
      <p:pic>
        <p:nvPicPr>
          <p:cNvPr id="3074" name="Picture 2" descr="C:\Users\PeterLEE\GoogleDrive\DevDocs\001.Git\각파일에 대한 변화(델타)를 저장하는 시스템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1556792"/>
            <a:ext cx="4762500" cy="2124075"/>
          </a:xfrm>
          <a:prstGeom prst="rect">
            <a:avLst/>
          </a:prstGeom>
          <a:noFill/>
        </p:spPr>
      </p:pic>
      <p:pic>
        <p:nvPicPr>
          <p:cNvPr id="3075" name="Picture 3" descr="C:\Users\PeterLEE\GoogleDrive\DevDocs\001.Git\시간순으로 프로젝트의 스냅샷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3728" y="4293096"/>
            <a:ext cx="4762500" cy="2114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426603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lly_mime">
  <a:themeElements>
    <a:clrScheme name="silly_mi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illy_mime">
      <a:majorFont>
        <a:latin typeface="Impact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illy_mi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lly_mi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lly_mi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lly_mi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lly_mi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lly_mi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ly_mi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ly_mi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ly_mi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ly_mi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ly_mi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ly_mi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medical_hero</Template>
  <TotalTime>2039</TotalTime>
  <Words>1196</Words>
  <Application>Microsoft Office PowerPoint</Application>
  <PresentationFormat>화면 슬라이드 쇼(4:3)</PresentationFormat>
  <Paragraphs>444</Paragraphs>
  <Slides>25</Slides>
  <Notes>25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silly_mime</vt:lpstr>
      <vt:lpstr>      Git(1)</vt:lpstr>
      <vt:lpstr>Q &amp; A 감사합니다.</vt:lpstr>
      <vt:lpstr>- 목 차 -</vt:lpstr>
      <vt:lpstr>1.개요</vt:lpstr>
      <vt:lpstr>2.버전관리</vt:lpstr>
      <vt:lpstr>2.버전관리</vt:lpstr>
      <vt:lpstr>2.버전관리</vt:lpstr>
      <vt:lpstr>3.Git</vt:lpstr>
      <vt:lpstr>3.Git</vt:lpstr>
      <vt:lpstr>3.Git</vt:lpstr>
      <vt:lpstr>3.Git</vt:lpstr>
      <vt:lpstr>4.설치</vt:lpstr>
      <vt:lpstr>5.시작</vt:lpstr>
      <vt:lpstr>6.History 조회</vt:lpstr>
      <vt:lpstr>6.History 조회</vt:lpstr>
      <vt:lpstr>7.복원</vt:lpstr>
      <vt:lpstr>7.복원</vt:lpstr>
      <vt:lpstr>7.복원</vt:lpstr>
      <vt:lpstr>8.작업의 분기 Branch</vt:lpstr>
      <vt:lpstr>8.작업의분기 Branch</vt:lpstr>
      <vt:lpstr>9.중요한 작업의 저장(tag)</vt:lpstr>
      <vt:lpstr>9.중요한 작업의 저장(tag)</vt:lpstr>
      <vt:lpstr>10.협업의 참여</vt:lpstr>
      <vt:lpstr>10.협업의 참여</vt:lpstr>
      <vt:lpstr>10.협업의 참여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FOXWORLD</dc:creator>
  <cp:keywords>Git</cp:keywords>
  <cp:lastModifiedBy>PeterLEE</cp:lastModifiedBy>
  <cp:revision>278</cp:revision>
  <cp:lastPrinted>2013-10-23T02:19:08Z</cp:lastPrinted>
  <dcterms:created xsi:type="dcterms:W3CDTF">2013-10-08T06:21:13Z</dcterms:created>
  <dcterms:modified xsi:type="dcterms:W3CDTF">2014-02-11T23:00:41Z</dcterms:modified>
</cp:coreProperties>
</file>