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6" r:id="rId3"/>
    <p:sldId id="258" r:id="rId4"/>
    <p:sldId id="278" r:id="rId5"/>
    <p:sldId id="323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2" r:id="rId39"/>
    <p:sldId id="311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275" r:id="rId5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86227" autoAdjust="0"/>
  </p:normalViewPr>
  <p:slideViewPr>
    <p:cSldViewPr>
      <p:cViewPr varScale="1">
        <p:scale>
          <a:sx n="99" d="100"/>
          <a:sy n="99" d="100"/>
        </p:scale>
        <p:origin x="-23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756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“[^]”</a:t>
            </a:r>
            <a:r>
              <a:rPr lang="en-US" altLang="ko-KR" sz="1800" baseline="0" dirty="0" smtClean="0">
                <a:cs typeface="Verdana" pitchFamily="34" charset="0"/>
              </a:rPr>
              <a:t> </a:t>
            </a:r>
            <a:r>
              <a:rPr lang="ko-KR" altLang="en-US" sz="1800" baseline="0" dirty="0" err="1" smtClean="0">
                <a:cs typeface="Verdana" pitchFamily="34" charset="0"/>
              </a:rPr>
              <a:t>괄호안에</a:t>
            </a:r>
            <a:r>
              <a:rPr lang="ko-KR" altLang="en-US" sz="1800" baseline="0" dirty="0" smtClean="0">
                <a:cs typeface="Verdana" pitchFamily="34" charset="0"/>
              </a:rPr>
              <a:t> 문자가 </a:t>
            </a:r>
            <a:r>
              <a:rPr lang="ko-KR" altLang="en-US" sz="1800" baseline="0" dirty="0" err="1" smtClean="0">
                <a:cs typeface="Verdana" pitchFamily="34" charset="0"/>
              </a:rPr>
              <a:t>아닌것을</a:t>
            </a:r>
            <a:r>
              <a:rPr lang="ko-KR" altLang="en-US" sz="1800" baseline="0" dirty="0" smtClean="0">
                <a:cs typeface="Verdana" pitchFamily="34" charset="0"/>
              </a:rPr>
              <a:t> 표현</a:t>
            </a:r>
            <a:endParaRPr lang="en-US" altLang="ko-KR" sz="18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개를  표현</a:t>
            </a:r>
            <a:endParaRPr lang="en-US" altLang="ko-KR" sz="18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1+n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“?”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0+1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{n} or {</a:t>
            </a:r>
            <a:r>
              <a:rPr lang="ko-KR" altLang="en-US" sz="1200" dirty="0" err="1" smtClean="0">
                <a:cs typeface="Verdana" pitchFamily="34" charset="0"/>
              </a:rPr>
              <a:t>초기갯수</a:t>
            </a:r>
            <a:r>
              <a:rPr lang="en-US" altLang="ko-KR" sz="1200" dirty="0" smtClean="0">
                <a:cs typeface="Verdana" pitchFamily="34" charset="0"/>
              </a:rPr>
              <a:t>,</a:t>
            </a:r>
            <a:r>
              <a:rPr lang="ko-KR" altLang="en-US" sz="1200" dirty="0" err="1" smtClean="0">
                <a:cs typeface="Verdana" pitchFamily="34" charset="0"/>
              </a:rPr>
              <a:t>최대갯수</a:t>
            </a:r>
            <a:r>
              <a:rPr lang="en-US" altLang="ko-KR" sz="1200" dirty="0" smtClean="0">
                <a:cs typeface="Verdana" pitchFamily="34" charset="0"/>
              </a:rPr>
              <a:t>}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{n} or {</a:t>
            </a:r>
            <a:r>
              <a:rPr lang="ko-KR" altLang="en-US" sz="1200" dirty="0" err="1" smtClean="0">
                <a:cs typeface="Verdana" pitchFamily="34" charset="0"/>
              </a:rPr>
              <a:t>초기갯수</a:t>
            </a:r>
            <a:r>
              <a:rPr lang="en-US" altLang="ko-KR" sz="1200" dirty="0" smtClean="0">
                <a:cs typeface="Verdana" pitchFamily="34" charset="0"/>
              </a:rPr>
              <a:t>,</a:t>
            </a:r>
            <a:r>
              <a:rPr lang="ko-KR" altLang="en-US" sz="1200" dirty="0" err="1" smtClean="0">
                <a:cs typeface="Verdana" pitchFamily="34" charset="0"/>
              </a:rPr>
              <a:t>최대갯수</a:t>
            </a:r>
            <a:r>
              <a:rPr lang="en-US" altLang="ko-KR" sz="1200" dirty="0" smtClean="0">
                <a:cs typeface="Verdana" pitchFamily="34" charset="0"/>
              </a:rPr>
              <a:t>}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176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236296" y="1"/>
            <a:ext cx="190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i="1" dirty="0" smtClean="0"/>
              <a:t>Regular </a:t>
            </a:r>
          </a:p>
          <a:p>
            <a:pPr algn="ctr"/>
            <a:r>
              <a:rPr lang="en-US" altLang="ko-KR" sz="2200" b="1" i="1" dirty="0" smtClean="0">
                <a:solidFill>
                  <a:schemeClr val="bg2"/>
                </a:solidFill>
              </a:rPr>
              <a:t>expressions</a:t>
            </a:r>
            <a:endParaRPr lang="ko-KR" altLang="en-US" sz="2200" b="1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2014-02-19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von.org/comp/r/tut-Regex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gexr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.j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JavaScript/Reference/Global_Objects/String/split" TargetMode="External"/><Relationship Id="rId3" Type="http://schemas.openxmlformats.org/officeDocument/2006/relationships/hyperlink" Target="https://developer.mozilla.org/en-US/docs/JavaScript/Reference/Global_Objects/RegExp/exec" TargetMode="External"/><Relationship Id="rId7" Type="http://schemas.openxmlformats.org/officeDocument/2006/relationships/hyperlink" Target="https://developer.mozilla.org/en-US/docs/JavaScript/Reference/Global_Objects/String/repl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JavaScript/Reference/Global_Objects/String/search" TargetMode="External"/><Relationship Id="rId5" Type="http://schemas.openxmlformats.org/officeDocument/2006/relationships/hyperlink" Target="https://developer.mozilla.org/en-US/docs/JavaScript/Reference/Global_Objects/String/match" TargetMode="External"/><Relationship Id="rId4" Type="http://schemas.openxmlformats.org/officeDocument/2006/relationships/hyperlink" Target="https://developer.mozilla.org/en-US/docs/JavaScript/Reference/Global_Objects/RegExp/tes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정규표현식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이훈구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 “\”(Backslash)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$12$ \-\ $25$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^\$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\$$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\\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 “.”(Point)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모든 문자를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Regular expressions are powerful!!! O.K.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                 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egular expressions are powerful!!! O.K.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O.K.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              ……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expressions are powerful!!! 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 “.”(Point)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Regular expressions are powerful!!! O.K.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\..\.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.K.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 “[]”(Square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[]</a:t>
            </a:r>
            <a:r>
              <a:rPr lang="en-US" altLang="ko-KR" sz="1800" dirty="0" smtClean="0">
                <a:cs typeface="Verdana" pitchFamily="34" charset="0"/>
              </a:rPr>
              <a:t>”  </a:t>
            </a:r>
            <a:r>
              <a:rPr lang="ko-KR" altLang="en-US" sz="1800" dirty="0" smtClean="0">
                <a:cs typeface="Verdana" pitchFamily="34" charset="0"/>
              </a:rPr>
              <a:t>대괄호 안에 있는 문자를 검색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How do you do?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oyu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do you do?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do you do?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you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 “[]”(Square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How do you do?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owy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][yow]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you do?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 do?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 “[-]”(Square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[-]</a:t>
            </a:r>
            <a:r>
              <a:rPr lang="en-US" altLang="ko-KR" sz="1800" dirty="0" smtClean="0">
                <a:cs typeface="Verdana" pitchFamily="34" charset="0"/>
              </a:rPr>
              <a:t>”  </a:t>
            </a:r>
            <a:r>
              <a:rPr lang="ko-KR" altLang="en-US" sz="1800" dirty="0" smtClean="0">
                <a:cs typeface="Verdana" pitchFamily="34" charset="0"/>
              </a:rPr>
              <a:t>문자를 나열하지 않고 </a:t>
            </a:r>
            <a:r>
              <a:rPr lang="en-US" altLang="ko-KR" sz="1800" dirty="0" smtClean="0">
                <a:cs typeface="Verdana" pitchFamily="34" charset="0"/>
              </a:rPr>
              <a:t>Form To</a:t>
            </a:r>
            <a:r>
              <a:rPr lang="ko-KR" altLang="en-US" sz="1800" dirty="0" smtClean="0">
                <a:cs typeface="Verdana" pitchFamily="34" charset="0"/>
              </a:rPr>
              <a:t>로 지정 가능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[C-K] = [CDEFGHIJK]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CDEFGHIJK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 “[-]”(Square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[C-Ka-d2-6]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CDEFGHIJK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23456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 “[^]”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[^]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대괄호 안의 </a:t>
            </a:r>
            <a:r>
              <a:rPr lang="en-US" altLang="ko-KR" sz="1800" dirty="0" smtClean="0">
                <a:cs typeface="Verdana" pitchFamily="34" charset="0"/>
              </a:rPr>
              <a:t>“^”</a:t>
            </a:r>
            <a:r>
              <a:rPr lang="ko-KR" altLang="en-US" sz="1800" dirty="0" smtClean="0">
                <a:cs typeface="Verdana" pitchFamily="34" charset="0"/>
              </a:rPr>
              <a:t>는 첫번째를 표현하는 것이 아니라 부정을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[^CDW-Zghi45]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EFGHIJKLMNOPQRSTUV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WXYZ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abcdef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ghi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jklmnopqrstuvwxyz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0123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 “|”(Separate)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(|)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소괄호 안의 </a:t>
            </a:r>
            <a:r>
              <a:rPr lang="en-US" altLang="ko-KR" sz="1800" dirty="0" smtClean="0">
                <a:cs typeface="Verdana" pitchFamily="34" charset="0"/>
              </a:rPr>
              <a:t>“|”</a:t>
            </a:r>
            <a:r>
              <a:rPr lang="ko-KR" altLang="en-US" sz="1800" dirty="0" smtClean="0">
                <a:cs typeface="Verdana" pitchFamily="34" charset="0"/>
              </a:rPr>
              <a:t>는 또는이라는 의미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Monday Tuesday Friday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on|ues|rida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ues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F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rida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Mon|Tues|Fri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)day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 Tuesday Friday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 “|”(Separate)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Monday Tuesday Friday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..(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id|esd|nd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)ay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 Tuesday Friday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정규표현식</a:t>
            </a:r>
            <a:endParaRPr lang="en-US" altLang="ko-KR" sz="2400" dirty="0" smtClean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개발기초</a:t>
            </a:r>
            <a:endParaRPr lang="en-US" altLang="ko-KR" sz="2400" dirty="0" smtClean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3"/>
              <a:defRPr/>
            </a:pP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문법</a:t>
            </a:r>
            <a:r>
              <a:rPr lang="en-US" altLang="ko-KR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(3~21)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3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3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개를 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1+n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“?”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0+1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a*b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a+b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a?b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-@- *** -- "*" -- *** -@-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.*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 *** -- "*" -- *** -@-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 *** -- "*" -- *** -@-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-A*-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-- *** -@-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-@-</a:t>
            </a: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-[@]*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-- "*" -- *** -@-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-@@@- * ** - - "*" -- * ** -@@@-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7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\*+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 - - "*" -- * ** -@@@-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- "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--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8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-@+-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-@@@-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 ]+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-@@@-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 * ** - - "*" -- * ** -@@@-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--XX-@-XX-@@-XX-@@@-XX-@@@@-XX-@@-@@-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10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-X?XX?X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-@-XX-@@-XX-@@@-XX-@@@@-XX-@@-@@-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-@@@@-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-@@-@@-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-@?@?@?-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XX-@-XX-@@-XX-@@@-XX-@@@@-XX-@@-@@-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XX-@@@@-XX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[^@]@?@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-XX-@@-XX-@@@-XX-@@@@-XX-@@-@@-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@-XX-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@@-XX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{}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소괄호 안의 숫자는 문자의 개수를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.{5}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]{1,3}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 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in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darkn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[a-z]{3,}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 ABA ABBA ABBBA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AB{0,}A  ==  AB*A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ABA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 ABA ABBA ABBBA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AB{1,}A  ==  AB+A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ABBA ABBBA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AB{0,1}A  ==  AB?A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ABA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 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ABBA ABBBA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*?</a:t>
            </a:r>
            <a:r>
              <a:rPr lang="en-US" altLang="ko-KR" sz="1800" dirty="0" smtClean="0">
                <a:cs typeface="Verdana" pitchFamily="34" charset="0"/>
              </a:rPr>
              <a:t>” “*”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0~n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“*”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0</a:t>
            </a:r>
            <a:r>
              <a:rPr lang="ko-KR" altLang="en-US" sz="1800" dirty="0" smtClean="0">
                <a:cs typeface="Verdana" pitchFamily="34" charset="0"/>
              </a:rPr>
              <a:t>이라는 개수만 가지게됨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+?</a:t>
            </a:r>
            <a:r>
              <a:rPr lang="en-US" altLang="ko-KR" sz="1800" dirty="0" smtClean="0">
                <a:cs typeface="Verdana" pitchFamily="34" charset="0"/>
              </a:rPr>
              <a:t>” “+”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1~n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1~n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1</a:t>
            </a:r>
            <a:r>
              <a:rPr lang="ko-KR" altLang="en-US" sz="1800" dirty="0" smtClean="0">
                <a:cs typeface="Verdana" pitchFamily="34" charset="0"/>
              </a:rPr>
              <a:t>이라는 개수만 가지게됨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??</a:t>
            </a:r>
            <a:r>
              <a:rPr lang="en-US" altLang="ko-KR" sz="1600" dirty="0" smtClean="0">
                <a:cs typeface="Verdana" pitchFamily="34" charset="0"/>
              </a:rPr>
              <a:t>” “+”</a:t>
            </a:r>
            <a:r>
              <a:rPr lang="ko-KR" altLang="en-US" sz="1600" dirty="0" smtClean="0">
                <a:cs typeface="Verdana" pitchFamily="34" charset="0"/>
              </a:rPr>
              <a:t>은</a:t>
            </a:r>
            <a:r>
              <a:rPr lang="en-US" altLang="ko-KR" sz="1600" dirty="0" smtClean="0">
                <a:cs typeface="Verdana" pitchFamily="34" charset="0"/>
              </a:rPr>
              <a:t> 0~1 </a:t>
            </a:r>
            <a:r>
              <a:rPr lang="ko-KR" altLang="en-US" sz="16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600" dirty="0" smtClean="0">
                <a:cs typeface="Verdana" pitchFamily="34" charset="0"/>
              </a:rPr>
              <a:t>“?”</a:t>
            </a:r>
            <a:r>
              <a:rPr lang="ko-KR" altLang="en-US" sz="1600" dirty="0" smtClean="0">
                <a:cs typeface="Verdana" pitchFamily="34" charset="0"/>
              </a:rPr>
              <a:t>가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뒤에 있으면 </a:t>
            </a:r>
            <a:r>
              <a:rPr lang="en-US" altLang="ko-KR" sz="1600" dirty="0" smtClean="0">
                <a:cs typeface="Verdana" pitchFamily="34" charset="0"/>
              </a:rPr>
              <a:t>“?” </a:t>
            </a:r>
            <a:r>
              <a:rPr lang="ko-KR" altLang="en-US" sz="1600" dirty="0" smtClean="0">
                <a:cs typeface="Verdana" pitchFamily="34" charset="0"/>
              </a:rPr>
              <a:t>가 가지는 </a:t>
            </a:r>
            <a:r>
              <a:rPr lang="en-US" altLang="ko-KR" sz="1600" dirty="0" smtClean="0">
                <a:cs typeface="Verdana" pitchFamily="34" charset="0"/>
              </a:rPr>
              <a:t>0~1</a:t>
            </a:r>
            <a:r>
              <a:rPr lang="ko-KR" altLang="en-US" sz="1600" dirty="0" smtClean="0">
                <a:cs typeface="Verdana" pitchFamily="34" charset="0"/>
              </a:rPr>
              <a:t>개중 </a:t>
            </a:r>
            <a:r>
              <a:rPr lang="en-US" altLang="ko-KR" sz="1600" dirty="0" smtClean="0">
                <a:cs typeface="Verdana" pitchFamily="34" charset="0"/>
              </a:rPr>
              <a:t>0</a:t>
            </a:r>
            <a:r>
              <a:rPr lang="ko-KR" altLang="en-US" sz="1600" dirty="0" smtClean="0">
                <a:cs typeface="Verdana" pitchFamily="34" charset="0"/>
              </a:rPr>
              <a:t>이라는 개수만 가지게됨</a:t>
            </a:r>
            <a:endParaRPr lang="en-US" altLang="ko-KR" sz="1600" dirty="0" smtClean="0"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r.*?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정규표현식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(Regular Expression)</a:t>
            </a:r>
            <a:r>
              <a:rPr lang="ko-KR" altLang="en-US" dirty="0" smtClean="0"/>
              <a:t>은 문자열을 처리하는 방법 중의 하나로 특정한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조건의 문자를 </a:t>
            </a:r>
            <a:r>
              <a:rPr lang="en-US" altLang="ko-KR" dirty="0" smtClean="0"/>
              <a:t>'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'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'</a:t>
            </a:r>
            <a:r>
              <a:rPr lang="ko-KR" altLang="en-US" dirty="0" smtClean="0"/>
              <a:t>하는 과정을 매우 간편하게 처리 할 수 있도록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하는 수단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</a:rPr>
              <a:t>(2)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참고</a:t>
            </a:r>
            <a:r>
              <a:rPr lang="en-US" altLang="ko-KR" dirty="0" smtClean="0"/>
              <a:t> Site </a:t>
            </a:r>
          </a:p>
          <a:p>
            <a:r>
              <a:rPr lang="en-US" altLang="ko-KR" sz="1900" b="0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/>
              <a:t>교육문서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http://zvon.org/comp/r/tut-Regexp.html#Pages~Contents</a:t>
            </a:r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</a:rPr>
              <a:t>	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테스트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http://www.regexr.com/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r.+?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r.??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7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&lt;div&gt;.*&lt;/div&gt;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8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&lt;div&gt;.*?&lt;/div&gt;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66331" y="4293096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51537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257775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84998" y="5257775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&lt;div&gt;.+&lt;/div&gt;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10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&lt;div&gt;.+?&lt;/div&gt;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66331" y="4293096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51537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257775"/>
            <a:ext cx="338437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 &lt;div&gt;&lt;/div&gt;</a:t>
            </a:r>
            <a:endParaRPr lang="ko-KR" altLang="en-US" sz="1600" dirty="0" smtClean="0">
              <a:latin typeface="Arial" charset="0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&lt;div&gt;.??&lt;/div&gt;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13373" y="3457550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994523" y="3457550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22898" y="5204817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04048" y="5204817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18706" y="2819028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13. “\w”(word)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“[A-z0-9_]” </a:t>
            </a:r>
            <a:r>
              <a:rPr lang="ko-KR" altLang="en-US" sz="1600" dirty="0" smtClean="0">
                <a:cs typeface="Verdana" pitchFamily="34" charset="0"/>
              </a:rPr>
              <a:t>과 동일한 표현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A1 B2 c3 d_4 e:5 ffGG77--__--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 B2 c3 d_4 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  <a:p>
            <a:pPr lvl="1"/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 B2 c3 d_4 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13. “\w”(word)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A1 B2 c3 d_4 e:5 ffGG77--__--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[a-z]\w*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d_4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--__--</a:t>
            </a:r>
          </a:p>
          <a:p>
            <a:pPr lvl="1"/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\w{5}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7--__--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14. “\W”(not 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“[^A-z0-9_]” </a:t>
            </a:r>
            <a:r>
              <a:rPr lang="ko-KR" altLang="en-US" sz="1600" dirty="0" smtClean="0">
                <a:cs typeface="Verdana" pitchFamily="34" charset="0"/>
              </a:rPr>
              <a:t>과 동일한 표현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AS _34:AS11.23  @#$ %12^*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[^A-z0-9_]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AS11.23  @#$ %12^*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@#$ %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^*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14. “\W”(not 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“[^A-z0-9_]” </a:t>
            </a:r>
            <a:r>
              <a:rPr lang="ko-KR" altLang="en-US" sz="1600" dirty="0" smtClean="0">
                <a:cs typeface="Verdana" pitchFamily="34" charset="0"/>
              </a:rPr>
              <a:t>과 동일한 표현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AS _34:AS11.23  @#$ %12^*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[^A-z0-9_]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AS11.23  @#$ %12^*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@#$ %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^*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15.“\s”&amp;“\S”(Space)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r>
              <a:rPr lang="en-US" altLang="ko-KR" sz="1600" dirty="0" smtClean="0">
                <a:cs typeface="Verdana" pitchFamily="34" charset="0"/>
              </a:rPr>
              <a:t>”  Space </a:t>
            </a:r>
            <a:r>
              <a:rPr lang="ko-KR" altLang="en-US" sz="1600" dirty="0" smtClean="0">
                <a:cs typeface="Verdana" pitchFamily="34" charset="0"/>
              </a:rPr>
              <a:t>문자를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r>
              <a:rPr lang="en-US" altLang="ko-KR" sz="1600" dirty="0" smtClean="0">
                <a:cs typeface="Verdana" pitchFamily="34" charset="0"/>
              </a:rPr>
              <a:t>”  Space</a:t>
            </a:r>
            <a:r>
              <a:rPr lang="ko-KR" altLang="en-US" sz="1600" dirty="0" smtClean="0">
                <a:cs typeface="Verdana" pitchFamily="34" charset="0"/>
              </a:rPr>
              <a:t>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제외한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문자를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\s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\S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60862" y="3457575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755529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211960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80942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76056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68602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002635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44420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703665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092280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00392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60444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정규식 표현방법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re1 = /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foxworld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re2 = new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RegExp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foxworld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re1.exec(“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foxworld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ddd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re2.exec(“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foxworld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ddd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/>
              <a:t>	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("#id").match(/^(?:#([\w-]+)|(\w+)|\.([\w-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]+))$/)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/>
              <a:t>	"</a:t>
            </a:r>
            <a:r>
              <a:rPr lang="en-US" altLang="ko-KR" sz="1800" dirty="0" err="1" smtClean="0"/>
              <a:t>abc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de".split</a:t>
            </a:r>
            <a:r>
              <a:rPr lang="en-US" altLang="ko-KR" sz="1800" dirty="0" smtClean="0"/>
              <a:t>(/\s+/);</a:t>
            </a: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16.“\d”&amp;“\D”(Decimal)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r>
              <a:rPr lang="en-US" altLang="ko-KR" sz="1600" dirty="0" smtClean="0">
                <a:cs typeface="Verdana" pitchFamily="34" charset="0"/>
              </a:rPr>
              <a:t>”  </a:t>
            </a:r>
            <a:r>
              <a:rPr lang="ko-KR" altLang="en-US" sz="1600" dirty="0" smtClean="0">
                <a:cs typeface="Verdana" pitchFamily="34" charset="0"/>
              </a:rPr>
              <a:t>숫자를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r>
              <a:rPr lang="en-US" altLang="ko-KR" sz="1600" dirty="0" smtClean="0">
                <a:cs typeface="Verdana" pitchFamily="34" charset="0"/>
              </a:rPr>
              <a:t>”  </a:t>
            </a:r>
            <a:r>
              <a:rPr lang="ko-KR" altLang="en-US" sz="1600" dirty="0" smtClean="0">
                <a:cs typeface="Verdana" pitchFamily="34" charset="0"/>
              </a:rPr>
              <a:t>숫자를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제외한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err="1" smtClean="0">
                <a:cs typeface="Verdana" pitchFamily="34" charset="0"/>
              </a:rPr>
              <a:t>모든문자</a:t>
            </a:r>
            <a:r>
              <a:rPr lang="en-US" altLang="ko-KR" sz="1600" dirty="0" smtClean="0">
                <a:cs typeface="Verdana" pitchFamily="34" charset="0"/>
              </a:rPr>
              <a:t>(Space</a:t>
            </a:r>
            <a:r>
              <a:rPr lang="ko-KR" altLang="en-US" sz="1600" dirty="0" smtClean="0">
                <a:cs typeface="Verdana" pitchFamily="34" charset="0"/>
              </a:rPr>
              <a:t>포함</a:t>
            </a:r>
            <a:r>
              <a:rPr lang="en-US" altLang="ko-KR" sz="1600" dirty="0" smtClean="0">
                <a:cs typeface="Verdana" pitchFamily="34" charset="0"/>
              </a:rPr>
              <a:t>)</a:t>
            </a:r>
            <a:r>
              <a:rPr lang="ko-KR" altLang="en-US" sz="1600" dirty="0" smtClean="0">
                <a:cs typeface="Verdana" pitchFamily="34" charset="0"/>
              </a:rPr>
              <a:t>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Page 123; published: 1234 id=12#24@112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\d  ==  [0-9]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23; published: 1234 id=12#24@112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published: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1234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id=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123; published: 1234 id=12#24@112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123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published: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1234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id=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112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</a:t>
            </a:r>
            <a:r>
              <a:rPr lang="en-US" altLang="ko-KR" sz="1600" dirty="0" smtClean="0">
                <a:cs typeface="Verdana" pitchFamily="34" charset="0"/>
              </a:rPr>
              <a:t>”  Word Boundary</a:t>
            </a:r>
            <a:r>
              <a:rPr lang="ko-KR" altLang="en-US" sz="1600" dirty="0" smtClean="0">
                <a:cs typeface="Verdana" pitchFamily="34" charset="0"/>
              </a:rPr>
              <a:t>는 문자의 식별을 할수 있는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\b\w 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첫번째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문자를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hem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ll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arkness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hem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\w\b 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마지막 문자를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brin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al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darknes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\b\w+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cat cats tomcat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bcat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&lt;- cat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 시작하는 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tomcat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cat\b       &lt;- cat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 끝나는 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18.“\B”(Boundary)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</a:t>
            </a:r>
            <a:r>
              <a:rPr lang="en-US" altLang="ko-KR" sz="1600" dirty="0" smtClean="0">
                <a:cs typeface="Verdana" pitchFamily="34" charset="0"/>
              </a:rPr>
              <a:t>”  Word Boundary</a:t>
            </a:r>
            <a:r>
              <a:rPr lang="ko-KR" altLang="en-US" sz="1600" dirty="0" smtClean="0">
                <a:cs typeface="Verdana" pitchFamily="34" charset="0"/>
              </a:rPr>
              <a:t>는 문자의 식별을 할수 있는 기능의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반대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cat cats tomcat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\B.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첫번째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문자를 제외한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omcat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\B.\B.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첫자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마지막 문자를 제외하여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omca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19.“\A”&amp; “\Z”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\A</a:t>
            </a:r>
            <a:r>
              <a:rPr lang="en-US" altLang="ko-KR" sz="1600" dirty="0" smtClean="0">
                <a:cs typeface="Verdana" pitchFamily="34" charset="0"/>
              </a:rPr>
              <a:t>”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“^” </a:t>
            </a:r>
            <a:r>
              <a:rPr lang="ko-KR" altLang="en-US" sz="1600" dirty="0" smtClean="0">
                <a:cs typeface="Verdana" pitchFamily="34" charset="0"/>
              </a:rPr>
              <a:t>와 비슷하나 이것은 같은 행에서 처음을 가르키고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\A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문장에 제일 처음을 가리키는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\Z</a:t>
            </a:r>
            <a:r>
              <a:rPr lang="en-US" altLang="ko-KR" sz="1600" dirty="0" smtClean="0">
                <a:cs typeface="Verdana" pitchFamily="34" charset="0"/>
              </a:rPr>
              <a:t>”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“$” </a:t>
            </a:r>
            <a:r>
              <a:rPr lang="ko-KR" altLang="en-US" sz="1600" dirty="0" smtClean="0">
                <a:cs typeface="Verdana" pitchFamily="34" charset="0"/>
              </a:rPr>
              <a:t>와 비슷하나 이것은 같은 행에서 마지막을 가르키고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\Z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문장에 제일 마지막을 가리키는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 World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\A…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19.“\A”&amp; “\Z”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 World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…\Z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20.“(?=&lt;pattern&gt;)”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600" dirty="0" smtClean="0">
                <a:cs typeface="Verdana" pitchFamily="34" charset="0"/>
              </a:rPr>
              <a:t>검색대상에서는 존재하나 선택 시 제외시키는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AAAX---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\w+(?=X)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앞은 임의문자가 오고 나중에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“X”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로 끝남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\w+(?=\w) &lt;-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전부 문자이면서 끝은 제외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21.“(?!&lt;pattern&gt;)”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600" dirty="0" smtClean="0">
                <a:cs typeface="Verdana" pitchFamily="34" charset="0"/>
              </a:rPr>
              <a:t>단어 </a:t>
            </a:r>
            <a:r>
              <a:rPr lang="ko-KR" altLang="en-US" sz="1600" dirty="0" err="1" smtClean="0">
                <a:cs typeface="Verdana" pitchFamily="34" charset="0"/>
              </a:rPr>
              <a:t>검색중</a:t>
            </a:r>
            <a:r>
              <a:rPr lang="ko-KR" altLang="en-US" sz="1600" dirty="0" smtClean="0">
                <a:cs typeface="Verdana" pitchFamily="34" charset="0"/>
              </a:rPr>
              <a:t> 검색대상이 존재하게 되면 해당 건을 제외하고 선택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AAAX---AAA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AAA(?!X)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AAAX---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AAA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AAA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X---AAA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AAA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22.Sample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 </a:t>
            </a:r>
            <a:r>
              <a:rPr lang="ko-KR" altLang="en-US" sz="1600" dirty="0" smtClean="0">
                <a:cs typeface="Verdana" pitchFamily="34" charset="0"/>
              </a:rPr>
              <a:t>추출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https?://[\w-]+\.(?:[\w-]+|)(?:(?:\.)[\w-]+(?:\.|)[\w-]+|)/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jQuery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http://code.jquery.com/jquery.js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)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rinputs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/^(?: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input|select|textarea|button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)$/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input, select,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textarea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button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rheader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/^h\d$/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- h1, h2, h3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rquickExpr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/^(?:#([\w-]+)|(\w+)|\.([\w-]+))$/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cs typeface="Verdana" pitchFamily="34" charset="0"/>
              </a:rPr>
              <a:t>	- ID, TAG, CLASS </a:t>
            </a:r>
            <a:r>
              <a:rPr lang="ko-KR" altLang="en-US" sz="1600" dirty="0" smtClean="0">
                <a:cs typeface="Verdana" pitchFamily="34" charset="0"/>
              </a:rPr>
              <a:t>검색</a:t>
            </a:r>
            <a:r>
              <a:rPr lang="en-US" altLang="ko-KR" sz="1600" dirty="0" smtClean="0"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정규식 표현방법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1556793"/>
          <a:ext cx="8352928" cy="40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714"/>
                <a:gridCol w="6834214"/>
              </a:tblGrid>
              <a:tr h="17274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Open Sans Light"/>
                        </a:rPr>
                        <a:t>Method</a:t>
                      </a: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Open Sans Light"/>
                        </a:rPr>
                        <a:t>Description</a:t>
                      </a:r>
                    </a:p>
                  </a:txBody>
                  <a:tcPr marL="76200" marR="76200" marT="19050" marB="38100" anchor="ctr"/>
                </a:tc>
              </a:tr>
              <a:tr h="3554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0095DD"/>
                          </a:solidFill>
                          <a:hlinkClick r:id="rId3" tooltip="en-US/docs/JavaScript/Reference/Global_Objects/RegExp/exec"/>
                        </a:rPr>
                        <a:t>exec</a:t>
                      </a:r>
                      <a:endParaRPr lang="en-US" sz="16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A </a:t>
                      </a:r>
                      <a:r>
                        <a:rPr lang="en-US" sz="1600" dirty="0" err="1"/>
                        <a:t>RegExp</a:t>
                      </a:r>
                      <a:r>
                        <a:rPr lang="en-US" sz="1600" dirty="0"/>
                        <a:t> method that executes a search for a match in a string. It returns an array of information.</a:t>
                      </a:r>
                    </a:p>
                  </a:txBody>
                  <a:tcPr marL="76200" marR="76200" marT="57150" marB="76200"/>
                </a:tc>
              </a:tr>
              <a:tr h="3554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5DD"/>
                          </a:solidFill>
                          <a:hlinkClick r:id="rId4" tooltip="en-US/docs/JavaScript/Reference/Global_Objects/RegExp/test"/>
                        </a:rPr>
                        <a:t>test</a:t>
                      </a:r>
                      <a:endParaRPr lang="en-US" sz="160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A </a:t>
                      </a:r>
                      <a:r>
                        <a:rPr lang="en-US" sz="1600" dirty="0" err="1"/>
                        <a:t>RegExp</a:t>
                      </a:r>
                      <a:r>
                        <a:rPr lang="en-US" sz="1600" dirty="0"/>
                        <a:t> method that tests for a match in a string. It returns true or false.</a:t>
                      </a:r>
                    </a:p>
                  </a:txBody>
                  <a:tcPr marL="76200" marR="76200" marT="57150" marB="76200"/>
                </a:tc>
              </a:tr>
              <a:tr h="3554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5DD"/>
                          </a:solidFill>
                          <a:hlinkClick r:id="rId5" tooltip="en-US/docs/JavaScript/Reference/Global_Objects/String/match"/>
                        </a:rPr>
                        <a:t>match</a:t>
                      </a:r>
                      <a:endParaRPr lang="en-US" sz="160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A String method that executes a search for a match in a string. It returns an array of information or null on a mismatch.</a:t>
                      </a:r>
                    </a:p>
                  </a:txBody>
                  <a:tcPr marL="76200" marR="76200" marT="57150" marB="76200"/>
                </a:tc>
              </a:tr>
              <a:tr h="3554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5DD"/>
                          </a:solidFill>
                          <a:hlinkClick r:id="rId6" tooltip="en-US/docs/JavaScript/Reference/Global_Objects/String/search"/>
                        </a:rPr>
                        <a:t>search</a:t>
                      </a:r>
                      <a:endParaRPr lang="en-US" sz="160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A String method that tests for a match in a string. It returns the index of the match, or -1 if the search fails.</a:t>
                      </a:r>
                    </a:p>
                  </a:txBody>
                  <a:tcPr marL="76200" marR="76200" marT="57150" marB="76200"/>
                </a:tc>
              </a:tr>
              <a:tr h="498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5DD"/>
                          </a:solidFill>
                          <a:hlinkClick r:id="rId7" tooltip="en-US/docs/JavaScript/Reference/Global_Objects/String/replace"/>
                        </a:rPr>
                        <a:t>replace</a:t>
                      </a:r>
                      <a:endParaRPr lang="en-US" sz="160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A String method that executes a search for a match in a string, and replaces the matched substring with a replacement substring.</a:t>
                      </a:r>
                    </a:p>
                  </a:txBody>
                  <a:tcPr marL="76200" marR="76200" marT="57150" marB="76200"/>
                </a:tc>
              </a:tr>
              <a:tr h="3554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5DD"/>
                          </a:solidFill>
                          <a:hlinkClick r:id="rId8" tooltip="en-US/docs/JavaScript/Reference/Global_Objects/String/split"/>
                        </a:rPr>
                        <a:t>split</a:t>
                      </a:r>
                      <a:endParaRPr lang="en-US" sz="160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A String method that uses a regular expression or a fixed string to break a string into an array of substrings.</a:t>
                      </a:r>
                    </a:p>
                  </a:txBody>
                  <a:tcPr marL="76200" marR="76200" marT="5715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문자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문자를  입력 시 선택 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대소문자 구분함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>
              <a:buSzPct val="100000"/>
            </a:pP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Hello, world!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world!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world!</a:t>
            </a:r>
          </a:p>
          <a:p>
            <a:pPr>
              <a:buSzPct val="100000"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 lvl="2">
              <a:buSzPct val="100000"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SzPct val="100000"/>
            </a:pP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문자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문자를  입력 시 선택됨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공백</a:t>
            </a:r>
            <a:r>
              <a:rPr lang="en-US" altLang="ko-KR" sz="1800" dirty="0" smtClean="0">
                <a:cs typeface="Verdana" pitchFamily="34" charset="0"/>
              </a:rPr>
              <a:t>, Tab, Newline </a:t>
            </a:r>
            <a:r>
              <a:rPr lang="ko-KR" altLang="en-US" sz="1800" dirty="0" smtClean="0">
                <a:cs typeface="Verdana" pitchFamily="34" charset="0"/>
              </a:rPr>
              <a:t>도 구분함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Hello, world!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Hello, world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Hello, world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Hello, world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hello,  world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 lvl="2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 “^” &amp; “$”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“^” </a:t>
            </a:r>
            <a:r>
              <a:rPr lang="ko-KR" altLang="en-US" sz="1800" dirty="0" smtClean="0">
                <a:cs typeface="Verdana" pitchFamily="34" charset="0"/>
              </a:rPr>
              <a:t>라인의 </a:t>
            </a:r>
            <a:r>
              <a:rPr lang="ko-KR" altLang="en-US" sz="1800" dirty="0" err="1" smtClean="0">
                <a:cs typeface="Verdana" pitchFamily="34" charset="0"/>
              </a:rPr>
              <a:t>첫번째를</a:t>
            </a:r>
            <a:r>
              <a:rPr lang="ko-KR" altLang="en-US" sz="1800" dirty="0" smtClean="0">
                <a:cs typeface="Verdana" pitchFamily="34" charset="0"/>
              </a:rPr>
              <a:t>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“$” </a:t>
            </a:r>
            <a:r>
              <a:rPr lang="ko-KR" altLang="en-US" sz="1800" dirty="0" smtClean="0">
                <a:cs typeface="Verdana" pitchFamily="34" charset="0"/>
              </a:rPr>
              <a:t>라인의 마지막을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who is who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who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who$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is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is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 “\”(Backslash)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는 명령어를 문자로 인식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$12$ \-\ $25$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\-\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1705</Words>
  <Application>Microsoft Office PowerPoint</Application>
  <PresentationFormat>화면 슬라이드 쇼(4:3)</PresentationFormat>
  <Paragraphs>1093</Paragraphs>
  <Slides>50</Slides>
  <Notes>50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silly_mime</vt:lpstr>
      <vt:lpstr>정규표현식(1)</vt:lpstr>
      <vt:lpstr>- 목 차 -</vt:lpstr>
      <vt:lpstr>1.정규표현식</vt:lpstr>
      <vt:lpstr>2.Syntax</vt:lpstr>
      <vt:lpstr>2.Syntax</vt:lpstr>
      <vt:lpstr>2.문자</vt:lpstr>
      <vt:lpstr>2.문자</vt:lpstr>
      <vt:lpstr>3. “^” &amp; “$”</vt:lpstr>
      <vt:lpstr>4. “\”(Backslash)</vt:lpstr>
      <vt:lpstr>4. “\”(Backslash)</vt:lpstr>
      <vt:lpstr>5. “.”(Point)</vt:lpstr>
      <vt:lpstr>5. “.”(Point)</vt:lpstr>
      <vt:lpstr>6. “[]”(Square brackets)</vt:lpstr>
      <vt:lpstr>6. “[]”(Square brackets)</vt:lpstr>
      <vt:lpstr>7. “[-]”(Square brackets)</vt:lpstr>
      <vt:lpstr>7. “[-]”(Square brackets)</vt:lpstr>
      <vt:lpstr>8. “[^]”</vt:lpstr>
      <vt:lpstr>9. “|”(Separate)</vt:lpstr>
      <vt:lpstr>9. “|”(Separate)</vt:lpstr>
      <vt:lpstr>10. “*”&amp;“+”&amp;“?”</vt:lpstr>
      <vt:lpstr>10. “*”&amp;“+”&amp;“?”</vt:lpstr>
      <vt:lpstr>10. “*”&amp;“+”&amp;“?”</vt:lpstr>
      <vt:lpstr>10. “*”&amp;“+”&amp;“?”</vt:lpstr>
      <vt:lpstr>10. “*”&amp;“+”&amp;“?”</vt:lpstr>
      <vt:lpstr>11. “{}”</vt:lpstr>
      <vt:lpstr>11. “{}”</vt:lpstr>
      <vt:lpstr>11. “{}”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13. “\w”(word)</vt:lpstr>
      <vt:lpstr>13. “\w”(word)</vt:lpstr>
      <vt:lpstr>14. “\W”(not word)</vt:lpstr>
      <vt:lpstr>14. “\W”(not word)</vt:lpstr>
      <vt:lpstr>15.“\s”&amp;“\S”(Space)</vt:lpstr>
      <vt:lpstr>16.“\d”&amp;“\D”(Decimal)</vt:lpstr>
      <vt:lpstr>17.“\b”(Boundary)</vt:lpstr>
      <vt:lpstr>17.“\b”(Boundary)</vt:lpstr>
      <vt:lpstr>17.“\b”(Boundary)</vt:lpstr>
      <vt:lpstr>18.“\B”(Boundary)</vt:lpstr>
      <vt:lpstr>19.“\A”&amp; “\Z”</vt:lpstr>
      <vt:lpstr>19.“\A”&amp; “\Z”</vt:lpstr>
      <vt:lpstr>20.“(?=&lt;pattern&gt;)”</vt:lpstr>
      <vt:lpstr>21.“(?!&lt;pattern&gt;)”</vt:lpstr>
      <vt:lpstr>22.Sample</vt:lpstr>
      <vt:lpstr>Q &amp; A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470</cp:revision>
  <cp:lastPrinted>2013-10-23T02:19:08Z</cp:lastPrinted>
  <dcterms:created xsi:type="dcterms:W3CDTF">2013-10-08T06:21:13Z</dcterms:created>
  <dcterms:modified xsi:type="dcterms:W3CDTF">2014-02-19T09:14:04Z</dcterms:modified>
</cp:coreProperties>
</file>