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76" r:id="rId3"/>
    <p:sldId id="258" r:id="rId4"/>
    <p:sldId id="323" r:id="rId5"/>
    <p:sldId id="324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275" r:id="rId5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80324" autoAdjust="0"/>
  </p:normalViewPr>
  <p:slideViewPr>
    <p:cSldViewPr>
      <p:cViewPr varScale="1">
        <p:scale>
          <a:sx n="92" d="100"/>
          <a:sy n="92" d="100"/>
        </p:scale>
        <p:origin x="-25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44"/>
    </p:cViewPr>
  </p:notesTextViewPr>
  <p:notesViewPr>
    <p:cSldViewPr>
      <p:cViewPr varScale="1">
        <p:scale>
          <a:sx n="80" d="100"/>
          <a:sy n="80" d="100"/>
        </p:scale>
        <p:origin x="-4008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6B11E-995B-437A-B687-6DDFBBD0AC09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4B8EA-3BBB-411F-81A3-F46988A8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80770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C9D5-EF98-4286-8B05-972EA017FD17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0560-EF6A-477A-B111-0CDBBA052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0434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9227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("$12$ \-\ $25$").match(/^$/g);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("$12$ \-\ $25$").match(/\$/g);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("$12$ \\-\\ $25$").match(/^\$/g);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("$12$ \\-\\ $25$").match(/\$$/g);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("$12$ \\-\\ $25$").match(/\\/g);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("Regular expressions are powerful!!! O.K.").match(/./g);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("Regular expressions are powerful!!! O.K.").match(/....../g);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("Regular expressions are powerful!!! O.K.").match(/\./g);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("Regular expressions are powerful!!! O.K.").match(/\..\./g);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("How do you do?").match(/[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oyu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]/g);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("How do you do?").match(/[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hH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]./g);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("How do you do?").match(/[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owy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][yow]/g);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("ABCDEFGHIJKLMNOPQRSTUVWXYZ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abcdefghijklmnopqrstuvwxyz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0123456789").match(/</a:t>
            </a:r>
            <a:r>
              <a:rPr lang="en-US" altLang="ko-KR" sz="1200" b="0" dirty="0" smtClean="0">
                <a:latin typeface="+mn-lt"/>
                <a:ea typeface="Verdana" pitchFamily="34" charset="0"/>
                <a:cs typeface="Verdana" pitchFamily="34" charset="0"/>
              </a:rPr>
              <a:t>[C-K]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/g);</a:t>
            </a:r>
          </a:p>
          <a:p>
            <a:endParaRPr lang="ko-KR" altLang="en-US" sz="1200" b="0" dirty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("ABCDEFGHIJKLMNOPQRSTUVWXYZ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abcdefghijklmnopqrstuvwxyz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0123456789").match(/</a:t>
            </a:r>
            <a:r>
              <a:rPr lang="en-US" altLang="ko-KR" sz="1200" b="0" dirty="0" smtClean="0">
                <a:latin typeface="+mn-lt"/>
                <a:ea typeface="Verdana" pitchFamily="34" charset="0"/>
                <a:cs typeface="Verdana" pitchFamily="34" charset="0"/>
              </a:rPr>
              <a:t>[C-Ka-d2-6]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("ABCDEFGHIJKLMNOPQRSTUVWXYZ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abcdefghijklmnopqrstuvwxyz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0123456789").match(/</a:t>
            </a:r>
            <a:r>
              <a:rPr lang="en-US" altLang="ko-KR" sz="1200" b="0" dirty="0" smtClean="0">
                <a:latin typeface="+mn-lt"/>
                <a:ea typeface="Verdana" pitchFamily="34" charset="0"/>
                <a:cs typeface="Verdana" pitchFamily="34" charset="0"/>
              </a:rPr>
              <a:t>[^CDW-Zghi45]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("Monday Tuesday Friday").match(/(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on|ues|rida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)/g);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("Monday Tuesday Friday").match(/</a:t>
            </a:r>
            <a:r>
              <a:rPr lang="en-US" altLang="ko-KR" sz="1200" b="0" dirty="0" smtClean="0">
                <a:latin typeface="굴림" pitchFamily="50" charset="-127"/>
                <a:ea typeface="굴림" pitchFamily="50" charset="-127"/>
                <a:cs typeface="Verdana" pitchFamily="34" charset="0"/>
              </a:rPr>
              <a:t>(</a:t>
            </a:r>
            <a:r>
              <a:rPr lang="en-US" altLang="ko-KR" sz="1200" b="0" dirty="0" err="1" smtClean="0">
                <a:latin typeface="굴림" pitchFamily="50" charset="-127"/>
                <a:ea typeface="굴림" pitchFamily="50" charset="-127"/>
                <a:cs typeface="Verdana" pitchFamily="34" charset="0"/>
              </a:rPr>
              <a:t>Mon|Tues|Fri</a:t>
            </a:r>
            <a:r>
              <a:rPr lang="en-US" altLang="ko-KR" sz="1200" b="0" dirty="0" smtClean="0">
                <a:latin typeface="굴림" pitchFamily="50" charset="-127"/>
                <a:ea typeface="굴림" pitchFamily="50" charset="-127"/>
                <a:cs typeface="Verdana" pitchFamily="34" charset="0"/>
              </a:rPr>
              <a:t>)day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rPr>
              <a:t>/g)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;</a:t>
            </a:r>
            <a:endParaRPr lang="ko-KR" altLang="en-US" b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7561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("Monday Tuesday Friday").match(/..(</a:t>
            </a:r>
            <a:r>
              <a:rPr lang="en-US" altLang="ko-KR" dirty="0" err="1" smtClean="0"/>
              <a:t>id|esd|nd</a:t>
            </a:r>
            <a:r>
              <a:rPr lang="en-US" altLang="ko-KR" dirty="0" smtClean="0"/>
              <a:t>)ay/g);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").match(/a*b/g);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").match(/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a+b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").match(/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a?b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("-@- *** -- \"*\" -- *** -@-").match(/.*/g);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("-@- *** -- \"*\" -- *** -@-").match(/-A*-/g);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("-@- *** -- \"*\" -- *** -@-").match(/-[@]*/g);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("-@@@- * ** - - \"*\" -- * ** -@@@-").match(/\*+/g);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("-@@@- * ** - - \"*\" -- * ** -@@@-").match(/-@+-/g);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("-@@@- * ** - - \"*\" -- * ** -@@@-").match(/[^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]+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("--XX-@-XX-@@-XX-@@@-XX-@@@@-XX-@@-@@-").match(/-X?XX?X/g);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("--XX-@-XX-@@-XX-@@@-XX-@@@@-XX-@@-@@-").match(/-@?@?@?-/g); </a:t>
            </a:r>
            <a:endParaRPr lang="en-US" altLang="ko-KR" dirty="0" smtClean="0"/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("--XX-@-XX-@@-XX-@@@-XX-@@@@-XX-@@-@@-").match(/[^@]@?@/g);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them").match(/.{5}/g);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]{1,3}/g); 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them").match(/[a-z]{3,}/g); 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{n} or {</a:t>
            </a:r>
            <a:r>
              <a:rPr lang="ko-KR" altLang="en-US" sz="1200" dirty="0" err="1" smtClean="0">
                <a:cs typeface="Verdana" pitchFamily="34" charset="0"/>
              </a:rPr>
              <a:t>초기갯수</a:t>
            </a:r>
            <a:r>
              <a:rPr lang="en-US" altLang="ko-KR" sz="1200" dirty="0" smtClean="0">
                <a:cs typeface="Verdana" pitchFamily="34" charset="0"/>
              </a:rPr>
              <a:t>,</a:t>
            </a:r>
            <a:r>
              <a:rPr lang="ko-KR" altLang="en-US" sz="1200" dirty="0" err="1" smtClean="0">
                <a:cs typeface="Verdana" pitchFamily="34" charset="0"/>
              </a:rPr>
              <a:t>최대갯수</a:t>
            </a:r>
            <a:r>
              <a:rPr lang="en-US" altLang="ko-KR" sz="1200" dirty="0" smtClean="0">
                <a:cs typeface="Verdana" pitchFamily="34" charset="0"/>
              </a:rPr>
              <a:t>}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 ABA ABBA ABBBA").match(/AB{0,}A/g);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 ABA ABBA ABBBA").match(/AB{1,}A/g);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 ABA ABBA ABBBA").match(/AB{0,1}A/g);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</a:t>
            </a:r>
            <a:r>
              <a:rPr lang="ko-KR" altLang="en-US" sz="1200" dirty="0" smtClean="0">
                <a:cs typeface="Verdana" pitchFamily="34" charset="0"/>
              </a:rPr>
              <a:t>인식</a:t>
            </a:r>
            <a:r>
              <a:rPr lang="en-US" altLang="ko-KR" sz="1200" smtClean="0">
                <a:cs typeface="Verdana" pitchFamily="34" charset="0"/>
              </a:rPr>
              <a:t>	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1+n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0+1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{n} or {</a:t>
            </a:r>
            <a:r>
              <a:rPr lang="ko-KR" altLang="en-US" sz="1200" dirty="0" err="1" smtClean="0">
                <a:cs typeface="Verdana" pitchFamily="34" charset="0"/>
              </a:rPr>
              <a:t>초기갯수</a:t>
            </a:r>
            <a:r>
              <a:rPr lang="en-US" altLang="ko-KR" sz="1200" dirty="0" smtClean="0">
                <a:cs typeface="Verdana" pitchFamily="34" charset="0"/>
              </a:rPr>
              <a:t>,</a:t>
            </a:r>
            <a:r>
              <a:rPr lang="ko-KR" altLang="en-US" sz="1200" dirty="0" err="1" smtClean="0">
                <a:cs typeface="Verdana" pitchFamily="34" charset="0"/>
              </a:rPr>
              <a:t>최대갯수</a:t>
            </a:r>
            <a:r>
              <a:rPr lang="en-US" altLang="ko-KR" sz="1200" dirty="0" smtClean="0">
                <a:cs typeface="Verdana" pitchFamily="34" charset="0"/>
              </a:rPr>
              <a:t>}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them").match(/r.*/g);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them").match(/r.*?/g); 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them").match(/r.+/g);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them").match(/r.+?/g); 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them").match(/r.?/g);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them").match(/r.??/g); 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("&lt;div&gt;test1&lt;/div&gt; &lt;div&gt;test2&lt;/div&gt; &lt;div&gt;&lt;/div&gt; &lt;div&gt;&lt;/div&gt;").match(/&lt;div&gt;.*&lt;\/div&gt;/g);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("&lt;div&gt;test1&lt;/div&gt; &lt;div&gt;test2&lt;/div&gt; &lt;div&gt;&lt;/div&gt; &lt;div&gt;&lt;/div&gt;").match(/&lt;div&gt;.*?&lt;\/div&gt;/g);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lang="en-US" altLang="ko-KR" sz="1200" dirty="0" smtClean="0">
              <a:cs typeface="Verdan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l"/>
              <a:tabLst/>
              <a:defRPr/>
            </a:pPr>
            <a:r>
              <a:rPr lang="en-US" altLang="ko-KR" sz="1200" dirty="0" smtClean="0">
                <a:cs typeface="Verdana" pitchFamily="34" charset="0"/>
              </a:rPr>
              <a:t>Greedy quantifier(</a:t>
            </a:r>
            <a:r>
              <a:rPr lang="ko-KR" altLang="en-US" sz="1200" dirty="0" smtClean="0">
                <a:cs typeface="Verdana" pitchFamily="34" charset="0"/>
              </a:rPr>
              <a:t>탐욕적인 </a:t>
            </a:r>
            <a:r>
              <a:rPr lang="ko-KR" altLang="en-US" sz="1200" dirty="0" err="1" smtClean="0">
                <a:cs typeface="Verdana" pitchFamily="34" charset="0"/>
              </a:rPr>
              <a:t>수량자</a:t>
            </a:r>
            <a:r>
              <a:rPr lang="en-US" altLang="ko-KR" sz="1200" dirty="0" smtClean="0">
                <a:cs typeface="Verdana" pitchFamily="34" charset="0"/>
              </a:rPr>
              <a:t>) vs</a:t>
            </a:r>
            <a:r>
              <a:rPr lang="en-US" altLang="ko-KR" sz="1200" b="1" dirty="0" smtClean="0">
                <a:solidFill>
                  <a:srgbClr val="FF0000"/>
                </a:solidFill>
                <a:cs typeface="Verdana" pitchFamily="34" charset="0"/>
              </a:rPr>
              <a:t>. Lazy quantifier(</a:t>
            </a:r>
            <a:r>
              <a:rPr lang="ko-KR" altLang="en-US" sz="1200" b="1" dirty="0" smtClean="0">
                <a:solidFill>
                  <a:srgbClr val="FF0000"/>
                </a:solidFill>
                <a:cs typeface="Verdana" pitchFamily="34" charset="0"/>
              </a:rPr>
              <a:t>게으른 </a:t>
            </a:r>
            <a:r>
              <a:rPr lang="ko-KR" altLang="en-US" sz="1200" b="1" dirty="0" err="1" smtClean="0">
                <a:solidFill>
                  <a:srgbClr val="FF0000"/>
                </a:solidFill>
                <a:cs typeface="Verdana" pitchFamily="34" charset="0"/>
              </a:rPr>
              <a:t>수량자</a:t>
            </a:r>
            <a:r>
              <a:rPr lang="en-US" altLang="ko-KR" sz="1200" b="1" dirty="0" smtClean="0">
                <a:solidFill>
                  <a:srgbClr val="FF0000"/>
                </a:solidFill>
                <a:cs typeface="Verdana" pitchFamily="34" charset="0"/>
              </a:rPr>
              <a:t>)</a:t>
            </a: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("&lt;div&gt;test1&lt;/div&gt; &lt;div&gt;test2&lt;/div&gt; &lt;div&gt;&lt;/div&gt; &lt;div&gt;&lt;/div&gt;").match(/&lt;div&gt;.+&lt;\/div&gt;/g);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("&lt;div&gt;test1&lt;/div&gt; &lt;div&gt;test2&lt;/div&gt; &lt;div&gt;&lt;/div&gt; &lt;div&gt;&lt;/div&gt;").match(/&lt;div&gt;.+?&lt;\/div&gt;/g);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("&lt;div&gt;test1&lt;/div&gt; &lt;div&gt;test2&lt;/div&gt; &lt;div&gt;&lt;/div&gt; &lt;div&gt;&lt;/div&gt;").match(/&lt;div&gt;.?&lt;\/div&gt;/g);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("&lt;div&gt;test1&lt;/div&gt; &lt;div&gt;test2&lt;/div&gt; &lt;div&gt;&lt;/div&gt; &lt;div&gt;&lt;/div&gt;").match(/&lt;div&gt;.??&lt;\/div&gt;/g);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("A1 B2 c3 d_4 e:5 ffGG77--__--").match(/\w/g);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("A1 B2 c3 d_4 e:5 ffGG77--__--").match(/\w+/g);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("A1 B2 c3 d_4 e:5 ffGG77--__--").match(/[a-z]\w*/g);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("A1 B2 c3 d_4 e:5 ffGG77--__--").match(/\w{5}/g);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b="1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("AS _34:AS11.23 @#$ %12^*").match(/\W/g);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them").match(/\s/g);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them").match(/\S/g);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them").match(/\S+/g);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("Page 123; published: 1234 id=12#24@112").match(/\d/g);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("Page 123; published: 1234 id=12#24@112").match(/\D/g);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them").match(/\b\w/g);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them").match(/\w\b/g);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("One ring to bring them all and in the darkness bind them").match(/\b\w+/g);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("cat cats tomcat").match(/\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bcat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("cat cats tomcat").match(/cat\b/g);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b="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("cat cats tomcat").match(/\B./g);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("cat cats tomcat").match(/\B.\B./g);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("AAAX---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aaax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---111").match(/\w+(?=X)/g);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("AAAX---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aaax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---111").match(/\w+(?=\w)/g);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("AAAX---AAA").match(/AAA(?!X)/g);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("AAAX---AAA").match(/AAA/g);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("AAAX---AAAY---AAA").match(/AAA(?!\w)/g);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("http://www.kbstar.com/abc/ddd/a.jsp").match(/https?:\/\/[\w-]+\.(?:[\w-]+|)(?:(?:\.)[\w-]+(?:\.|)[\w-]+|)/);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("SELECT").match(/^(?: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input|select|textarea|button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)$/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("H4").match(/^h\d$/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 marL="457200" lvl="0" indent="-457200">
              <a:buSzPct val="100000"/>
              <a:buFont typeface="Wingdings" pitchFamily="2" charset="2"/>
              <a:buNone/>
            </a:pPr>
            <a:r>
              <a:rPr lang="pl-PL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("#id").match(/^(?:#([\w-]+)|(\w+)|\.([\w-]+))$/);</a:t>
            </a:r>
            <a:endParaRPr lang="en-US" altLang="ko-KR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SzPct val="100000"/>
              <a:buFont typeface="Wingdings" pitchFamily="2" charset="2"/>
              <a:buNone/>
            </a:pP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“\” </a:t>
            </a:r>
            <a:r>
              <a:rPr lang="ko-KR" altLang="en-US" sz="1200" dirty="0" smtClean="0">
                <a:cs typeface="Verdana" pitchFamily="34" charset="0"/>
              </a:rPr>
              <a:t>다음에 나오는 문자는 문자로 인식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“[^]”</a:t>
            </a:r>
            <a:r>
              <a:rPr lang="en-US" altLang="ko-KR" sz="1200" baseline="0" dirty="0" smtClean="0">
                <a:cs typeface="Verdana" pitchFamily="34" charset="0"/>
              </a:rPr>
              <a:t> </a:t>
            </a:r>
            <a:r>
              <a:rPr lang="ko-KR" altLang="en-US" sz="1200" baseline="0" dirty="0" err="1" smtClean="0">
                <a:cs typeface="Verdana" pitchFamily="34" charset="0"/>
              </a:rPr>
              <a:t>괄호안에</a:t>
            </a:r>
            <a:r>
              <a:rPr lang="ko-KR" altLang="en-US" sz="1200" baseline="0" dirty="0" smtClean="0">
                <a:cs typeface="Verdana" pitchFamily="34" charset="0"/>
              </a:rPr>
              <a:t> 문자가 </a:t>
            </a:r>
            <a:r>
              <a:rPr lang="ko-KR" altLang="en-US" sz="1200" baseline="0" dirty="0" err="1" smtClean="0">
                <a:cs typeface="Verdana" pitchFamily="34" charset="0"/>
              </a:rPr>
              <a:t>아닌것을</a:t>
            </a:r>
            <a:r>
              <a:rPr lang="ko-KR" altLang="en-US" sz="1200" baseline="0" dirty="0" smtClean="0">
                <a:cs typeface="Verdana" pitchFamily="34" charset="0"/>
              </a:rPr>
              <a:t>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200" dirty="0" smtClean="0">
                <a:cs typeface="Verdana" pitchFamily="34" charset="0"/>
              </a:rPr>
              <a:t>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0~n</a:t>
            </a:r>
            <a:r>
              <a:rPr lang="ko-KR" altLang="en-US" sz="1200" dirty="0" smtClean="0">
                <a:cs typeface="Verdana" pitchFamily="34" charset="0"/>
              </a:rPr>
              <a:t>개를 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“+”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1~n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pPr marL="457200" lvl="0" indent="-457200">
              <a:buSzPct val="100000"/>
              <a:buFont typeface="Wingdings" pitchFamily="2" charset="2"/>
              <a:buChar char="l"/>
            </a:pPr>
            <a:r>
              <a:rPr lang="en-US" altLang="ko-KR" sz="1200" dirty="0" smtClean="0">
                <a:cs typeface="Verdana" pitchFamily="34" charset="0"/>
              </a:rPr>
              <a:t>“?” </a:t>
            </a:r>
            <a:r>
              <a:rPr lang="ko-KR" altLang="en-US" sz="1200" dirty="0" smtClean="0">
                <a:cs typeface="Verdana" pitchFamily="34" charset="0"/>
              </a:rPr>
              <a:t>앞문자의 개수를 의미 </a:t>
            </a:r>
            <a:r>
              <a:rPr lang="en-US" altLang="ko-KR" sz="1200" dirty="0" smtClean="0">
                <a:cs typeface="Verdana" pitchFamily="34" charset="0"/>
              </a:rPr>
              <a:t>0~1</a:t>
            </a:r>
            <a:r>
              <a:rPr lang="ko-KR" altLang="en-US" sz="1200" dirty="0" smtClean="0">
                <a:cs typeface="Verdana" pitchFamily="34" charset="0"/>
              </a:rPr>
              <a:t>개를 표현</a:t>
            </a:r>
            <a:endParaRPr lang="en-US" altLang="ko-KR" sz="1200" dirty="0" smtClean="0">
              <a:cs typeface="Verdan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176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var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str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 = "#id";</a:t>
            </a:r>
          </a:p>
          <a:p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var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 re = /^(?:#([\w-]+)|(\w+)|\.([\w-]+))$/g;</a:t>
            </a:r>
          </a:p>
          <a:p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var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 re = new 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RegExp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("^(?:#([\\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w-]+)|(\\w+)|\\.([\\w-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]+))$", 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"g");</a:t>
            </a:r>
          </a:p>
          <a:p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console.log(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re.exec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str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));</a:t>
            </a:r>
          </a:p>
          <a:p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console.log(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str.match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(re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));</a:t>
            </a:r>
          </a:p>
          <a:p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console.log(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re.test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str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));</a:t>
            </a:r>
            <a:endParaRPr lang="en-US" altLang="ko-KR" b="0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b="0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var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str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 = "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abc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 de";</a:t>
            </a:r>
          </a:p>
          <a:p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console.log(</a:t>
            </a:r>
            <a:r>
              <a:rPr lang="en-US" altLang="ko-KR" b="0" dirty="0" err="1" smtClean="0">
                <a:latin typeface="굴림" pitchFamily="50" charset="-127"/>
                <a:ea typeface="굴림" pitchFamily="50" charset="-127"/>
              </a:rPr>
              <a:t>str.split</a:t>
            </a:r>
            <a:r>
              <a:rPr lang="en-US" altLang="ko-KR" b="0" dirty="0" smtClean="0">
                <a:latin typeface="굴림" pitchFamily="50" charset="-127"/>
                <a:ea typeface="굴림" pitchFamily="50" charset="-127"/>
              </a:rPr>
              <a:t>(/\s+/));	</a:t>
            </a:r>
          </a:p>
          <a:p>
            <a:endParaRPr lang="ko-KR" altLang="en-US" b="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707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55245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67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301486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11934042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832013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8F992-95B9-4303-9813-8E3378581E81}" type="slidenum">
              <a:rPr lang="ko-KR" altLang="en-US" smtClean="0"/>
              <a:pPr/>
              <a:t>‹#›</a:t>
            </a:fld>
            <a:fld id="{97A9F452-4A41-47E6-A907-F43674C443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6" descr="KSNET_국영문좌우조합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" y="6096000"/>
            <a:ext cx="1552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236296" y="1"/>
            <a:ext cx="1907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i="1" dirty="0" smtClean="0"/>
              <a:t>Regular </a:t>
            </a:r>
          </a:p>
          <a:p>
            <a:pPr algn="ctr"/>
            <a:r>
              <a:rPr lang="en-US" altLang="ko-KR" sz="2200" b="1" i="1" dirty="0" smtClean="0">
                <a:solidFill>
                  <a:schemeClr val="bg2"/>
                </a:solidFill>
              </a:rPr>
              <a:t>expressions</a:t>
            </a:r>
            <a:endParaRPr lang="ko-KR" altLang="en-US" sz="2200" b="1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19891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77282408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68225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2530932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3608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2399595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9300544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6465712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2014-02-21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bg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>
          <a:solidFill>
            <a:schemeClr val="bg2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zvon.org/comp/r/tut-Regexp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gexper.com/" TargetMode="External"/><Relationship Id="rId5" Type="http://schemas.openxmlformats.org/officeDocument/2006/relationships/hyperlink" Target="http://www.regexr.com/" TargetMode="External"/><Relationship Id="rId4" Type="http://schemas.openxmlformats.org/officeDocument/2006/relationships/hyperlink" Target="https://developer.mozilla.org/en-US/docs/Web/JavaScript/Guide/Regular_Expression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JavaScript/Reference/Global_Objects/String/split" TargetMode="External"/><Relationship Id="rId3" Type="http://schemas.openxmlformats.org/officeDocument/2006/relationships/hyperlink" Target="https://developer.mozilla.org/en-US/docs/JavaScript/Reference/Global_Objects/RegExp/exec" TargetMode="External"/><Relationship Id="rId7" Type="http://schemas.openxmlformats.org/officeDocument/2006/relationships/hyperlink" Target="https://developer.mozilla.org/en-US/docs/JavaScript/Reference/Global_Objects/String/repla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JavaScript/Reference/Global_Objects/String/search" TargetMode="External"/><Relationship Id="rId5" Type="http://schemas.openxmlformats.org/officeDocument/2006/relationships/hyperlink" Target="https://developer.mozilla.org/en-US/docs/JavaScript/Reference/Global_Objects/String/match" TargetMode="External"/><Relationship Id="rId4" Type="http://schemas.openxmlformats.org/officeDocument/2006/relationships/hyperlink" Target="https://developer.mozilla.org/en-US/docs/JavaScript/Reference/Global_Objects/RegExp/test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jquery.js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629394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>
                <a:latin typeface="휴먼둥근헤드라인" pitchFamily="18" charset="-127"/>
                <a:ea typeface="휴먼둥근헤드라인" pitchFamily="18" charset="-127"/>
              </a:rPr>
              <a:t>정규표현식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02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 이훈구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213199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4. “\”(Backslash)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는 명령어를 문자로 인식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$12$ \-\ $25$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^$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\-\ $25$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\-\ $25$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\$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12$ \-\ $25$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\-\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25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4. “\”(Backslash)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$12$ \-\ $25$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^\$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12$ \-\ $25$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12$ \-\ $25$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\$$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\-\ $25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\-\ $25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5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\\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-\ $25$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$12$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$25$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5. “.”(Point)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모든 문자를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Regular expressions are powerful!!! O.K.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                   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egular expressions are powerful!!! O.K.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O.K.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                ……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Regula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 expressions are powerful!!! O.K.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O.K.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5. “.”(Point)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Regular expressions are powerful!!! O.K.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\..\.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.K.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expressions are powerful!!! 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.K.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 “[]”(Square brackets)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[]</a:t>
            </a:r>
            <a:r>
              <a:rPr lang="en-US" altLang="ko-KR" sz="1800" dirty="0" smtClean="0">
                <a:cs typeface="Verdana" pitchFamily="34" charset="0"/>
              </a:rPr>
              <a:t>”  </a:t>
            </a:r>
            <a:r>
              <a:rPr lang="ko-KR" altLang="en-US" sz="1800" dirty="0" smtClean="0">
                <a:cs typeface="Verdana" pitchFamily="34" charset="0"/>
              </a:rPr>
              <a:t>대괄호 안에 있는 문자를 검색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How do you do?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oyu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 do you do?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 d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you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dH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].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 do you do?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you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 “[]”(Square brackets)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How do you do?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owy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][yow]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ow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you do?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ow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 do?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 “[-]”(Square brackets)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[-]</a:t>
            </a:r>
            <a:r>
              <a:rPr lang="en-US" altLang="ko-KR" sz="1800" dirty="0" smtClean="0">
                <a:cs typeface="Verdana" pitchFamily="34" charset="0"/>
              </a:rPr>
              <a:t>”  </a:t>
            </a:r>
            <a:r>
              <a:rPr lang="ko-KR" altLang="en-US" sz="1800" dirty="0" smtClean="0">
                <a:cs typeface="Verdana" pitchFamily="34" charset="0"/>
              </a:rPr>
              <a:t>문자를 나열하지 않고 </a:t>
            </a:r>
            <a:r>
              <a:rPr lang="en-US" altLang="ko-KR" sz="1800" dirty="0" smtClean="0">
                <a:cs typeface="Verdana" pitchFamily="34" charset="0"/>
              </a:rPr>
              <a:t>Form To</a:t>
            </a:r>
            <a:r>
              <a:rPr lang="ko-KR" altLang="en-US" sz="1800" dirty="0" smtClean="0">
                <a:cs typeface="Verdana" pitchFamily="34" charset="0"/>
              </a:rPr>
              <a:t>로 지정 가능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ABCDEFGHIJKLMNOPQRSTUVWXYZ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[C-K] = [CDEFGHIJK]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CDEFGHIJK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</a:p>
          <a:p>
            <a:pPr lvl="1"/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 “[-]”(Square brackets)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ABCDEFGHIJKLMNOPQRSTUVWXYZ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[C-Ka-d2-6]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CDEFGHIJK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23456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789</a:t>
            </a:r>
          </a:p>
          <a:p>
            <a:pPr lvl="1"/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8. “[^]”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[^]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대괄호 안의 </a:t>
            </a:r>
            <a:r>
              <a:rPr lang="en-US" altLang="ko-KR" sz="1800" dirty="0" smtClean="0">
                <a:cs typeface="Verdana" pitchFamily="34" charset="0"/>
              </a:rPr>
              <a:t>“^”</a:t>
            </a:r>
            <a:r>
              <a:rPr lang="ko-KR" altLang="en-US" sz="1800" dirty="0" smtClean="0">
                <a:cs typeface="Verdana" pitchFamily="34" charset="0"/>
              </a:rPr>
              <a:t>는 첫번째를 표현하는 것이 아니라 부정을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ABCDEFGHIJKLMNOPQRSTUVWXYZ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[^CDW-Zghi45]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BCDEFGHIJKLMNOPQRSTUVWXYZ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abcdefghijklmnopqrstuvwxyz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0123456789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CD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EFGHIJKLMNOPQRSTUV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WXYZ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abcdef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ghi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jklmnopqrstuvwxyz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0123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45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6789</a:t>
            </a:r>
          </a:p>
          <a:p>
            <a:pPr lvl="1"/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 “|”(Separate)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(|)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소괄호 안의 </a:t>
            </a:r>
            <a:r>
              <a:rPr lang="en-US" altLang="ko-KR" sz="1800" dirty="0" smtClean="0">
                <a:cs typeface="Verdana" pitchFamily="34" charset="0"/>
              </a:rPr>
              <a:t>“|”</a:t>
            </a:r>
            <a:r>
              <a:rPr lang="ko-KR" altLang="en-US" sz="1800" dirty="0" smtClean="0">
                <a:cs typeface="Verdana" pitchFamily="34" charset="0"/>
              </a:rPr>
              <a:t>는 또는이라는 의미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Monday Tuesday Friday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(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on|ues|rida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day Tuesday Friday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day T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ues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day F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rida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(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Mon|Tues|Fri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)day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day Tuesday Friday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Monday Tuesday Friday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차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762000"/>
            <a:ext cx="4104456" cy="5715000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정규표현식이란</a:t>
            </a:r>
            <a:r>
              <a:rPr lang="en-US" altLang="ko-KR" sz="240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33669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Javascript</a:t>
            </a:r>
            <a:r>
              <a:rPr lang="en-US" altLang="ko-KR" sz="240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33669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solidFill>
                <a:srgbClr val="33669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16016" y="764704"/>
            <a:ext cx="442798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9pPr>
          </a:lstStyle>
          <a:p>
            <a:pPr marL="457200" indent="-457200">
              <a:buFontTx/>
              <a:buAutoNum type="arabicPeriod"/>
            </a:pPr>
            <a:endParaRPr lang="ko-KR" altLang="en-US" kern="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88024" y="764704"/>
            <a:ext cx="410445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3"/>
              <a:defRPr/>
            </a:pPr>
            <a:r>
              <a:rPr lang="ko-KR" altLang="en-US" sz="240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문법</a:t>
            </a:r>
            <a:r>
              <a:rPr lang="en-US" altLang="ko-KR" sz="240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(3~21)</a:t>
            </a: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3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 typeface="+mj-lt"/>
              <a:buAutoNum type="arabicPeriod" startAt="22"/>
              <a:tabLst/>
              <a:defRPr/>
            </a:pPr>
            <a:r>
              <a:rPr lang="en-US" altLang="ko-KR" sz="2400" b="1" kern="0" dirty="0" smtClean="0">
                <a:solidFill>
                  <a:srgbClr val="3366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Sample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22"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1051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 “|”(Separate)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Monday Tuesday Friday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..(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id|esd|nd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)ay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Monday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Tuesday Friday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Monday Tuesday Friday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앞문자의 개수를 의미 </a:t>
            </a:r>
            <a:r>
              <a:rPr lang="en-US" altLang="ko-KR" sz="1800" dirty="0" smtClean="0">
                <a:cs typeface="Verdana" pitchFamily="34" charset="0"/>
              </a:rPr>
              <a:t>0~n</a:t>
            </a:r>
            <a:r>
              <a:rPr lang="ko-KR" altLang="en-US" sz="1800" dirty="0" smtClean="0">
                <a:cs typeface="Verdana" pitchFamily="34" charset="0"/>
              </a:rPr>
              <a:t>개를 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“+” </a:t>
            </a:r>
            <a:r>
              <a:rPr lang="ko-KR" altLang="en-US" sz="1800" dirty="0" smtClean="0">
                <a:cs typeface="Verdana" pitchFamily="34" charset="0"/>
              </a:rPr>
              <a:t>앞문자의 개수를 의미 </a:t>
            </a:r>
            <a:r>
              <a:rPr lang="en-US" altLang="ko-KR" sz="1800" dirty="0" smtClean="0">
                <a:cs typeface="Verdana" pitchFamily="34" charset="0"/>
              </a:rPr>
              <a:t>1+n</a:t>
            </a:r>
            <a:r>
              <a:rPr lang="ko-KR" altLang="en-US" sz="1800" dirty="0" smtClean="0">
                <a:cs typeface="Verdana" pitchFamily="34" charset="0"/>
              </a:rPr>
              <a:t>개를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“?” </a:t>
            </a:r>
            <a:r>
              <a:rPr lang="ko-KR" altLang="en-US" sz="1800" dirty="0" smtClean="0">
                <a:cs typeface="Verdana" pitchFamily="34" charset="0"/>
              </a:rPr>
              <a:t>앞문자의 개수를 의미 </a:t>
            </a:r>
            <a:r>
              <a:rPr lang="en-US" altLang="ko-KR" sz="1800" dirty="0" smtClean="0">
                <a:cs typeface="Verdana" pitchFamily="34" charset="0"/>
              </a:rPr>
              <a:t>0+1</a:t>
            </a:r>
            <a:r>
              <a:rPr lang="ko-KR" altLang="en-US" sz="1800" dirty="0" smtClean="0">
                <a:cs typeface="Verdana" pitchFamily="34" charset="0"/>
              </a:rPr>
              <a:t>개를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a*b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a+b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a?b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-@- *** -- "*" -- *** -@-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  .*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 *** -- "*" -- *** -@-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 *** -- "*" -- *** -@-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5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 -A*-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-@- ***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"*" -- *** -@-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-@- ***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"*"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*** -@-</a:t>
            </a:r>
          </a:p>
          <a:p>
            <a:endParaRPr lang="en-US" altLang="ko-KR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6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 -[@]*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*** -- "*" -- *** -@-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"*"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</a:t>
            </a:r>
            <a:endParaRPr lang="en-US" altLang="ko-KR" sz="19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-@@@- * ** - - "*" -- * ** -@@@-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7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\*+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-@@@-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** - - "*" -- * ** -@@@-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-@@@-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**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 - "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--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 **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8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-@+-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 ** - - "*" -- * ** -@@@-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 ** - - "*" -- * **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</a:p>
          <a:p>
            <a:endParaRPr lang="en-US" altLang="ko-KR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9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[^ ]+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 ** - - "*" -- * ** -@@@-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 * ** - - "*" -- * ** -@@@-</a:t>
            </a:r>
            <a:endParaRPr lang="en-US" altLang="ko-KR" sz="19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 “*”&amp;“+”&amp;“?”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--XX-@-XX-@@-XX-@@@-XX-@@@@-XX-@@-@@-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10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-X?XX?X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-@-XX-@@-XX-@@@-XX-@@@@-XX-@@-@@-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-@@@@-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-@@-@@-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-@?@?@?-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XX-@-XX-@@-XX-@@@-XX-@@@@-XX-@@-@@-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XX-@@@@-XX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-@@-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@@-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[^@]@?@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-XX-@@-XX-@@@-XX-@@@@-XX-@@-@@-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@-XX-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@@-XX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-@@-@@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endParaRPr lang="en-US" altLang="ko-KR" sz="19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11. “{}”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{}</a:t>
            </a:r>
            <a:r>
              <a:rPr lang="en-US" altLang="ko-KR" sz="1800" dirty="0" smtClean="0">
                <a:cs typeface="Verdana" pitchFamily="34" charset="0"/>
              </a:rPr>
              <a:t>” </a:t>
            </a:r>
            <a:r>
              <a:rPr lang="ko-KR" altLang="en-US" sz="1800" dirty="0" smtClean="0">
                <a:cs typeface="Verdana" pitchFamily="34" charset="0"/>
              </a:rPr>
              <a:t>소괄호 안의 숫자는 앞문자의 개수를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.{5}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[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els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]{1,3}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ring to bring th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 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in th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darkn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11. “{}”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[a-z]{3,}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bring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11. “{}”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AA ABA ABBA ABBBA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AB{0,}A  ==  AB*A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ABA ABBA ABBBA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 ABA ABBA ABBBA </a:t>
            </a:r>
          </a:p>
          <a:p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5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AB{1,}A  ==  AB+A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AA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ABBA ABBBA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AA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ABBA ABBBA </a:t>
            </a:r>
          </a:p>
          <a:p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6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AB{0,1}A  ==  AB?A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ABA ABBA ABBBA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 ABA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ABBA ABBBA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*?</a:t>
            </a:r>
            <a:r>
              <a:rPr lang="en-US" altLang="ko-KR" sz="1800" dirty="0" smtClean="0">
                <a:cs typeface="Verdana" pitchFamily="34" charset="0"/>
              </a:rPr>
              <a:t>” “*”</a:t>
            </a:r>
            <a:r>
              <a:rPr lang="ko-KR" altLang="en-US" sz="1800" dirty="0" smtClean="0">
                <a:cs typeface="Verdana" pitchFamily="34" charset="0"/>
              </a:rPr>
              <a:t>은</a:t>
            </a:r>
            <a:r>
              <a:rPr lang="en-US" altLang="ko-KR" sz="1800" dirty="0" smtClean="0">
                <a:cs typeface="Verdana" pitchFamily="34" charset="0"/>
              </a:rPr>
              <a:t> 0~n </a:t>
            </a:r>
            <a:r>
              <a:rPr lang="ko-KR" altLang="en-US" sz="1800" dirty="0" smtClean="0">
                <a:cs typeface="Verdana" pitchFamily="34" charset="0"/>
              </a:rPr>
              <a:t>개라는 의미를 가지고 있는데 </a:t>
            </a:r>
            <a:r>
              <a:rPr lang="en-US" altLang="ko-KR" sz="1800" dirty="0" smtClean="0">
                <a:cs typeface="Verdana" pitchFamily="34" charset="0"/>
              </a:rPr>
              <a:t>“?”</a:t>
            </a:r>
            <a:r>
              <a:rPr lang="ko-KR" altLang="en-US" sz="1800" dirty="0" smtClean="0">
                <a:cs typeface="Verdana" pitchFamily="34" charset="0"/>
              </a:rPr>
              <a:t>가</a:t>
            </a:r>
            <a:r>
              <a:rPr lang="en-US" altLang="ko-KR" sz="1800" dirty="0" smtClean="0">
                <a:cs typeface="Verdana" pitchFamily="34" charset="0"/>
              </a:rPr>
              <a:t> </a:t>
            </a:r>
            <a:r>
              <a:rPr lang="ko-KR" altLang="en-US" sz="1800" dirty="0" smtClean="0">
                <a:cs typeface="Verdana" pitchFamily="34" charset="0"/>
              </a:rPr>
              <a:t>뒤에 있으면 </a:t>
            </a:r>
            <a:r>
              <a:rPr lang="en-US" altLang="ko-KR" sz="1800" dirty="0" smtClean="0">
                <a:cs typeface="Verdana" pitchFamily="34" charset="0"/>
              </a:rPr>
              <a:t>“*” </a:t>
            </a:r>
            <a:r>
              <a:rPr lang="ko-KR" altLang="en-US" sz="1800" dirty="0" smtClean="0">
                <a:cs typeface="Verdana" pitchFamily="34" charset="0"/>
              </a:rPr>
              <a:t>가 가지는 </a:t>
            </a:r>
            <a:r>
              <a:rPr lang="en-US" altLang="ko-KR" sz="1800" dirty="0" smtClean="0">
                <a:cs typeface="Verdana" pitchFamily="34" charset="0"/>
              </a:rPr>
              <a:t>0~n</a:t>
            </a:r>
            <a:r>
              <a:rPr lang="ko-KR" altLang="en-US" sz="1800" dirty="0" smtClean="0">
                <a:cs typeface="Verdana" pitchFamily="34" charset="0"/>
              </a:rPr>
              <a:t>개중 </a:t>
            </a:r>
            <a:r>
              <a:rPr lang="en-US" altLang="ko-KR" sz="1800" dirty="0" smtClean="0">
                <a:cs typeface="Verdana" pitchFamily="34" charset="0"/>
              </a:rPr>
              <a:t>0</a:t>
            </a:r>
            <a:r>
              <a:rPr lang="ko-KR" altLang="en-US" sz="1800" dirty="0" smtClean="0">
                <a:cs typeface="Verdana" pitchFamily="34" charset="0"/>
              </a:rPr>
              <a:t>이라는 개수만 가지게됨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+?</a:t>
            </a:r>
            <a:r>
              <a:rPr lang="en-US" altLang="ko-KR" sz="1800" dirty="0" smtClean="0">
                <a:cs typeface="Verdana" pitchFamily="34" charset="0"/>
              </a:rPr>
              <a:t>” “+”</a:t>
            </a:r>
            <a:r>
              <a:rPr lang="ko-KR" altLang="en-US" sz="1800" dirty="0" smtClean="0">
                <a:cs typeface="Verdana" pitchFamily="34" charset="0"/>
              </a:rPr>
              <a:t>은</a:t>
            </a:r>
            <a:r>
              <a:rPr lang="en-US" altLang="ko-KR" sz="1800" dirty="0" smtClean="0">
                <a:cs typeface="Verdana" pitchFamily="34" charset="0"/>
              </a:rPr>
              <a:t> 1~n </a:t>
            </a:r>
            <a:r>
              <a:rPr lang="ko-KR" altLang="en-US" sz="1800" dirty="0" smtClean="0">
                <a:cs typeface="Verdana" pitchFamily="34" charset="0"/>
              </a:rPr>
              <a:t>개라는 의미를 가지고 있는데 </a:t>
            </a:r>
            <a:r>
              <a:rPr lang="en-US" altLang="ko-KR" sz="1800" dirty="0" smtClean="0">
                <a:cs typeface="Verdana" pitchFamily="34" charset="0"/>
              </a:rPr>
              <a:t>“?”</a:t>
            </a:r>
            <a:r>
              <a:rPr lang="ko-KR" altLang="en-US" sz="1800" dirty="0" smtClean="0">
                <a:cs typeface="Verdana" pitchFamily="34" charset="0"/>
              </a:rPr>
              <a:t>가</a:t>
            </a:r>
            <a:r>
              <a:rPr lang="en-US" altLang="ko-KR" sz="1800" dirty="0" smtClean="0">
                <a:cs typeface="Verdana" pitchFamily="34" charset="0"/>
              </a:rPr>
              <a:t> </a:t>
            </a:r>
            <a:r>
              <a:rPr lang="ko-KR" altLang="en-US" sz="1800" dirty="0" smtClean="0">
                <a:cs typeface="Verdana" pitchFamily="34" charset="0"/>
              </a:rPr>
              <a:t>뒤에 있으면 </a:t>
            </a:r>
            <a:r>
              <a:rPr lang="en-US" altLang="ko-KR" sz="1800" dirty="0" smtClean="0">
                <a:cs typeface="Verdana" pitchFamily="34" charset="0"/>
              </a:rPr>
              <a:t>“+” </a:t>
            </a:r>
            <a:r>
              <a:rPr lang="ko-KR" altLang="en-US" sz="1800" dirty="0" smtClean="0">
                <a:cs typeface="Verdana" pitchFamily="34" charset="0"/>
              </a:rPr>
              <a:t>가 가지는 </a:t>
            </a:r>
            <a:r>
              <a:rPr lang="en-US" altLang="ko-KR" sz="1800" dirty="0" smtClean="0">
                <a:cs typeface="Verdana" pitchFamily="34" charset="0"/>
              </a:rPr>
              <a:t>1~n</a:t>
            </a:r>
            <a:r>
              <a:rPr lang="ko-KR" altLang="en-US" sz="1800" dirty="0" smtClean="0">
                <a:cs typeface="Verdana" pitchFamily="34" charset="0"/>
              </a:rPr>
              <a:t>개중 </a:t>
            </a:r>
            <a:r>
              <a:rPr lang="en-US" altLang="ko-KR" sz="1800" dirty="0" smtClean="0">
                <a:cs typeface="Verdana" pitchFamily="34" charset="0"/>
              </a:rPr>
              <a:t>1</a:t>
            </a:r>
            <a:r>
              <a:rPr lang="ko-KR" altLang="en-US" sz="1800" dirty="0" smtClean="0">
                <a:cs typeface="Verdana" pitchFamily="34" charset="0"/>
              </a:rPr>
              <a:t>이라는 개수만 가지게됨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??</a:t>
            </a:r>
            <a:r>
              <a:rPr lang="en-US" altLang="ko-KR" sz="1600" dirty="0" smtClean="0">
                <a:cs typeface="Verdana" pitchFamily="34" charset="0"/>
              </a:rPr>
              <a:t>” “+”</a:t>
            </a:r>
            <a:r>
              <a:rPr lang="ko-KR" altLang="en-US" sz="1600" dirty="0" smtClean="0">
                <a:cs typeface="Verdana" pitchFamily="34" charset="0"/>
              </a:rPr>
              <a:t>은</a:t>
            </a:r>
            <a:r>
              <a:rPr lang="en-US" altLang="ko-KR" sz="1600" dirty="0" smtClean="0">
                <a:cs typeface="Verdana" pitchFamily="34" charset="0"/>
              </a:rPr>
              <a:t> 0~1 </a:t>
            </a:r>
            <a:r>
              <a:rPr lang="ko-KR" altLang="en-US" sz="1600" dirty="0" smtClean="0">
                <a:cs typeface="Verdana" pitchFamily="34" charset="0"/>
              </a:rPr>
              <a:t>개라는 의미를 가지고 있는데 </a:t>
            </a:r>
            <a:r>
              <a:rPr lang="en-US" altLang="ko-KR" sz="1600" dirty="0" smtClean="0">
                <a:cs typeface="Verdana" pitchFamily="34" charset="0"/>
              </a:rPr>
              <a:t>“?”</a:t>
            </a:r>
            <a:r>
              <a:rPr lang="ko-KR" altLang="en-US" sz="1600" dirty="0" smtClean="0">
                <a:cs typeface="Verdana" pitchFamily="34" charset="0"/>
              </a:rPr>
              <a:t>가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뒤에 있으면 </a:t>
            </a:r>
            <a:r>
              <a:rPr lang="en-US" altLang="ko-KR" sz="1600" dirty="0" smtClean="0">
                <a:cs typeface="Verdana" pitchFamily="34" charset="0"/>
              </a:rPr>
              <a:t>“?” </a:t>
            </a:r>
            <a:r>
              <a:rPr lang="ko-KR" altLang="en-US" sz="1600" dirty="0" smtClean="0">
                <a:cs typeface="Verdana" pitchFamily="34" charset="0"/>
              </a:rPr>
              <a:t>가 가지는 </a:t>
            </a:r>
            <a:r>
              <a:rPr lang="en-US" altLang="ko-KR" sz="1600" dirty="0" smtClean="0">
                <a:cs typeface="Verdana" pitchFamily="34" charset="0"/>
              </a:rPr>
              <a:t>0~1</a:t>
            </a:r>
            <a:r>
              <a:rPr lang="ko-KR" altLang="en-US" sz="1600" dirty="0" smtClean="0">
                <a:cs typeface="Verdana" pitchFamily="34" charset="0"/>
              </a:rPr>
              <a:t>개중 </a:t>
            </a:r>
            <a:r>
              <a:rPr lang="en-US" altLang="ko-KR" sz="1600" dirty="0" smtClean="0">
                <a:cs typeface="Verdana" pitchFamily="34" charset="0"/>
              </a:rPr>
              <a:t>0</a:t>
            </a:r>
            <a:r>
              <a:rPr lang="ko-KR" altLang="en-US" sz="1600" dirty="0" smtClean="0">
                <a:cs typeface="Verdana" pitchFamily="34" charset="0"/>
              </a:rPr>
              <a:t>이라는 개수만 가지게됨</a:t>
            </a:r>
            <a:endParaRPr lang="en-US" altLang="ko-KR" sz="1600" dirty="0" smtClean="0"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1.</a:t>
            </a:r>
            <a:r>
              <a:rPr lang="ko-KR" altLang="en-US" dirty="0" err="1" smtClean="0">
                <a:latin typeface="휴먼둥근헤드라인" pitchFamily="18" charset="-127"/>
                <a:ea typeface="휴먼둥근헤드라인" pitchFamily="18" charset="-127"/>
              </a:rPr>
              <a:t>정규표현식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</a:t>
            </a:r>
            <a:r>
              <a:rPr lang="ko-KR" altLang="en-US" dirty="0" smtClean="0"/>
              <a:t> 개요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정규표현식</a:t>
            </a:r>
            <a:r>
              <a:rPr lang="en-US" altLang="ko-KR" dirty="0" smtClean="0"/>
              <a:t>(Regular Expression)</a:t>
            </a:r>
            <a:r>
              <a:rPr lang="ko-KR" altLang="en-US" dirty="0" smtClean="0"/>
              <a:t>은 문자열을 처리하는 방법 중의 하나로 특정한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조건의 문자를 </a:t>
            </a:r>
            <a:r>
              <a:rPr lang="en-US" altLang="ko-KR" dirty="0" smtClean="0"/>
              <a:t>'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'</a:t>
            </a:r>
            <a:r>
              <a:rPr lang="ko-KR" altLang="en-US" dirty="0" smtClean="0"/>
              <a:t>하거나 </a:t>
            </a:r>
            <a:r>
              <a:rPr lang="en-US" altLang="ko-KR" dirty="0" smtClean="0"/>
              <a:t>'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'</a:t>
            </a:r>
            <a:r>
              <a:rPr lang="ko-KR" altLang="en-US" dirty="0" smtClean="0"/>
              <a:t>하는 과정을 매우 간편하게 처리 할 수 있도록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하는 수단</a:t>
            </a:r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^(?:#([\</a:t>
            </a:r>
            <a:r>
              <a:rPr lang="en-US" altLang="ko-K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w-]+)|(\w+)|\.([\w-</a:t>
            </a:r>
            <a:r>
              <a:rPr lang="en-US" altLang="ko-K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]+))$</a:t>
            </a:r>
            <a:endParaRPr lang="en-US" altLang="ko-KR" sz="19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dirty="0" smtClean="0"/>
          </a:p>
          <a:p>
            <a:r>
              <a:rPr lang="en-US" altLang="ko-KR" sz="1900" b="0" dirty="0" smtClean="0">
                <a:solidFill>
                  <a:schemeClr val="tx1"/>
                </a:solidFill>
              </a:rPr>
              <a:t>(2) 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참고</a:t>
            </a:r>
            <a:r>
              <a:rPr lang="en-US" altLang="ko-KR" dirty="0" smtClean="0"/>
              <a:t> Site </a:t>
            </a:r>
          </a:p>
          <a:p>
            <a:pPr lvl="1">
              <a:buSzPct val="100000"/>
              <a:buFont typeface="Wingdings" pitchFamily="2" charset="2"/>
              <a:buChar char="l"/>
            </a:pPr>
            <a:r>
              <a:rPr lang="en-US" altLang="ko-KR" b="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/>
              <a:t>교육문서 </a:t>
            </a:r>
            <a:r>
              <a:rPr lang="en-US" altLang="ko-KR" sz="1600" dirty="0" smtClean="0"/>
              <a:t>: 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 smtClean="0">
                <a:hlinkClick r:id="rId3"/>
              </a:rPr>
              <a:t>http://zvon.org/comp/r/tut-Regexp.html#Pages~Contents</a:t>
            </a:r>
            <a:endParaRPr lang="en-US" altLang="ko-KR" sz="1600" dirty="0" smtClean="0"/>
          </a:p>
          <a:p>
            <a:r>
              <a:rPr lang="en-US" altLang="ko-KR" sz="1600" dirty="0" smtClean="0"/>
              <a:t> 		</a:t>
            </a:r>
            <a:r>
              <a:rPr lang="en-US" altLang="ko-KR" sz="1600" dirty="0" smtClean="0">
                <a:hlinkClick r:id="rId4"/>
              </a:rPr>
              <a:t>https://developer.mozilla.org/en-US/docs/Web/JavaScript/Guide/Regular_Expressions</a:t>
            </a:r>
            <a:endParaRPr lang="en-US" altLang="ko-KR" sz="1600" dirty="0" smtClean="0"/>
          </a:p>
          <a:p>
            <a:endParaRPr lang="en-US" altLang="ko-KR" sz="1600" b="0" dirty="0" smtClean="0">
              <a:solidFill>
                <a:schemeClr val="tx1"/>
              </a:solidFill>
            </a:endParaRPr>
          </a:p>
          <a:p>
            <a:pPr lvl="1">
              <a:buSzPct val="100000"/>
              <a:buFont typeface="Wingdings" pitchFamily="2" charset="2"/>
              <a:buChar char="l"/>
            </a:pPr>
            <a:r>
              <a:rPr lang="en-US" altLang="ko-KR" sz="1600" b="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/>
              <a:t>정규표현식</a:t>
            </a:r>
            <a:r>
              <a:rPr lang="ko-KR" altLang="en-US" sz="1600" dirty="0" smtClean="0"/>
              <a:t> 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테스트 </a:t>
            </a:r>
            <a:r>
              <a:rPr lang="en-US" altLang="ko-KR" sz="1600" b="0" dirty="0" smtClean="0">
                <a:solidFill>
                  <a:schemeClr val="tx1"/>
                </a:solidFill>
              </a:rPr>
              <a:t>URL</a:t>
            </a:r>
            <a:r>
              <a:rPr lang="ko-KR" altLang="en-US" sz="1600" b="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hlinkClick r:id="rId5"/>
              </a:rPr>
              <a:t>http://www.regexr.com/</a:t>
            </a:r>
            <a:endParaRPr lang="en-US" altLang="ko-KR" sz="1600" dirty="0" smtClean="0"/>
          </a:p>
          <a:p>
            <a:pPr lvl="1">
              <a:buSzPct val="100000"/>
              <a:buFont typeface="Wingdings" pitchFamily="2" charset="2"/>
              <a:buChar char="l"/>
            </a:pPr>
            <a:endParaRPr lang="en-US" altLang="ko-KR" sz="1600" dirty="0" smtClean="0"/>
          </a:p>
          <a:p>
            <a:pPr lvl="1">
              <a:buSzPct val="100000"/>
              <a:buFont typeface="Wingdings" pitchFamily="2" charset="2"/>
              <a:buChar char="l"/>
            </a:pPr>
            <a:r>
              <a:rPr lang="en-US" altLang="ko-KR" sz="1600" dirty="0" smtClean="0"/>
              <a:t>	</a:t>
            </a:r>
            <a:r>
              <a:rPr lang="ko-KR" altLang="en-US" sz="1600" dirty="0" err="1" smtClean="0"/>
              <a:t>정규표현식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시각화  </a:t>
            </a:r>
            <a:r>
              <a:rPr lang="en-US" altLang="ko-KR" sz="1600" dirty="0" smtClean="0"/>
              <a:t>URL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hlinkClick r:id="rId6"/>
              </a:rPr>
              <a:t>http://www.regexper.com/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9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r.*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r.*?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them all and in the da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r.+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r.+?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to 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them all and in the da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rk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5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r.?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to 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 them all and in the da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rk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6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r.??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to b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them all and in the da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&lt;div&gt;test1&lt;/div&gt; &lt;div&gt;test2&lt;/div&gt; &lt;div&gt;&lt;/div&gt; &lt;div&gt;&lt;/div&gt;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7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&lt;div&gt;.*&lt;/div&gt;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&lt;div&gt;&lt;/div&gt;&lt;div&gt;&lt;/div&gt;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8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&lt;div&gt;.*?&lt;/div&gt;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&lt;div&gt;test2&lt;/div&gt;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&lt;div&gt;&lt;/div&gt;&lt;div&gt;&lt;/div&gt;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266331" y="4293096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203848" y="4869160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551537" y="4869160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&lt;div&gt;test2&lt;/div&gt;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203848" y="5257775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984998" y="5257775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&lt;div&gt;test1&lt;/div&gt; &lt;div&gt;test2&lt;/div&gt; &lt;div&gt;&lt;/div&gt; &lt;div&gt;&lt;/div&gt;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9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&lt;div&gt;.+&lt;/div&gt;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&lt;div&gt;&lt;/div&gt;&lt;div&gt;&lt;/div&gt;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10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&lt;div&gt;.+?&lt;/div&gt;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&lt;div&gt;test2&lt;/div&gt;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&lt;div&gt;&lt;/div&gt;&lt;div&gt;&lt;/div&gt;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266331" y="4293096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203848" y="4869160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551537" y="4869160"/>
            <a:ext cx="230425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&lt;div&gt;test2&lt;/div&gt;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203848" y="5257775"/>
            <a:ext cx="3384376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 &lt;div&gt;&lt;/div&gt;</a:t>
            </a:r>
            <a:endParaRPr lang="ko-KR" altLang="en-US" sz="1600" dirty="0" smtClean="0">
              <a:latin typeface="Arial" charset="0"/>
            </a:endParaRP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12. “*?”&amp;“+?”&amp;“??”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&lt;div&gt;test1&lt;/div&gt; &lt;div&gt;test2&lt;/div&gt; &lt;div&gt;&lt;/div&gt; &lt;div&gt;&lt;/div&gt;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&lt;div&gt;.?&lt;/div&gt;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&lt;div&gt;.??&lt;/div&gt;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&lt;div&gt;&lt;/div&gt;&lt;div&gt;&lt;/div&gt;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&lt;div&gt;test1&lt;/div&gt; &lt;div&gt;test2&lt;/div&gt;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&lt;div&gt;&lt;/div&gt; &lt;div&gt;&lt;/div&gt;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213373" y="3457550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994523" y="3457550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222898" y="5204817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004048" y="5204817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218706" y="2819028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059832" y="4581128"/>
            <a:ext cx="1728192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&lt;div&gt;&lt;/div&gt;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13. “\w”(word)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“[A-z0-9_]” </a:t>
            </a:r>
            <a:r>
              <a:rPr lang="ko-KR" altLang="en-US" sz="1600" dirty="0" smtClean="0">
                <a:cs typeface="Verdana" pitchFamily="34" charset="0"/>
              </a:rPr>
              <a:t>과 동일한 표현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A1 B2 c3 d_4 e:5 ffGG77--__--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\w  ==  [A-z0-9_]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B2 c3 d_4 e:5 ffGG77--__--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A1 B2 c3 d_4 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ffGG77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__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</a:p>
          <a:p>
            <a:pPr lvl="1"/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\w+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A1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B2 c3 d_4 e:5 ffGG77--__--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A1 B2 c3 d_4 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 ffGG77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__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13. “\w”(word)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A1 B2 c3 d_4 e:5 ffGG77--__--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[a-z]\w*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A1 B2 c3 d_4 e:5 ffGG77--__--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A1 B2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c3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d_4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:5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ffGG77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--__--</a:t>
            </a:r>
          </a:p>
          <a:p>
            <a:pPr lvl="1"/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\w{5}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A1 B2 c3 d_4 e:5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ffGG7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7--__--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A1 B2 c3 d_4 e:5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ffGG7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7--__--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14. “\W”(not word)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“[^A-z0-9_]” </a:t>
            </a:r>
            <a:r>
              <a:rPr lang="ko-KR" altLang="en-US" sz="1600" dirty="0" smtClean="0">
                <a:cs typeface="Verdana" pitchFamily="34" charset="0"/>
              </a:rPr>
              <a:t>과 동일한 표현 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AS _34:AS11.23  @#$ %12^*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\W  ==  [^A-z0-9_]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_34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AS11.23  @#$ %12^*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 _34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AS11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23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@#$ %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^*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15.“\s”&amp;“\S”(Space)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\s</a:t>
            </a:r>
            <a:r>
              <a:rPr lang="en-US" altLang="ko-KR" sz="1600" dirty="0" smtClean="0">
                <a:cs typeface="Verdana" pitchFamily="34" charset="0"/>
              </a:rPr>
              <a:t>”  Space </a:t>
            </a:r>
            <a:r>
              <a:rPr lang="ko-KR" altLang="en-US" sz="1600" dirty="0" smtClean="0">
                <a:cs typeface="Verdana" pitchFamily="34" charset="0"/>
              </a:rPr>
              <a:t>문자를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말함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\S</a:t>
            </a:r>
            <a:r>
              <a:rPr lang="en-US" altLang="ko-KR" sz="1600" dirty="0" smtClean="0">
                <a:cs typeface="Verdana" pitchFamily="34" charset="0"/>
              </a:rPr>
              <a:t>”  Space</a:t>
            </a:r>
            <a:r>
              <a:rPr lang="ko-KR" altLang="en-US" sz="1600" dirty="0" smtClean="0">
                <a:cs typeface="Verdana" pitchFamily="34" charset="0"/>
              </a:rPr>
              <a:t>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제외한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문자를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말함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\s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 bind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\S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 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 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60862" y="3457575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755529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211960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480942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076056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686028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002635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444208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703665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092280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100392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604448" y="4005064"/>
            <a:ext cx="81533" cy="2880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2.Javascript Syntax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Font typeface="Arial" pitchFamily="34" charset="0"/>
              <a:buChar char="•"/>
            </a:pP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err="1" smtClean="0">
                <a:cs typeface="Verdana" pitchFamily="34" charset="0"/>
              </a:rPr>
              <a:t>Javascript</a:t>
            </a:r>
            <a:r>
              <a:rPr lang="en-US" altLang="ko-KR" sz="1800" dirty="0" smtClean="0">
                <a:cs typeface="Verdana" pitchFamily="34" charset="0"/>
              </a:rPr>
              <a:t> Method</a:t>
            </a:r>
          </a:p>
          <a:p>
            <a:pPr marL="514350" indent="-457200"/>
            <a:endParaRPr lang="en-US" altLang="ko-K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1560" y="1556793"/>
          <a:ext cx="7920880" cy="405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056784"/>
              </a:tblGrid>
              <a:tr h="12416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Open Sans Light"/>
                        </a:rPr>
                        <a:t>Method</a:t>
                      </a:r>
                    </a:p>
                  </a:txBody>
                  <a:tcPr marL="76200" marR="76200" marT="1905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Open Sans Light"/>
                        </a:rPr>
                        <a:t>Description</a:t>
                      </a:r>
                    </a:p>
                  </a:txBody>
                  <a:tcPr marL="76200" marR="76200" marT="19050" marB="38100" anchor="ctr"/>
                </a:tc>
              </a:tr>
              <a:tr h="2570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95DD"/>
                          </a:solidFill>
                          <a:hlinkClick r:id="rId3" tooltip="en-US/docs/JavaScript/Reference/Global_Objects/RegExp/exec"/>
                        </a:rPr>
                        <a:t>exec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err="1" smtClean="0"/>
                        <a:t>정규식으로</a:t>
                      </a:r>
                      <a:r>
                        <a:rPr lang="ko-KR" altLang="en-US" sz="1400" dirty="0" smtClean="0"/>
                        <a:t> 문자열을 전달인자로 받아 배열로 만들어 반환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없으면 </a:t>
                      </a:r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로 반환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  <a:tr h="163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95DD"/>
                          </a:solidFill>
                          <a:hlinkClick r:id="rId4" tooltip="en-US/docs/JavaScript/Reference/Global_Objects/RegExp/test"/>
                        </a:rPr>
                        <a:t>test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smtClean="0"/>
                        <a:t>문자열을 </a:t>
                      </a:r>
                      <a:r>
                        <a:rPr lang="ko-KR" altLang="en-US" sz="1400" dirty="0" err="1" smtClean="0"/>
                        <a:t>정규식으로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추출시</a:t>
                      </a:r>
                      <a:r>
                        <a:rPr lang="ko-KR" altLang="en-US" sz="1400" dirty="0" smtClean="0"/>
                        <a:t> 성공하면 </a:t>
                      </a:r>
                      <a:r>
                        <a:rPr lang="en-US" altLang="ko-KR" sz="1400" dirty="0" smtClean="0"/>
                        <a:t>true 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실패하면 </a:t>
                      </a:r>
                      <a:r>
                        <a:rPr lang="en-US" altLang="ko-KR" sz="1400" baseline="0" dirty="0" smtClean="0"/>
                        <a:t>false </a:t>
                      </a:r>
                      <a:r>
                        <a:rPr lang="ko-KR" altLang="en-US" sz="1400" baseline="0" dirty="0" smtClean="0"/>
                        <a:t>반환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  <a:tr h="2570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95DD"/>
                          </a:solidFill>
                          <a:hlinkClick r:id="rId5" tooltip="en-US/docs/JavaScript/Reference/Global_Objects/String/match"/>
                        </a:rPr>
                        <a:t>match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smtClean="0"/>
                        <a:t>이 </a:t>
                      </a:r>
                      <a:r>
                        <a:rPr lang="ko-KR" altLang="en-US" sz="1400" dirty="0" err="1" smtClean="0"/>
                        <a:t>메서드는</a:t>
                      </a:r>
                      <a:r>
                        <a:rPr lang="ko-KR" altLang="en-US" sz="1400" dirty="0" smtClean="0"/>
                        <a:t> 정규 </a:t>
                      </a:r>
                      <a:r>
                        <a:rPr lang="ko-KR" altLang="en-US" sz="1400" dirty="0" err="1" smtClean="0"/>
                        <a:t>표현식을</a:t>
                      </a:r>
                      <a:r>
                        <a:rPr lang="ko-KR" altLang="en-US" sz="1400" dirty="0" smtClean="0"/>
                        <a:t> 유일한 전달인자로 받고 매치된 결과를 배열로 만들어 반환하고  매칭되는 부분 문자열이 없다면 </a:t>
                      </a:r>
                      <a:r>
                        <a:rPr lang="en-US" altLang="ko-KR" sz="1400" dirty="0" smtClean="0"/>
                        <a:t>null</a:t>
                      </a:r>
                      <a:r>
                        <a:rPr lang="ko-KR" altLang="en-US" sz="1400" dirty="0" smtClean="0"/>
                        <a:t>을 반환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  <a:tr h="3550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95DD"/>
                          </a:solidFill>
                          <a:hlinkClick r:id="rId6" tooltip="en-US/docs/JavaScript/Reference/Global_Objects/String/search"/>
                        </a:rPr>
                        <a:t>search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smtClean="0"/>
                        <a:t>이 </a:t>
                      </a:r>
                      <a:r>
                        <a:rPr lang="ko-KR" altLang="en-US" sz="1400" dirty="0" err="1" smtClean="0"/>
                        <a:t>메서드는</a:t>
                      </a:r>
                      <a:r>
                        <a:rPr lang="ko-KR" altLang="en-US" sz="1400" dirty="0" smtClean="0"/>
                        <a:t> 정규 </a:t>
                      </a:r>
                      <a:r>
                        <a:rPr lang="ko-KR" altLang="en-US" sz="1400" dirty="0" err="1" smtClean="0"/>
                        <a:t>표현식을</a:t>
                      </a:r>
                      <a:r>
                        <a:rPr lang="ko-KR" altLang="en-US" sz="1400" dirty="0" smtClean="0"/>
                        <a:t> 전달인자로 받아서 가장 처음 매칭되는 부분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문자열의 위치를 반환</a:t>
                      </a:r>
                      <a:r>
                        <a:rPr lang="ko-KR" altLang="en-US" sz="1400" dirty="0" smtClean="0"/>
                        <a:t>하고 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매칭되는 부분 문자열이 없다면 </a:t>
                      </a:r>
                      <a:r>
                        <a:rPr lang="en-US" altLang="ko-KR" sz="1400" dirty="0" smtClean="0"/>
                        <a:t>-1</a:t>
                      </a:r>
                      <a:r>
                        <a:rPr lang="ko-KR" altLang="en-US" sz="1400" dirty="0" smtClean="0"/>
                        <a:t>을 반환</a:t>
                      </a:r>
                      <a:endParaRPr lang="en-US" altLang="ko-KR" sz="1400" dirty="0" smtClean="0"/>
                    </a:p>
                    <a:p>
                      <a:pPr algn="l" fontAlgn="t"/>
                      <a:r>
                        <a:rPr lang="en-US" altLang="ko-KR" sz="1400" dirty="0" smtClean="0"/>
                        <a:t>* </a:t>
                      </a:r>
                      <a:r>
                        <a:rPr lang="ko-KR" altLang="en-US" sz="1400" dirty="0" err="1" smtClean="0"/>
                        <a:t>정규표현식에서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g </a:t>
                      </a:r>
                      <a:r>
                        <a:rPr lang="ko-KR" altLang="en-US" sz="1400" dirty="0" smtClean="0"/>
                        <a:t>플래그가 있으면 무시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  <a:tr h="746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95DD"/>
                          </a:solidFill>
                          <a:hlinkClick r:id="rId7" tooltip="en-US/docs/JavaScript/Reference/Global_Objects/String/replace"/>
                        </a:rPr>
                        <a:t>replace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smtClean="0"/>
                        <a:t> 이 </a:t>
                      </a:r>
                      <a:r>
                        <a:rPr lang="ko-KR" altLang="en-US" sz="1400" dirty="0" err="1" smtClean="0"/>
                        <a:t>메서드는</a:t>
                      </a:r>
                      <a:r>
                        <a:rPr lang="ko-KR" altLang="en-US" sz="1400" dirty="0" smtClean="0"/>
                        <a:t> 찾아서 바꾸기 작업을 수행</a:t>
                      </a:r>
                      <a:endParaRPr lang="en-US" altLang="ko-KR" sz="1400" dirty="0" smtClean="0"/>
                    </a:p>
                    <a:p>
                      <a:pPr algn="l" fontAlgn="t"/>
                      <a:r>
                        <a:rPr lang="en-US" altLang="ko-KR" sz="1400" dirty="0" smtClean="0"/>
                        <a:t> * </a:t>
                      </a:r>
                      <a:r>
                        <a:rPr lang="ko-KR" altLang="en-US" sz="1400" dirty="0" smtClean="0"/>
                        <a:t>정규 </a:t>
                      </a:r>
                      <a:r>
                        <a:rPr lang="ko-KR" altLang="en-US" sz="1400" dirty="0" err="1" smtClean="0"/>
                        <a:t>표현식에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g </a:t>
                      </a:r>
                      <a:r>
                        <a:rPr lang="ko-KR" altLang="en-US" sz="1400" dirty="0" smtClean="0"/>
                        <a:t>플래그가 설정되어 있으면 </a:t>
                      </a:r>
                      <a:r>
                        <a:rPr lang="ko-KR" altLang="en-US" sz="1400" dirty="0" err="1" smtClean="0"/>
                        <a:t>문자열내에서</a:t>
                      </a:r>
                      <a:r>
                        <a:rPr lang="ko-KR" altLang="en-US" sz="1400" dirty="0" smtClean="0"/>
                        <a:t> 패턴에 매치되는 무든 부분 문자열을 교체할 문자열로 변경</a:t>
                      </a:r>
                      <a:endParaRPr lang="en-US" altLang="ko-KR" sz="1400" dirty="0" smtClean="0"/>
                    </a:p>
                    <a:p>
                      <a:pPr algn="l" fontAlgn="t"/>
                      <a:r>
                        <a:rPr lang="en-US" altLang="ko-KR" sz="1400" dirty="0" smtClean="0"/>
                        <a:t> * </a:t>
                      </a:r>
                      <a:r>
                        <a:rPr lang="ko-KR" altLang="en-US" sz="1400" dirty="0" smtClean="0"/>
                        <a:t>정규 </a:t>
                      </a:r>
                      <a:r>
                        <a:rPr lang="ko-KR" altLang="en-US" sz="1400" dirty="0" err="1" smtClean="0"/>
                        <a:t>표현식에서</a:t>
                      </a:r>
                      <a:r>
                        <a:rPr lang="ko-KR" altLang="en-US" sz="1400" dirty="0" smtClean="0"/>
                        <a:t> 괄호로 묶인 부분 </a:t>
                      </a:r>
                      <a:r>
                        <a:rPr lang="ko-KR" altLang="en-US" sz="1400" dirty="0" err="1" smtClean="0"/>
                        <a:t>표현식은</a:t>
                      </a:r>
                      <a:r>
                        <a:rPr lang="ko-KR" altLang="en-US" sz="1400" dirty="0" smtClean="0"/>
                        <a:t> 왼쪽에서 오른쪽으로 번호가 매겨지고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각 부분 </a:t>
                      </a:r>
                      <a:r>
                        <a:rPr lang="ko-KR" altLang="en-US" sz="1400" dirty="0" err="1" smtClean="0"/>
                        <a:t>표현식과</a:t>
                      </a:r>
                      <a:r>
                        <a:rPr lang="ko-KR" altLang="en-US" sz="1400" dirty="0" smtClean="0"/>
                        <a:t> 매치된 텍스트를 기억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만약 교체할 문자열에 </a:t>
                      </a:r>
                      <a:r>
                        <a:rPr lang="en-US" altLang="ko-KR" sz="1400" dirty="0" smtClean="0"/>
                        <a:t>$</a:t>
                      </a:r>
                      <a:r>
                        <a:rPr lang="ko-KR" altLang="en-US" sz="1400" dirty="0" smtClean="0"/>
                        <a:t>가 나오고 뒤따라 숫자가 나타나면 </a:t>
                      </a:r>
                      <a:r>
                        <a:rPr lang="en-US" altLang="ko-KR" sz="1400" dirty="0" smtClean="0"/>
                        <a:t>replace() </a:t>
                      </a:r>
                      <a:r>
                        <a:rPr lang="ko-KR" altLang="en-US" sz="1400" dirty="0" err="1" smtClean="0"/>
                        <a:t>메서드는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$</a:t>
                      </a:r>
                      <a:r>
                        <a:rPr lang="ko-KR" altLang="en-US" sz="1400" dirty="0" smtClean="0"/>
                        <a:t>와 숫자를 부분 문자열에 매치된 텍스트로 변경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  <a:tr h="2570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095DD"/>
                          </a:solidFill>
                          <a:hlinkClick r:id="rId8" tooltip="en-US/docs/JavaScript/Reference/Global_Objects/String/split"/>
                        </a:rPr>
                        <a:t>split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smtClean="0"/>
                        <a:t>문자열을 정규식에 정의된 구분으로 쪼개서 배열로 반환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16.“\d”&amp;“\D”(Decimal)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\d</a:t>
            </a:r>
            <a:r>
              <a:rPr lang="en-US" altLang="ko-KR" sz="1600" dirty="0" smtClean="0">
                <a:cs typeface="Verdana" pitchFamily="34" charset="0"/>
              </a:rPr>
              <a:t>”  </a:t>
            </a:r>
            <a:r>
              <a:rPr lang="ko-KR" altLang="en-US" sz="1600" dirty="0" smtClean="0">
                <a:cs typeface="Verdana" pitchFamily="34" charset="0"/>
              </a:rPr>
              <a:t>숫자를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말함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\D</a:t>
            </a:r>
            <a:r>
              <a:rPr lang="en-US" altLang="ko-KR" sz="1600" dirty="0" smtClean="0">
                <a:cs typeface="Verdana" pitchFamily="34" charset="0"/>
              </a:rPr>
              <a:t>”  </a:t>
            </a:r>
            <a:r>
              <a:rPr lang="ko-KR" altLang="en-US" sz="1600" dirty="0" smtClean="0">
                <a:cs typeface="Verdana" pitchFamily="34" charset="0"/>
              </a:rPr>
              <a:t>숫자를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제외한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err="1" smtClean="0">
                <a:cs typeface="Verdana" pitchFamily="34" charset="0"/>
              </a:rPr>
              <a:t>모든문자</a:t>
            </a:r>
            <a:r>
              <a:rPr lang="en-US" altLang="ko-KR" sz="1600" dirty="0" smtClean="0">
                <a:cs typeface="Verdana" pitchFamily="34" charset="0"/>
              </a:rPr>
              <a:t>(Space</a:t>
            </a:r>
            <a:r>
              <a:rPr lang="ko-KR" altLang="en-US" sz="1600" dirty="0" smtClean="0">
                <a:cs typeface="Verdana" pitchFamily="34" charset="0"/>
              </a:rPr>
              <a:t>포함</a:t>
            </a:r>
            <a:r>
              <a:rPr lang="en-US" altLang="ko-KR" sz="1600" dirty="0" smtClean="0">
                <a:cs typeface="Verdana" pitchFamily="34" charset="0"/>
              </a:rPr>
              <a:t>)</a:t>
            </a:r>
            <a:r>
              <a:rPr lang="ko-KR" altLang="en-US" sz="1600" dirty="0" smtClean="0">
                <a:cs typeface="Verdana" pitchFamily="34" charset="0"/>
              </a:rPr>
              <a:t>를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말함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Page 123; published: 1234 id=12#24@112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\d  ==  [0-9]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Page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23; published: 1234 id=12#24@112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Page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123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published: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1234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id=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24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112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123; published: 1234 id=12#24@112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123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 published: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1234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id=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24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@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112 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17.“\b”(Boundary)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\b</a:t>
            </a:r>
            <a:r>
              <a:rPr lang="en-US" altLang="ko-KR" sz="1600" dirty="0" smtClean="0">
                <a:cs typeface="Verdana" pitchFamily="34" charset="0"/>
              </a:rPr>
              <a:t>”  Word Boundary</a:t>
            </a:r>
            <a:r>
              <a:rPr lang="ko-KR" altLang="en-US" sz="1600" dirty="0" smtClean="0">
                <a:cs typeface="Verdana" pitchFamily="34" charset="0"/>
              </a:rPr>
              <a:t>는 문자의 식별을 할수 있는 기능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\b\w   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단어의 </a:t>
            </a:r>
            <a:r>
              <a:rPr lang="ko-KR" alt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첫번째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문자를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ring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hem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ll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nd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arkness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hem 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\w\b   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단어의 마지막 문자를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rin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brin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the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al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darknes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bin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17.“\b”(Boundary)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One ring to bring them all and in the darkness bind them 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3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\b\w+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ring to bring them all and in the darkness bind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them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ring to bring them all and in the darkness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bind them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17.“\b”(Boundary)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cat cats tomcat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4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</a:t>
            </a:r>
            <a:r>
              <a:rPr lang="en-US" altLang="ko-KR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bcat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&lt;- cat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으로 시작하는 단어를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cats tomcat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tomcat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5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cat\b       &lt;- cat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으로 끝나는 단어를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cats tomcat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cats tom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cat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18.“\B”(Boundary)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\b</a:t>
            </a:r>
            <a:r>
              <a:rPr lang="en-US" altLang="ko-KR" sz="1600" dirty="0" smtClean="0">
                <a:cs typeface="Verdana" pitchFamily="34" charset="0"/>
              </a:rPr>
              <a:t>”  Word Boundary</a:t>
            </a:r>
            <a:r>
              <a:rPr lang="ko-KR" altLang="en-US" sz="1600" dirty="0" smtClean="0">
                <a:cs typeface="Verdana" pitchFamily="34" charset="0"/>
              </a:rPr>
              <a:t>는 문자의 식별을 할수 있는 기능의</a:t>
            </a:r>
            <a:r>
              <a:rPr lang="en-US" altLang="ko-KR" sz="1600" dirty="0" smtClean="0">
                <a:cs typeface="Verdana" pitchFamily="34" charset="0"/>
              </a:rPr>
              <a:t> </a:t>
            </a:r>
            <a:r>
              <a:rPr lang="ko-KR" altLang="en-US" sz="1600" dirty="0" smtClean="0">
                <a:cs typeface="Verdana" pitchFamily="34" charset="0"/>
              </a:rPr>
              <a:t>반대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cat cats tomcat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\B.  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단어의 </a:t>
            </a:r>
            <a:r>
              <a:rPr lang="ko-KR" alt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첫번째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문자를 제외한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cats tomcat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omcat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\B.\B.       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단어의 </a:t>
            </a:r>
            <a:r>
              <a:rPr lang="ko-KR" alt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첫자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마지막 문자를 제외하여 선택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cats tomcat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c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t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omca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 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19.“\A”&amp; “\Z”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\A</a:t>
            </a:r>
            <a:r>
              <a:rPr lang="en-US" altLang="ko-KR" sz="1600" dirty="0" smtClean="0">
                <a:cs typeface="Verdana" pitchFamily="34" charset="0"/>
              </a:rPr>
              <a:t>”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“^” </a:t>
            </a:r>
            <a:r>
              <a:rPr lang="ko-KR" altLang="en-US" sz="1600" dirty="0" smtClean="0">
                <a:cs typeface="Verdana" pitchFamily="34" charset="0"/>
              </a:rPr>
              <a:t>와 비슷하나 이것은 같은 행에서 처음을 가르키고 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\A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문장에 제일 처음을 가리키는 기능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\Z</a:t>
            </a:r>
            <a:r>
              <a:rPr lang="en-US" altLang="ko-KR" sz="1600" dirty="0" smtClean="0">
                <a:cs typeface="Verdana" pitchFamily="34" charset="0"/>
              </a:rPr>
              <a:t>”</a:t>
            </a:r>
            <a:r>
              <a:rPr lang="ko-KR" altLang="en-US" sz="1600" dirty="0" smtClean="0">
                <a:cs typeface="Verdana" pitchFamily="34" charset="0"/>
              </a:rPr>
              <a:t>는 </a:t>
            </a:r>
            <a:r>
              <a:rPr lang="en-US" altLang="ko-KR" sz="1600" dirty="0" smtClean="0">
                <a:cs typeface="Verdana" pitchFamily="34" charset="0"/>
              </a:rPr>
              <a:t>“$” </a:t>
            </a:r>
            <a:r>
              <a:rPr lang="ko-KR" altLang="en-US" sz="1600" dirty="0" smtClean="0">
                <a:cs typeface="Verdana" pitchFamily="34" charset="0"/>
              </a:rPr>
              <a:t>와 비슷하나 이것은 같은 행에서 마지막을 가르키고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cs typeface="Verdana" pitchFamily="34" charset="0"/>
              </a:rPr>
              <a:t>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\Z</a:t>
            </a:r>
            <a:r>
              <a:rPr lang="en-US" altLang="ko-KR" sz="1600" dirty="0" smtClean="0">
                <a:cs typeface="Verdana" pitchFamily="34" charset="0"/>
              </a:rPr>
              <a:t>” </a:t>
            </a:r>
            <a:r>
              <a:rPr lang="ko-KR" altLang="en-US" sz="1600" dirty="0" smtClean="0">
                <a:cs typeface="Verdana" pitchFamily="34" charset="0"/>
              </a:rPr>
              <a:t>문장에 제일 마지막을 가리키는 기능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Hello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Hello World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\A…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 World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 World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19.“\A”&amp; “\Z”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Hello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Hello World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 …\Z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 Wo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rld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All match: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		Hello Wo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rld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20.“(?=&lt;pattern&gt;)”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600" dirty="0" smtClean="0">
                <a:cs typeface="Verdana" pitchFamily="34" charset="0"/>
              </a:rPr>
              <a:t>검색대상에서는 존재하나 선택 시 제외시키는 기능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AAAX---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---111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\w+(?=X)  &lt;-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앞은 임의문자가 오고 나중에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“X”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로 끝남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---111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All match: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---111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\w+(?=\w) &lt;-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전부 문자이면서 끝은 제외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---111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All match: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21.“(?!&lt;pattern&gt;)”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600" dirty="0" smtClean="0">
                <a:cs typeface="Verdana" pitchFamily="34" charset="0"/>
              </a:rPr>
              <a:t>단어 </a:t>
            </a:r>
            <a:r>
              <a:rPr lang="ko-KR" altLang="en-US" sz="1600" dirty="0" err="1" smtClean="0">
                <a:cs typeface="Verdana" pitchFamily="34" charset="0"/>
              </a:rPr>
              <a:t>검색중</a:t>
            </a:r>
            <a:r>
              <a:rPr lang="ko-KR" altLang="en-US" sz="1600" dirty="0" smtClean="0">
                <a:cs typeface="Verdana" pitchFamily="34" charset="0"/>
              </a:rPr>
              <a:t> 검색대상이 존재하게 되면 해당 건을 제외하고 선택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AAAX---AAA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AAA(?!X)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AAAX---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All match: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AAAX---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AAA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AAA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X---AAA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All match: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AAA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X---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AAA</a:t>
            </a:r>
          </a:p>
          <a:p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22.Sample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URL </a:t>
            </a:r>
            <a:r>
              <a:rPr lang="ko-KR" altLang="en-US" sz="1600" dirty="0" smtClean="0">
                <a:cs typeface="Verdana" pitchFamily="34" charset="0"/>
              </a:rPr>
              <a:t>추출</a:t>
            </a: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dirty="0" smtClean="0">
                <a:cs typeface="Verdana" pitchFamily="34" charset="0"/>
              </a:rPr>
              <a:t>	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https?://[\w-]+\.(?:[\w-]+|)(?:(?:\.)[\w-]+(?:\.|)[\w-]+|)/</a:t>
            </a:r>
          </a:p>
          <a:p>
            <a:pPr marL="914400" lvl="1" indent="-457200">
              <a:buSzPct val="100000"/>
            </a:pP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jQuery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http://code.jquery.com/jquery.js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)</a:t>
            </a: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rinputs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/^(?: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input|select|textarea|button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)$/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input, select,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textarea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button</a:t>
            </a: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rheader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/^h\d$/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- h1, h2, h3</a:t>
            </a:r>
          </a:p>
          <a:p>
            <a:pPr marL="914400" lvl="1" indent="-457200">
              <a:buSzPct val="100000"/>
            </a:pP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rquickExpr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/^(?:#([\w-]+)|(\w+)|\.([\w-]+))$/</a:t>
            </a:r>
          </a:p>
          <a:p>
            <a:pPr marL="914400" lvl="1" indent="-457200"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- ID, TAG, CLASS 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구분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914400" lvl="1" indent="-457200">
              <a:buSzPct val="100000"/>
            </a:pPr>
            <a:endParaRPr lang="en-US" altLang="ko-KR" sz="1600" dirty="0" smtClean="0">
              <a:cs typeface="Verdana" pitchFamily="34" charset="0"/>
            </a:endParaRPr>
          </a:p>
          <a:p>
            <a:pPr marL="914400" lvl="1" indent="-457200">
              <a:buSzPct val="100000"/>
            </a:pP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2.Javascript Syntax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Font typeface="Arial" pitchFamily="34" charset="0"/>
              <a:buChar char="•"/>
            </a:pP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err="1" smtClean="0">
                <a:cs typeface="Verdana" pitchFamily="34" charset="0"/>
              </a:rPr>
              <a:t>Javascript</a:t>
            </a:r>
            <a:r>
              <a:rPr lang="en-US" altLang="ko-KR" sz="1800" dirty="0" smtClean="0">
                <a:cs typeface="Verdana" pitchFamily="34" charset="0"/>
              </a:rPr>
              <a:t> Method</a:t>
            </a:r>
          </a:p>
          <a:p>
            <a:pPr marL="514350" indent="-457200"/>
            <a:endParaRPr lang="en-US" altLang="ko-K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1556793"/>
          <a:ext cx="835292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416824"/>
              </a:tblGrid>
              <a:tr h="12416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Open Sans Light"/>
                        </a:rPr>
                        <a:t>Flag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Open Sans Light"/>
                      </a:endParaRPr>
                    </a:p>
                  </a:txBody>
                  <a:tcPr marL="76200" marR="76200" marT="1905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Open Sans Light"/>
                        </a:rPr>
                        <a:t>Description</a:t>
                      </a:r>
                    </a:p>
                  </a:txBody>
                  <a:tcPr marL="76200" marR="76200" marT="19050" marB="38100" anchor="ctr"/>
                </a:tc>
              </a:tr>
              <a:tr h="2570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 smtClean="0">
                          <a:solidFill>
                            <a:srgbClr val="0095DD"/>
                          </a:solidFill>
                        </a:rPr>
                        <a:t>i</a:t>
                      </a:r>
                      <a:r>
                        <a:rPr lang="en-US" sz="1400" u="none" strike="noStrike" baseline="0" dirty="0" smtClean="0">
                          <a:solidFill>
                            <a:srgbClr val="0095DD"/>
                          </a:solidFill>
                        </a:rPr>
                        <a:t> 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smtClean="0"/>
                        <a:t>대소문자를 구별하지 않고 </a:t>
                      </a:r>
                      <a:r>
                        <a:rPr lang="ko-KR" altLang="en-US" sz="1400" dirty="0" err="1" smtClean="0"/>
                        <a:t>매칭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  <a:tr h="163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solidFill>
                            <a:srgbClr val="0095DD"/>
                          </a:solidFill>
                        </a:rPr>
                        <a:t>g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smtClean="0"/>
                        <a:t>전역 </a:t>
                      </a:r>
                      <a:r>
                        <a:rPr lang="ko-KR" altLang="en-US" sz="1400" dirty="0" err="1" smtClean="0"/>
                        <a:t>매칭</a:t>
                      </a:r>
                      <a:r>
                        <a:rPr lang="ko-KR" altLang="en-US" sz="1400" dirty="0" smtClean="0"/>
                        <a:t> 수행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즉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첫 번째 매치에서 끝내지 않고 매치되는 모든 것을 찾음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  <a:tr h="2570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solidFill>
                            <a:srgbClr val="0095DD"/>
                          </a:solidFill>
                        </a:rPr>
                        <a:t>m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400" dirty="0" smtClean="0"/>
                        <a:t>여러 줄 상태 </a:t>
                      </a:r>
                      <a:r>
                        <a:rPr lang="en-US" altLang="ko-KR" sz="1400" dirty="0" smtClean="0"/>
                        <a:t>^</a:t>
                      </a:r>
                      <a:r>
                        <a:rPr lang="ko-KR" altLang="en-US" sz="1400" dirty="0" smtClean="0"/>
                        <a:t>는 줄의 시작이나 문자열의 시작에 매치되고</a:t>
                      </a:r>
                      <a:r>
                        <a:rPr lang="en-US" altLang="ko-KR" sz="1400" dirty="0" smtClean="0"/>
                        <a:t>, $</a:t>
                      </a:r>
                      <a:r>
                        <a:rPr lang="ko-KR" altLang="en-US" sz="1400" dirty="0" smtClean="0"/>
                        <a:t>는 줄의 끝이나 문자열의 끝에 매치</a:t>
                      </a:r>
                      <a:endParaRPr lang="en-US" sz="1400" dirty="0"/>
                    </a:p>
                  </a:txBody>
                  <a:tcPr marL="76200" marR="76200" marT="5715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77752"/>
            <a:ext cx="9144000" cy="2069554"/>
          </a:xfrm>
        </p:spPr>
        <p:txBody>
          <a:bodyPr/>
          <a:lstStyle/>
          <a:p>
            <a:r>
              <a:rPr lang="en-US" altLang="ko-KR" sz="9600" b="1" dirty="0" smtClean="0">
                <a:latin typeface="+mn-lt"/>
                <a:ea typeface="Verdana" pitchFamily="34" charset="0"/>
                <a:cs typeface="Verdana" pitchFamily="34" charset="0"/>
              </a:rPr>
              <a:t>Q &amp; A</a:t>
            </a:r>
            <a: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ko-KR" altLang="en-US" b="1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552056"/>
            <a:ext cx="9144000" cy="38100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94923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2.Javascript Syntax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Font typeface="Arial" pitchFamily="34" charset="0"/>
              <a:buChar char="•"/>
            </a:pP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err="1" smtClean="0">
                <a:cs typeface="Verdana" pitchFamily="34" charset="0"/>
              </a:rPr>
              <a:t>Javascript</a:t>
            </a:r>
            <a:r>
              <a:rPr lang="en-US" altLang="ko-KR" sz="1800" dirty="0" smtClean="0">
                <a:cs typeface="Verdana" pitchFamily="34" charset="0"/>
              </a:rPr>
              <a:t> </a:t>
            </a:r>
            <a:r>
              <a:rPr lang="ko-KR" altLang="en-US" sz="1800" dirty="0" err="1" smtClean="0">
                <a:cs typeface="Verdana" pitchFamily="34" charset="0"/>
              </a:rPr>
              <a:t>정규표현식</a:t>
            </a:r>
            <a:r>
              <a:rPr lang="ko-KR" altLang="en-US" sz="1800" dirty="0" smtClean="0">
                <a:cs typeface="Verdana" pitchFamily="34" charset="0"/>
              </a:rPr>
              <a:t> 사용</a:t>
            </a:r>
            <a:endParaRPr lang="en-US" altLang="ko-KR" sz="1800" dirty="0" smtClean="0">
              <a:cs typeface="Verdana" pitchFamily="34" charset="0"/>
            </a:endParaRPr>
          </a:p>
          <a:p>
            <a:pPr marL="514350" indent="-457200"/>
            <a:endParaRPr lang="en-US" altLang="ko-K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altLang="ko-KR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“#id”;</a:t>
            </a: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 = 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/^(?:#([\w-]+)|(\w+)|\.([\w-]+))$/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g;</a:t>
            </a: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 = new 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RegExp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^(?:#([</a:t>
            </a:r>
            <a:r>
              <a:rPr lang="en-US" altLang="ko-KR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\w-]+)|(</a:t>
            </a:r>
            <a:r>
              <a:rPr lang="en-US" altLang="ko-KR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\w+)|</a:t>
            </a:r>
            <a:r>
              <a:rPr lang="en-US" altLang="ko-KR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\.([</a:t>
            </a:r>
            <a:r>
              <a:rPr lang="en-US" altLang="ko-KR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\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\w-]+))$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”, “g”);</a:t>
            </a: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re.exec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514350" indent="-457200"/>
            <a:r>
              <a:rPr lang="en-US" altLang="ko-KR" sz="1800" dirty="0" smtClean="0"/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.match(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</a:t>
            </a:r>
            <a:r>
              <a:rPr lang="pl-PL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re.test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“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abc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de”;</a:t>
            </a:r>
          </a:p>
          <a:p>
            <a:pPr marL="514350" indent="-457200"/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ko-KR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str.split</a:t>
            </a:r>
            <a:r>
              <a:rPr lang="en-US" altLang="ko-K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(/\s+/);</a:t>
            </a: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문자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914400" lvl="1" indent="-457200">
              <a:buSzPct val="100000"/>
              <a:buFont typeface="Arial" pitchFamily="34" charset="0"/>
              <a:buChar char="•"/>
            </a:pP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문자를  입력 시 선택 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대소문자 구분함</a:t>
            </a:r>
            <a:endParaRPr lang="en-US" altLang="ko-KR" sz="1800" dirty="0" smtClean="0">
              <a:cs typeface="Verdana" pitchFamily="34" charset="0"/>
            </a:endParaRPr>
          </a:p>
          <a:p>
            <a:pPr marL="514350" indent="-457200">
              <a:buSzPct val="100000"/>
            </a:pPr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Hello, world!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Hello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world!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world!</a:t>
            </a:r>
          </a:p>
          <a:p>
            <a:pPr>
              <a:buSzPct val="100000"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>
              <a:buSzPct val="100000"/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hello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 world!</a:t>
            </a:r>
          </a:p>
          <a:p>
            <a:pPr>
              <a:buSzPct val="100000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 world!</a:t>
            </a:r>
          </a:p>
          <a:p>
            <a:pPr lvl="2">
              <a:buSzPct val="100000"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>
              <a:buSzPct val="100000"/>
            </a:pPr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문자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문자를  입력 시 선택됨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ko-KR" altLang="en-US" sz="1800" dirty="0" smtClean="0">
                <a:cs typeface="Verdana" pitchFamily="34" charset="0"/>
              </a:rPr>
              <a:t>공백</a:t>
            </a:r>
            <a:r>
              <a:rPr lang="en-US" altLang="ko-KR" sz="1800" dirty="0" smtClean="0">
                <a:cs typeface="Verdana" pitchFamily="34" charset="0"/>
              </a:rPr>
              <a:t>, Tab, Newline </a:t>
            </a:r>
            <a:r>
              <a:rPr lang="ko-KR" altLang="en-US" sz="1800" dirty="0" smtClean="0">
                <a:cs typeface="Verdana" pitchFamily="34" charset="0"/>
              </a:rPr>
              <a:t>도 구분함</a:t>
            </a:r>
            <a:endParaRPr lang="en-US" altLang="ko-KR" sz="1800" dirty="0" smtClean="0">
              <a:cs typeface="Verdana" pitchFamily="34" charset="0"/>
            </a:endParaRPr>
          </a:p>
          <a:p>
            <a:pPr marL="514350" indent="-457200"/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Hello, world!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Hello, world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Hello, world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Hello, world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hello,  world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 world!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Hello, world!</a:t>
            </a:r>
          </a:p>
          <a:p>
            <a:pPr lvl="2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 “^” &amp; “$”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marL="514350" indent="-457200"/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“^” </a:t>
            </a:r>
            <a:r>
              <a:rPr lang="ko-KR" altLang="en-US" sz="1800" dirty="0" smtClean="0">
                <a:cs typeface="Verdana" pitchFamily="34" charset="0"/>
              </a:rPr>
              <a:t>라인의 </a:t>
            </a:r>
            <a:r>
              <a:rPr lang="ko-KR" altLang="en-US" sz="1800" dirty="0" err="1" smtClean="0">
                <a:cs typeface="Verdana" pitchFamily="34" charset="0"/>
              </a:rPr>
              <a:t>첫번째를</a:t>
            </a:r>
            <a:r>
              <a:rPr lang="ko-KR" altLang="en-US" sz="1800" dirty="0" smtClean="0">
                <a:cs typeface="Verdana" pitchFamily="34" charset="0"/>
              </a:rPr>
              <a:t>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r>
              <a:rPr lang="en-US" altLang="ko-KR" sz="1800" dirty="0" smtClean="0">
                <a:cs typeface="Verdana" pitchFamily="34" charset="0"/>
              </a:rPr>
              <a:t>“$” </a:t>
            </a:r>
            <a:r>
              <a:rPr lang="ko-KR" altLang="en-US" sz="1800" dirty="0" smtClean="0">
                <a:cs typeface="Verdana" pitchFamily="34" charset="0"/>
              </a:rPr>
              <a:t>라인의 마지막을 표현</a:t>
            </a:r>
            <a:endParaRPr lang="en-US" altLang="ko-KR" sz="1800" dirty="0" smtClean="0">
              <a:cs typeface="Verdana" pitchFamily="34" charset="0"/>
            </a:endParaRPr>
          </a:p>
          <a:p>
            <a:pPr marL="914400" lvl="1" indent="-457200">
              <a:buSzPct val="100000"/>
              <a:buFont typeface="Wingdings" pitchFamily="2" charset="2"/>
              <a:buChar char="l"/>
            </a:pPr>
            <a:endParaRPr lang="en-US" altLang="ko-KR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14400" lvl="1" indent="-457200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who is who</a:t>
            </a:r>
            <a:b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1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^who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who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who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lvl="1"/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Case 2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Regular expression: who$</a:t>
            </a:r>
            <a:endParaRPr lang="en-US" altLang="ko-K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 match: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who is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match:  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who is </a:t>
            </a:r>
            <a:r>
              <a:rPr lang="en-US" altLang="ko-KR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who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y_mime">
  <a:themeElements>
    <a:clrScheme name="silly_mi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ly_mime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lly_mi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3617</TotalTime>
  <Words>2971</Words>
  <Application>Microsoft Office PowerPoint</Application>
  <PresentationFormat>화면 슬라이드 쇼(4:3)</PresentationFormat>
  <Paragraphs>1222</Paragraphs>
  <Slides>50</Slides>
  <Notes>50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silly_mime</vt:lpstr>
      <vt:lpstr>정규표현식(1)</vt:lpstr>
      <vt:lpstr>- 목 차 -</vt:lpstr>
      <vt:lpstr>1.정규표현식</vt:lpstr>
      <vt:lpstr>2.Javascript Syntax</vt:lpstr>
      <vt:lpstr>2.Javascript Syntax</vt:lpstr>
      <vt:lpstr>2.Javascript Syntax</vt:lpstr>
      <vt:lpstr>2.문자</vt:lpstr>
      <vt:lpstr>2.문자</vt:lpstr>
      <vt:lpstr>3. “^” &amp; “$”</vt:lpstr>
      <vt:lpstr>4. “\”(Backslash)</vt:lpstr>
      <vt:lpstr>4. “\”(Backslash)</vt:lpstr>
      <vt:lpstr>5. “.”(Point)</vt:lpstr>
      <vt:lpstr>5. “.”(Point)</vt:lpstr>
      <vt:lpstr>6. “[]”(Square brackets)</vt:lpstr>
      <vt:lpstr>6. “[]”(Square brackets)</vt:lpstr>
      <vt:lpstr>7. “[-]”(Square brackets)</vt:lpstr>
      <vt:lpstr>7. “[-]”(Square brackets)</vt:lpstr>
      <vt:lpstr>8. “[^]”</vt:lpstr>
      <vt:lpstr>9. “|”(Separate)</vt:lpstr>
      <vt:lpstr>9. “|”(Separate)</vt:lpstr>
      <vt:lpstr>10. “*”&amp;“+”&amp;“?”</vt:lpstr>
      <vt:lpstr>10. “*”&amp;“+”&amp;“?”</vt:lpstr>
      <vt:lpstr>10. “*”&amp;“+”&amp;“?”</vt:lpstr>
      <vt:lpstr>10. “*”&amp;“+”&amp;“?”</vt:lpstr>
      <vt:lpstr>10. “*”&amp;“+”&amp;“?”</vt:lpstr>
      <vt:lpstr>11. “{}”</vt:lpstr>
      <vt:lpstr>11. “{}”</vt:lpstr>
      <vt:lpstr>11. “{}”</vt:lpstr>
      <vt:lpstr>12. “*?”&amp;“+?”&amp;“??”</vt:lpstr>
      <vt:lpstr>12. “*?”&amp;“+?”&amp;“??”</vt:lpstr>
      <vt:lpstr>12. “*?”&amp;“+?”&amp;“??”</vt:lpstr>
      <vt:lpstr>12. “*?”&amp;“+?”&amp;“??”</vt:lpstr>
      <vt:lpstr>12. “*?”&amp;“+?”&amp;“??”</vt:lpstr>
      <vt:lpstr>12. “*?”&amp;“+?”&amp;“??”</vt:lpstr>
      <vt:lpstr>12. “*?”&amp;“+?”&amp;“??”</vt:lpstr>
      <vt:lpstr>13. “\w”(word)</vt:lpstr>
      <vt:lpstr>13. “\w”(word)</vt:lpstr>
      <vt:lpstr>14. “\W”(not word)</vt:lpstr>
      <vt:lpstr>15.“\s”&amp;“\S”(Space)</vt:lpstr>
      <vt:lpstr>16.“\d”&amp;“\D”(Decimal)</vt:lpstr>
      <vt:lpstr>17.“\b”(Boundary)</vt:lpstr>
      <vt:lpstr>17.“\b”(Boundary)</vt:lpstr>
      <vt:lpstr>17.“\b”(Boundary)</vt:lpstr>
      <vt:lpstr>18.“\B”(Boundary)</vt:lpstr>
      <vt:lpstr>19.“\A”&amp; “\Z”</vt:lpstr>
      <vt:lpstr>19.“\A”&amp; “\Z”</vt:lpstr>
      <vt:lpstr>20.“(?=&lt;pattern&gt;)”</vt:lpstr>
      <vt:lpstr>21.“(?!&lt;pattern&gt;)”</vt:lpstr>
      <vt:lpstr>22.Sample</vt:lpstr>
      <vt:lpstr>Q &amp; A 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FOXWORLD</dc:creator>
  <cp:keywords>Git</cp:keywords>
  <cp:lastModifiedBy>PeterLEE</cp:lastModifiedBy>
  <cp:revision>587</cp:revision>
  <cp:lastPrinted>2013-10-23T02:19:08Z</cp:lastPrinted>
  <dcterms:created xsi:type="dcterms:W3CDTF">2013-10-08T06:21:13Z</dcterms:created>
  <dcterms:modified xsi:type="dcterms:W3CDTF">2014-02-21T05:37:17Z</dcterms:modified>
</cp:coreProperties>
</file>