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68" r:id="rId1"/>
  </p:sldMasterIdLst>
  <p:notesMasterIdLst>
    <p:notesMasterId r:id="rId64"/>
  </p:notesMasterIdLst>
  <p:sldIdLst>
    <p:sldId id="311" r:id="rId2"/>
    <p:sldId id="310" r:id="rId3"/>
    <p:sldId id="258" r:id="rId4"/>
    <p:sldId id="351" r:id="rId5"/>
    <p:sldId id="353" r:id="rId6"/>
    <p:sldId id="264" r:id="rId7"/>
    <p:sldId id="355" r:id="rId8"/>
    <p:sldId id="356" r:id="rId9"/>
    <p:sldId id="358" r:id="rId10"/>
    <p:sldId id="357" r:id="rId11"/>
    <p:sldId id="316" r:id="rId12"/>
    <p:sldId id="312" r:id="rId13"/>
    <p:sldId id="317" r:id="rId14"/>
    <p:sldId id="354" r:id="rId15"/>
    <p:sldId id="272" r:id="rId16"/>
    <p:sldId id="318" r:id="rId17"/>
    <p:sldId id="319" r:id="rId18"/>
    <p:sldId id="274" r:id="rId19"/>
    <p:sldId id="277" r:id="rId20"/>
    <p:sldId id="320" r:id="rId21"/>
    <p:sldId id="279" r:id="rId22"/>
    <p:sldId id="322" r:id="rId23"/>
    <p:sldId id="276" r:id="rId24"/>
    <p:sldId id="281" r:id="rId25"/>
    <p:sldId id="346" r:id="rId26"/>
    <p:sldId id="347" r:id="rId27"/>
    <p:sldId id="344" r:id="rId28"/>
    <p:sldId id="345" r:id="rId29"/>
    <p:sldId id="323" r:id="rId30"/>
    <p:sldId id="282" r:id="rId31"/>
    <p:sldId id="283" r:id="rId32"/>
    <p:sldId id="284" r:id="rId33"/>
    <p:sldId id="324" r:id="rId34"/>
    <p:sldId id="328" r:id="rId35"/>
    <p:sldId id="338" r:id="rId36"/>
    <p:sldId id="334" r:id="rId37"/>
    <p:sldId id="335" r:id="rId38"/>
    <p:sldId id="329" r:id="rId39"/>
    <p:sldId id="340" r:id="rId40"/>
    <p:sldId id="341" r:id="rId41"/>
    <p:sldId id="330" r:id="rId42"/>
    <p:sldId id="339" r:id="rId43"/>
    <p:sldId id="342" r:id="rId44"/>
    <p:sldId id="343" r:id="rId45"/>
    <p:sldId id="265" r:id="rId46"/>
    <p:sldId id="291" r:id="rId47"/>
    <p:sldId id="290" r:id="rId48"/>
    <p:sldId id="348" r:id="rId49"/>
    <p:sldId id="349" r:id="rId50"/>
    <p:sldId id="350" r:id="rId51"/>
    <p:sldId id="296" r:id="rId52"/>
    <p:sldId id="297" r:id="rId53"/>
    <p:sldId id="298" r:id="rId54"/>
    <p:sldId id="299" r:id="rId55"/>
    <p:sldId id="301" r:id="rId56"/>
    <p:sldId id="302" r:id="rId57"/>
    <p:sldId id="303" r:id="rId58"/>
    <p:sldId id="304" r:id="rId59"/>
    <p:sldId id="305" r:id="rId60"/>
    <p:sldId id="307" r:id="rId61"/>
    <p:sldId id="308" r:id="rId62"/>
    <p:sldId id="263"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66075" autoAdjust="0"/>
  </p:normalViewPr>
  <p:slideViewPr>
    <p:cSldViewPr snapToGrid="0">
      <p:cViewPr varScale="1">
        <p:scale>
          <a:sx n="44" d="100"/>
          <a:sy n="44" d="100"/>
        </p:scale>
        <p:origin x="1448"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55FBAF-A654-4740-9614-4DDEDD971BF6}" type="datetimeFigureOut">
              <a:rPr lang="en-US" smtClean="0"/>
              <a:t>13/09/2022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4BD98-DC88-4403-A9D3-CB5202450553}" type="slidenum">
              <a:rPr lang="en-US" smtClean="0"/>
              <a:t>‹#›</a:t>
            </a:fld>
            <a:endParaRPr lang="en-US" dirty="0"/>
          </a:p>
        </p:txBody>
      </p:sp>
    </p:spTree>
    <p:extLst>
      <p:ext uri="{BB962C8B-B14F-4D97-AF65-F5344CB8AC3E}">
        <p14:creationId xmlns:p14="http://schemas.microsoft.com/office/powerpoint/2010/main" val="1652877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147525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b="1"/>
              <a:t>Có thể </a:t>
            </a:r>
            <a:r>
              <a:rPr lang="vi-VN" b="1"/>
              <a:t>khai báo các phương thức tại lớp </a:t>
            </a:r>
            <a:r>
              <a:rPr lang="en-US" b="1"/>
              <a:t>cha/</a:t>
            </a:r>
            <a:r>
              <a:rPr lang="vi-VN" b="1"/>
              <a:t>cơ sở nhưng được cài đặt thực tế tại lớp </a:t>
            </a:r>
            <a:r>
              <a:rPr lang="en-US" b="1"/>
              <a:t>con/</a:t>
            </a:r>
            <a:r>
              <a:rPr lang="vi-VN" b="1"/>
              <a:t>dẫn xuất </a:t>
            </a:r>
          </a:p>
          <a:p>
            <a:pPr lvl="1"/>
            <a:r>
              <a:rPr lang="en-US" b="1"/>
              <a:t>Mỗi </a:t>
            </a:r>
            <a:r>
              <a:rPr lang="vi-VN" b="1"/>
              <a:t>lớp </a:t>
            </a:r>
            <a:r>
              <a:rPr lang="en-US" b="1"/>
              <a:t>con/</a:t>
            </a:r>
            <a:r>
              <a:rPr lang="vi-VN" b="1"/>
              <a:t>dẫn xuất khác nhau có cách cài đặt khác nhau</a:t>
            </a:r>
            <a:endParaRPr lang="en-US" b="1"/>
          </a:p>
        </p:txBody>
      </p:sp>
      <p:sp>
        <p:nvSpPr>
          <p:cNvPr id="4" name="Slide Number Placeholder 3"/>
          <p:cNvSpPr>
            <a:spLocks noGrp="1"/>
          </p:cNvSpPr>
          <p:nvPr>
            <p:ph type="sldNum" sz="quarter" idx="10"/>
          </p:nvPr>
        </p:nvSpPr>
        <p:spPr/>
        <p:txBody>
          <a:bodyPr/>
          <a:lstStyle/>
          <a:p>
            <a:fld id="{8044BD98-DC88-4403-A9D3-CB5202450553}" type="slidenum">
              <a:rPr lang="en-US" smtClean="0"/>
              <a:t>17</a:t>
            </a:fld>
            <a:endParaRPr lang="en-US" dirty="0"/>
          </a:p>
        </p:txBody>
      </p:sp>
    </p:spTree>
    <p:extLst>
      <p:ext uri="{BB962C8B-B14F-4D97-AF65-F5344CB8AC3E}">
        <p14:creationId xmlns:p14="http://schemas.microsoft.com/office/powerpoint/2010/main" val="1802578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b="1"/>
              <a:t>Nếu không có lời gọi tường minh đến hàm khởi tạo của lớp cha tại lớp con, trình biên dịch sẽ tự động chèn lời gọi tới hàm dựng mặc nhiên (implicity) hoặc hàm khởi tạo không tham số (explicity) của lớp cha trước khi thực thi đoạn code khác trong hàm khởi tạo lớp con</a:t>
            </a:r>
          </a:p>
          <a:p>
            <a:endParaRPr lang="en-US" b="1"/>
          </a:p>
        </p:txBody>
      </p:sp>
      <p:sp>
        <p:nvSpPr>
          <p:cNvPr id="4" name="Slide Number Placeholder 3"/>
          <p:cNvSpPr>
            <a:spLocks noGrp="1"/>
          </p:cNvSpPr>
          <p:nvPr>
            <p:ph type="sldNum" sz="quarter" idx="10"/>
          </p:nvPr>
        </p:nvSpPr>
        <p:spPr/>
        <p:txBody>
          <a:bodyPr/>
          <a:lstStyle/>
          <a:p>
            <a:fld id="{8044BD98-DC88-4403-A9D3-CB5202450553}" type="slidenum">
              <a:rPr lang="en-US" smtClean="0"/>
              <a:t>21</a:t>
            </a:fld>
            <a:endParaRPr lang="en-US" dirty="0"/>
          </a:p>
        </p:txBody>
      </p:sp>
    </p:spTree>
    <p:extLst>
      <p:ext uri="{BB962C8B-B14F-4D97-AF65-F5344CB8AC3E}">
        <p14:creationId xmlns:p14="http://schemas.microsoft.com/office/powerpoint/2010/main" val="21644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176085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a:t>Đến đây</a:t>
            </a:r>
          </a:p>
          <a:p>
            <a:r>
              <a:rPr lang="en-GB" sz="2400"/>
              <a:t>Why use abstract classes?</a:t>
            </a:r>
          </a:p>
          <a:p>
            <a:pPr lvl="1"/>
            <a:r>
              <a:rPr lang="en-GB" sz="2000"/>
              <a:t>Because there is a set of common features and implementation for all derived classes but...</a:t>
            </a:r>
          </a:p>
          <a:p>
            <a:pPr lvl="2"/>
            <a:r>
              <a:rPr lang="en-GB" sz="2000"/>
              <a:t>We want to prevent users from handling objects that are too generic (Example 1)</a:t>
            </a:r>
          </a:p>
          <a:p>
            <a:pPr lvl="2"/>
            <a:r>
              <a:rPr lang="en-GB" sz="2000"/>
              <a:t>We cannot give a full implementation for the class (Example above)</a:t>
            </a:r>
          </a:p>
          <a:p>
            <a:pPr>
              <a:lnSpc>
                <a:spcPct val="90000"/>
              </a:lnSpc>
            </a:pPr>
            <a:endParaRPr lang="en-GB" sz="2400"/>
          </a:p>
          <a:p>
            <a:pPr>
              <a:lnSpc>
                <a:spcPct val="90000"/>
              </a:lnSpc>
            </a:pPr>
            <a:r>
              <a:rPr lang="en-GB" sz="2400"/>
              <a:t>Why have the Shape class in the first place?</a:t>
            </a:r>
          </a:p>
          <a:p>
            <a:pPr lvl="1">
              <a:lnSpc>
                <a:spcPct val="90000"/>
              </a:lnSpc>
            </a:pPr>
            <a:r>
              <a:rPr lang="en-GB" sz="2000"/>
              <a:t>Same reasons as for Student: a common implementation, a placeholder in the hierarchy and polymorphism.</a:t>
            </a:r>
          </a:p>
          <a:p>
            <a:pPr lvl="1">
              <a:lnSpc>
                <a:spcPct val="90000"/>
              </a:lnSpc>
            </a:pPr>
            <a:r>
              <a:rPr lang="en-GB" sz="2000"/>
              <a:t>Plus that we want to force all shapes to provide an implementation for getArea();</a:t>
            </a:r>
          </a:p>
          <a:p>
            <a:r>
              <a:rPr lang="en-GB" sz="1200" b="0">
                <a:latin typeface="Arial" pitchFamily="34" charset="0"/>
                <a:cs typeface="Arial" pitchFamily="34" charset="0"/>
              </a:rPr>
              <a:t>Hexagon hình</a:t>
            </a:r>
            <a:r>
              <a:rPr lang="en-GB" sz="1200" b="0" baseline="0">
                <a:latin typeface="Arial" pitchFamily="34" charset="0"/>
                <a:cs typeface="Arial" pitchFamily="34" charset="0"/>
              </a:rPr>
              <a:t> 6 cạnh</a:t>
            </a:r>
            <a:endParaRPr lang="en-US" b="0"/>
          </a:p>
        </p:txBody>
      </p:sp>
      <p:sp>
        <p:nvSpPr>
          <p:cNvPr id="4" name="Slide Number Placeholder 3"/>
          <p:cNvSpPr>
            <a:spLocks noGrp="1"/>
          </p:cNvSpPr>
          <p:nvPr>
            <p:ph type="sldNum" sz="quarter" idx="10"/>
          </p:nvPr>
        </p:nvSpPr>
        <p:spPr/>
        <p:txBody>
          <a:bodyPr/>
          <a:lstStyle/>
          <a:p>
            <a:fld id="{8044BD98-DC88-4403-A9D3-CB5202450553}" type="slidenum">
              <a:rPr lang="en-US" smtClean="0"/>
              <a:t>29</a:t>
            </a:fld>
            <a:endParaRPr lang="en-US" dirty="0"/>
          </a:p>
        </p:txBody>
      </p:sp>
    </p:spTree>
    <p:extLst>
      <p:ext uri="{BB962C8B-B14F-4D97-AF65-F5344CB8AC3E}">
        <p14:creationId xmlns:p14="http://schemas.microsoft.com/office/powerpoint/2010/main" val="1275186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275"/>
              </a:spcBef>
              <a:buClr>
                <a:srgbClr val="000000"/>
              </a:buClr>
              <a:buSzPct val="59000"/>
              <a:buFont typeface="Times New Roman" pitchFamily="18" charset="0"/>
              <a:buBlip>
                <a:blip r:embed="rId3"/>
              </a:buBlip>
            </a:pPr>
            <a:r>
              <a:rPr lang="en-GB" i="0">
                <a:latin typeface="Helvetica" charset="0"/>
              </a:rPr>
              <a:t>Any class which contains an abstract method MUST also be abstract</a:t>
            </a:r>
          </a:p>
          <a:p>
            <a:pPr lvl="1">
              <a:spcBef>
                <a:spcPts val="275"/>
              </a:spcBef>
              <a:buClr>
                <a:srgbClr val="000000"/>
              </a:buClr>
              <a:buSzPct val="59000"/>
              <a:buFont typeface="Times New Roman" pitchFamily="18" charset="0"/>
              <a:buBlip>
                <a:blip r:embed="rId3"/>
              </a:buBlip>
            </a:pPr>
            <a:r>
              <a:rPr lang="en-GB" i="0">
                <a:latin typeface="Helvetica" charset="0"/>
              </a:rPr>
              <a:t>Any class which has an incomplete method definition cannot be instantiated (ie. it is abstract)</a:t>
            </a: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30</a:t>
            </a:fld>
            <a:endParaRPr lang="en-US" dirty="0"/>
          </a:p>
        </p:txBody>
      </p:sp>
    </p:spTree>
    <p:extLst>
      <p:ext uri="{BB962C8B-B14F-4D97-AF65-F5344CB8AC3E}">
        <p14:creationId xmlns:p14="http://schemas.microsoft.com/office/powerpoint/2010/main" val="209638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a:latin typeface="Comic Sans MS" pitchFamily="66" charset="0"/>
              </a:rPr>
              <a:t>If Circle did not implement getArea() then</a:t>
            </a:r>
          </a:p>
          <a:p>
            <a:r>
              <a:rPr lang="en-GB" sz="1200">
                <a:latin typeface="Comic Sans MS" pitchFamily="66" charset="0"/>
              </a:rPr>
              <a:t>it would have to be declared abstract too!</a:t>
            </a: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33</a:t>
            </a:fld>
            <a:endParaRPr lang="en-US" dirty="0"/>
          </a:p>
        </p:txBody>
      </p:sp>
    </p:spTree>
    <p:extLst>
      <p:ext uri="{BB962C8B-B14F-4D97-AF65-F5344CB8AC3E}">
        <p14:creationId xmlns:p14="http://schemas.microsoft.com/office/powerpoint/2010/main" val="2468281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t>Trong lập trình hiện đại các đối tượng không đưa ra cách truy cập cho một lớp, thay vào đó cung cấp các interface. Người lập trình dựa vào interface để gọi các dịch vụ mà lớp cung cấp</a:t>
            </a: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35</a:t>
            </a:fld>
            <a:endParaRPr lang="en-US" dirty="0"/>
          </a:p>
        </p:txBody>
      </p:sp>
    </p:spTree>
    <p:extLst>
      <p:ext uri="{BB962C8B-B14F-4D97-AF65-F5344CB8AC3E}">
        <p14:creationId xmlns:p14="http://schemas.microsoft.com/office/powerpoint/2010/main" val="1248228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38</a:t>
            </a:fld>
            <a:endParaRPr lang="en-US" dirty="0"/>
          </a:p>
        </p:txBody>
      </p:sp>
    </p:spTree>
    <p:extLst>
      <p:ext uri="{BB962C8B-B14F-4D97-AF65-F5344CB8AC3E}">
        <p14:creationId xmlns:p14="http://schemas.microsoft.com/office/powerpoint/2010/main" val="35467565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t>Kết</a:t>
            </a:r>
            <a:r>
              <a:rPr lang="en-US" b="1" u="sng" baseline="0"/>
              <a:t> luận: Việc lựa chọn rất khó phân biệt</a:t>
            </a:r>
            <a:endParaRPr lang="en-US" b="0" u="none"/>
          </a:p>
          <a:p>
            <a:r>
              <a:rPr lang="en-US" b="1"/>
              <a:t>Ý</a:t>
            </a:r>
            <a:r>
              <a:rPr lang="en-US" b="1" baseline="0"/>
              <a:t> kiến khác (1): </a:t>
            </a:r>
            <a:r>
              <a:rPr lang="en-US" b="1"/>
              <a:t>Interface</a:t>
            </a:r>
            <a:r>
              <a:rPr lang="en-US" b="1" baseline="0"/>
              <a:t> mang tính trừu tượng hơn Abstract class.</a:t>
            </a:r>
          </a:p>
          <a:p>
            <a:r>
              <a:rPr lang="en-US" baseline="0"/>
              <a:t>Ví dụ: </a:t>
            </a:r>
          </a:p>
          <a:p>
            <a:pPr lvl="1"/>
            <a:r>
              <a:rPr lang="en-US" sz="2000" b="1"/>
              <a:t>Food</a:t>
            </a:r>
            <a:r>
              <a:rPr lang="en-US" sz="2000"/>
              <a:t> is an abstract class. Can you make an instance of food? No, of course not. But you can make an instance of an apple or a steak or a peanut butter cup, which are </a:t>
            </a:r>
            <a:r>
              <a:rPr lang="en-US" sz="2000" i="1"/>
              <a:t>types</a:t>
            </a:r>
            <a:r>
              <a:rPr lang="en-US" sz="2000"/>
              <a:t> of food. Food is the abstract concept; it shouldn’t exist.</a:t>
            </a:r>
          </a:p>
          <a:p>
            <a:pPr lvl="1"/>
            <a:r>
              <a:rPr lang="en-US" sz="2000" b="1"/>
              <a:t>Skills</a:t>
            </a:r>
            <a:r>
              <a:rPr lang="en-US" sz="2000"/>
              <a:t> are interfaces. Can you make an instance of a student, an athlete or a chef? No, but you can make an instance of a person, and have that person take on all these skills. Deep down, it’s still a person, but this person can also do other things, like study, sprint and cook.</a:t>
            </a:r>
          </a:p>
          <a:p>
            <a:r>
              <a:rPr lang="en-US" sz="1200" b="1" i="0" kern="1200">
                <a:solidFill>
                  <a:schemeClr val="tx1"/>
                </a:solidFill>
                <a:effectLst/>
                <a:latin typeface="+mn-lt"/>
                <a:ea typeface="+mn-ea"/>
                <a:cs typeface="+mn-cs"/>
              </a:rPr>
              <a:t>Ý</a:t>
            </a:r>
            <a:r>
              <a:rPr lang="en-US" sz="1200" b="1" i="0" kern="1200" baseline="0">
                <a:solidFill>
                  <a:schemeClr val="tx1"/>
                </a:solidFill>
                <a:effectLst/>
                <a:latin typeface="+mn-lt"/>
                <a:ea typeface="+mn-ea"/>
                <a:cs typeface="+mn-cs"/>
              </a:rPr>
              <a:t> kiến khác (2): </a:t>
            </a:r>
            <a:r>
              <a:rPr lang="en-US" sz="1200" b="1" i="0" kern="1200">
                <a:solidFill>
                  <a:schemeClr val="tx1"/>
                </a:solidFill>
                <a:effectLst/>
                <a:latin typeface="+mn-lt"/>
                <a:ea typeface="+mn-ea"/>
                <a:cs typeface="+mn-cs"/>
              </a:rPr>
              <a:t>With an interface on the other hand, the relationship between the interface itself and the class implementing the interface is not necessarily strong</a:t>
            </a:r>
            <a:r>
              <a:rPr lang="en-US" sz="1200" b="0" i="0" kern="1200">
                <a:solidFill>
                  <a:schemeClr val="tx1"/>
                </a:solidFill>
                <a:effectLst/>
                <a:latin typeface="+mn-lt"/>
                <a:ea typeface="+mn-ea"/>
                <a:cs typeface="+mn-cs"/>
              </a:rPr>
              <a:t>. </a:t>
            </a:r>
          </a:p>
          <a:p>
            <a:r>
              <a:rPr lang="en-US" sz="1200" b="0" i="0" kern="1200">
                <a:solidFill>
                  <a:schemeClr val="tx1"/>
                </a:solidFill>
                <a:effectLst/>
                <a:latin typeface="+mn-lt"/>
                <a:ea typeface="+mn-ea"/>
                <a:cs typeface="+mn-cs"/>
              </a:rPr>
              <a:t>For example, if we have a class called "House", that class could also implement an interface called "AirConditioning". Having air conditioning not really an essential part of a House (although some may argue that point), and the relationship is not as strong as, say, the relationship between a “TownHouse” class and the "House" class or the relationship between an “Apartment” class that derives from a “House” class.</a:t>
            </a:r>
          </a:p>
          <a:p>
            <a:r>
              <a:rPr lang="en-US" b="0" u="none" baseline="0"/>
              <a:t>(https://msdn.microsoft.com/en-us/library/scsyfw1d(v=vs.71).aspx)</a:t>
            </a:r>
          </a:p>
          <a:p>
            <a:r>
              <a:rPr lang="en-US" sz="1200" b="0" i="0" u="sng" kern="1200">
                <a:solidFill>
                  <a:schemeClr val="tx1"/>
                </a:solidFill>
                <a:effectLst/>
                <a:latin typeface="+mn-lt"/>
                <a:ea typeface="+mn-ea"/>
                <a:cs typeface="+mn-cs"/>
              </a:rPr>
              <a:t>Here are some recommendations to help you to decide whether to use an interface or an abstract class to provide polymorphism for your components.</a:t>
            </a:r>
          </a:p>
          <a:p>
            <a:pPr marL="171450" indent="-171450">
              <a:buFontTx/>
              <a:buChar char="-"/>
            </a:pPr>
            <a:r>
              <a:rPr lang="en-US" sz="1200" b="0" i="0" kern="1200">
                <a:solidFill>
                  <a:schemeClr val="tx1"/>
                </a:solidFill>
                <a:effectLst/>
                <a:latin typeface="+mn-lt"/>
                <a:ea typeface="+mn-ea"/>
                <a:cs typeface="+mn-cs"/>
              </a:rPr>
              <a:t>If the functionality you are creating will be useful across a wide range of disparate objects, use an interface. Abstract classes should be used primarily for objects that are closely related, whereas interfaces are best suited for providing common functionality to unrelated classes.</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US" sz="1200" b="0" i="0" kern="1200">
                <a:solidFill>
                  <a:schemeClr val="tx1"/>
                </a:solidFill>
                <a:effectLst/>
                <a:latin typeface="+mn-lt"/>
                <a:ea typeface="+mn-ea"/>
                <a:cs typeface="+mn-cs"/>
              </a:rPr>
              <a:t>If you want to provide common, implemented functionality among all implementations of your component, use an abstract class. Abstract classes allow you to partially implement your class, whereas interfaces contain no implementation for any members.</a:t>
            </a:r>
          </a:p>
          <a:p>
            <a:pPr marL="171450" indent="-171450">
              <a:buFontTx/>
              <a:buChar char="-"/>
            </a:pPr>
            <a:r>
              <a:rPr lang="en-US" sz="1200" b="0" i="0" kern="1200">
                <a:solidFill>
                  <a:schemeClr val="tx1"/>
                </a:solidFill>
                <a:effectLst/>
                <a:latin typeface="+mn-lt"/>
                <a:ea typeface="+mn-ea"/>
                <a:cs typeface="+mn-cs"/>
              </a:rPr>
              <a:t>If you anticipate creating multiple versions of your component, create an abstract class. Abstract classes provide a simple and easy way to version your components. By updating the base class, all inheriting classes are automatically updated with the change. Interfaces, on the other hand, cannot be changed once created. If a new version of an interface is required, you must create a whole new interface.</a:t>
            </a:r>
          </a:p>
          <a:p>
            <a:pPr marL="171450" indent="-171450">
              <a:buFontTx/>
              <a:buChar char="-"/>
            </a:pPr>
            <a:r>
              <a:rPr lang="en-US" sz="1200" b="0" i="0" kern="1200">
                <a:solidFill>
                  <a:schemeClr val="tx1"/>
                </a:solidFill>
                <a:effectLst/>
                <a:latin typeface="+mn-lt"/>
                <a:ea typeface="+mn-ea"/>
                <a:cs typeface="+mn-cs"/>
              </a:rPr>
              <a:t>If you are designing small, concise bits of functionality, use interfaces. If you are designing large functional units, use an abstract class.</a:t>
            </a:r>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41</a:t>
            </a:fld>
            <a:endParaRPr lang="en-US" dirty="0"/>
          </a:p>
        </p:txBody>
      </p:sp>
    </p:spTree>
    <p:extLst>
      <p:ext uri="{BB962C8B-B14F-4D97-AF65-F5344CB8AC3E}">
        <p14:creationId xmlns:p14="http://schemas.microsoft.com/office/powerpoint/2010/main" val="331865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A31B547-8AE9-4827-8667-B081DF9B4DB0}" type="slidenum">
              <a:rPr lang="en-GB"/>
              <a:pPr/>
              <a:t>42</a:t>
            </a:fld>
            <a:endParaRPr lang="en-GB"/>
          </a:p>
        </p:txBody>
      </p:sp>
      <p:sp>
        <p:nvSpPr>
          <p:cNvPr id="190466" name="Rectangle 2"/>
          <p:cNvSpPr>
            <a:spLocks noGrp="1" noRot="1" noChangeAspect="1" noChangeArrowheads="1" noTextEdit="1"/>
          </p:cNvSpPr>
          <p:nvPr>
            <p:ph type="sldImg"/>
          </p:nvPr>
        </p:nvSpPr>
        <p:spPr bwMode="auto">
          <a:xfrm>
            <a:off x="382588" y="687388"/>
            <a:ext cx="6096000" cy="3429000"/>
          </a:xfrm>
          <a:prstGeom prst="rect">
            <a:avLst/>
          </a:prstGeom>
          <a:solidFill>
            <a:srgbClr val="FFFFFF"/>
          </a:solidFill>
          <a:ln>
            <a:solidFill>
              <a:srgbClr val="000000"/>
            </a:solidFill>
            <a:miter lim="800000"/>
            <a:headEnd/>
            <a:tailEnd/>
          </a:ln>
        </p:spPr>
      </p:sp>
      <p:sp>
        <p:nvSpPr>
          <p:cNvPr id="190467" name="Rectangle 3"/>
          <p:cNvSpPr>
            <a:spLocks noGrp="1" noChangeArrowheads="1"/>
          </p:cNvSpPr>
          <p:nvPr>
            <p:ph type="body" idx="1"/>
          </p:nvPr>
        </p:nvSpPr>
        <p:spPr bwMode="auto">
          <a:xfrm>
            <a:off x="913947" y="4343798"/>
            <a:ext cx="5030107" cy="4113609"/>
          </a:xfrm>
          <a:prstGeom prst="rect">
            <a:avLst/>
          </a:prstGeom>
          <a:solidFill>
            <a:srgbClr val="FFFFFF"/>
          </a:solidFill>
          <a:ln>
            <a:solidFill>
              <a:srgbClr val="000000"/>
            </a:solidFill>
            <a:miter lim="800000"/>
            <a:headEnd/>
            <a:tailEnd/>
          </a:ln>
        </p:spPr>
        <p:txBody>
          <a:bodyPr/>
          <a:lstStyle/>
          <a:p>
            <a:r>
              <a:rPr lang="en-GB" i="1">
                <a:solidFill>
                  <a:schemeClr val="accent2"/>
                </a:solidFill>
              </a:rPr>
              <a:t>Collection</a:t>
            </a:r>
            <a:r>
              <a:rPr lang="en-GB">
                <a:solidFill>
                  <a:schemeClr val="accent2"/>
                </a:solidFill>
              </a:rPr>
              <a:t> </a:t>
            </a:r>
            <a:r>
              <a:rPr lang="en-GB"/>
              <a:t>– base interface for all collections e.g., sets, lists, etc. Unordered collections with duplicates should implement this interface directly.  </a:t>
            </a:r>
          </a:p>
          <a:p>
            <a:endParaRPr lang="en-GB"/>
          </a:p>
          <a:p>
            <a:r>
              <a:rPr lang="en-GB" b="1" i="1"/>
              <a:t>Abstract Collection </a:t>
            </a:r>
          </a:p>
          <a:p>
            <a:r>
              <a:rPr lang="en-GB"/>
              <a:t>Provides a minimal implementation of a non modifiable collection. </a:t>
            </a:r>
          </a:p>
          <a:p>
            <a:r>
              <a:rPr lang="en-GB">
                <a:solidFill>
                  <a:schemeClr val="tx2"/>
                </a:solidFill>
                <a:latin typeface="Trebuchet MS" pitchFamily="34" charset="0"/>
              </a:rPr>
              <a:t>size()</a:t>
            </a:r>
            <a:r>
              <a:rPr lang="en-GB"/>
              <a:t> and </a:t>
            </a:r>
            <a:r>
              <a:rPr lang="en-GB">
                <a:solidFill>
                  <a:schemeClr val="tx2"/>
                </a:solidFill>
                <a:latin typeface="Trebuchet MS" pitchFamily="34" charset="0"/>
              </a:rPr>
              <a:t>iterator()</a:t>
            </a:r>
            <a:r>
              <a:rPr lang="en-GB"/>
              <a:t> are abstract.</a:t>
            </a:r>
          </a:p>
          <a:p>
            <a:r>
              <a:rPr lang="en-GB">
                <a:solidFill>
                  <a:schemeClr val="tx2"/>
                </a:solidFill>
                <a:latin typeface="Trebuchet MS" pitchFamily="34" charset="0"/>
              </a:rPr>
              <a:t>add(Object o)</a:t>
            </a:r>
            <a:r>
              <a:rPr lang="en-GB"/>
              <a:t> throws Unsupported OperationException</a:t>
            </a:r>
          </a:p>
          <a:p>
            <a:r>
              <a:rPr lang="en-GB"/>
              <a:t>programmer should also provide constructor</a:t>
            </a:r>
          </a:p>
          <a:p>
            <a:r>
              <a:rPr lang="en-GB"/>
              <a:t>To implement a modifiable collection</a:t>
            </a:r>
          </a:p>
          <a:p>
            <a:pPr lvl="1"/>
            <a:r>
              <a:rPr lang="en-GB"/>
              <a:t>Override the </a:t>
            </a:r>
            <a:r>
              <a:rPr lang="en-GB">
                <a:solidFill>
                  <a:schemeClr val="tx2"/>
                </a:solidFill>
                <a:latin typeface="Trebuchet MS" pitchFamily="34" charset="0"/>
              </a:rPr>
              <a:t>add(Object o)</a:t>
            </a:r>
            <a:r>
              <a:rPr lang="en-GB"/>
              <a:t> function</a:t>
            </a:r>
          </a:p>
          <a:p>
            <a:pPr lvl="1"/>
            <a:r>
              <a:rPr lang="en-GB"/>
              <a:t>Implement </a:t>
            </a:r>
            <a:r>
              <a:rPr lang="en-GB">
                <a:solidFill>
                  <a:schemeClr val="tx2"/>
                </a:solidFill>
                <a:latin typeface="Trebuchet MS" pitchFamily="34" charset="0"/>
              </a:rPr>
              <a:t>remove() </a:t>
            </a:r>
            <a:r>
              <a:rPr lang="en-GB"/>
              <a:t>operation in returned iterator.</a:t>
            </a:r>
            <a:endParaRPr lang="en-GB">
              <a:solidFill>
                <a:schemeClr val="tx2"/>
              </a:solidFill>
              <a:latin typeface="Trebuchet MS" pitchFamily="34" charset="0"/>
            </a:endParaRPr>
          </a:p>
          <a:p>
            <a:endParaRPr lang="en-GB" b="1" i="1"/>
          </a:p>
        </p:txBody>
      </p:sp>
    </p:spTree>
    <p:extLst>
      <p:ext uri="{BB962C8B-B14F-4D97-AF65-F5344CB8AC3E}">
        <p14:creationId xmlns:p14="http://schemas.microsoft.com/office/powerpoint/2010/main" val="322964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a:t>Ta nhận thấy rằng hai lớp này có một số thuộc tính và phương thức chung: tên, ngày sinh, giới </a:t>
            </a:r>
          </a:p>
          <a:p>
            <a:r>
              <a:rPr lang="vi-VN" b="1"/>
              <a:t>tính. Tuy nhiên, không thể loại bỏ các thuộc tính cá biệt để gộp chúng thành một lớp duy nhất, vì </a:t>
            </a:r>
          </a:p>
          <a:p>
            <a:r>
              <a:rPr lang="vi-VN" b="1"/>
              <a:t>các thuộc tính lương nhân viên và lớp của sinh viên là cần thiết cho việc quản lí. Vấn đề nảy sinh </a:t>
            </a:r>
          </a:p>
          <a:p>
            <a:r>
              <a:rPr lang="vi-VN" b="1"/>
              <a:t>như sau: </a:t>
            </a:r>
            <a:endParaRPr lang="en-US" b="1"/>
          </a:p>
          <a:p>
            <a:r>
              <a:rPr lang="vi-VN"/>
              <a:t>Vấn đề nảy sinh</a:t>
            </a:r>
            <a:r>
              <a:rPr lang="en-US"/>
              <a:t>:</a:t>
            </a:r>
            <a:endParaRPr lang="vi-VN"/>
          </a:p>
          <a:p>
            <a:pPr lvl="1"/>
            <a:r>
              <a:rPr lang="vi-VN"/>
              <a:t>Phải viết mã trùng nhau đến hai lần cho các phương thức: nhập/xem tên, nhập/xem</a:t>
            </a:r>
            <a:r>
              <a:rPr lang="en-US"/>
              <a:t> </a:t>
            </a:r>
            <a:r>
              <a:rPr lang="vi-VN"/>
              <a:t>ngày sinh, nhập/xem giới tính</a:t>
            </a:r>
            <a:r>
              <a:rPr lang="en-US"/>
              <a:t> </a:t>
            </a:r>
            <a:r>
              <a:rPr lang="en-US">
                <a:sym typeface="Wingdings" pitchFamily="2" charset="2"/>
              </a:rPr>
              <a:t> </a:t>
            </a:r>
            <a:r>
              <a:rPr lang="vi-VN"/>
              <a:t>tốn công sức</a:t>
            </a:r>
          </a:p>
          <a:p>
            <a:pPr lvl="1"/>
            <a:r>
              <a:rPr lang="vi-VN"/>
              <a:t>Nếu khi có sự thay đổi về kiểu dữ liệu, chẳng hạn kiểu ngày sinh được quản lí trong hệ thống, phải sửa lại chương trình hai lần</a:t>
            </a:r>
            <a:endParaRPr lang="en-US"/>
          </a:p>
          <a:p>
            <a:r>
              <a:rPr lang="en-US"/>
              <a:t>Giải quyết: </a:t>
            </a:r>
            <a:r>
              <a:rPr lang="vi-VN"/>
              <a:t>sử dụng </a:t>
            </a:r>
            <a:r>
              <a:rPr lang="vi-VN" b="1"/>
              <a:t>kỹ thuật kế</a:t>
            </a:r>
            <a:r>
              <a:rPr lang="en-US" b="1"/>
              <a:t> </a:t>
            </a:r>
            <a:r>
              <a:rPr lang="vi-VN" b="1"/>
              <a:t>thừa</a:t>
            </a:r>
            <a:r>
              <a:rPr lang="en-US"/>
              <a:t>:</a:t>
            </a:r>
            <a:r>
              <a:rPr lang="vi-VN"/>
              <a:t> nhóm các phần giống nhau của các lớp thành một lớp mới, sau đó cho các lớp ban đầu kế thừa lại lớp được tạo ra</a:t>
            </a:r>
            <a:r>
              <a:rPr lang="en-US"/>
              <a:t> này</a:t>
            </a:r>
          </a:p>
          <a:p>
            <a:r>
              <a:rPr lang="vi-VN"/>
              <a:t>Như vậy, mỗi lớp thừa kế (lớp dẫn xuất, lớp con) đều có các thuộc tính và phương thức của lớp bị thừa kế (lớp cơ sở, lớp cha)</a:t>
            </a:r>
            <a:endParaRPr lang="en-US"/>
          </a:p>
          <a:p>
            <a:endParaRPr lang="en-US" b="1"/>
          </a:p>
        </p:txBody>
      </p:sp>
    </p:spTree>
    <p:extLst>
      <p:ext uri="{BB962C8B-B14F-4D97-AF65-F5344CB8AC3E}">
        <p14:creationId xmlns:p14="http://schemas.microsoft.com/office/powerpoint/2010/main" val="3984529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vi-VN"/>
              <a:t>Đa hình lúc biên dịch: Đa hình dạng tĩnh cho phép các phương thức cùng tên nhưng khác kiểu và tham số, </a:t>
            </a:r>
            <a:r>
              <a:rPr lang="en-US"/>
              <a:t>J</a:t>
            </a:r>
            <a:r>
              <a:rPr lang="vi-VN"/>
              <a:t>ava xử lý bằng cách </a:t>
            </a:r>
            <a:r>
              <a:rPr lang="vi-VN" i="1">
                <a:solidFill>
                  <a:srgbClr val="FF0000"/>
                </a:solidFill>
              </a:rPr>
              <a:t>overloading</a:t>
            </a:r>
            <a:endParaRPr lang="en-US" i="1">
              <a:solidFill>
                <a:srgbClr val="FF0000"/>
              </a:solidFill>
            </a:endParaRPr>
          </a:p>
          <a:p>
            <a:pPr lvl="1"/>
            <a:r>
              <a:rPr lang="vi-VN"/>
              <a:t>Đa hình lúc thực thi: Đa hình dạng động cho phép phương thức lớp con định nghĩa cụ thể các phương thức lớp cha, </a:t>
            </a:r>
            <a:r>
              <a:rPr lang="en-US"/>
              <a:t>J</a:t>
            </a:r>
            <a:r>
              <a:rPr lang="vi-VN"/>
              <a:t>ava xử lý bằng cách </a:t>
            </a:r>
            <a:r>
              <a:rPr lang="vi-VN" i="1">
                <a:solidFill>
                  <a:srgbClr val="FF0000"/>
                </a:solidFill>
              </a:rPr>
              <a:t>override</a:t>
            </a:r>
            <a:r>
              <a:rPr lang="vi-VN"/>
              <a:t>, phương thức lớp con có thể được gọi từ tham chiếu của lớp cha</a:t>
            </a:r>
            <a:endParaRPr lang="en-US"/>
          </a:p>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45</a:t>
            </a:fld>
            <a:endParaRPr lang="en-US" dirty="0"/>
          </a:p>
        </p:txBody>
      </p:sp>
    </p:spTree>
    <p:extLst>
      <p:ext uri="{BB962C8B-B14F-4D97-AF65-F5344CB8AC3E}">
        <p14:creationId xmlns:p14="http://schemas.microsoft.com/office/powerpoint/2010/main" val="2924993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program output includes </a:t>
            </a:r>
            <a:r>
              <a:rPr lang="en-US" b="1"/>
              <a:t>information about each employee </a:t>
            </a:r>
            <a:r>
              <a:rPr lang="en-US"/>
              <a:t>and </a:t>
            </a:r>
            <a:r>
              <a:rPr lang="en-US" b="1"/>
              <a:t>how much each is paid</a:t>
            </a:r>
            <a:r>
              <a:rPr lang="en-US"/>
              <a:t> (if anything)</a:t>
            </a:r>
            <a:r>
              <a:rPr lang="en-US" baseline="0"/>
              <a:t> </a:t>
            </a:r>
          </a:p>
          <a:p>
            <a:r>
              <a:rPr lang="en-US"/>
              <a:t>The payday method of the Staff class scans through the list of employees, printing their information and invoking their  pay methods to determine how</a:t>
            </a:r>
          </a:p>
          <a:p>
            <a:r>
              <a:rPr lang="en-US"/>
              <a:t>much each employee should be paid.</a:t>
            </a:r>
          </a:p>
          <a:p>
            <a:r>
              <a:rPr lang="en-US"/>
              <a:t>The StaffMember class is abstract (có</a:t>
            </a:r>
            <a:r>
              <a:rPr lang="en-US" baseline="0"/>
              <a:t> in nghiêng)</a:t>
            </a:r>
          </a:p>
          <a:p>
            <a:r>
              <a:rPr lang="en-US"/>
              <a:t>Staff:</a:t>
            </a:r>
          </a:p>
          <a:p>
            <a:r>
              <a:rPr lang="en-US"/>
              <a:t>Executive:</a:t>
            </a:r>
          </a:p>
          <a:p>
            <a:r>
              <a:rPr lang="en-US"/>
              <a:t>Hourly:</a:t>
            </a:r>
          </a:p>
        </p:txBody>
      </p:sp>
      <p:sp>
        <p:nvSpPr>
          <p:cNvPr id="4" name="Slide Number Placeholder 3"/>
          <p:cNvSpPr>
            <a:spLocks noGrp="1"/>
          </p:cNvSpPr>
          <p:nvPr>
            <p:ph type="sldNum" sz="quarter" idx="10"/>
          </p:nvPr>
        </p:nvSpPr>
        <p:spPr/>
        <p:txBody>
          <a:bodyPr/>
          <a:lstStyle/>
          <a:p>
            <a:fld id="{8044BD98-DC88-4403-A9D3-CB5202450553}" type="slidenum">
              <a:rPr lang="en-US" smtClean="0"/>
              <a:t>48</a:t>
            </a:fld>
            <a:endParaRPr lang="en-US" dirty="0"/>
          </a:p>
        </p:txBody>
      </p:sp>
    </p:spTree>
    <p:extLst>
      <p:ext uri="{BB962C8B-B14F-4D97-AF65-F5344CB8AC3E}">
        <p14:creationId xmlns:p14="http://schemas.microsoft.com/office/powerpoint/2010/main" val="913963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a:t>Quay lại với bài toán quản lí trường đại học, các thuộc tính và phương thức chung giứa lớp Nhân </a:t>
            </a:r>
          </a:p>
          <a:p>
            <a:r>
              <a:rPr lang="vi-VN"/>
              <a:t>viên và lớp Sinh viên là: </a:t>
            </a:r>
          </a:p>
          <a:p>
            <a:r>
              <a:rPr lang="vi-VN"/>
              <a:t>  Tên, </a:t>
            </a:r>
          </a:p>
          <a:p>
            <a:r>
              <a:rPr lang="vi-VN"/>
              <a:t>  Ngày sinh, </a:t>
            </a:r>
          </a:p>
          <a:p>
            <a:r>
              <a:rPr lang="vi-VN"/>
              <a:t>  Giới tính, </a:t>
            </a:r>
          </a:p>
          <a:p>
            <a:r>
              <a:rPr lang="vi-VN"/>
              <a:t>  Nhập/xem tên, </a:t>
            </a:r>
          </a:p>
          <a:p>
            <a:r>
              <a:rPr lang="vi-VN"/>
              <a:t>  Nhập/xem ngày sinh </a:t>
            </a:r>
          </a:p>
          <a:p>
            <a:r>
              <a:rPr lang="vi-VN"/>
              <a:t>  Nhập/xem giới tính. </a:t>
            </a:r>
          </a:p>
          <a:p>
            <a:r>
              <a:rPr lang="vi-VN"/>
              <a:t>Ta tách phần chung này thành một lớp ở mức trừu tượng cao hơn, lớp Người. Lớp Người sẽ làm </a:t>
            </a:r>
          </a:p>
          <a:p>
            <a:r>
              <a:rPr lang="vi-VN"/>
              <a:t>lớp cha của lớp Nhân viên và lớp Sinh viên. Khi đó, các lớp trở thành:</a:t>
            </a:r>
            <a:endParaRPr lang="en-US"/>
          </a:p>
        </p:txBody>
      </p:sp>
    </p:spTree>
    <p:extLst>
      <p:ext uri="{BB962C8B-B14F-4D97-AF65-F5344CB8AC3E}">
        <p14:creationId xmlns:p14="http://schemas.microsoft.com/office/powerpoint/2010/main" val="6493586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044BD98-DC88-4403-A9D3-CB5202450553}" type="slidenum">
              <a:rPr lang="en-US" smtClean="0"/>
              <a:t>6</a:t>
            </a:fld>
            <a:endParaRPr lang="en-US" dirty="0"/>
          </a:p>
        </p:txBody>
      </p:sp>
    </p:spTree>
    <p:extLst>
      <p:ext uri="{BB962C8B-B14F-4D97-AF65-F5344CB8AC3E}">
        <p14:creationId xmlns:p14="http://schemas.microsoft.com/office/powerpoint/2010/main" val="121878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https://nguyentuananhtn.blogspot.com/2013/08/mot-so-quan-he-giua-cac-class-trong-uml.html</a:t>
            </a:r>
          </a:p>
        </p:txBody>
      </p:sp>
      <p:sp>
        <p:nvSpPr>
          <p:cNvPr id="4" name="Slide Number Placeholder 3"/>
          <p:cNvSpPr>
            <a:spLocks noGrp="1"/>
          </p:cNvSpPr>
          <p:nvPr>
            <p:ph type="sldNum" sz="quarter" idx="10"/>
          </p:nvPr>
        </p:nvSpPr>
        <p:spPr/>
        <p:txBody>
          <a:bodyPr/>
          <a:lstStyle/>
          <a:p>
            <a:fld id="{8044BD98-DC88-4403-A9D3-CB5202450553}" type="slidenum">
              <a:rPr lang="en-US" smtClean="0"/>
              <a:t>7</a:t>
            </a:fld>
            <a:endParaRPr lang="en-US" dirty="0"/>
          </a:p>
        </p:txBody>
      </p:sp>
    </p:spTree>
    <p:extLst>
      <p:ext uri="{BB962C8B-B14F-4D97-AF65-F5344CB8AC3E}">
        <p14:creationId xmlns:p14="http://schemas.microsoft.com/office/powerpoint/2010/main" val="239255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https://www.youtube.com/watch?v=tvdvF-oZ_iM</a:t>
            </a:r>
          </a:p>
        </p:txBody>
      </p:sp>
      <p:sp>
        <p:nvSpPr>
          <p:cNvPr id="4" name="Slide Number Placeholder 3"/>
          <p:cNvSpPr>
            <a:spLocks noGrp="1"/>
          </p:cNvSpPr>
          <p:nvPr>
            <p:ph type="sldNum" sz="quarter" idx="10"/>
          </p:nvPr>
        </p:nvSpPr>
        <p:spPr/>
        <p:txBody>
          <a:bodyPr/>
          <a:lstStyle/>
          <a:p>
            <a:fld id="{8044BD98-DC88-4403-A9D3-CB5202450553}" type="slidenum">
              <a:rPr lang="en-US" smtClean="0"/>
              <a:t>8</a:t>
            </a:fld>
            <a:endParaRPr lang="en-US" dirty="0"/>
          </a:p>
        </p:txBody>
      </p:sp>
    </p:spTree>
    <p:extLst>
      <p:ext uri="{BB962C8B-B14F-4D97-AF65-F5344CB8AC3E}">
        <p14:creationId xmlns:p14="http://schemas.microsoft.com/office/powerpoint/2010/main" val="1076792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https://www.youtube.com/watch?v=tvdvF-oZ_iM</a:t>
            </a:r>
            <a:endParaRPr lang="en-US" dirty="0"/>
          </a:p>
          <a:p>
            <a:r>
              <a:rPr lang="vi-VN" dirty="0"/>
              <a:t>https://daongockien.wordpress.com/2013/10/12/aggregation-vs-composition-in-class-relationship/</a:t>
            </a:r>
          </a:p>
        </p:txBody>
      </p:sp>
      <p:sp>
        <p:nvSpPr>
          <p:cNvPr id="4" name="Slide Number Placeholder 3"/>
          <p:cNvSpPr>
            <a:spLocks noGrp="1"/>
          </p:cNvSpPr>
          <p:nvPr>
            <p:ph type="sldNum" sz="quarter" idx="10"/>
          </p:nvPr>
        </p:nvSpPr>
        <p:spPr/>
        <p:txBody>
          <a:bodyPr/>
          <a:lstStyle/>
          <a:p>
            <a:fld id="{8044BD98-DC88-4403-A9D3-CB5202450553}" type="slidenum">
              <a:rPr lang="en-US" smtClean="0"/>
              <a:t>9</a:t>
            </a:fld>
            <a:endParaRPr lang="en-US" dirty="0"/>
          </a:p>
        </p:txBody>
      </p:sp>
    </p:spTree>
    <p:extLst>
      <p:ext uri="{BB962C8B-B14F-4D97-AF65-F5344CB8AC3E}">
        <p14:creationId xmlns:p14="http://schemas.microsoft.com/office/powerpoint/2010/main" val="1015101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https://www.youtube.com/watch?v=tvdvF-oZ_iM</a:t>
            </a:r>
          </a:p>
        </p:txBody>
      </p:sp>
      <p:sp>
        <p:nvSpPr>
          <p:cNvPr id="4" name="Slide Number Placeholder 3"/>
          <p:cNvSpPr>
            <a:spLocks noGrp="1"/>
          </p:cNvSpPr>
          <p:nvPr>
            <p:ph type="sldNum" sz="quarter" idx="10"/>
          </p:nvPr>
        </p:nvSpPr>
        <p:spPr/>
        <p:txBody>
          <a:bodyPr/>
          <a:lstStyle/>
          <a:p>
            <a:fld id="{8044BD98-DC88-4403-A9D3-CB5202450553}" type="slidenum">
              <a:rPr lang="en-US" smtClean="0"/>
              <a:t>10</a:t>
            </a:fld>
            <a:endParaRPr lang="en-US" dirty="0"/>
          </a:p>
        </p:txBody>
      </p:sp>
    </p:spTree>
    <p:extLst>
      <p:ext uri="{BB962C8B-B14F-4D97-AF65-F5344CB8AC3E}">
        <p14:creationId xmlns:p14="http://schemas.microsoft.com/office/powerpoint/2010/main" val="2792163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10"/>
          </p:nvPr>
        </p:nvSpPr>
        <p:spPr/>
        <p:txBody>
          <a:bodyPr/>
          <a:lstStyle/>
          <a:p>
            <a:fld id="{8044BD98-DC88-4403-A9D3-CB5202450553}" type="slidenum">
              <a:rPr lang="en-US" smtClean="0"/>
              <a:t>11</a:t>
            </a:fld>
            <a:endParaRPr lang="en-US" dirty="0"/>
          </a:p>
        </p:txBody>
      </p:sp>
    </p:spTree>
    <p:extLst>
      <p:ext uri="{BB962C8B-B14F-4D97-AF65-F5344CB8AC3E}">
        <p14:creationId xmlns:p14="http://schemas.microsoft.com/office/powerpoint/2010/main" val="3955803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09601"/>
            <a:ext cx="103632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828800" y="4953000"/>
            <a:ext cx="85344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F73A063-6AFE-4A65-90E0-EC952D565B33}" type="datetime1">
              <a:rPr lang="en-US" smtClean="0">
                <a:solidFill>
                  <a:prstClr val="black">
                    <a:lumMod val="65000"/>
                    <a:lumOff val="35000"/>
                  </a:prstClr>
                </a:solidFill>
              </a:rPr>
              <a:pPr/>
              <a:t>13/09/2022</a:t>
            </a:fld>
            <a:endParaRPr lang="en-US" dirty="0">
              <a:solidFill>
                <a:prstClr val="black">
                  <a:lumMod val="65000"/>
                  <a:lumOff val="35000"/>
                </a:prstClr>
              </a:solidFill>
            </a:endParaRPr>
          </a:p>
        </p:txBody>
      </p:sp>
      <p:sp>
        <p:nvSpPr>
          <p:cNvPr id="8" name="Slide Number Placeholder 7"/>
          <p:cNvSpPr>
            <a:spLocks noGrp="1"/>
          </p:cNvSpPr>
          <p:nvPr>
            <p:ph type="sldNum" sz="quarter" idx="11"/>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black">
                  <a:lumMod val="65000"/>
                  <a:lumOff val="35000"/>
                </a:prstClr>
              </a:solidFill>
            </a:endParaRPr>
          </a:p>
        </p:txBody>
      </p:sp>
    </p:spTree>
    <p:extLst>
      <p:ext uri="{BB962C8B-B14F-4D97-AF65-F5344CB8AC3E}">
        <p14:creationId xmlns:p14="http://schemas.microsoft.com/office/powerpoint/2010/main" val="679749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21287F-81AC-4B4F-BFEF-4025B53E1127}" type="datetime1">
              <a:rPr lang="en-US" smtClean="0">
                <a:solidFill>
                  <a:prstClr val="black">
                    <a:lumMod val="65000"/>
                    <a:lumOff val="35000"/>
                  </a:prstClr>
                </a:solidFill>
              </a:rPr>
              <a:pPr/>
              <a:t>13/09/2022</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3215906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041694-7C43-48A4-B554-4D34A3DDA9C7}" type="datetime1">
              <a:rPr lang="en-US" smtClean="0">
                <a:solidFill>
                  <a:prstClr val="black">
                    <a:lumMod val="65000"/>
                    <a:lumOff val="35000"/>
                  </a:prstClr>
                </a:solidFill>
              </a:rPr>
              <a:pPr/>
              <a:t>13/09/2022</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09253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7551" y="174812"/>
            <a:ext cx="10576919" cy="1425388"/>
          </a:xfrm>
        </p:spPr>
        <p:txBody>
          <a:bodyPr/>
          <a:lstStyle>
            <a:lvl1pPr>
              <a:defRPr sz="4400" b="1">
                <a:latin typeface="Arial" pitchFamily="34" charset="0"/>
                <a:cs typeface="Arial" pitchFamily="34" charset="0"/>
              </a:defRPr>
            </a:lvl1pPr>
          </a:lstStyle>
          <a:p>
            <a:r>
              <a:rPr lang="en-US"/>
              <a:t>Click to edit Master title style</a:t>
            </a:r>
            <a:endParaRPr lang="en-US" dirty="0"/>
          </a:p>
        </p:txBody>
      </p:sp>
      <p:sp>
        <p:nvSpPr>
          <p:cNvPr id="3" name="Content Placeholder 2"/>
          <p:cNvSpPr>
            <a:spLocks noGrp="1"/>
          </p:cNvSpPr>
          <p:nvPr>
            <p:ph idx="1"/>
          </p:nvPr>
        </p:nvSpPr>
        <p:spPr>
          <a:xfrm>
            <a:off x="609600" y="1855694"/>
            <a:ext cx="10972800" cy="4625788"/>
          </a:xfrm>
        </p:spPr>
        <p:txBody>
          <a:bodyPr/>
          <a:lstStyle>
            <a:lvl1pPr>
              <a:defRPr sz="2600">
                <a:solidFill>
                  <a:schemeClr val="tx1"/>
                </a:solidFill>
                <a:latin typeface="Arial" pitchFamily="34" charset="0"/>
                <a:cs typeface="Arial" pitchFamily="34" charset="0"/>
              </a:defRPr>
            </a:lvl1pPr>
            <a:lvl2pPr>
              <a:defRPr sz="2400">
                <a:solidFill>
                  <a:schemeClr val="tx1"/>
                </a:solidFill>
                <a:latin typeface="Arial" pitchFamily="34" charset="0"/>
                <a:cs typeface="Arial" pitchFamily="34" charset="0"/>
              </a:defRPr>
            </a:lvl2pPr>
            <a:lvl3pPr>
              <a:defRPr sz="2200">
                <a:solidFill>
                  <a:schemeClr val="tx1"/>
                </a:solidFill>
                <a:latin typeface="Arial" pitchFamily="34" charset="0"/>
                <a:cs typeface="Arial" pitchFamily="34" charset="0"/>
              </a:defRPr>
            </a:lvl3pPr>
            <a:lvl4pPr>
              <a:defRPr sz="2000">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7" name="Straight Connector 6"/>
          <p:cNvCxnSpPr/>
          <p:nvPr userDrawn="1"/>
        </p:nvCxnSpPr>
        <p:spPr>
          <a:xfrm>
            <a:off x="763542" y="1555377"/>
            <a:ext cx="10820400" cy="0"/>
          </a:xfrm>
          <a:prstGeom prst="line">
            <a:avLst/>
          </a:prstGeom>
          <a:ln>
            <a:solidFill>
              <a:srgbClr val="0070C0"/>
            </a:solidFill>
          </a:ln>
        </p:spPr>
        <p:style>
          <a:lnRef idx="3">
            <a:schemeClr val="accent1"/>
          </a:lnRef>
          <a:fillRef idx="0">
            <a:schemeClr val="accent1"/>
          </a:fillRef>
          <a:effectRef idx="2">
            <a:schemeClr val="accent1"/>
          </a:effectRef>
          <a:fontRef idx="minor">
            <a:schemeClr val="tx1"/>
          </a:fontRef>
        </p:style>
      </p:cxnSp>
      <p:sp>
        <p:nvSpPr>
          <p:cNvPr id="8" name="5-Point Star 7"/>
          <p:cNvSpPr/>
          <p:nvPr userDrawn="1"/>
        </p:nvSpPr>
        <p:spPr>
          <a:xfrm>
            <a:off x="547642" y="1352177"/>
            <a:ext cx="328610" cy="317501"/>
          </a:xfrm>
          <a:prstGeom prst="star5">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226856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71601"/>
            <a:ext cx="103632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963084" y="4068764"/>
            <a:ext cx="103632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D9D67-68CA-422F-88A2-35232D910687}" type="datetime1">
              <a:rPr lang="en-US" smtClean="0">
                <a:solidFill>
                  <a:prstClr val="black">
                    <a:lumMod val="65000"/>
                    <a:lumOff val="35000"/>
                  </a:prstClr>
                </a:solidFill>
              </a:rPr>
              <a:pPr/>
              <a:t>13/09/2022</a:t>
            </a:fld>
            <a:endParaRPr lang="en-US" dirty="0">
              <a:solidFill>
                <a:prstClr val="black">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65000"/>
                  <a:lumOff val="3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Oval 6"/>
          <p:cNvSpPr/>
          <p:nvPr/>
        </p:nvSpPr>
        <p:spPr>
          <a:xfrm>
            <a:off x="59944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Oval 7"/>
          <p:cNvSpPr/>
          <p:nvPr/>
        </p:nvSpPr>
        <p:spPr>
          <a:xfrm>
            <a:off x="6261100"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Oval 8"/>
          <p:cNvSpPr/>
          <p:nvPr/>
        </p:nvSpPr>
        <p:spPr>
          <a:xfrm>
            <a:off x="5728971" y="3924300"/>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917303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3B4BDA-708A-40E8-8A8E-E943B18FC636}" type="datetime1">
              <a:rPr lang="en-US" smtClean="0">
                <a:solidFill>
                  <a:prstClr val="black">
                    <a:lumMod val="65000"/>
                    <a:lumOff val="35000"/>
                  </a:prstClr>
                </a:solidFill>
              </a:rPr>
              <a:pPr/>
              <a:t>13/09/2022</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6371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FA07F4E6-75F1-468E-9FA3-24CF2F0B966A}" type="datetime1">
              <a:rPr lang="en-US" smtClean="0">
                <a:solidFill>
                  <a:prstClr val="black">
                    <a:lumMod val="65000"/>
                    <a:lumOff val="35000"/>
                  </a:prstClr>
                </a:solidFill>
              </a:rPr>
              <a:pPr/>
              <a:t>13/09/2022</a:t>
            </a:fld>
            <a:endParaRPr lang="en-US" dirty="0">
              <a:solidFill>
                <a:prstClr val="black">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65000"/>
                  <a:lumOff val="3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49"/>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5620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49D61B-6649-49D2-95CE-2EA74828B9D7}" type="datetime1">
              <a:rPr lang="en-US" smtClean="0">
                <a:solidFill>
                  <a:prstClr val="black">
                    <a:lumMod val="65000"/>
                    <a:lumOff val="35000"/>
                  </a:prstClr>
                </a:solidFill>
              </a:rPr>
              <a:pPr/>
              <a:t>13/09/2022</a:t>
            </a:fld>
            <a:endParaRPr lang="en-US" dirty="0">
              <a:solidFill>
                <a:prstClr val="black">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65000"/>
                  <a:lumOff val="3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910456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FB94-2BCC-4EFD-A463-C58457931EE4}" type="datetime1">
              <a:rPr lang="en-US" smtClean="0">
                <a:solidFill>
                  <a:prstClr val="black">
                    <a:lumMod val="65000"/>
                    <a:lumOff val="35000"/>
                  </a:prstClr>
                </a:solidFill>
              </a:rPr>
              <a:pPr/>
              <a:t>13/09/2022</a:t>
            </a:fld>
            <a:endParaRPr lang="en-US" dirty="0">
              <a:solidFill>
                <a:prstClr val="black">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65000"/>
                  <a:lumOff val="3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4139717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41E18-40FB-4EDA-B8A5-D77AF37F2824}" type="datetime1">
              <a:rPr lang="en-US" smtClean="0">
                <a:solidFill>
                  <a:prstClr val="black">
                    <a:lumMod val="65000"/>
                    <a:lumOff val="35000"/>
                  </a:prstClr>
                </a:solidFill>
              </a:rPr>
              <a:pPr/>
              <a:t>13/09/2022</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197660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9435" y="228600"/>
            <a:ext cx="7615765"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2010835" y="1143000"/>
            <a:ext cx="8072965"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239435" y="5810250"/>
            <a:ext cx="7615765"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9CDCBF-582F-459F-B9AA-B58C8FDEA4CC}" type="datetime1">
              <a:rPr lang="en-US" smtClean="0">
                <a:solidFill>
                  <a:prstClr val="black">
                    <a:lumMod val="65000"/>
                    <a:lumOff val="35000"/>
                  </a:prstClr>
                </a:solidFill>
              </a:rPr>
              <a:pPr/>
              <a:t>13/09/2022</a:t>
            </a:fld>
            <a:endParaRPr lang="en-US" dirty="0">
              <a:solidFill>
                <a:prstClr val="black">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65000"/>
                  <a:lumOff val="3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Tree>
    <p:extLst>
      <p:ext uri="{BB962C8B-B14F-4D97-AF65-F5344CB8AC3E}">
        <p14:creationId xmlns:p14="http://schemas.microsoft.com/office/powerpoint/2010/main" val="238366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84463" y="6356351"/>
            <a:ext cx="2781300"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722669B6-F716-4CBD-8547-65BC8ABB1DF4}" type="datetime1">
              <a:rPr lang="en-US" smtClean="0">
                <a:solidFill>
                  <a:prstClr val="black">
                    <a:lumMod val="65000"/>
                    <a:lumOff val="35000"/>
                  </a:prstClr>
                </a:solidFill>
              </a:rPr>
              <a:pPr/>
              <a:t>13/09/2022</a:t>
            </a:fld>
            <a:endParaRPr lang="en-US" dirty="0">
              <a:solidFill>
                <a:prstClr val="black">
                  <a:lumMod val="65000"/>
                  <a:lumOff val="35000"/>
                </a:prstClr>
              </a:solidFill>
            </a:endParaRPr>
          </a:p>
        </p:txBody>
      </p:sp>
      <p:sp>
        <p:nvSpPr>
          <p:cNvPr id="5" name="Footer Placeholder 4"/>
          <p:cNvSpPr>
            <a:spLocks noGrp="1"/>
          </p:cNvSpPr>
          <p:nvPr>
            <p:ph type="ftr" sz="quarter" idx="3"/>
          </p:nvPr>
        </p:nvSpPr>
        <p:spPr>
          <a:xfrm>
            <a:off x="878887" y="6356351"/>
            <a:ext cx="3797300"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black">
                  <a:lumMod val="65000"/>
                  <a:lumOff val="35000"/>
                </a:prstClr>
              </a:solidFill>
            </a:endParaRPr>
          </a:p>
        </p:txBody>
      </p:sp>
      <p:sp>
        <p:nvSpPr>
          <p:cNvPr id="6" name="Slide Number Placeholder 5"/>
          <p:cNvSpPr>
            <a:spLocks noGrp="1"/>
          </p:cNvSpPr>
          <p:nvPr>
            <p:ph type="sldNum" sz="quarter" idx="4"/>
          </p:nvPr>
        </p:nvSpPr>
        <p:spPr>
          <a:xfrm>
            <a:off x="11391038" y="6356351"/>
            <a:ext cx="749300"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D57F1E4F-1CFF-5643-939E-217C01CDF565}" type="slidenum">
              <a:rPr lang="en-US" smtClean="0">
                <a:solidFill>
                  <a:prstClr val="black">
                    <a:lumMod val="65000"/>
                    <a:lumOff val="35000"/>
                  </a:prstClr>
                </a:solidFill>
              </a:rPr>
              <a:pPr/>
              <a:t>‹#›</a:t>
            </a:fld>
            <a:endParaRPr lang="en-US" dirty="0">
              <a:solidFill>
                <a:prstClr val="black">
                  <a:lumMod val="65000"/>
                  <a:lumOff val="35000"/>
                </a:prstClr>
              </a:solidFill>
            </a:endParaRPr>
          </a:p>
        </p:txBody>
      </p:sp>
      <p:sp>
        <p:nvSpPr>
          <p:cNvPr id="7" name="Oval 6"/>
          <p:cNvSpPr/>
          <p:nvPr/>
        </p:nvSpPr>
        <p:spPr>
          <a:xfrm>
            <a:off x="11277014"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a:solidFill>
                <a:prstClr val="white"/>
              </a:solidFill>
            </a:endParaRPr>
          </a:p>
        </p:txBody>
      </p:sp>
      <p:sp>
        <p:nvSpPr>
          <p:cNvPr id="8" name="Oval 7"/>
          <p:cNvSpPr/>
          <p:nvPr/>
        </p:nvSpPr>
        <p:spPr>
          <a:xfrm>
            <a:off x="758826" y="6499384"/>
            <a:ext cx="113029"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2385543218"/>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wmf"/><Relationship Id="rId7" Type="http://schemas.openxmlformats.org/officeDocument/2006/relationships/image" Target="../media/image28.jpeg"/><Relationship Id="rId2" Type="http://schemas.openxmlformats.org/officeDocument/2006/relationships/image" Target="../media/image23.wmf"/><Relationship Id="rId1" Type="http://schemas.openxmlformats.org/officeDocument/2006/relationships/slideLayout" Target="../slideLayouts/slideLayout2.xml"/><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0062" y="1897038"/>
            <a:ext cx="10363200" cy="2568296"/>
          </a:xfrm>
        </p:spPr>
        <p:txBody>
          <a:bodyPr/>
          <a:lstStyle/>
          <a:p>
            <a:pPr>
              <a:lnSpc>
                <a:spcPct val="150000"/>
              </a:lnSpc>
            </a:pPr>
            <a:r>
              <a:rPr lang="en-US" sz="5400" b="1">
                <a:effectLst/>
              </a:rPr>
              <a:t>Chương 4</a:t>
            </a:r>
            <a:br>
              <a:rPr lang="en-US" sz="5400" b="1">
                <a:effectLst/>
              </a:rPr>
            </a:br>
            <a:r>
              <a:rPr lang="en-US" sz="5400" b="1">
                <a:effectLst/>
              </a:rPr>
              <a:t>KẾ THỪA VÀ ĐA HÌNH </a:t>
            </a:r>
            <a:br>
              <a:rPr lang="en-US" sz="5400" b="1">
                <a:effectLst/>
              </a:rPr>
            </a:br>
            <a:r>
              <a:rPr lang="en-US" sz="5400" b="1">
                <a:effectLst/>
              </a:rPr>
              <a:t>TRÊN JAVA </a:t>
            </a:r>
            <a:endParaRPr lang="en-US" sz="5400" b="1" dirty="0">
              <a:effectLst/>
            </a:endParaRPr>
          </a:p>
        </p:txBody>
      </p:sp>
    </p:spTree>
    <p:extLst>
      <p:ext uri="{BB962C8B-B14F-4D97-AF65-F5344CB8AC3E}">
        <p14:creationId xmlns:p14="http://schemas.microsoft.com/office/powerpoint/2010/main" val="418821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Khái niệm kế thừa</a:t>
            </a:r>
          </a:p>
        </p:txBody>
      </p:sp>
      <p:sp>
        <p:nvSpPr>
          <p:cNvPr id="9" name="Content Placeholder 8">
            <a:extLst>
              <a:ext uri="{FF2B5EF4-FFF2-40B4-BE49-F238E27FC236}">
                <a16:creationId xmlns:a16="http://schemas.microsoft.com/office/drawing/2014/main" id="{D20ACA96-DEE8-E9C9-E5EC-8DAFFD698E36}"/>
              </a:ext>
            </a:extLst>
          </p:cNvPr>
          <p:cNvSpPr>
            <a:spLocks noGrp="1"/>
          </p:cNvSpPr>
          <p:nvPr>
            <p:ph idx="1"/>
          </p:nvPr>
        </p:nvSpPr>
        <p:spPr/>
        <p:txBody>
          <a:bodyPr/>
          <a:lstStyle/>
          <a:p>
            <a:endParaRPr lang="en-US"/>
          </a:p>
        </p:txBody>
      </p:sp>
      <p:pic>
        <p:nvPicPr>
          <p:cNvPr id="10" name="Picture 9">
            <a:extLst>
              <a:ext uri="{FF2B5EF4-FFF2-40B4-BE49-F238E27FC236}">
                <a16:creationId xmlns:a16="http://schemas.microsoft.com/office/drawing/2014/main" id="{755B7FDC-4095-7E58-32F8-0558E09AC4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34911" y="2290482"/>
            <a:ext cx="6457950" cy="4191000"/>
          </a:xfrm>
          <a:prstGeom prst="rect">
            <a:avLst/>
          </a:prstGeom>
          <a:noFill/>
          <a:ln>
            <a:noFill/>
          </a:ln>
        </p:spPr>
      </p:pic>
    </p:spTree>
    <p:extLst>
      <p:ext uri="{BB962C8B-B14F-4D97-AF65-F5344CB8AC3E}">
        <p14:creationId xmlns:p14="http://schemas.microsoft.com/office/powerpoint/2010/main" val="3130079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Khái niệm kế thừa</a:t>
            </a:r>
          </a:p>
        </p:txBody>
      </p:sp>
      <p:sp>
        <p:nvSpPr>
          <p:cNvPr id="3" name="Content Placeholder 2"/>
          <p:cNvSpPr>
            <a:spLocks noGrp="1"/>
          </p:cNvSpPr>
          <p:nvPr>
            <p:ph idx="1"/>
          </p:nvPr>
        </p:nvSpPr>
        <p:spPr/>
        <p:txBody>
          <a:bodyPr>
            <a:normAutofit fontScale="92500"/>
          </a:bodyPr>
          <a:lstStyle/>
          <a:p>
            <a:r>
              <a:rPr lang="en-US" dirty="0" err="1"/>
              <a:t>Kế</a:t>
            </a:r>
            <a:r>
              <a:rPr lang="en-US" dirty="0"/>
              <a:t> </a:t>
            </a:r>
            <a:r>
              <a:rPr lang="en-US" dirty="0" err="1"/>
              <a:t>thừa</a:t>
            </a:r>
            <a:r>
              <a:rPr lang="en-US" dirty="0"/>
              <a:t> </a:t>
            </a:r>
            <a:r>
              <a:rPr lang="en-US" dirty="0" err="1"/>
              <a:t>đơn</a:t>
            </a:r>
            <a:r>
              <a:rPr lang="en-US" dirty="0"/>
              <a:t> (single inheritance): </a:t>
            </a:r>
            <a:r>
              <a:rPr lang="en-US" dirty="0" err="1"/>
              <a:t>Một</a:t>
            </a:r>
            <a:r>
              <a:rPr lang="en-US" dirty="0"/>
              <a:t> </a:t>
            </a:r>
            <a:r>
              <a:rPr lang="en-US" dirty="0" err="1"/>
              <a:t>lớp</a:t>
            </a:r>
            <a:r>
              <a:rPr lang="en-US" dirty="0"/>
              <a:t> </a:t>
            </a:r>
            <a:r>
              <a:rPr lang="en-US" dirty="0" err="1"/>
              <a:t>chỉ</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tối</a:t>
            </a:r>
            <a:r>
              <a:rPr lang="en-US" dirty="0"/>
              <a:t> </a:t>
            </a:r>
            <a:r>
              <a:rPr lang="en-US" dirty="0" err="1"/>
              <a:t>đa</a:t>
            </a:r>
            <a:r>
              <a:rPr lang="en-US" dirty="0"/>
              <a:t> </a:t>
            </a:r>
            <a:r>
              <a:rPr lang="en-US" dirty="0" err="1"/>
              <a:t>một</a:t>
            </a:r>
            <a:r>
              <a:rPr lang="en-US" dirty="0"/>
              <a:t> </a:t>
            </a:r>
            <a:r>
              <a:rPr lang="en-US" dirty="0" err="1"/>
              <a:t>lớp</a:t>
            </a:r>
            <a:r>
              <a:rPr lang="en-US" dirty="0"/>
              <a:t> cha</a:t>
            </a:r>
          </a:p>
          <a:p>
            <a:r>
              <a:rPr lang="en-US" dirty="0" err="1"/>
              <a:t>Kế</a:t>
            </a:r>
            <a:r>
              <a:rPr lang="en-US" dirty="0"/>
              <a:t> </a:t>
            </a:r>
            <a:r>
              <a:rPr lang="en-US" dirty="0" err="1"/>
              <a:t>thừa</a:t>
            </a:r>
            <a:r>
              <a:rPr lang="en-US" dirty="0"/>
              <a:t> </a:t>
            </a:r>
            <a:r>
              <a:rPr lang="en-US" dirty="0" err="1"/>
              <a:t>bội</a:t>
            </a:r>
            <a:r>
              <a:rPr lang="en-US" dirty="0"/>
              <a:t> (</a:t>
            </a:r>
            <a:r>
              <a:rPr lang="en-US" dirty="0" err="1"/>
              <a:t>đa</a:t>
            </a:r>
            <a:r>
              <a:rPr lang="en-US" dirty="0"/>
              <a:t> </a:t>
            </a:r>
            <a:r>
              <a:rPr lang="en-US" dirty="0" err="1"/>
              <a:t>thừa</a:t>
            </a:r>
            <a:r>
              <a:rPr lang="en-US" dirty="0"/>
              <a:t> </a:t>
            </a:r>
            <a:r>
              <a:rPr lang="en-US" dirty="0" err="1"/>
              <a:t>kế</a:t>
            </a:r>
            <a:r>
              <a:rPr lang="en-US" dirty="0"/>
              <a:t>, multi-inheritance): </a:t>
            </a:r>
            <a:r>
              <a:rPr lang="en-US" dirty="0" err="1"/>
              <a:t>Một</a:t>
            </a:r>
            <a:r>
              <a:rPr lang="en-US" dirty="0"/>
              <a:t> </a:t>
            </a:r>
            <a:r>
              <a:rPr lang="en-US" dirty="0" err="1"/>
              <a:t>lớp</a:t>
            </a:r>
            <a:r>
              <a:rPr lang="en-US" dirty="0"/>
              <a:t> </a:t>
            </a:r>
            <a:r>
              <a:rPr lang="en-US" dirty="0" err="1"/>
              <a:t>có</a:t>
            </a:r>
            <a:r>
              <a:rPr lang="en-US" dirty="0"/>
              <a:t> </a:t>
            </a:r>
            <a:r>
              <a:rPr lang="en-US" dirty="0" err="1"/>
              <a:t>thể</a:t>
            </a:r>
            <a:r>
              <a:rPr lang="en-US" dirty="0"/>
              <a:t> </a:t>
            </a:r>
            <a:r>
              <a:rPr lang="en-US" dirty="0" err="1"/>
              <a:t>có</a:t>
            </a:r>
            <a:r>
              <a:rPr lang="en-US" dirty="0"/>
              <a:t> </a:t>
            </a:r>
            <a:r>
              <a:rPr lang="en-US" dirty="0" err="1"/>
              <a:t>nhiều</a:t>
            </a:r>
            <a:r>
              <a:rPr lang="en-US" dirty="0"/>
              <a:t> </a:t>
            </a:r>
            <a:r>
              <a:rPr lang="en-US" dirty="0" err="1"/>
              <a:t>lớp</a:t>
            </a:r>
            <a:r>
              <a:rPr lang="en-US" dirty="0"/>
              <a:t> cha</a:t>
            </a:r>
          </a:p>
          <a:p>
            <a:r>
              <a:rPr lang="en-US" dirty="0" err="1"/>
              <a:t>Mỗi</a:t>
            </a:r>
            <a:r>
              <a:rPr lang="en-US" dirty="0"/>
              <a:t> </a:t>
            </a:r>
            <a:r>
              <a:rPr lang="en-US" dirty="0" err="1"/>
              <a:t>ngôn</a:t>
            </a:r>
            <a:r>
              <a:rPr lang="en-US" dirty="0"/>
              <a:t> </a:t>
            </a:r>
            <a:r>
              <a:rPr lang="en-US" dirty="0" err="1"/>
              <a:t>ngữ</a:t>
            </a:r>
            <a:r>
              <a:rPr lang="en-US" dirty="0"/>
              <a:t> </a:t>
            </a:r>
            <a:r>
              <a:rPr lang="en-US" dirty="0" err="1"/>
              <a:t>hỗ</a:t>
            </a:r>
            <a:r>
              <a:rPr lang="en-US" dirty="0"/>
              <a:t> </a:t>
            </a:r>
            <a:r>
              <a:rPr lang="en-US" dirty="0" err="1"/>
              <a:t>trợ</a:t>
            </a:r>
            <a:r>
              <a:rPr lang="en-US" dirty="0"/>
              <a:t> </a:t>
            </a:r>
            <a:r>
              <a:rPr lang="en-US" dirty="0" err="1"/>
              <a:t>khả</a:t>
            </a:r>
            <a:r>
              <a:rPr lang="en-US" dirty="0"/>
              <a:t> </a:t>
            </a:r>
            <a:r>
              <a:rPr lang="en-US" dirty="0" err="1"/>
              <a:t>năng</a:t>
            </a:r>
            <a:r>
              <a:rPr lang="en-US" dirty="0"/>
              <a:t> </a:t>
            </a:r>
            <a:r>
              <a:rPr lang="en-US" dirty="0" err="1"/>
              <a:t>kế</a:t>
            </a:r>
            <a:r>
              <a:rPr lang="en-US" dirty="0"/>
              <a:t> </a:t>
            </a:r>
            <a:r>
              <a:rPr lang="en-US" dirty="0" err="1"/>
              <a:t>thừa</a:t>
            </a:r>
            <a:r>
              <a:rPr lang="en-US" dirty="0"/>
              <a:t> </a:t>
            </a:r>
            <a:r>
              <a:rPr lang="en-US" dirty="0" err="1"/>
              <a:t>khác</a:t>
            </a:r>
            <a:r>
              <a:rPr lang="en-US" dirty="0"/>
              <a:t> </a:t>
            </a:r>
            <a:r>
              <a:rPr lang="en-US" dirty="0" err="1"/>
              <a:t>nhau</a:t>
            </a:r>
            <a:r>
              <a:rPr lang="en-US" dirty="0"/>
              <a:t>: C++: </a:t>
            </a:r>
            <a:r>
              <a:rPr lang="en-US" dirty="0" err="1"/>
              <a:t>đa</a:t>
            </a:r>
            <a:r>
              <a:rPr lang="en-US" dirty="0"/>
              <a:t> </a:t>
            </a:r>
            <a:r>
              <a:rPr lang="en-US" dirty="0" err="1"/>
              <a:t>kế</a:t>
            </a:r>
            <a:r>
              <a:rPr lang="en-US" dirty="0"/>
              <a:t> </a:t>
            </a:r>
            <a:r>
              <a:rPr lang="en-US" dirty="0" err="1"/>
              <a:t>thừa</a:t>
            </a:r>
            <a:r>
              <a:rPr lang="en-US" dirty="0"/>
              <a:t>; Java, C#: </a:t>
            </a:r>
            <a:r>
              <a:rPr lang="en-US" dirty="0" err="1"/>
              <a:t>đơn</a:t>
            </a:r>
            <a:r>
              <a:rPr lang="en-US" dirty="0"/>
              <a:t> </a:t>
            </a:r>
            <a:r>
              <a:rPr lang="en-US" dirty="0" err="1"/>
              <a:t>kế</a:t>
            </a:r>
            <a:r>
              <a:rPr lang="en-US" dirty="0"/>
              <a:t> </a:t>
            </a:r>
            <a:r>
              <a:rPr lang="en-US" dirty="0" err="1"/>
              <a:t>thừa</a:t>
            </a:r>
            <a:endParaRPr lang="en-US" dirty="0"/>
          </a:p>
          <a:p>
            <a:r>
              <a:rPr lang="en-US" dirty="0" err="1"/>
              <a:t>Chú</a:t>
            </a:r>
            <a:r>
              <a:rPr lang="en-US" dirty="0"/>
              <a:t> ý: </a:t>
            </a:r>
          </a:p>
          <a:p>
            <a:pPr lvl="1"/>
            <a:r>
              <a:rPr lang="en-US" dirty="0" err="1"/>
              <a:t>Tính</a:t>
            </a:r>
            <a:r>
              <a:rPr lang="en-US" dirty="0"/>
              <a:t> </a:t>
            </a:r>
            <a:r>
              <a:rPr lang="en-US" dirty="0" err="1"/>
              <a:t>kế</a:t>
            </a:r>
            <a:r>
              <a:rPr lang="en-US" dirty="0"/>
              <a:t> </a:t>
            </a:r>
            <a:r>
              <a:rPr lang="en-US" dirty="0" err="1"/>
              <a:t>thừa</a:t>
            </a:r>
            <a:r>
              <a:rPr lang="en-US" dirty="0"/>
              <a:t> </a:t>
            </a:r>
            <a:r>
              <a:rPr lang="en-US" dirty="0" err="1"/>
              <a:t>thể</a:t>
            </a:r>
            <a:r>
              <a:rPr lang="en-US" dirty="0"/>
              <a:t> </a:t>
            </a:r>
            <a:r>
              <a:rPr lang="en-US" dirty="0" err="1"/>
              <a:t>hiện</a:t>
            </a:r>
            <a:r>
              <a:rPr lang="en-US" dirty="0"/>
              <a:t> </a:t>
            </a:r>
            <a:r>
              <a:rPr lang="en-US" dirty="0" err="1"/>
              <a:t>quan</a:t>
            </a:r>
            <a:r>
              <a:rPr lang="en-US" dirty="0"/>
              <a:t> </a:t>
            </a:r>
            <a:r>
              <a:rPr lang="en-US" dirty="0" err="1"/>
              <a:t>hệ</a:t>
            </a:r>
            <a:r>
              <a:rPr lang="en-US" dirty="0"/>
              <a:t> “is a”, </a:t>
            </a:r>
            <a:r>
              <a:rPr lang="en-US" dirty="0" err="1"/>
              <a:t>khác</a:t>
            </a:r>
            <a:r>
              <a:rPr lang="en-US" dirty="0"/>
              <a:t> </a:t>
            </a:r>
            <a:r>
              <a:rPr lang="en-US" dirty="0" err="1"/>
              <a:t>với</a:t>
            </a:r>
            <a:r>
              <a:rPr lang="en-US" dirty="0"/>
              <a:t> </a:t>
            </a:r>
            <a:r>
              <a:rPr lang="en-US" dirty="0" err="1"/>
              <a:t>quan</a:t>
            </a:r>
            <a:r>
              <a:rPr lang="en-US" dirty="0"/>
              <a:t> </a:t>
            </a:r>
            <a:r>
              <a:rPr lang="en-US" dirty="0" err="1"/>
              <a:t>hệ</a:t>
            </a:r>
            <a:r>
              <a:rPr lang="en-US" dirty="0"/>
              <a:t> “has a” (composition)</a:t>
            </a:r>
          </a:p>
          <a:p>
            <a:pPr lvl="2"/>
            <a:r>
              <a:rPr lang="en-US" dirty="0"/>
              <a:t>Composition: </a:t>
            </a:r>
            <a:r>
              <a:rPr lang="en-US" dirty="0" err="1"/>
              <a:t>một</a:t>
            </a:r>
            <a:r>
              <a:rPr lang="en-US" dirty="0"/>
              <a:t> </a:t>
            </a:r>
            <a:r>
              <a:rPr lang="en-US" dirty="0" err="1"/>
              <a:t>đối</a:t>
            </a:r>
            <a:r>
              <a:rPr lang="en-US" dirty="0"/>
              <a:t> </a:t>
            </a:r>
            <a:r>
              <a:rPr lang="en-US" dirty="0" err="1"/>
              <a:t>tượng</a:t>
            </a:r>
            <a:r>
              <a:rPr lang="en-US" dirty="0"/>
              <a:t> </a:t>
            </a:r>
            <a:r>
              <a:rPr lang="en-US" dirty="0" err="1"/>
              <a:t>chứa</a:t>
            </a:r>
            <a:r>
              <a:rPr lang="en-US" dirty="0"/>
              <a:t> </a:t>
            </a:r>
            <a:r>
              <a:rPr lang="en-US" dirty="0" err="1"/>
              <a:t>các</a:t>
            </a:r>
            <a:r>
              <a:rPr lang="en-US" dirty="0"/>
              <a:t> </a:t>
            </a:r>
            <a:r>
              <a:rPr lang="en-US" dirty="0" err="1"/>
              <a:t>đối</a:t>
            </a:r>
            <a:r>
              <a:rPr lang="en-US" dirty="0"/>
              <a:t> </a:t>
            </a:r>
            <a:r>
              <a:rPr lang="en-US" dirty="0" err="1"/>
              <a:t>tượng</a:t>
            </a:r>
            <a:r>
              <a:rPr lang="en-US" dirty="0"/>
              <a:t> </a:t>
            </a:r>
            <a:r>
              <a:rPr lang="en-US" dirty="0" err="1"/>
              <a:t>thuộc</a:t>
            </a:r>
            <a:r>
              <a:rPr lang="en-US" dirty="0"/>
              <a:t> </a:t>
            </a:r>
            <a:r>
              <a:rPr lang="en-US" dirty="0" err="1"/>
              <a:t>lớp</a:t>
            </a:r>
            <a:r>
              <a:rPr lang="en-US" dirty="0"/>
              <a:t> </a:t>
            </a:r>
            <a:r>
              <a:rPr lang="en-US" dirty="0" err="1"/>
              <a:t>khác</a:t>
            </a:r>
            <a:r>
              <a:rPr lang="en-US" dirty="0"/>
              <a:t>. </a:t>
            </a:r>
            <a:r>
              <a:rPr lang="en-US" dirty="0" err="1"/>
              <a:t>Ví</a:t>
            </a:r>
            <a:r>
              <a:rPr lang="en-US" dirty="0"/>
              <a:t> </a:t>
            </a:r>
            <a:r>
              <a:rPr lang="en-US" dirty="0" err="1"/>
              <a:t>dụ</a:t>
            </a:r>
            <a:r>
              <a:rPr lang="en-US" dirty="0"/>
              <a:t>: </a:t>
            </a:r>
            <a:r>
              <a:rPr lang="en-US" dirty="0" err="1"/>
              <a:t>ôtô</a:t>
            </a:r>
            <a:r>
              <a:rPr lang="en-US" dirty="0"/>
              <a:t> </a:t>
            </a:r>
            <a:r>
              <a:rPr lang="en-US" dirty="0" err="1"/>
              <a:t>có</a:t>
            </a:r>
            <a:r>
              <a:rPr lang="en-US" dirty="0"/>
              <a:t> </a:t>
            </a:r>
            <a:r>
              <a:rPr lang="en-US" dirty="0" err="1"/>
              <a:t>các</a:t>
            </a:r>
            <a:r>
              <a:rPr lang="en-US" dirty="0"/>
              <a:t> </a:t>
            </a:r>
            <a:r>
              <a:rPr lang="en-US" dirty="0" err="1"/>
              <a:t>bánh</a:t>
            </a:r>
            <a:r>
              <a:rPr lang="en-US" dirty="0"/>
              <a:t> </a:t>
            </a:r>
            <a:r>
              <a:rPr lang="en-US" dirty="0" err="1"/>
              <a:t>xe</a:t>
            </a:r>
            <a:endParaRPr lang="en-US" dirty="0"/>
          </a:p>
          <a:p>
            <a:pPr lvl="2"/>
            <a:r>
              <a:rPr lang="vi-VN" dirty="0"/>
              <a:t>Trong ClassA có thuộc tính có kiểu là ClassB  hoặc Trong ClassB có thuộc tính có kiểu là ClassA</a:t>
            </a:r>
            <a:endParaRPr lang="en-US" dirty="0"/>
          </a:p>
        </p:txBody>
      </p:sp>
    </p:spTree>
    <p:extLst>
      <p:ext uri="{BB962C8B-B14F-4D97-AF65-F5344CB8AC3E}">
        <p14:creationId xmlns:p14="http://schemas.microsoft.com/office/powerpoint/2010/main" val="3967217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4.2. Kỹ thuật phân cấp </a:t>
            </a:r>
            <a:r>
              <a:rPr lang="en-US"/>
              <a:t>kế thừa </a:t>
            </a:r>
          </a:p>
        </p:txBody>
      </p:sp>
      <p:sp>
        <p:nvSpPr>
          <p:cNvPr id="3" name="Content Placeholder 2"/>
          <p:cNvSpPr>
            <a:spLocks noGrp="1"/>
          </p:cNvSpPr>
          <p:nvPr>
            <p:ph idx="1"/>
          </p:nvPr>
        </p:nvSpPr>
        <p:spPr>
          <a:xfrm>
            <a:off x="609600" y="1855694"/>
            <a:ext cx="6807200" cy="4625788"/>
          </a:xfrm>
        </p:spPr>
        <p:txBody>
          <a:bodyPr/>
          <a:lstStyle/>
          <a:p>
            <a:pPr marL="801688" indent="-514350">
              <a:buFont typeface="+mj-lt"/>
              <a:buAutoNum type="arabicPeriod"/>
            </a:pPr>
            <a:r>
              <a:rPr lang="en-US" altLang="en-US"/>
              <a:t>Liệt kê đặc điểm của các loại đối tượng cần quan tâm</a:t>
            </a:r>
          </a:p>
          <a:p>
            <a:pPr marL="801688" indent="-514350">
              <a:buFont typeface="+mj-lt"/>
              <a:buAutoNum type="arabicPeriod"/>
            </a:pPr>
            <a:r>
              <a:rPr lang="en-US" altLang="en-US"/>
              <a:t>Tìm tập giao của các tính chất giữa các lớp, tách tập giao này để xây dựng lớp cha</a:t>
            </a:r>
          </a:p>
          <a:p>
            <a:pPr marL="801688" indent="-514350">
              <a:buFont typeface="+mj-lt"/>
              <a:buAutoNum type="arabicPeriod"/>
            </a:pPr>
            <a:r>
              <a:rPr lang="en-US" altLang="en-US"/>
              <a:t>Đặt tên gọi có ý nghĩa cho lớp cha</a:t>
            </a:r>
          </a:p>
          <a:p>
            <a:pPr marL="801688" indent="-514350">
              <a:buFont typeface="+mj-lt"/>
              <a:buAutoNum type="arabicPeriod"/>
            </a:pPr>
            <a:r>
              <a:rPr lang="en-US" altLang="en-US"/>
              <a:t>Phần còn lại sau khi tách tập giao là các lớp con</a:t>
            </a:r>
          </a:p>
          <a:p>
            <a:pPr lvl="1"/>
            <a:endParaRPr lang="en-US"/>
          </a:p>
          <a:p>
            <a:endParaRPr lang="en-US"/>
          </a:p>
        </p:txBody>
      </p:sp>
      <p:pic>
        <p:nvPicPr>
          <p:cNvPr id="5" name="Picture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5670" y="4363717"/>
            <a:ext cx="365397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Oval 4"/>
          <p:cNvSpPr>
            <a:spLocks noChangeArrowheads="1"/>
          </p:cNvSpPr>
          <p:nvPr/>
        </p:nvSpPr>
        <p:spPr bwMode="auto">
          <a:xfrm>
            <a:off x="8544062" y="2311150"/>
            <a:ext cx="1259214" cy="3810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7" name="Oval 5"/>
          <p:cNvSpPr>
            <a:spLocks noChangeArrowheads="1"/>
          </p:cNvSpPr>
          <p:nvPr/>
        </p:nvSpPr>
        <p:spPr bwMode="auto">
          <a:xfrm>
            <a:off x="9874430" y="2311150"/>
            <a:ext cx="1529046"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9744" y="3225550"/>
            <a:ext cx="2833232"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13"/>
          <p:cNvSpPr>
            <a:spLocks noChangeShapeType="1"/>
          </p:cNvSpPr>
          <p:nvPr/>
        </p:nvSpPr>
        <p:spPr bwMode="auto">
          <a:xfrm flipV="1">
            <a:off x="9135032" y="4706617"/>
            <a:ext cx="629607" cy="533400"/>
          </a:xfrm>
          <a:prstGeom prst="line">
            <a:avLst/>
          </a:prstGeom>
          <a:noFill/>
          <a:ln w="38100">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 name="Line 14"/>
          <p:cNvSpPr>
            <a:spLocks noChangeShapeType="1"/>
          </p:cNvSpPr>
          <p:nvPr/>
        </p:nvSpPr>
        <p:spPr bwMode="auto">
          <a:xfrm flipH="1" flipV="1">
            <a:off x="9897032" y="4706617"/>
            <a:ext cx="629607" cy="533400"/>
          </a:xfrm>
          <a:prstGeom prst="line">
            <a:avLst/>
          </a:prstGeom>
          <a:noFill/>
          <a:ln w="38100">
            <a:solidFill>
              <a:srgbClr val="CC0066"/>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 name="Line 18"/>
          <p:cNvSpPr>
            <a:spLocks noChangeShapeType="1"/>
          </p:cNvSpPr>
          <p:nvPr/>
        </p:nvSpPr>
        <p:spPr bwMode="auto">
          <a:xfrm>
            <a:off x="7737162" y="4554217"/>
            <a:ext cx="179887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Line 20"/>
          <p:cNvSpPr>
            <a:spLocks noChangeShapeType="1"/>
          </p:cNvSpPr>
          <p:nvPr/>
        </p:nvSpPr>
        <p:spPr bwMode="auto">
          <a:xfrm>
            <a:off x="9089988" y="2768350"/>
            <a:ext cx="179888"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 name="Line 22"/>
          <p:cNvSpPr>
            <a:spLocks noChangeShapeType="1"/>
          </p:cNvSpPr>
          <p:nvPr/>
        </p:nvSpPr>
        <p:spPr bwMode="auto">
          <a:xfrm flipH="1">
            <a:off x="10537788" y="2844550"/>
            <a:ext cx="179888"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 name="Line 23"/>
          <p:cNvSpPr>
            <a:spLocks noChangeShapeType="1"/>
          </p:cNvSpPr>
          <p:nvPr/>
        </p:nvSpPr>
        <p:spPr bwMode="auto">
          <a:xfrm>
            <a:off x="9803276" y="3911350"/>
            <a:ext cx="0" cy="609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19"/>
          <p:cNvSpPr>
            <a:spLocks noChangeShapeType="1"/>
          </p:cNvSpPr>
          <p:nvPr/>
        </p:nvSpPr>
        <p:spPr bwMode="auto">
          <a:xfrm>
            <a:off x="7737162" y="5116593"/>
            <a:ext cx="394388" cy="304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194713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a:t>4.2. Kỹ thuật phân cấp </a:t>
            </a:r>
            <a:r>
              <a:rPr lang="en-US"/>
              <a:t>kế thừa</a:t>
            </a:r>
          </a:p>
        </p:txBody>
      </p:sp>
      <p:sp>
        <p:nvSpPr>
          <p:cNvPr id="3" name="Content Placeholder 2"/>
          <p:cNvSpPr>
            <a:spLocks noGrp="1"/>
          </p:cNvSpPr>
          <p:nvPr>
            <p:ph idx="1"/>
          </p:nvPr>
        </p:nvSpPr>
        <p:spPr/>
        <p:txBody>
          <a:bodyPr/>
          <a:lstStyle/>
          <a:p>
            <a:r>
              <a:rPr lang="en-US"/>
              <a:t>Ví dụ:</a:t>
            </a:r>
          </a:p>
          <a:p>
            <a:pPr marL="457200" lvl="1" indent="0">
              <a:buNone/>
            </a:pPr>
            <a:r>
              <a:rPr lang="en-US"/>
              <a:t>Công ty du lịch V có quản lý thông tin các chuyến xe. Có 2 loại chuyến xe:</a:t>
            </a:r>
          </a:p>
          <a:p>
            <a:pPr lvl="2"/>
            <a:r>
              <a:rPr lang="en-US"/>
              <a:t>Chuyến xe nội thành: gồm Mã số chuyến, Họ tên tài xế, số xe, số tuyến, số km đi được, doanh thu. </a:t>
            </a:r>
          </a:p>
          <a:p>
            <a:pPr lvl="2"/>
            <a:r>
              <a:rPr lang="en-US"/>
              <a:t>Chuyến xe ngoại thành: gồm Mã số chuyến, Họ tên tài xế, số xe, nơi đến, số ngày đi được, doanh thu. </a:t>
            </a:r>
          </a:p>
          <a:p>
            <a:pPr marL="457200" lvl="1" indent="0">
              <a:buNone/>
            </a:pPr>
            <a:r>
              <a:rPr lang="en-US"/>
              <a:t>Yêu cầu: Xây dựng các lớp với chức năng thừa kế (vẽ mô hình).</a:t>
            </a:r>
          </a:p>
          <a:p>
            <a:endParaRPr lang="en-US"/>
          </a:p>
        </p:txBody>
      </p:sp>
    </p:spTree>
    <p:extLst>
      <p:ext uri="{BB962C8B-B14F-4D97-AF65-F5344CB8AC3E}">
        <p14:creationId xmlns:p14="http://schemas.microsoft.com/office/powerpoint/2010/main" val="3248635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2035738786"/>
              </p:ext>
            </p:extLst>
          </p:nvPr>
        </p:nvGraphicFramePr>
        <p:xfrm>
          <a:off x="8222671" y="4764578"/>
          <a:ext cx="2934853" cy="2148840"/>
        </p:xfrm>
        <a:graphic>
          <a:graphicData uri="http://schemas.openxmlformats.org/drawingml/2006/table">
            <a:tbl>
              <a:tblPr firstRow="1" bandRow="1">
                <a:tableStyleId>{5C22544A-7EE6-4342-B048-85BDC9FD1C3A}</a:tableStyleId>
              </a:tblPr>
              <a:tblGrid>
                <a:gridCol w="2934853">
                  <a:extLst>
                    <a:ext uri="{9D8B030D-6E8A-4147-A177-3AD203B41FA5}">
                      <a16:colId xmlns:a16="http://schemas.microsoft.com/office/drawing/2014/main" val="20000"/>
                    </a:ext>
                  </a:extLst>
                </a:gridCol>
              </a:tblGrid>
              <a:tr h="0">
                <a:tc>
                  <a:txBody>
                    <a:bodyPr/>
                    <a:lstStyle/>
                    <a:p>
                      <a:pPr>
                        <a:spcBef>
                          <a:spcPts val="600"/>
                        </a:spcBef>
                      </a:pPr>
                      <a:r>
                        <a:rPr lang="en-US" sz="2400"/>
                        <a:t>Chuyến xe ngoại thành</a:t>
                      </a:r>
                      <a:endParaRPr lang="en-US" sz="2200">
                        <a:latin typeface="Arial" pitchFamily="34" charset="0"/>
                        <a:cs typeface="Arial" pitchFamily="34" charset="0"/>
                      </a:endParaRPr>
                    </a:p>
                  </a:txBody>
                  <a:tcPr anchor="ctr"/>
                </a:tc>
                <a:extLst>
                  <a:ext uri="{0D108BD9-81ED-4DB2-BD59-A6C34878D82A}">
                    <a16:rowId xmlns:a16="http://schemas.microsoft.com/office/drawing/2014/main" val="10000"/>
                  </a:ext>
                </a:extLst>
              </a:tr>
              <a:tr h="370840">
                <a:tc>
                  <a:txBody>
                    <a:bodyPr/>
                    <a:lstStyle/>
                    <a:p>
                      <a:pPr marL="290513" indent="0">
                        <a:spcBef>
                          <a:spcPts val="600"/>
                        </a:spcBef>
                      </a:pPr>
                      <a:r>
                        <a:rPr lang="en-US" sz="2400"/>
                        <a:t>Nơi đến</a:t>
                      </a:r>
                    </a:p>
                    <a:p>
                      <a:pPr marL="290513" indent="0">
                        <a:spcBef>
                          <a:spcPts val="600"/>
                        </a:spcBef>
                      </a:pPr>
                      <a:r>
                        <a:rPr lang="en-US" sz="2400"/>
                        <a:t>Số ngày đi được</a:t>
                      </a:r>
                      <a:endParaRPr lang="vi-VN" sz="2200">
                        <a:latin typeface="Arial" pitchFamily="34" charset="0"/>
                        <a:cs typeface="Arial" pitchFamily="34" charset="0"/>
                      </a:endParaRPr>
                    </a:p>
                  </a:txBody>
                  <a:tcPr anchor="ctr"/>
                </a:tc>
                <a:extLst>
                  <a:ext uri="{0D108BD9-81ED-4DB2-BD59-A6C34878D82A}">
                    <a16:rowId xmlns:a16="http://schemas.microsoft.com/office/drawing/2014/main" val="10001"/>
                  </a:ext>
                </a:extLst>
              </a:tr>
              <a:tr h="370840">
                <a:tc>
                  <a:txBody>
                    <a:bodyPr/>
                    <a:lstStyle/>
                    <a:p>
                      <a:pPr marL="290513" marR="0" indent="0" algn="l" defTabSz="914400" rtl="0" eaLnBrk="1" fontAlgn="auto" latinLnBrk="0" hangingPunct="1">
                        <a:lnSpc>
                          <a:spcPct val="100000"/>
                        </a:lnSpc>
                        <a:spcBef>
                          <a:spcPts val="600"/>
                        </a:spcBef>
                        <a:spcAft>
                          <a:spcPts val="0"/>
                        </a:spcAft>
                        <a:buClrTx/>
                        <a:buSzTx/>
                        <a:buFontTx/>
                        <a:buNone/>
                        <a:tabLst/>
                        <a:defRPr/>
                      </a:pPr>
                      <a:endParaRPr lang="en-US" sz="2200">
                        <a:latin typeface="Arial" pitchFamily="34" charset="0"/>
                        <a:cs typeface="Arial"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007213277"/>
              </p:ext>
            </p:extLst>
          </p:nvPr>
        </p:nvGraphicFramePr>
        <p:xfrm>
          <a:off x="4509655" y="2041007"/>
          <a:ext cx="3156527" cy="3066377"/>
        </p:xfrm>
        <a:graphic>
          <a:graphicData uri="http://schemas.openxmlformats.org/drawingml/2006/table">
            <a:tbl>
              <a:tblPr firstRow="1" bandRow="1">
                <a:tableStyleId>{5C22544A-7EE6-4342-B048-85BDC9FD1C3A}</a:tableStyleId>
              </a:tblPr>
              <a:tblGrid>
                <a:gridCol w="3156527">
                  <a:extLst>
                    <a:ext uri="{9D8B030D-6E8A-4147-A177-3AD203B41FA5}">
                      <a16:colId xmlns:a16="http://schemas.microsoft.com/office/drawing/2014/main" val="20000"/>
                    </a:ext>
                  </a:extLst>
                </a:gridCol>
              </a:tblGrid>
              <a:tr h="457469">
                <a:tc>
                  <a:txBody>
                    <a:bodyPr/>
                    <a:lstStyle/>
                    <a:p>
                      <a:pPr>
                        <a:spcBef>
                          <a:spcPts val="600"/>
                        </a:spcBef>
                      </a:pPr>
                      <a:r>
                        <a:rPr lang="en-US" sz="2200">
                          <a:latin typeface="Arial" pitchFamily="34" charset="0"/>
                          <a:cs typeface="Arial" pitchFamily="34" charset="0"/>
                        </a:rPr>
                        <a:t>Chuyến</a:t>
                      </a:r>
                      <a:r>
                        <a:rPr lang="en-US" sz="2200" baseline="0">
                          <a:latin typeface="Arial" pitchFamily="34" charset="0"/>
                          <a:cs typeface="Arial" pitchFamily="34" charset="0"/>
                        </a:rPr>
                        <a:t> Xe</a:t>
                      </a:r>
                      <a:endParaRPr lang="en-US" sz="2200">
                        <a:latin typeface="Arial" pitchFamily="34" charset="0"/>
                        <a:cs typeface="Arial" pitchFamily="34" charset="0"/>
                      </a:endParaRPr>
                    </a:p>
                  </a:txBody>
                  <a:tcPr anchor="ctr"/>
                </a:tc>
                <a:extLst>
                  <a:ext uri="{0D108BD9-81ED-4DB2-BD59-A6C34878D82A}">
                    <a16:rowId xmlns:a16="http://schemas.microsoft.com/office/drawing/2014/main" val="10000"/>
                  </a:ext>
                </a:extLst>
              </a:tr>
              <a:tr h="1176348">
                <a:tc>
                  <a:txBody>
                    <a:bodyPr/>
                    <a:lstStyle/>
                    <a:p>
                      <a:pPr marL="290513" indent="0">
                        <a:spcBef>
                          <a:spcPts val="0"/>
                        </a:spcBef>
                      </a:pPr>
                      <a:r>
                        <a:rPr lang="en-US" sz="2200">
                          <a:latin typeface="Arial" pitchFamily="34" charset="0"/>
                          <a:cs typeface="Arial" pitchFamily="34" charset="0"/>
                        </a:rPr>
                        <a:t>Mã</a:t>
                      </a:r>
                      <a:r>
                        <a:rPr lang="en-US" sz="2200" baseline="0">
                          <a:latin typeface="Arial" pitchFamily="34" charset="0"/>
                          <a:cs typeface="Arial" pitchFamily="34" charset="0"/>
                        </a:rPr>
                        <a:t> số chuyến</a:t>
                      </a:r>
                      <a:endParaRPr lang="vi-VN" sz="2200">
                        <a:latin typeface="Arial" pitchFamily="34" charset="0"/>
                        <a:cs typeface="Arial" pitchFamily="34" charset="0"/>
                      </a:endParaRPr>
                    </a:p>
                    <a:p>
                      <a:pPr marL="290513" indent="0">
                        <a:spcBef>
                          <a:spcPts val="0"/>
                        </a:spcBef>
                      </a:pPr>
                      <a:r>
                        <a:rPr lang="en-US" sz="2200">
                          <a:latin typeface="Arial" pitchFamily="34" charset="0"/>
                          <a:cs typeface="Arial" pitchFamily="34" charset="0"/>
                        </a:rPr>
                        <a:t>Họ</a:t>
                      </a:r>
                      <a:r>
                        <a:rPr lang="en-US" sz="2200" baseline="0">
                          <a:latin typeface="Arial" pitchFamily="34" charset="0"/>
                          <a:cs typeface="Arial" pitchFamily="34" charset="0"/>
                        </a:rPr>
                        <a:t> tên tài xế</a:t>
                      </a:r>
                      <a:endParaRPr lang="vi-VN" sz="2200">
                        <a:latin typeface="Arial" pitchFamily="34" charset="0"/>
                        <a:cs typeface="Arial" pitchFamily="34" charset="0"/>
                      </a:endParaRPr>
                    </a:p>
                    <a:p>
                      <a:pPr marL="290513" indent="0">
                        <a:spcBef>
                          <a:spcPts val="0"/>
                        </a:spcBef>
                      </a:pPr>
                      <a:r>
                        <a:rPr lang="en-US" sz="2200">
                          <a:latin typeface="Arial" pitchFamily="34" charset="0"/>
                          <a:cs typeface="Arial" pitchFamily="34" charset="0"/>
                        </a:rPr>
                        <a:t>Số</a:t>
                      </a:r>
                      <a:r>
                        <a:rPr lang="en-US" sz="2200" baseline="0">
                          <a:latin typeface="Arial" pitchFamily="34" charset="0"/>
                          <a:cs typeface="Arial" pitchFamily="34" charset="0"/>
                        </a:rPr>
                        <a:t> xe</a:t>
                      </a:r>
                    </a:p>
                    <a:p>
                      <a:pPr marL="290513" indent="0">
                        <a:spcBef>
                          <a:spcPts val="0"/>
                        </a:spcBef>
                      </a:pPr>
                      <a:r>
                        <a:rPr lang="en-US" sz="2200" baseline="0">
                          <a:latin typeface="Arial" pitchFamily="34" charset="0"/>
                          <a:cs typeface="Arial" pitchFamily="34" charset="0"/>
                        </a:rPr>
                        <a:t>Doanh thu</a:t>
                      </a:r>
                      <a:endParaRPr lang="vi-VN" sz="2200">
                        <a:latin typeface="Arial" pitchFamily="34" charset="0"/>
                        <a:cs typeface="Arial" pitchFamily="34" charset="0"/>
                      </a:endParaRPr>
                    </a:p>
                  </a:txBody>
                  <a:tcPr anchor="ctr"/>
                </a:tc>
                <a:extLst>
                  <a:ext uri="{0D108BD9-81ED-4DB2-BD59-A6C34878D82A}">
                    <a16:rowId xmlns:a16="http://schemas.microsoft.com/office/drawing/2014/main" val="10001"/>
                  </a:ext>
                </a:extLst>
              </a:tr>
              <a:tr h="1176348">
                <a:tc>
                  <a:txBody>
                    <a:bodyPr/>
                    <a:lstStyle/>
                    <a:p>
                      <a:pPr marL="290513" indent="0">
                        <a:spcBef>
                          <a:spcPts val="0"/>
                        </a:spcBef>
                      </a:pPr>
                      <a:endParaRPr lang="vi-VN" sz="2200">
                        <a:latin typeface="Arial" pitchFamily="34" charset="0"/>
                        <a:cs typeface="Arial"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186214628"/>
              </p:ext>
            </p:extLst>
          </p:nvPr>
        </p:nvGraphicFramePr>
        <p:xfrm>
          <a:off x="981360" y="4709160"/>
          <a:ext cx="2881745" cy="2148840"/>
        </p:xfrm>
        <a:graphic>
          <a:graphicData uri="http://schemas.openxmlformats.org/drawingml/2006/table">
            <a:tbl>
              <a:tblPr firstRow="1" bandRow="1">
                <a:tableStyleId>{5C22544A-7EE6-4342-B048-85BDC9FD1C3A}</a:tableStyleId>
              </a:tblPr>
              <a:tblGrid>
                <a:gridCol w="2881745">
                  <a:extLst>
                    <a:ext uri="{9D8B030D-6E8A-4147-A177-3AD203B41FA5}">
                      <a16:colId xmlns:a16="http://schemas.microsoft.com/office/drawing/2014/main" val="20000"/>
                    </a:ext>
                  </a:extLst>
                </a:gridCol>
              </a:tblGrid>
              <a:tr h="0">
                <a:tc>
                  <a:txBody>
                    <a:bodyPr/>
                    <a:lstStyle/>
                    <a:p>
                      <a:pPr>
                        <a:spcBef>
                          <a:spcPts val="600"/>
                        </a:spcBef>
                      </a:pPr>
                      <a:r>
                        <a:rPr lang="en-US" sz="2400"/>
                        <a:t>Chuyến xe nội thành</a:t>
                      </a:r>
                      <a:endParaRPr lang="en-US" sz="2200">
                        <a:latin typeface="Arial" pitchFamily="34" charset="0"/>
                        <a:cs typeface="Arial" pitchFamily="34" charset="0"/>
                      </a:endParaRPr>
                    </a:p>
                  </a:txBody>
                  <a:tcPr anchor="ctr"/>
                </a:tc>
                <a:extLst>
                  <a:ext uri="{0D108BD9-81ED-4DB2-BD59-A6C34878D82A}">
                    <a16:rowId xmlns:a16="http://schemas.microsoft.com/office/drawing/2014/main" val="10000"/>
                  </a:ext>
                </a:extLst>
              </a:tr>
              <a:tr h="370840">
                <a:tc>
                  <a:txBody>
                    <a:bodyPr/>
                    <a:lstStyle/>
                    <a:p>
                      <a:pPr marL="290513" indent="0">
                        <a:spcBef>
                          <a:spcPts val="600"/>
                        </a:spcBef>
                      </a:pPr>
                      <a:r>
                        <a:rPr lang="en-US" sz="2400"/>
                        <a:t>Số tuyến</a:t>
                      </a:r>
                    </a:p>
                    <a:p>
                      <a:pPr marL="290513" indent="0">
                        <a:spcBef>
                          <a:spcPts val="600"/>
                        </a:spcBef>
                      </a:pPr>
                      <a:r>
                        <a:rPr lang="en-US" sz="2400"/>
                        <a:t>Số km đi được</a:t>
                      </a:r>
                      <a:endParaRPr lang="vi-VN" sz="2200">
                        <a:latin typeface="Arial" pitchFamily="34" charset="0"/>
                        <a:cs typeface="Arial" pitchFamily="34" charset="0"/>
                      </a:endParaRPr>
                    </a:p>
                  </a:txBody>
                  <a:tcPr anchor="ctr"/>
                </a:tc>
                <a:extLst>
                  <a:ext uri="{0D108BD9-81ED-4DB2-BD59-A6C34878D82A}">
                    <a16:rowId xmlns:a16="http://schemas.microsoft.com/office/drawing/2014/main" val="10001"/>
                  </a:ext>
                </a:extLst>
              </a:tr>
              <a:tr h="370840">
                <a:tc>
                  <a:txBody>
                    <a:bodyPr/>
                    <a:lstStyle/>
                    <a:p>
                      <a:pPr marL="290513" marR="0" indent="0" algn="l" defTabSz="914400" rtl="0" eaLnBrk="1" fontAlgn="auto" latinLnBrk="0" hangingPunct="1">
                        <a:lnSpc>
                          <a:spcPct val="100000"/>
                        </a:lnSpc>
                        <a:spcBef>
                          <a:spcPts val="600"/>
                        </a:spcBef>
                        <a:spcAft>
                          <a:spcPts val="0"/>
                        </a:spcAft>
                        <a:buClrTx/>
                        <a:buSzTx/>
                        <a:buFontTx/>
                        <a:buNone/>
                        <a:tabLst/>
                        <a:defRPr/>
                      </a:pPr>
                      <a:endParaRPr lang="en-US" sz="2200">
                        <a:latin typeface="Arial" pitchFamily="34" charset="0"/>
                        <a:cs typeface="Arial" pitchFamily="34" charset="0"/>
                      </a:endParaRPr>
                    </a:p>
                  </a:txBody>
                  <a:tcPr anchor="ctr"/>
                </a:tc>
                <a:extLst>
                  <a:ext uri="{0D108BD9-81ED-4DB2-BD59-A6C34878D82A}">
                    <a16:rowId xmlns:a16="http://schemas.microsoft.com/office/drawing/2014/main" val="10002"/>
                  </a:ext>
                </a:extLst>
              </a:tr>
            </a:tbl>
          </a:graphicData>
        </a:graphic>
      </p:graphicFrame>
      <p:cxnSp>
        <p:nvCxnSpPr>
          <p:cNvPr id="17" name="Straight Arrow Connector 16"/>
          <p:cNvCxnSpPr>
            <a:stCxn id="14" idx="0"/>
          </p:cNvCxnSpPr>
          <p:nvPr/>
        </p:nvCxnSpPr>
        <p:spPr>
          <a:xfrm flipH="1" flipV="1">
            <a:off x="7666183" y="3852950"/>
            <a:ext cx="2023914" cy="911628"/>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0"/>
          </p:cNvCxnSpPr>
          <p:nvPr/>
        </p:nvCxnSpPr>
        <p:spPr>
          <a:xfrm flipV="1">
            <a:off x="2422232" y="3797532"/>
            <a:ext cx="2064329" cy="911628"/>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12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par>
                                <p:cTn id="18" presetID="22" presetClass="entr" presetSubtype="4"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wipe(down)">
                                      <p:cBhvr>
                                        <p:cTn id="2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Hiện thực tính kế thừa trong Java</a:t>
            </a:r>
            <a:br>
              <a:rPr lang="en-US"/>
            </a:br>
            <a:r>
              <a:rPr lang="en-US"/>
              <a:t>Cú pháp</a:t>
            </a:r>
            <a:endParaRPr lang="en-US" dirty="0"/>
          </a:p>
        </p:txBody>
      </p:sp>
      <p:sp>
        <p:nvSpPr>
          <p:cNvPr id="3" name="Content Placeholder 2"/>
          <p:cNvSpPr>
            <a:spLocks noGrp="1"/>
          </p:cNvSpPr>
          <p:nvPr>
            <p:ph idx="1"/>
          </p:nvPr>
        </p:nvSpPr>
        <p:spPr/>
        <p:txBody>
          <a:bodyPr/>
          <a:lstStyle/>
          <a:p>
            <a:r>
              <a:rPr lang="en-US"/>
              <a:t>Cú pháp kế thừa trong Java:</a:t>
            </a:r>
          </a:p>
          <a:p>
            <a:endParaRPr lang="en-US"/>
          </a:p>
          <a:p>
            <a:pPr marL="0" indent="0">
              <a:lnSpc>
                <a:spcPct val="150000"/>
              </a:lnSpc>
              <a:buNone/>
            </a:pPr>
            <a:r>
              <a:rPr lang="en-US"/>
              <a:t>     public class DerivedClassName </a:t>
            </a:r>
            <a:r>
              <a:rPr lang="en-US" b="1">
                <a:solidFill>
                  <a:srgbClr val="FF0000"/>
                </a:solidFill>
              </a:rPr>
              <a:t>extends</a:t>
            </a:r>
            <a:r>
              <a:rPr lang="en-US"/>
              <a:t> BaseClassName  {</a:t>
            </a:r>
          </a:p>
          <a:p>
            <a:pPr marL="0" indent="0">
              <a:lnSpc>
                <a:spcPct val="150000"/>
              </a:lnSpc>
              <a:buNone/>
            </a:pPr>
            <a:r>
              <a:rPr lang="en-US"/>
              <a:t>	</a:t>
            </a:r>
            <a:r>
              <a:rPr lang="en-US">
                <a:solidFill>
                  <a:srgbClr val="00B050"/>
                </a:solidFill>
              </a:rPr>
              <a:t>// derived class methods extend and possibly override</a:t>
            </a:r>
          </a:p>
          <a:p>
            <a:pPr marL="0" indent="0">
              <a:lnSpc>
                <a:spcPct val="150000"/>
              </a:lnSpc>
              <a:buNone/>
            </a:pPr>
            <a:r>
              <a:rPr lang="en-US">
                <a:solidFill>
                  <a:srgbClr val="00B050"/>
                </a:solidFill>
              </a:rPr>
              <a:t>	// those of the base class</a:t>
            </a:r>
          </a:p>
          <a:p>
            <a:pPr marL="0" indent="0">
              <a:lnSpc>
                <a:spcPct val="150000"/>
              </a:lnSpc>
              <a:buNone/>
            </a:pPr>
            <a:r>
              <a:rPr lang="en-US"/>
              <a:t>     }</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220364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Hiện thực tính kế thừa trong Java</a:t>
            </a:r>
            <a:br>
              <a:rPr lang="en-US"/>
            </a:br>
            <a:r>
              <a:rPr lang="en-US"/>
              <a:t>Ví dụ</a:t>
            </a:r>
          </a:p>
        </p:txBody>
      </p:sp>
      <p:sp>
        <p:nvSpPr>
          <p:cNvPr id="3" name="Content Placeholder 2"/>
          <p:cNvSpPr>
            <a:spLocks noGrp="1"/>
          </p:cNvSpPr>
          <p:nvPr>
            <p:ph idx="1"/>
          </p:nvPr>
        </p:nvSpPr>
        <p:spPr/>
        <p:txBody>
          <a:bodyPr>
            <a:normAutofit fontScale="85000" lnSpcReduction="10000"/>
          </a:bodyPr>
          <a:lstStyle/>
          <a:p>
            <a:pPr marL="0" indent="0">
              <a:buNone/>
            </a:pPr>
            <a:r>
              <a:rPr lang="en-US"/>
              <a:t>public class ChuyenXe </a:t>
            </a:r>
          </a:p>
          <a:p>
            <a:pPr marL="0" indent="0">
              <a:buNone/>
            </a:pPr>
            <a:r>
              <a:rPr lang="en-US"/>
              <a:t>{</a:t>
            </a:r>
          </a:p>
          <a:p>
            <a:pPr marL="0" indent="0">
              <a:buNone/>
            </a:pPr>
            <a:r>
              <a:rPr lang="en-US"/>
              <a:t>	private String MaSoChuyen, HoTenTaiXe, SoXe;</a:t>
            </a:r>
          </a:p>
          <a:p>
            <a:pPr marL="0" indent="0">
              <a:buNone/>
            </a:pPr>
            <a:r>
              <a:rPr lang="en-US"/>
              <a:t>	private double DoanhThu;</a:t>
            </a:r>
          </a:p>
          <a:p>
            <a:pPr marL="0" indent="0">
              <a:buNone/>
            </a:pPr>
            <a:r>
              <a:rPr lang="en-US"/>
              <a:t>	// các hàm khởi tạo…</a:t>
            </a:r>
          </a:p>
          <a:p>
            <a:pPr marL="0" indent="0">
              <a:buNone/>
            </a:pPr>
            <a:r>
              <a:rPr lang="en-US"/>
              <a:t>	// các hàm get/set…</a:t>
            </a:r>
          </a:p>
          <a:p>
            <a:pPr marL="0" indent="0">
              <a:buNone/>
            </a:pPr>
            <a:r>
              <a:rPr lang="en-US"/>
              <a:t>	public String toString()</a:t>
            </a:r>
          </a:p>
          <a:p>
            <a:pPr marL="0" indent="0">
              <a:buNone/>
            </a:pPr>
            <a:r>
              <a:rPr lang="en-US"/>
              <a:t>	{</a:t>
            </a:r>
          </a:p>
          <a:p>
            <a:pPr marL="0" indent="0">
              <a:buNone/>
            </a:pPr>
            <a:r>
              <a:rPr lang="en-US"/>
              <a:t>		return "\nMS chuyen: " + MaSoChuyen + "\nTai Xe: " + HoTenTaiXe +</a:t>
            </a:r>
          </a:p>
          <a:p>
            <a:pPr marL="0" indent="0">
              <a:buNone/>
            </a:pPr>
            <a:r>
              <a:rPr lang="en-US"/>
              <a:t>				"\nSo Xe: " + SoXe + “\nDoanh thu:” + DoanhThu;</a:t>
            </a:r>
          </a:p>
          <a:p>
            <a:pPr marL="0" indent="0">
              <a:buNone/>
            </a:pPr>
            <a:r>
              <a:rPr lang="en-US"/>
              <a:t>	}</a:t>
            </a:r>
          </a:p>
          <a:p>
            <a:pPr marL="0" indent="0">
              <a:buNone/>
            </a:pPr>
            <a:r>
              <a:rPr lang="en-US"/>
              <a:t>}</a:t>
            </a:r>
          </a:p>
        </p:txBody>
      </p:sp>
    </p:spTree>
    <p:extLst>
      <p:ext uri="{BB962C8B-B14F-4D97-AF65-F5344CB8AC3E}">
        <p14:creationId xmlns:p14="http://schemas.microsoft.com/office/powerpoint/2010/main" val="2504680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Hiện thực tính kế thừa trong Java</a:t>
            </a:r>
            <a:br>
              <a:rPr lang="en-US"/>
            </a:br>
            <a:r>
              <a:rPr lang="en-US"/>
              <a:t>Ví dụ</a:t>
            </a:r>
          </a:p>
        </p:txBody>
      </p:sp>
      <p:sp>
        <p:nvSpPr>
          <p:cNvPr id="4" name="Rectangle 3"/>
          <p:cNvSpPr/>
          <p:nvPr/>
        </p:nvSpPr>
        <p:spPr>
          <a:xfrm>
            <a:off x="203198" y="1931376"/>
            <a:ext cx="5892801" cy="4452491"/>
          </a:xfrm>
          <a:prstGeom prst="rect">
            <a:avLst/>
          </a:prstGeom>
          <a:ln>
            <a:solidFill>
              <a:schemeClr val="tx2"/>
            </a:solidFill>
          </a:ln>
        </p:spPr>
        <p:txBody>
          <a:bodyPr wrap="square">
            <a:noAutofit/>
          </a:bodyPr>
          <a:lstStyle/>
          <a:p>
            <a:r>
              <a:rPr lang="en-US" sz="2000" b="1">
                <a:latin typeface="Arial" pitchFamily="34" charset="0"/>
                <a:cs typeface="Arial" pitchFamily="34" charset="0"/>
              </a:rPr>
              <a:t>class</a:t>
            </a:r>
            <a:r>
              <a:rPr lang="en-US" sz="2000">
                <a:latin typeface="Arial" pitchFamily="34" charset="0"/>
                <a:cs typeface="Arial" pitchFamily="34" charset="0"/>
              </a:rPr>
              <a:t> NoiThanh </a:t>
            </a:r>
            <a:r>
              <a:rPr lang="en-US" sz="2000" b="1">
                <a:solidFill>
                  <a:srgbClr val="FF0000"/>
                </a:solidFill>
                <a:latin typeface="Arial" pitchFamily="34" charset="0"/>
                <a:cs typeface="Arial" pitchFamily="34" charset="0"/>
              </a:rPr>
              <a:t>extends</a:t>
            </a:r>
            <a:r>
              <a:rPr lang="en-US" sz="2000">
                <a:solidFill>
                  <a:srgbClr val="FF0000"/>
                </a:solidFill>
                <a:latin typeface="Arial" pitchFamily="34" charset="0"/>
                <a:cs typeface="Arial" pitchFamily="34" charset="0"/>
              </a:rPr>
              <a:t> ChuyenXe </a:t>
            </a:r>
            <a:r>
              <a:rPr lang="en-US" sz="2000">
                <a:latin typeface="Arial" pitchFamily="34" charset="0"/>
                <a:cs typeface="Arial" pitchFamily="34" charset="0"/>
              </a:rPr>
              <a:t>{</a:t>
            </a:r>
          </a:p>
          <a:p>
            <a:r>
              <a:rPr lang="en-US" sz="2000">
                <a:latin typeface="Arial" pitchFamily="34" charset="0"/>
                <a:cs typeface="Arial" pitchFamily="34" charset="0"/>
              </a:rPr>
              <a:t>	</a:t>
            </a:r>
            <a:r>
              <a:rPr lang="en-US" sz="2000" b="1">
                <a:latin typeface="Arial" pitchFamily="34" charset="0"/>
                <a:cs typeface="Arial" pitchFamily="34" charset="0"/>
              </a:rPr>
              <a:t>private</a:t>
            </a:r>
            <a:r>
              <a:rPr lang="en-US" sz="2000">
                <a:latin typeface="Arial" pitchFamily="34" charset="0"/>
                <a:cs typeface="Arial" pitchFamily="34" charset="0"/>
              </a:rPr>
              <a:t> </a:t>
            </a:r>
            <a:r>
              <a:rPr lang="en-US" sz="2000" b="1">
                <a:latin typeface="Arial" pitchFamily="34" charset="0"/>
                <a:cs typeface="Arial" pitchFamily="34" charset="0"/>
              </a:rPr>
              <a:t>double</a:t>
            </a:r>
            <a:r>
              <a:rPr lang="en-US" sz="2000">
                <a:latin typeface="Arial" pitchFamily="34" charset="0"/>
                <a:cs typeface="Arial" pitchFamily="34" charset="0"/>
              </a:rPr>
              <a:t> SoKm;</a:t>
            </a:r>
          </a:p>
          <a:p>
            <a:r>
              <a:rPr lang="en-US" sz="2000">
                <a:latin typeface="Arial" pitchFamily="34" charset="0"/>
                <a:cs typeface="Arial" pitchFamily="34" charset="0"/>
              </a:rPr>
              <a:t>	</a:t>
            </a:r>
            <a:r>
              <a:rPr lang="en-US" sz="2000" b="1">
                <a:latin typeface="Arial" pitchFamily="34" charset="0"/>
                <a:cs typeface="Arial" pitchFamily="34" charset="0"/>
              </a:rPr>
              <a:t>private</a:t>
            </a:r>
            <a:r>
              <a:rPr lang="en-US" sz="2000">
                <a:latin typeface="Arial" pitchFamily="34" charset="0"/>
                <a:cs typeface="Arial" pitchFamily="34" charset="0"/>
              </a:rPr>
              <a:t> String SoTuyen;</a:t>
            </a:r>
          </a:p>
          <a:p>
            <a:r>
              <a:rPr lang="en-US" sz="2000">
                <a:latin typeface="Arial" pitchFamily="34" charset="0"/>
                <a:cs typeface="Arial" pitchFamily="34" charset="0"/>
              </a:rPr>
              <a:t>	// các hàm khởi tạo…</a:t>
            </a:r>
          </a:p>
          <a:p>
            <a:r>
              <a:rPr lang="en-US" sz="2000">
                <a:latin typeface="Arial" pitchFamily="34" charset="0"/>
                <a:cs typeface="Arial" pitchFamily="34" charset="0"/>
              </a:rPr>
              <a:t>	// các hàm get/set…</a:t>
            </a:r>
          </a:p>
          <a:p>
            <a:r>
              <a:rPr lang="en-US" sz="2000" b="1">
                <a:latin typeface="Arial" pitchFamily="34" charset="0"/>
                <a:cs typeface="Arial" pitchFamily="34" charset="0"/>
              </a:rPr>
              <a:t>	public</a:t>
            </a:r>
            <a:r>
              <a:rPr lang="en-US" sz="2000">
                <a:latin typeface="Arial" pitchFamily="34" charset="0"/>
                <a:cs typeface="Arial" pitchFamily="34" charset="0"/>
              </a:rPr>
              <a:t> String toString() 	{</a:t>
            </a:r>
          </a:p>
          <a:p>
            <a:r>
              <a:rPr lang="en-US" sz="2000" b="1">
                <a:latin typeface="Arial" pitchFamily="34" charset="0"/>
                <a:cs typeface="Arial" pitchFamily="34" charset="0"/>
              </a:rPr>
              <a:t>		return</a:t>
            </a:r>
            <a:r>
              <a:rPr lang="en-US" sz="2000">
                <a:latin typeface="Arial" pitchFamily="34" charset="0"/>
                <a:cs typeface="Arial" pitchFamily="34" charset="0"/>
              </a:rPr>
              <a:t> "Chuyen Xe Noi Thanh " + </a:t>
            </a:r>
          </a:p>
          <a:p>
            <a:r>
              <a:rPr lang="en-US" sz="2000" b="1">
                <a:latin typeface="Arial" pitchFamily="34" charset="0"/>
                <a:cs typeface="Arial" pitchFamily="34" charset="0"/>
              </a:rPr>
              <a:t>				super</a:t>
            </a:r>
            <a:r>
              <a:rPr lang="en-US" sz="2000">
                <a:latin typeface="Arial" pitchFamily="34" charset="0"/>
                <a:cs typeface="Arial" pitchFamily="34" charset="0"/>
              </a:rPr>
              <a:t>.toString() +</a:t>
            </a:r>
          </a:p>
          <a:p>
            <a:r>
              <a:rPr lang="en-US" sz="2000">
                <a:latin typeface="Arial" pitchFamily="34" charset="0"/>
                <a:cs typeface="Arial" pitchFamily="34" charset="0"/>
              </a:rPr>
              <a:t>				"\n So Tuyen: " + </a:t>
            </a:r>
            <a:r>
              <a:rPr lang="en-US" sz="2000" b="1">
                <a:latin typeface="Arial" pitchFamily="34" charset="0"/>
                <a:cs typeface="Arial" pitchFamily="34" charset="0"/>
              </a:rPr>
              <a:t>this</a:t>
            </a:r>
            <a:r>
              <a:rPr lang="en-US" sz="2000">
                <a:latin typeface="Arial" pitchFamily="34" charset="0"/>
                <a:cs typeface="Arial" pitchFamily="34" charset="0"/>
              </a:rPr>
              <a:t>.SoTuyen + 				"\nSo Km: " + </a:t>
            </a:r>
            <a:r>
              <a:rPr lang="en-US" sz="2000" b="1">
                <a:latin typeface="Arial" pitchFamily="34" charset="0"/>
                <a:cs typeface="Arial" pitchFamily="34" charset="0"/>
              </a:rPr>
              <a:t>this</a:t>
            </a:r>
            <a:r>
              <a:rPr lang="en-US" sz="2000">
                <a:latin typeface="Arial" pitchFamily="34" charset="0"/>
                <a:cs typeface="Arial" pitchFamily="34" charset="0"/>
              </a:rPr>
              <a:t>.SoKm + </a:t>
            </a:r>
          </a:p>
          <a:p>
            <a:r>
              <a:rPr lang="en-US" sz="2000">
                <a:latin typeface="Arial" pitchFamily="34" charset="0"/>
                <a:cs typeface="Arial" pitchFamily="34" charset="0"/>
              </a:rPr>
              <a:t>				"\nDoanh Thu: " + </a:t>
            </a:r>
            <a:r>
              <a:rPr lang="en-US" sz="2000" b="1">
                <a:latin typeface="Arial" pitchFamily="34" charset="0"/>
                <a:cs typeface="Arial" pitchFamily="34" charset="0"/>
              </a:rPr>
              <a:t>this</a:t>
            </a:r>
            <a:r>
              <a:rPr lang="en-US" sz="2000">
                <a:latin typeface="Arial" pitchFamily="34" charset="0"/>
                <a:cs typeface="Arial" pitchFamily="34" charset="0"/>
              </a:rPr>
              <a:t>.DoanhThu;</a:t>
            </a:r>
          </a:p>
          <a:p>
            <a:r>
              <a:rPr lang="en-US" sz="2000">
                <a:latin typeface="Arial" pitchFamily="34" charset="0"/>
                <a:cs typeface="Arial" pitchFamily="34" charset="0"/>
              </a:rPr>
              <a:t>	}</a:t>
            </a:r>
          </a:p>
          <a:p>
            <a:r>
              <a:rPr lang="en-US" sz="2000">
                <a:latin typeface="Arial" pitchFamily="34" charset="0"/>
                <a:cs typeface="Arial" pitchFamily="34" charset="0"/>
              </a:rPr>
              <a:t>}</a:t>
            </a:r>
          </a:p>
          <a:p>
            <a:endParaRPr lang="en-US" sz="2000">
              <a:latin typeface="Arial" pitchFamily="34" charset="0"/>
              <a:cs typeface="Arial" pitchFamily="34" charset="0"/>
            </a:endParaRPr>
          </a:p>
          <a:p>
            <a:endParaRPr lang="en-US" sz="2000">
              <a:latin typeface="Arial" pitchFamily="34" charset="0"/>
              <a:cs typeface="Arial" pitchFamily="34" charset="0"/>
            </a:endParaRPr>
          </a:p>
        </p:txBody>
      </p:sp>
      <p:sp>
        <p:nvSpPr>
          <p:cNvPr id="5" name="Rectangle 4"/>
          <p:cNvSpPr/>
          <p:nvPr/>
        </p:nvSpPr>
        <p:spPr>
          <a:xfrm>
            <a:off x="6095999" y="1931376"/>
            <a:ext cx="5909733" cy="4452492"/>
          </a:xfrm>
          <a:prstGeom prst="rect">
            <a:avLst/>
          </a:prstGeom>
          <a:ln>
            <a:solidFill>
              <a:schemeClr val="tx2"/>
            </a:solidFill>
          </a:ln>
        </p:spPr>
        <p:txBody>
          <a:bodyPr wrap="square" bIns="91440">
            <a:noAutofit/>
          </a:bodyPr>
          <a:lstStyle/>
          <a:p>
            <a:r>
              <a:rPr lang="en-US" sz="2000" b="1">
                <a:latin typeface="Arial" pitchFamily="34" charset="0"/>
                <a:cs typeface="Arial" pitchFamily="34" charset="0"/>
              </a:rPr>
              <a:t>class</a:t>
            </a:r>
            <a:r>
              <a:rPr lang="en-US" sz="2000">
                <a:latin typeface="Arial" pitchFamily="34" charset="0"/>
                <a:cs typeface="Arial" pitchFamily="34" charset="0"/>
              </a:rPr>
              <a:t> NgoaiThanh </a:t>
            </a:r>
            <a:r>
              <a:rPr lang="en-US" sz="2000" b="1">
                <a:solidFill>
                  <a:srgbClr val="FF0000"/>
                </a:solidFill>
                <a:latin typeface="Arial" pitchFamily="34" charset="0"/>
                <a:cs typeface="Arial" pitchFamily="34" charset="0"/>
              </a:rPr>
              <a:t>extends</a:t>
            </a:r>
            <a:r>
              <a:rPr lang="en-US" sz="2000">
                <a:solidFill>
                  <a:srgbClr val="FF0000"/>
                </a:solidFill>
                <a:latin typeface="Arial" pitchFamily="34" charset="0"/>
                <a:cs typeface="Arial" pitchFamily="34" charset="0"/>
              </a:rPr>
              <a:t> ChuyenXe  </a:t>
            </a:r>
            <a:r>
              <a:rPr lang="en-US" sz="2000">
                <a:latin typeface="Arial" pitchFamily="34" charset="0"/>
                <a:cs typeface="Arial" pitchFamily="34" charset="0"/>
              </a:rPr>
              <a:t>{</a:t>
            </a:r>
          </a:p>
          <a:p>
            <a:r>
              <a:rPr lang="en-US" sz="2000">
                <a:latin typeface="Arial" pitchFamily="34" charset="0"/>
                <a:cs typeface="Arial" pitchFamily="34" charset="0"/>
              </a:rPr>
              <a:t>	</a:t>
            </a:r>
            <a:r>
              <a:rPr lang="en-US" sz="2000" b="1">
                <a:latin typeface="Arial" pitchFamily="34" charset="0"/>
                <a:cs typeface="Arial" pitchFamily="34" charset="0"/>
              </a:rPr>
              <a:t>private</a:t>
            </a:r>
            <a:r>
              <a:rPr lang="en-US" sz="2000">
                <a:latin typeface="Arial" pitchFamily="34" charset="0"/>
                <a:cs typeface="Arial" pitchFamily="34" charset="0"/>
              </a:rPr>
              <a:t> String NoiDen;</a:t>
            </a:r>
          </a:p>
          <a:p>
            <a:r>
              <a:rPr lang="en-US" sz="2000">
                <a:latin typeface="Arial" pitchFamily="34" charset="0"/>
                <a:cs typeface="Arial" pitchFamily="34" charset="0"/>
              </a:rPr>
              <a:t>	</a:t>
            </a:r>
            <a:r>
              <a:rPr lang="en-US" sz="2000" b="1">
                <a:latin typeface="Arial" pitchFamily="34" charset="0"/>
                <a:cs typeface="Arial" pitchFamily="34" charset="0"/>
              </a:rPr>
              <a:t>private</a:t>
            </a:r>
            <a:r>
              <a:rPr lang="en-US" sz="2000">
                <a:latin typeface="Arial" pitchFamily="34" charset="0"/>
                <a:cs typeface="Arial" pitchFamily="34" charset="0"/>
              </a:rPr>
              <a:t> </a:t>
            </a:r>
            <a:r>
              <a:rPr lang="en-US" sz="2000" b="1">
                <a:latin typeface="Arial" pitchFamily="34" charset="0"/>
                <a:cs typeface="Arial" pitchFamily="34" charset="0"/>
              </a:rPr>
              <a:t>int</a:t>
            </a:r>
            <a:r>
              <a:rPr lang="en-US" sz="2000">
                <a:latin typeface="Arial" pitchFamily="34" charset="0"/>
                <a:cs typeface="Arial" pitchFamily="34" charset="0"/>
              </a:rPr>
              <a:t> SoNgay;</a:t>
            </a:r>
          </a:p>
          <a:p>
            <a:r>
              <a:rPr lang="en-US" sz="2000">
                <a:latin typeface="Arial" pitchFamily="34" charset="0"/>
                <a:cs typeface="Arial" pitchFamily="34" charset="0"/>
              </a:rPr>
              <a:t>	// các hàm khởi tạo…</a:t>
            </a:r>
          </a:p>
          <a:p>
            <a:r>
              <a:rPr lang="en-US" sz="2000">
                <a:latin typeface="Arial" pitchFamily="34" charset="0"/>
                <a:cs typeface="Arial" pitchFamily="34" charset="0"/>
              </a:rPr>
              <a:t>	// các hàm get/set…</a:t>
            </a:r>
          </a:p>
          <a:p>
            <a:r>
              <a:rPr lang="en-US" sz="2000" b="1">
                <a:latin typeface="Arial" pitchFamily="34" charset="0"/>
                <a:cs typeface="Arial" pitchFamily="34" charset="0"/>
              </a:rPr>
              <a:t>	public</a:t>
            </a:r>
            <a:r>
              <a:rPr lang="en-US" sz="2000">
                <a:latin typeface="Arial" pitchFamily="34" charset="0"/>
                <a:cs typeface="Arial" pitchFamily="34" charset="0"/>
              </a:rPr>
              <a:t> String toString() 	{</a:t>
            </a:r>
          </a:p>
          <a:p>
            <a:r>
              <a:rPr lang="en-US" sz="2000">
                <a:latin typeface="Arial" pitchFamily="34" charset="0"/>
                <a:cs typeface="Arial" pitchFamily="34" charset="0"/>
              </a:rPr>
              <a:t>		</a:t>
            </a:r>
            <a:r>
              <a:rPr lang="en-US" sz="2000" b="1">
                <a:latin typeface="Arial" pitchFamily="34" charset="0"/>
                <a:cs typeface="Arial" pitchFamily="34" charset="0"/>
              </a:rPr>
              <a:t>return</a:t>
            </a:r>
            <a:r>
              <a:rPr lang="en-US" sz="2000">
                <a:latin typeface="Arial" pitchFamily="34" charset="0"/>
                <a:cs typeface="Arial" pitchFamily="34" charset="0"/>
              </a:rPr>
              <a:t> "Chuyen Xe Ngoai Thanh" + 	</a:t>
            </a:r>
          </a:p>
          <a:p>
            <a:r>
              <a:rPr lang="en-US" sz="2000" b="1">
                <a:latin typeface="Arial" pitchFamily="34" charset="0"/>
                <a:cs typeface="Arial" pitchFamily="34" charset="0"/>
              </a:rPr>
              <a:t>				super</a:t>
            </a:r>
            <a:r>
              <a:rPr lang="en-US" sz="2000">
                <a:latin typeface="Arial" pitchFamily="34" charset="0"/>
                <a:cs typeface="Arial" pitchFamily="34" charset="0"/>
              </a:rPr>
              <a:t>.toString() +</a:t>
            </a:r>
          </a:p>
          <a:p>
            <a:r>
              <a:rPr lang="en-US" sz="2000">
                <a:latin typeface="Arial" pitchFamily="34" charset="0"/>
                <a:cs typeface="Arial" pitchFamily="34" charset="0"/>
              </a:rPr>
              <a:t>				"\nNoi Den: " + </a:t>
            </a:r>
            <a:r>
              <a:rPr lang="en-US" sz="2000" b="1">
                <a:latin typeface="Arial" pitchFamily="34" charset="0"/>
                <a:cs typeface="Arial" pitchFamily="34" charset="0"/>
              </a:rPr>
              <a:t>this</a:t>
            </a:r>
            <a:r>
              <a:rPr lang="en-US" sz="2000">
                <a:latin typeface="Arial" pitchFamily="34" charset="0"/>
                <a:cs typeface="Arial" pitchFamily="34" charset="0"/>
              </a:rPr>
              <a:t>.NoiDen + </a:t>
            </a:r>
          </a:p>
          <a:p>
            <a:r>
              <a:rPr lang="en-US" sz="2000">
                <a:latin typeface="Arial" pitchFamily="34" charset="0"/>
                <a:cs typeface="Arial" pitchFamily="34" charset="0"/>
              </a:rPr>
              <a:t>				"\nSo Ngay: " + </a:t>
            </a:r>
            <a:r>
              <a:rPr lang="en-US" sz="2000" b="1">
                <a:latin typeface="Arial" pitchFamily="34" charset="0"/>
                <a:cs typeface="Arial" pitchFamily="34" charset="0"/>
              </a:rPr>
              <a:t>this</a:t>
            </a:r>
            <a:r>
              <a:rPr lang="en-US" sz="2000">
                <a:latin typeface="Arial" pitchFamily="34" charset="0"/>
                <a:cs typeface="Arial" pitchFamily="34" charset="0"/>
              </a:rPr>
              <a:t>.SoNgay + </a:t>
            </a:r>
          </a:p>
          <a:p>
            <a:r>
              <a:rPr lang="en-US" sz="2000">
                <a:latin typeface="Arial" pitchFamily="34" charset="0"/>
                <a:cs typeface="Arial" pitchFamily="34" charset="0"/>
              </a:rPr>
              <a:t>				"\nDoanh Thu: " + </a:t>
            </a:r>
            <a:r>
              <a:rPr lang="en-US" sz="2000" b="1">
                <a:latin typeface="Arial" pitchFamily="34" charset="0"/>
                <a:cs typeface="Arial" pitchFamily="34" charset="0"/>
              </a:rPr>
              <a:t>this</a:t>
            </a:r>
            <a:r>
              <a:rPr lang="en-US" sz="2000">
                <a:latin typeface="Arial" pitchFamily="34" charset="0"/>
                <a:cs typeface="Arial" pitchFamily="34" charset="0"/>
              </a:rPr>
              <a:t>.DoanhThu;</a:t>
            </a:r>
          </a:p>
          <a:p>
            <a:r>
              <a:rPr lang="en-US" sz="2000">
                <a:latin typeface="Arial" pitchFamily="34" charset="0"/>
                <a:cs typeface="Arial" pitchFamily="34" charset="0"/>
              </a:rPr>
              <a:t>	}</a:t>
            </a:r>
          </a:p>
          <a:p>
            <a:r>
              <a:rPr lang="en-US" sz="2000">
                <a:latin typeface="Arial" pitchFamily="34" charset="0"/>
                <a:cs typeface="Arial" pitchFamily="34" charset="0"/>
              </a:rPr>
              <a:t>}</a:t>
            </a:r>
          </a:p>
        </p:txBody>
      </p:sp>
    </p:spTree>
    <p:extLst>
      <p:ext uri="{BB962C8B-B14F-4D97-AF65-F5344CB8AC3E}">
        <p14:creationId xmlns:p14="http://schemas.microsoft.com/office/powerpoint/2010/main" val="814864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Hiện thực tính kế thừa trong Java</a:t>
            </a:r>
            <a:br>
              <a:rPr lang="en-US"/>
            </a:br>
            <a:r>
              <a:rPr lang="en-US" altLang="en-US"/>
              <a:t>Từ khóa </a:t>
            </a:r>
            <a:r>
              <a:rPr lang="en-US" altLang="en-US" i="1">
                <a:solidFill>
                  <a:srgbClr val="FF0000"/>
                </a:solidFill>
              </a:rPr>
              <a:t>super</a:t>
            </a:r>
            <a:endParaRPr lang="en-US" i="1" dirty="0"/>
          </a:p>
        </p:txBody>
      </p:sp>
      <p:sp>
        <p:nvSpPr>
          <p:cNvPr id="3" name="Content Placeholder 2"/>
          <p:cNvSpPr>
            <a:spLocks noGrp="1"/>
          </p:cNvSpPr>
          <p:nvPr>
            <p:ph idx="1"/>
          </p:nvPr>
        </p:nvSpPr>
        <p:spPr/>
        <p:txBody>
          <a:bodyPr/>
          <a:lstStyle/>
          <a:p>
            <a:r>
              <a:rPr lang="en-US" altLang="en-US"/>
              <a:t>Từ khóa </a:t>
            </a:r>
            <a:r>
              <a:rPr lang="en-US" altLang="en-US" b="1">
                <a:solidFill>
                  <a:srgbClr val="FF0000"/>
                </a:solidFill>
              </a:rPr>
              <a:t>super</a:t>
            </a:r>
            <a:r>
              <a:rPr lang="en-US" altLang="en-US"/>
              <a:t>: Sử dụng để truy xuất các thành phần của lớp cha và các hàm khởi tạo của chúng từ lớp con</a:t>
            </a:r>
          </a:p>
          <a:p>
            <a:endParaRPr lang="en-US" altLang="en-US"/>
          </a:p>
          <a:p>
            <a:r>
              <a:rPr lang="en-US" altLang="en-US"/>
              <a:t>Sự thừa kế trong hàm khởi tạo - Constructor inheritance</a:t>
            </a:r>
          </a:p>
          <a:p>
            <a:pPr lvl="1"/>
            <a:r>
              <a:rPr lang="en-US" altLang="en-US"/>
              <a:t>Khai báo về kế thừa trong hàm khởi tạo</a:t>
            </a:r>
          </a:p>
          <a:p>
            <a:pPr lvl="1"/>
            <a:r>
              <a:rPr lang="en-US" altLang="en-US"/>
              <a:t>Chuỗi các hàm khởi tạo (Constructor chaining)</a:t>
            </a:r>
          </a:p>
          <a:p>
            <a:pPr lvl="1"/>
            <a:r>
              <a:rPr lang="en-US" altLang="en-US"/>
              <a:t>Gọi tường minh hàm khởi tạo của lớp cha</a:t>
            </a:r>
          </a:p>
          <a:p>
            <a:pPr lvl="1"/>
            <a:endParaRPr lang="en-US" altLang="en-US"/>
          </a:p>
          <a:p>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122587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Hiện thực tính kế thừa trong Java</a:t>
            </a:r>
            <a:br>
              <a:rPr lang="en-US"/>
            </a:br>
            <a:r>
              <a:rPr lang="en-US" altLang="en-US"/>
              <a:t>Kế thừa trong hàm khởi tạo</a:t>
            </a:r>
          </a:p>
        </p:txBody>
      </p:sp>
      <p:sp>
        <p:nvSpPr>
          <p:cNvPr id="3" name="Content Placeholder 2"/>
          <p:cNvSpPr>
            <a:spLocks noGrp="1"/>
          </p:cNvSpPr>
          <p:nvPr>
            <p:ph idx="1"/>
          </p:nvPr>
        </p:nvSpPr>
        <p:spPr/>
        <p:txBody>
          <a:bodyPr/>
          <a:lstStyle/>
          <a:p>
            <a:r>
              <a:rPr lang="en-US" altLang="en-US"/>
              <a:t>Trong Java, </a:t>
            </a:r>
            <a:r>
              <a:rPr lang="en-US" altLang="en-US" b="1"/>
              <a:t>hàm khởi tạo không thể thừa</a:t>
            </a:r>
            <a:r>
              <a:rPr lang="en-US" altLang="en-US"/>
              <a:t> kế từ lớp cha như các loại phương thức khác</a:t>
            </a:r>
          </a:p>
          <a:p>
            <a:r>
              <a:rPr lang="en-US" altLang="en-US"/>
              <a:t>Khi tạo một thể hiện của lớp dẫn xuất, trước hết phải gọi đến hàm khởi tạo của lớp cha, tiếp đó mới là hàm khởi tạo của lớp con</a:t>
            </a:r>
          </a:p>
          <a:p>
            <a:r>
              <a:rPr lang="en-US" altLang="en-US"/>
              <a:t>Có thể gọi hàm khởi tạo của lớp cha bằng cách sử dụng từ khóa </a:t>
            </a:r>
            <a:r>
              <a:rPr lang="en-US" altLang="en-US">
                <a:solidFill>
                  <a:srgbClr val="FF0000"/>
                </a:solidFill>
              </a:rPr>
              <a:t>super</a:t>
            </a:r>
            <a:r>
              <a:rPr lang="en-US" altLang="en-US"/>
              <a:t>  trong phần khai báo hàm khởi tạo của lớp con</a:t>
            </a:r>
          </a:p>
          <a:p>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82800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Mục tiêu</a:t>
            </a:r>
          </a:p>
        </p:txBody>
      </p:sp>
      <p:sp>
        <p:nvSpPr>
          <p:cNvPr id="3" name="Content Placeholder 2"/>
          <p:cNvSpPr>
            <a:spLocks noGrp="1"/>
          </p:cNvSpPr>
          <p:nvPr>
            <p:ph idx="1"/>
          </p:nvPr>
        </p:nvSpPr>
        <p:spPr/>
        <p:txBody>
          <a:bodyPr/>
          <a:lstStyle/>
          <a:p>
            <a:r>
              <a:rPr lang="en-US"/>
              <a:t>Đánh giá được tầm quan trọng của kế thừa</a:t>
            </a:r>
          </a:p>
          <a:p>
            <a:r>
              <a:rPr lang="en-US"/>
              <a:t>Hiện thực được tính kế thừa trong Java</a:t>
            </a:r>
          </a:p>
          <a:p>
            <a:r>
              <a:rPr lang="en-US"/>
              <a:t>Vẽ được sơ đồ UML thể hiện tính kế thừa</a:t>
            </a:r>
          </a:p>
          <a:p>
            <a:r>
              <a:rPr lang="en-US"/>
              <a:t>Viết lớp trừu tượng</a:t>
            </a:r>
          </a:p>
          <a:p>
            <a:r>
              <a:rPr lang="en-US"/>
              <a:t>Hiện thực interface</a:t>
            </a:r>
          </a:p>
          <a:p>
            <a:endParaRPr lang="en-US"/>
          </a:p>
        </p:txBody>
      </p:sp>
    </p:spTree>
    <p:extLst>
      <p:ext uri="{BB962C8B-B14F-4D97-AF65-F5344CB8AC3E}">
        <p14:creationId xmlns:p14="http://schemas.microsoft.com/office/powerpoint/2010/main" val="215957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Line 8"/>
          <p:cNvSpPr>
            <a:spLocks noChangeShapeType="1"/>
          </p:cNvSpPr>
          <p:nvPr/>
        </p:nvSpPr>
        <p:spPr bwMode="auto">
          <a:xfrm flipH="1">
            <a:off x="2319866" y="4394200"/>
            <a:ext cx="1674020" cy="60559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50" name="Text Box 10"/>
          <p:cNvSpPr txBox="1">
            <a:spLocks noChangeArrowheads="1"/>
          </p:cNvSpPr>
          <p:nvPr/>
        </p:nvSpPr>
        <p:spPr bwMode="auto">
          <a:xfrm>
            <a:off x="3993887" y="4136197"/>
            <a:ext cx="15263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400" b="1">
                <a:solidFill>
                  <a:srgbClr val="FF0000"/>
                </a:solidFill>
              </a:rPr>
              <a:t>Optional </a:t>
            </a:r>
          </a:p>
        </p:txBody>
      </p:sp>
      <p:sp>
        <p:nvSpPr>
          <p:cNvPr id="2" name="Title 1"/>
          <p:cNvSpPr>
            <a:spLocks noGrp="1"/>
          </p:cNvSpPr>
          <p:nvPr>
            <p:ph type="title"/>
          </p:nvPr>
        </p:nvSpPr>
        <p:spPr/>
        <p:txBody>
          <a:bodyPr/>
          <a:lstStyle/>
          <a:p>
            <a:r>
              <a:rPr lang="en-US"/>
              <a:t>4.3. Hiện thực tính kế thừa trong Java</a:t>
            </a:r>
            <a:br>
              <a:rPr lang="en-US"/>
            </a:br>
            <a:r>
              <a:rPr lang="en-US" altLang="en-US"/>
              <a:t>Kế thừa trong hàm khởi tạo</a:t>
            </a:r>
            <a:endParaRPr lang="en-US"/>
          </a:p>
        </p:txBody>
      </p:sp>
      <p:sp>
        <p:nvSpPr>
          <p:cNvPr id="5" name="Content Placeholder 4"/>
          <p:cNvSpPr>
            <a:spLocks noGrp="1"/>
          </p:cNvSpPr>
          <p:nvPr>
            <p:ph idx="1"/>
          </p:nvPr>
        </p:nvSpPr>
        <p:spPr/>
        <p:txBody>
          <a:bodyPr>
            <a:normAutofit fontScale="77500" lnSpcReduction="20000"/>
          </a:bodyPr>
          <a:lstStyle/>
          <a:p>
            <a:pPr marL="0" indent="0">
              <a:buNone/>
            </a:pPr>
            <a:r>
              <a:rPr lang="en-US" b="1"/>
              <a:t>class A {</a:t>
            </a:r>
          </a:p>
          <a:p>
            <a:pPr marL="236538" indent="0">
              <a:buNone/>
            </a:pPr>
            <a:r>
              <a:rPr lang="en-US" b="1"/>
              <a:t>A()</a:t>
            </a:r>
          </a:p>
          <a:p>
            <a:pPr marL="236538" indent="0">
              <a:buNone/>
            </a:pPr>
            <a:r>
              <a:rPr lang="en-US" b="1"/>
              <a:t>{</a:t>
            </a:r>
          </a:p>
          <a:p>
            <a:pPr marL="627063" indent="0">
              <a:buNone/>
            </a:pPr>
            <a:r>
              <a:rPr lang="en-US" b="1"/>
              <a:t>System.out.println("This is constructor of class A");</a:t>
            </a:r>
          </a:p>
          <a:p>
            <a:pPr marL="236538" indent="0">
              <a:buNone/>
            </a:pPr>
            <a:r>
              <a:rPr lang="en-US" b="1"/>
              <a:t>}</a:t>
            </a:r>
          </a:p>
          <a:p>
            <a:pPr marL="0" indent="0">
              <a:buNone/>
            </a:pPr>
            <a:r>
              <a:rPr lang="en-US" b="1"/>
              <a:t>} // End of class A</a:t>
            </a:r>
          </a:p>
          <a:p>
            <a:pPr marL="0" indent="0">
              <a:buNone/>
            </a:pPr>
            <a:endParaRPr lang="en-US" b="1"/>
          </a:p>
          <a:p>
            <a:pPr marL="0" indent="0">
              <a:buNone/>
            </a:pPr>
            <a:r>
              <a:rPr lang="en-US" b="1">
                <a:solidFill>
                  <a:srgbClr val="FF0000"/>
                </a:solidFill>
              </a:rPr>
              <a:t>class B extends A  {</a:t>
            </a:r>
          </a:p>
          <a:p>
            <a:pPr marL="236538" indent="0">
              <a:buNone/>
            </a:pPr>
            <a:r>
              <a:rPr lang="en-US" b="1">
                <a:solidFill>
                  <a:srgbClr val="FF0000"/>
                </a:solidFill>
              </a:rPr>
              <a:t>B()</a:t>
            </a:r>
          </a:p>
          <a:p>
            <a:pPr marL="236538" indent="0">
              <a:buNone/>
            </a:pPr>
            <a:r>
              <a:rPr lang="en-US" b="1">
                <a:solidFill>
                  <a:srgbClr val="FF0000"/>
                </a:solidFill>
              </a:rPr>
              <a:t>{</a:t>
            </a:r>
          </a:p>
          <a:p>
            <a:pPr marL="627063" indent="0">
              <a:buNone/>
            </a:pPr>
            <a:r>
              <a:rPr lang="en-US" b="1">
                <a:solidFill>
                  <a:srgbClr val="FF0000"/>
                </a:solidFill>
              </a:rPr>
              <a:t>super();</a:t>
            </a:r>
          </a:p>
          <a:p>
            <a:pPr marL="627063" indent="0">
              <a:buNone/>
            </a:pPr>
            <a:r>
              <a:rPr lang="en-US" b="1">
                <a:solidFill>
                  <a:srgbClr val="FF0000"/>
                </a:solidFill>
              </a:rPr>
              <a:t>System.out.println("This is constructor of class B");</a:t>
            </a:r>
          </a:p>
          <a:p>
            <a:pPr marL="236538" indent="0">
              <a:buNone/>
            </a:pPr>
            <a:r>
              <a:rPr lang="en-US" b="1">
                <a:solidFill>
                  <a:srgbClr val="FF0000"/>
                </a:solidFill>
              </a:rPr>
              <a:t>}</a:t>
            </a:r>
          </a:p>
          <a:p>
            <a:pPr marL="0" indent="0">
              <a:buNone/>
            </a:pPr>
            <a:r>
              <a:rPr lang="en-US" b="1">
                <a:solidFill>
                  <a:srgbClr val="FF0000"/>
                </a:solidFill>
              </a:rPr>
              <a:t>} // End of class B</a:t>
            </a:r>
          </a:p>
        </p:txBody>
      </p:sp>
      <p:sp>
        <p:nvSpPr>
          <p:cNvPr id="13" name="Rectangle 4"/>
          <p:cNvSpPr>
            <a:spLocks noChangeArrowheads="1"/>
          </p:cNvSpPr>
          <p:nvPr/>
        </p:nvSpPr>
        <p:spPr bwMode="auto">
          <a:xfrm>
            <a:off x="7297126" y="2563589"/>
            <a:ext cx="4895586" cy="2554545"/>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sz="2000" b="1">
                <a:latin typeface="Arial" pitchFamily="34" charset="0"/>
                <a:cs typeface="Arial" pitchFamily="34" charset="0"/>
              </a:rPr>
              <a:t>class Test {</a:t>
            </a:r>
          </a:p>
          <a:p>
            <a:pPr marL="236538" algn="l"/>
            <a:r>
              <a:rPr lang="en-US" sz="2000" b="1">
                <a:latin typeface="Arial" pitchFamily="34" charset="0"/>
                <a:cs typeface="Arial" pitchFamily="34" charset="0"/>
              </a:rPr>
              <a:t>public static void main(String args[])</a:t>
            </a:r>
          </a:p>
          <a:p>
            <a:pPr marL="236538" algn="l"/>
            <a:r>
              <a:rPr lang="en-US" sz="2000" b="1">
                <a:latin typeface="Arial" pitchFamily="34" charset="0"/>
                <a:cs typeface="Arial" pitchFamily="34" charset="0"/>
              </a:rPr>
              <a:t>{</a:t>
            </a:r>
          </a:p>
          <a:p>
            <a:pPr marL="236538" algn="l"/>
            <a:r>
              <a:rPr lang="en-US" sz="2000" b="1">
                <a:latin typeface="Arial" pitchFamily="34" charset="0"/>
                <a:cs typeface="Arial" pitchFamily="34" charset="0"/>
              </a:rPr>
              <a:t>	B b1 = new B();</a:t>
            </a:r>
          </a:p>
          <a:p>
            <a:pPr marL="236538"/>
            <a:r>
              <a:rPr lang="en-US" sz="2000" b="1">
                <a:solidFill>
                  <a:srgbClr val="FF0000"/>
                </a:solidFill>
              </a:rPr>
              <a:t>System.out.println(“Hello class 11C");</a:t>
            </a:r>
          </a:p>
          <a:p>
            <a:pPr marL="236538" algn="l"/>
            <a:endParaRPr lang="en-US" sz="2000" b="1">
              <a:latin typeface="Arial" pitchFamily="34" charset="0"/>
              <a:cs typeface="Arial" pitchFamily="34" charset="0"/>
            </a:endParaRPr>
          </a:p>
          <a:p>
            <a:pPr marL="236538" algn="l"/>
            <a:r>
              <a:rPr lang="en-US" sz="2000" b="1">
                <a:latin typeface="Arial" pitchFamily="34" charset="0"/>
                <a:cs typeface="Arial" pitchFamily="34" charset="0"/>
              </a:rPr>
              <a:t>}</a:t>
            </a:r>
          </a:p>
          <a:p>
            <a:pPr algn="l"/>
            <a:r>
              <a:rPr lang="en-US" sz="2000" b="1">
                <a:latin typeface="Arial" pitchFamily="34" charset="0"/>
                <a:cs typeface="Arial" pitchFamily="34" charset="0"/>
              </a:rPr>
              <a:t>}</a:t>
            </a:r>
          </a:p>
        </p:txBody>
      </p:sp>
      <p:sp>
        <p:nvSpPr>
          <p:cNvPr id="14" name="Rectangle 5"/>
          <p:cNvSpPr>
            <a:spLocks noChangeArrowheads="1"/>
          </p:cNvSpPr>
          <p:nvPr/>
        </p:nvSpPr>
        <p:spPr bwMode="auto">
          <a:xfrm>
            <a:off x="7063670" y="5549379"/>
            <a:ext cx="4895586" cy="1569660"/>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a:solidFill>
                  <a:schemeClr val="accent1">
                    <a:lumMod val="75000"/>
                  </a:schemeClr>
                </a:solidFill>
              </a:rPr>
              <a:t>OUTPUT</a:t>
            </a:r>
          </a:p>
          <a:p>
            <a:r>
              <a:rPr lang="en-US" sz="2400" b="1">
                <a:solidFill>
                  <a:schemeClr val="accent1">
                    <a:lumMod val="75000"/>
                  </a:schemeClr>
                </a:solidFill>
              </a:rPr>
              <a:t>This is constructor of class A</a:t>
            </a:r>
          </a:p>
          <a:p>
            <a:r>
              <a:rPr lang="en-US" sz="2400" b="1">
                <a:solidFill>
                  <a:schemeClr val="accent1">
                    <a:lumMod val="75000"/>
                  </a:schemeClr>
                </a:solidFill>
              </a:rPr>
              <a:t>This is constructor of class B</a:t>
            </a:r>
          </a:p>
          <a:p>
            <a:r>
              <a:rPr lang="en-US" sz="2400" b="1">
                <a:solidFill>
                  <a:srgbClr val="FF0000"/>
                </a:solidFill>
              </a:rPr>
              <a:t>Hello class 11C</a:t>
            </a:r>
            <a:endParaRPr lang="en-US" sz="2400" b="1">
              <a:solidFill>
                <a:schemeClr val="accent1">
                  <a:lumMod val="75000"/>
                </a:schemeClr>
              </a:solidFill>
            </a:endParaRPr>
          </a:p>
        </p:txBody>
      </p:sp>
    </p:spTree>
    <p:extLst>
      <p:ext uri="{BB962C8B-B14F-4D97-AF65-F5344CB8AC3E}">
        <p14:creationId xmlns:p14="http://schemas.microsoft.com/office/powerpoint/2010/main" val="1598675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3395" y="5467319"/>
            <a:ext cx="3957001" cy="85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35362"/>
          <a:stretch/>
        </p:blipFill>
        <p:spPr bwMode="auto">
          <a:xfrm>
            <a:off x="7100288" y="4085719"/>
            <a:ext cx="3415007" cy="677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4.3. Hiện thực tính kế thừa trong Java</a:t>
            </a:r>
            <a:br>
              <a:rPr lang="en-US"/>
            </a:br>
            <a:r>
              <a:rPr lang="en-US" altLang="en-US"/>
              <a:t>Chuỗi các hàm khởi tạo</a:t>
            </a:r>
            <a:endParaRPr lang="en-US" dirty="0"/>
          </a:p>
        </p:txBody>
      </p:sp>
      <p:sp>
        <p:nvSpPr>
          <p:cNvPr id="3" name="Content Placeholder 2"/>
          <p:cNvSpPr>
            <a:spLocks noGrp="1"/>
          </p:cNvSpPr>
          <p:nvPr>
            <p:ph idx="1"/>
          </p:nvPr>
        </p:nvSpPr>
        <p:spPr/>
        <p:txBody>
          <a:bodyPr/>
          <a:lstStyle/>
          <a:p>
            <a:r>
              <a:rPr lang="en-US" altLang="en-US"/>
              <a:t>Ví dụ:</a:t>
            </a:r>
          </a:p>
          <a:p>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21</a:t>
            </a:fld>
            <a:endParaRPr lang="en-US" dirty="0"/>
          </a:p>
        </p:txBody>
      </p:sp>
      <p:grpSp>
        <p:nvGrpSpPr>
          <p:cNvPr id="5" name="Group 3"/>
          <p:cNvGrpSpPr>
            <a:grpSpLocks/>
          </p:cNvGrpSpPr>
          <p:nvPr/>
        </p:nvGrpSpPr>
        <p:grpSpPr bwMode="auto">
          <a:xfrm>
            <a:off x="10776052" y="779083"/>
            <a:ext cx="1273175" cy="2514600"/>
            <a:chOff x="4464" y="1083"/>
            <a:chExt cx="946" cy="2016"/>
          </a:xfrm>
        </p:grpSpPr>
        <p:sp>
          <p:nvSpPr>
            <p:cNvPr id="6" name="Rectangle 4"/>
            <p:cNvSpPr>
              <a:spLocks noChangeArrowheads="1"/>
            </p:cNvSpPr>
            <p:nvPr/>
          </p:nvSpPr>
          <p:spPr bwMode="auto">
            <a:xfrm>
              <a:off x="4464" y="1083"/>
              <a:ext cx="912" cy="377"/>
            </a:xfrm>
            <a:prstGeom prst="rect">
              <a:avLst/>
            </a:prstGeom>
            <a:solidFill>
              <a:srgbClr val="CCFFFF"/>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eaLnBrk="0" hangingPunct="0">
                <a:defRPr/>
              </a:pPr>
              <a:r>
                <a:rPr lang="en-GB" sz="2000" b="1" dirty="0">
                  <a:latin typeface="Arial Narrow" pitchFamily="34" charset="0"/>
                </a:rPr>
                <a:t>Parent</a:t>
              </a:r>
            </a:p>
          </p:txBody>
        </p:sp>
        <p:grpSp>
          <p:nvGrpSpPr>
            <p:cNvPr id="7" name="Group 5"/>
            <p:cNvGrpSpPr>
              <a:grpSpLocks/>
            </p:cNvGrpSpPr>
            <p:nvPr/>
          </p:nvGrpSpPr>
          <p:grpSpPr bwMode="auto">
            <a:xfrm>
              <a:off x="4464" y="1440"/>
              <a:ext cx="912" cy="836"/>
              <a:chOff x="4464" y="1461"/>
              <a:chExt cx="912" cy="836"/>
            </a:xfrm>
          </p:grpSpPr>
          <p:sp>
            <p:nvSpPr>
              <p:cNvPr id="12" name="Rectangle 6"/>
              <p:cNvSpPr>
                <a:spLocks noChangeArrowheads="1"/>
              </p:cNvSpPr>
              <p:nvPr/>
            </p:nvSpPr>
            <p:spPr bwMode="auto">
              <a:xfrm>
                <a:off x="4464" y="1920"/>
                <a:ext cx="912" cy="377"/>
              </a:xfrm>
              <a:prstGeom prst="rect">
                <a:avLst/>
              </a:prstGeom>
              <a:solidFill>
                <a:srgbClr val="00FFFF"/>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eaLnBrk="0" hangingPunct="0">
                  <a:defRPr/>
                </a:pPr>
                <a:r>
                  <a:rPr lang="en-GB" sz="2000" b="1">
                    <a:latin typeface="Arial Narrow" pitchFamily="34" charset="0"/>
                  </a:rPr>
                  <a:t>F1</a:t>
                </a:r>
              </a:p>
            </p:txBody>
          </p:sp>
          <p:sp>
            <p:nvSpPr>
              <p:cNvPr id="13" name="AutoShape 7"/>
              <p:cNvSpPr>
                <a:spLocks noChangeArrowheads="1"/>
              </p:cNvSpPr>
              <p:nvPr/>
            </p:nvSpPr>
            <p:spPr bwMode="auto">
              <a:xfrm>
                <a:off x="4861" y="1461"/>
                <a:ext cx="158" cy="167"/>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Line 8"/>
              <p:cNvSpPr>
                <a:spLocks noChangeShapeType="1"/>
              </p:cNvSpPr>
              <p:nvPr/>
            </p:nvSpPr>
            <p:spPr bwMode="auto">
              <a:xfrm>
                <a:off x="4944" y="1625"/>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 name="Group 9"/>
            <p:cNvGrpSpPr>
              <a:grpSpLocks/>
            </p:cNvGrpSpPr>
            <p:nvPr/>
          </p:nvGrpSpPr>
          <p:grpSpPr bwMode="auto">
            <a:xfrm>
              <a:off x="4498" y="2263"/>
              <a:ext cx="912" cy="836"/>
              <a:chOff x="4464" y="1461"/>
              <a:chExt cx="912" cy="836"/>
            </a:xfrm>
          </p:grpSpPr>
          <p:sp>
            <p:nvSpPr>
              <p:cNvPr id="9" name="Rectangle 10"/>
              <p:cNvSpPr>
                <a:spLocks noChangeArrowheads="1"/>
              </p:cNvSpPr>
              <p:nvPr/>
            </p:nvSpPr>
            <p:spPr bwMode="auto">
              <a:xfrm>
                <a:off x="4464" y="1920"/>
                <a:ext cx="912" cy="377"/>
              </a:xfrm>
              <a:prstGeom prst="rect">
                <a:avLst/>
              </a:prstGeom>
              <a:solidFill>
                <a:srgbClr val="00FFFF"/>
              </a:solidFill>
              <a:ln w="9525" algn="ctr">
                <a:solidFill>
                  <a:srgbClr val="0033CC"/>
                </a:solidFill>
                <a:miter lim="800000"/>
                <a:headEnd/>
                <a:tailEnd/>
              </a:ln>
              <a:effectLst>
                <a:outerShdw dist="53882" dir="2700000" algn="ctr" rotWithShape="0">
                  <a:srgbClr val="C0C0C0"/>
                </a:outerShdw>
              </a:effectLst>
            </p:spPr>
            <p:txBody>
              <a:bodyPr wrap="none" tIns="27432" bIns="27432" anchor="ctr"/>
              <a:lstStyle/>
              <a:p>
                <a:pPr algn="ctr" eaLnBrk="0" hangingPunct="0">
                  <a:defRPr/>
                </a:pPr>
                <a:r>
                  <a:rPr lang="en-GB" sz="2000" b="1">
                    <a:latin typeface="Arial Narrow" pitchFamily="34" charset="0"/>
                  </a:rPr>
                  <a:t>F2</a:t>
                </a:r>
              </a:p>
            </p:txBody>
          </p:sp>
          <p:sp>
            <p:nvSpPr>
              <p:cNvPr id="10" name="AutoShape 11"/>
              <p:cNvSpPr>
                <a:spLocks noChangeArrowheads="1"/>
              </p:cNvSpPr>
              <p:nvPr/>
            </p:nvSpPr>
            <p:spPr bwMode="auto">
              <a:xfrm>
                <a:off x="4861" y="1461"/>
                <a:ext cx="158" cy="167"/>
              </a:xfrm>
              <a:prstGeom prst="triangle">
                <a:avLst>
                  <a:gd name="adj" fmla="val 50000"/>
                </a:avLst>
              </a:prstGeom>
              <a:solidFill>
                <a:schemeClr val="bg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 name="Line 12"/>
              <p:cNvSpPr>
                <a:spLocks noChangeShapeType="1"/>
              </p:cNvSpPr>
              <p:nvPr/>
            </p:nvSpPr>
            <p:spPr bwMode="auto">
              <a:xfrm>
                <a:off x="4944" y="1625"/>
                <a:ext cx="0" cy="2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pic>
        <p:nvPicPr>
          <p:cNvPr id="15" name="Picture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540" y="2299405"/>
            <a:ext cx="6152862"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0540" y="3715498"/>
            <a:ext cx="6152862"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7967" y="5337083"/>
            <a:ext cx="6152862" cy="143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20848" y="3870040"/>
            <a:ext cx="1676704" cy="178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6"/>
          <p:cNvSpPr txBox="1">
            <a:spLocks noChangeArrowheads="1"/>
          </p:cNvSpPr>
          <p:nvPr/>
        </p:nvSpPr>
        <p:spPr>
          <a:xfrm>
            <a:off x="6877198" y="1907044"/>
            <a:ext cx="4066632" cy="2289672"/>
          </a:xfrm>
          <a:prstGeom prst="rect">
            <a:avLst/>
          </a:prstGeom>
        </p:spPr>
        <p:txBody>
          <a:bodyPr vert="horz" lIns="91440" tIns="45720" rIns="91440" bIns="45720" rtlCol="0" anchor="t">
            <a:normAutofit/>
          </a:bodyPr>
          <a:lstStyle>
            <a:lvl1pPr marL="2857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1pPr>
            <a:lvl2pPr marL="7429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2pPr>
            <a:lvl3pPr marL="1200150" indent="-2857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3pPr>
            <a:lvl4pPr marL="1543050" indent="-1714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4pPr>
            <a:lvl5pPr marL="2000250" indent="-171450" algn="l" defTabSz="457200" rtl="0" eaLnBrk="1" latinLnBrk="0" hangingPunct="1">
              <a:lnSpc>
                <a:spcPct val="100000"/>
              </a:lnSpc>
              <a:spcBef>
                <a:spcPts val="0"/>
              </a:spcBef>
              <a:spcAft>
                <a:spcPts val="0"/>
              </a:spcAft>
              <a:buClr>
                <a:schemeClr val="accent1">
                  <a:lumMod val="75000"/>
                </a:schemeClr>
              </a:buClr>
              <a:buSzPct val="145000"/>
              <a:buFont typeface="Arial" panose="020B0604020202020204" pitchFamily="34" charset="0"/>
              <a:buChar char="•"/>
              <a:defRPr sz="2800" kern="1200" cap="none">
                <a:solidFill>
                  <a:schemeClr val="tx1"/>
                </a:solidFill>
                <a:effectLst/>
                <a:latin typeface="Times New Roman" panose="02020603050405020304" pitchFamily="18" charset="0"/>
                <a:ea typeface="+mn-ea"/>
                <a:cs typeface="Times New Roman" panose="02020603050405020304" pitchFamily="18" charset="0"/>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panose="020B0604020202020204" pitchFamily="34" charset="0"/>
              <a:buNone/>
            </a:pPr>
            <a:r>
              <a:rPr lang="en-US" altLang="en-US" sz="2400" i="1" dirty="0" err="1">
                <a:solidFill>
                  <a:srgbClr val="FF0000"/>
                </a:solidFill>
              </a:rPr>
              <a:t>Khi</a:t>
            </a:r>
            <a:r>
              <a:rPr lang="en-US" altLang="en-US" sz="2400" i="1" dirty="0">
                <a:solidFill>
                  <a:srgbClr val="FF0000"/>
                </a:solidFill>
              </a:rPr>
              <a:t> </a:t>
            </a:r>
            <a:r>
              <a:rPr lang="en-US" altLang="en-US" sz="2400" i="1" dirty="0" err="1">
                <a:solidFill>
                  <a:srgbClr val="FF0000"/>
                </a:solidFill>
              </a:rPr>
              <a:t>tạo</a:t>
            </a:r>
            <a:r>
              <a:rPr lang="en-US" altLang="en-US" sz="2400" i="1" dirty="0">
                <a:solidFill>
                  <a:srgbClr val="FF0000"/>
                </a:solidFill>
              </a:rPr>
              <a:t> </a:t>
            </a:r>
            <a:r>
              <a:rPr lang="en-US" altLang="en-US" sz="2400" i="1" err="1">
                <a:solidFill>
                  <a:srgbClr val="FF0000"/>
                </a:solidFill>
              </a:rPr>
              <a:t>một</a:t>
            </a:r>
            <a:r>
              <a:rPr lang="en-US" altLang="en-US" sz="2400" i="1">
                <a:solidFill>
                  <a:srgbClr val="FF0000"/>
                </a:solidFill>
              </a:rPr>
              <a:t> đối </a:t>
            </a:r>
            <a:r>
              <a:rPr lang="en-US" altLang="en-US" sz="2400" i="1" dirty="0" err="1">
                <a:solidFill>
                  <a:srgbClr val="FF0000"/>
                </a:solidFill>
              </a:rPr>
              <a:t>tượng</a:t>
            </a:r>
            <a:r>
              <a:rPr lang="en-US" altLang="en-US" sz="2400" i="1" dirty="0">
                <a:solidFill>
                  <a:srgbClr val="FF0000"/>
                </a:solidFill>
              </a:rPr>
              <a:t> </a:t>
            </a:r>
            <a:r>
              <a:rPr lang="en-US" altLang="en-US" sz="2400" i="1" err="1">
                <a:solidFill>
                  <a:srgbClr val="FF0000"/>
                </a:solidFill>
              </a:rPr>
              <a:t>của</a:t>
            </a:r>
            <a:r>
              <a:rPr lang="en-US" altLang="en-US" sz="2400" i="1">
                <a:solidFill>
                  <a:srgbClr val="FF0000"/>
                </a:solidFill>
              </a:rPr>
              <a:t> lớp con, </a:t>
            </a:r>
            <a:r>
              <a:rPr lang="en-US" altLang="en-US" sz="2400" i="1" dirty="0" err="1">
                <a:solidFill>
                  <a:srgbClr val="FF0000"/>
                </a:solidFill>
              </a:rPr>
              <a:t>trước</a:t>
            </a:r>
            <a:r>
              <a:rPr lang="en-US" altLang="en-US" sz="2400" i="1" dirty="0">
                <a:solidFill>
                  <a:srgbClr val="FF0000"/>
                </a:solidFill>
              </a:rPr>
              <a:t> </a:t>
            </a:r>
            <a:r>
              <a:rPr lang="en-US" altLang="en-US" sz="2400" i="1" dirty="0" err="1">
                <a:solidFill>
                  <a:srgbClr val="FF0000"/>
                </a:solidFill>
              </a:rPr>
              <a:t>hết</a:t>
            </a:r>
            <a:r>
              <a:rPr lang="en-US" altLang="en-US" sz="2400" i="1" dirty="0">
                <a:solidFill>
                  <a:srgbClr val="FF0000"/>
                </a:solidFill>
              </a:rPr>
              <a:t> </a:t>
            </a:r>
            <a:r>
              <a:rPr lang="en-US" altLang="en-US" sz="2400" i="1" dirty="0" err="1">
                <a:solidFill>
                  <a:srgbClr val="FF0000"/>
                </a:solidFill>
              </a:rPr>
              <a:t>phải</a:t>
            </a:r>
            <a:r>
              <a:rPr lang="en-US" altLang="en-US" sz="2400" i="1" dirty="0">
                <a:solidFill>
                  <a:srgbClr val="FF0000"/>
                </a:solidFill>
              </a:rPr>
              <a:t> </a:t>
            </a:r>
            <a:r>
              <a:rPr lang="en-US" altLang="en-US" sz="2400" i="1" dirty="0" err="1">
                <a:solidFill>
                  <a:srgbClr val="FF0000"/>
                </a:solidFill>
              </a:rPr>
              <a:t>gọi</a:t>
            </a:r>
            <a:r>
              <a:rPr lang="en-US" altLang="en-US" sz="2400" i="1" dirty="0">
                <a:solidFill>
                  <a:srgbClr val="FF0000"/>
                </a:solidFill>
              </a:rPr>
              <a:t> </a:t>
            </a:r>
            <a:r>
              <a:rPr lang="en-US" altLang="en-US" sz="2400" i="1" dirty="0" err="1">
                <a:solidFill>
                  <a:srgbClr val="FF0000"/>
                </a:solidFill>
              </a:rPr>
              <a:t>đến</a:t>
            </a:r>
            <a:r>
              <a:rPr lang="en-US" altLang="en-US" sz="2400" i="1" dirty="0">
                <a:solidFill>
                  <a:srgbClr val="FF0000"/>
                </a:solidFill>
              </a:rPr>
              <a:t> </a:t>
            </a:r>
            <a:r>
              <a:rPr lang="en-US" altLang="en-US" sz="2400" i="1" dirty="0" err="1">
                <a:solidFill>
                  <a:srgbClr val="FF0000"/>
                </a:solidFill>
              </a:rPr>
              <a:t>hàm</a:t>
            </a:r>
            <a:r>
              <a:rPr lang="en-US" altLang="en-US" sz="2400" i="1" dirty="0">
                <a:solidFill>
                  <a:srgbClr val="FF0000"/>
                </a:solidFill>
              </a:rPr>
              <a:t> </a:t>
            </a:r>
            <a:r>
              <a:rPr lang="en-US" altLang="en-US" sz="2400" i="1" err="1">
                <a:solidFill>
                  <a:srgbClr val="FF0000"/>
                </a:solidFill>
              </a:rPr>
              <a:t>khởi</a:t>
            </a:r>
            <a:r>
              <a:rPr lang="en-US" altLang="en-US" sz="2400" i="1">
                <a:solidFill>
                  <a:srgbClr val="FF0000"/>
                </a:solidFill>
              </a:rPr>
              <a:t> tạo </a:t>
            </a:r>
            <a:r>
              <a:rPr lang="en-US" altLang="en-US" sz="2400" i="1" dirty="0" err="1">
                <a:solidFill>
                  <a:srgbClr val="FF0000"/>
                </a:solidFill>
              </a:rPr>
              <a:t>của</a:t>
            </a:r>
            <a:r>
              <a:rPr lang="en-US" altLang="en-US" sz="2400" i="1" dirty="0">
                <a:solidFill>
                  <a:srgbClr val="FF0000"/>
                </a:solidFill>
              </a:rPr>
              <a:t> </a:t>
            </a:r>
            <a:r>
              <a:rPr lang="en-US" altLang="en-US" sz="2400" i="1" dirty="0" err="1">
                <a:solidFill>
                  <a:srgbClr val="FF0000"/>
                </a:solidFill>
              </a:rPr>
              <a:t>lớp</a:t>
            </a:r>
            <a:r>
              <a:rPr lang="en-US" altLang="en-US" sz="2400" i="1" dirty="0">
                <a:solidFill>
                  <a:srgbClr val="FF0000"/>
                </a:solidFill>
              </a:rPr>
              <a:t> cha, </a:t>
            </a:r>
            <a:r>
              <a:rPr lang="en-US" altLang="en-US" sz="2400" i="1" dirty="0" err="1">
                <a:solidFill>
                  <a:srgbClr val="FF0000"/>
                </a:solidFill>
              </a:rPr>
              <a:t>tiếp</a:t>
            </a:r>
            <a:r>
              <a:rPr lang="en-US" altLang="en-US" sz="2400" i="1" dirty="0">
                <a:solidFill>
                  <a:srgbClr val="FF0000"/>
                </a:solidFill>
              </a:rPr>
              <a:t> </a:t>
            </a:r>
            <a:r>
              <a:rPr lang="en-US" altLang="en-US" sz="2400" i="1" dirty="0" err="1">
                <a:solidFill>
                  <a:srgbClr val="FF0000"/>
                </a:solidFill>
              </a:rPr>
              <a:t>đó</a:t>
            </a:r>
            <a:r>
              <a:rPr lang="en-US" altLang="en-US" sz="2400" i="1" dirty="0">
                <a:solidFill>
                  <a:srgbClr val="FF0000"/>
                </a:solidFill>
              </a:rPr>
              <a:t> </a:t>
            </a:r>
            <a:r>
              <a:rPr lang="en-US" altLang="en-US" sz="2400" i="1" dirty="0" err="1">
                <a:solidFill>
                  <a:srgbClr val="FF0000"/>
                </a:solidFill>
              </a:rPr>
              <a:t>là</a:t>
            </a:r>
            <a:r>
              <a:rPr lang="en-US" altLang="en-US" sz="2400" i="1" dirty="0">
                <a:solidFill>
                  <a:srgbClr val="FF0000"/>
                </a:solidFill>
              </a:rPr>
              <a:t> </a:t>
            </a:r>
            <a:r>
              <a:rPr lang="en-US" altLang="en-US" sz="2400" i="1" dirty="0" err="1">
                <a:solidFill>
                  <a:srgbClr val="FF0000"/>
                </a:solidFill>
              </a:rPr>
              <a:t>hàm</a:t>
            </a:r>
            <a:r>
              <a:rPr lang="en-US" altLang="en-US" sz="2400" i="1" dirty="0">
                <a:solidFill>
                  <a:srgbClr val="FF0000"/>
                </a:solidFill>
              </a:rPr>
              <a:t> </a:t>
            </a:r>
            <a:r>
              <a:rPr lang="en-US" altLang="en-US" sz="2400" i="1" dirty="0" err="1">
                <a:solidFill>
                  <a:srgbClr val="FF0000"/>
                </a:solidFill>
              </a:rPr>
              <a:t>khởi</a:t>
            </a:r>
            <a:r>
              <a:rPr lang="en-US" altLang="en-US" sz="2400" i="1" dirty="0">
                <a:solidFill>
                  <a:srgbClr val="FF0000"/>
                </a:solidFill>
              </a:rPr>
              <a:t> </a:t>
            </a:r>
            <a:r>
              <a:rPr lang="en-US" altLang="en-US" sz="2400" i="1" dirty="0" err="1">
                <a:solidFill>
                  <a:srgbClr val="FF0000"/>
                </a:solidFill>
              </a:rPr>
              <a:t>tạo</a:t>
            </a:r>
            <a:r>
              <a:rPr lang="en-US" altLang="en-US" sz="2400" i="1" dirty="0">
                <a:solidFill>
                  <a:srgbClr val="FF0000"/>
                </a:solidFill>
              </a:rPr>
              <a:t> </a:t>
            </a:r>
            <a:r>
              <a:rPr lang="en-US" altLang="en-US" sz="2400" i="1" dirty="0" err="1">
                <a:solidFill>
                  <a:srgbClr val="FF0000"/>
                </a:solidFill>
              </a:rPr>
              <a:t>của</a:t>
            </a:r>
            <a:r>
              <a:rPr lang="en-US" altLang="en-US" sz="2400" i="1" dirty="0">
                <a:solidFill>
                  <a:srgbClr val="FF0000"/>
                </a:solidFill>
              </a:rPr>
              <a:t> </a:t>
            </a:r>
            <a:r>
              <a:rPr lang="en-US" altLang="en-US" sz="2400" i="1" err="1">
                <a:solidFill>
                  <a:srgbClr val="FF0000"/>
                </a:solidFill>
              </a:rPr>
              <a:t>lớp</a:t>
            </a:r>
            <a:r>
              <a:rPr lang="en-US" altLang="en-US" sz="2400" i="1">
                <a:solidFill>
                  <a:srgbClr val="FF0000"/>
                </a:solidFill>
              </a:rPr>
              <a:t> con</a:t>
            </a:r>
            <a:endParaRPr lang="en-US" altLang="en-US" sz="2400" i="1" dirty="0">
              <a:solidFill>
                <a:srgbClr val="FF0000"/>
              </a:solidFill>
            </a:endParaRPr>
          </a:p>
        </p:txBody>
      </p:sp>
    </p:spTree>
    <p:extLst>
      <p:ext uri="{BB962C8B-B14F-4D97-AF65-F5344CB8AC3E}">
        <p14:creationId xmlns:p14="http://schemas.microsoft.com/office/powerpoint/2010/main" val="2026467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linds(horizontal)">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9" name="Oval 7"/>
          <p:cNvSpPr>
            <a:spLocks noChangeArrowheads="1"/>
          </p:cNvSpPr>
          <p:nvPr/>
        </p:nvSpPr>
        <p:spPr bwMode="auto">
          <a:xfrm>
            <a:off x="639233" y="4880503"/>
            <a:ext cx="2235200" cy="381000"/>
          </a:xfrm>
          <a:prstGeom prst="ellipse">
            <a:avLst/>
          </a:prstGeom>
          <a:solidFill>
            <a:schemeClr val="accent3">
              <a:lumMod val="40000"/>
              <a:lumOff val="60000"/>
            </a:schemeClr>
          </a:solidFill>
          <a:ln w="57150" algn="ctr">
            <a:solidFill>
              <a:schemeClr val="hlink"/>
            </a:solidFill>
            <a:round/>
            <a:headEnd/>
            <a:tailEnd/>
          </a:ln>
          <a:effectLst/>
        </p:spPr>
        <p:txBody>
          <a:bodyPr wrap="none" anchor="ctr"/>
          <a:lstStyle/>
          <a:p>
            <a:endParaRPr lang="en-US">
              <a:solidFill>
                <a:schemeClr val="hlink"/>
              </a:solidFill>
            </a:endParaRPr>
          </a:p>
        </p:txBody>
      </p:sp>
      <p:sp>
        <p:nvSpPr>
          <p:cNvPr id="13317" name="Rectangle 5"/>
          <p:cNvSpPr>
            <a:spLocks noChangeArrowheads="1"/>
          </p:cNvSpPr>
          <p:nvPr/>
        </p:nvSpPr>
        <p:spPr bwMode="auto">
          <a:xfrm>
            <a:off x="5892800" y="3726393"/>
            <a:ext cx="3657600" cy="492443"/>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91440" bIns="91440">
            <a:spAutoFit/>
          </a:bodyPr>
          <a:lstStyle/>
          <a:p>
            <a:pPr algn="ctr"/>
            <a:r>
              <a:rPr lang="en-US" sz="2000" b="1">
                <a:solidFill>
                  <a:srgbClr val="FF0000"/>
                </a:solidFill>
              </a:rPr>
              <a:t>B b1 = new B(8,10,8.6);</a:t>
            </a:r>
          </a:p>
        </p:txBody>
      </p:sp>
      <p:sp>
        <p:nvSpPr>
          <p:cNvPr id="13318" name="Rectangle 6"/>
          <p:cNvSpPr>
            <a:spLocks noChangeArrowheads="1"/>
          </p:cNvSpPr>
          <p:nvPr/>
        </p:nvSpPr>
        <p:spPr bwMode="auto">
          <a:xfrm>
            <a:off x="5486400" y="4371884"/>
            <a:ext cx="4609322" cy="1200329"/>
          </a:xfrm>
          <a:prstGeom prst="rect">
            <a:avLst/>
          </a:prstGeom>
          <a:noFill/>
          <a:ln w="9525" algn="ctr">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400" b="1">
                <a:solidFill>
                  <a:srgbClr val="FF0000"/>
                </a:solidFill>
              </a:rPr>
              <a:t>OUTPUT</a:t>
            </a:r>
          </a:p>
          <a:p>
            <a:r>
              <a:rPr lang="en-US" sz="2400" b="1">
                <a:solidFill>
                  <a:srgbClr val="FF0000"/>
                </a:solidFill>
              </a:rPr>
              <a:t>This is constructor of class A</a:t>
            </a:r>
          </a:p>
          <a:p>
            <a:r>
              <a:rPr lang="en-US" sz="2400" b="1">
                <a:solidFill>
                  <a:srgbClr val="FF0000"/>
                </a:solidFill>
              </a:rPr>
              <a:t>This is constructor of class B</a:t>
            </a:r>
          </a:p>
        </p:txBody>
      </p:sp>
      <p:sp>
        <p:nvSpPr>
          <p:cNvPr id="2" name="Title 1"/>
          <p:cNvSpPr>
            <a:spLocks noGrp="1"/>
          </p:cNvSpPr>
          <p:nvPr>
            <p:ph type="title"/>
          </p:nvPr>
        </p:nvSpPr>
        <p:spPr/>
        <p:txBody>
          <a:bodyPr/>
          <a:lstStyle/>
          <a:p>
            <a:r>
              <a:rPr lang="en-US"/>
              <a:t>4.3. Hiện thực tính kế thừa trong Java</a:t>
            </a:r>
            <a:br>
              <a:rPr lang="en-US"/>
            </a:br>
            <a:r>
              <a:rPr lang="en-US" altLang="en-US"/>
              <a:t>Gọi tường minh hàm khởi tạo</a:t>
            </a:r>
            <a:endParaRPr lang="en-US"/>
          </a:p>
        </p:txBody>
      </p:sp>
      <p:sp>
        <p:nvSpPr>
          <p:cNvPr id="3" name="Content Placeholder 2"/>
          <p:cNvSpPr>
            <a:spLocks noGrp="1"/>
          </p:cNvSpPr>
          <p:nvPr>
            <p:ph idx="1"/>
          </p:nvPr>
        </p:nvSpPr>
        <p:spPr/>
        <p:txBody>
          <a:bodyPr>
            <a:normAutofit fontScale="70000" lnSpcReduction="20000"/>
          </a:bodyPr>
          <a:lstStyle/>
          <a:p>
            <a:pPr marL="0" indent="0">
              <a:buNone/>
            </a:pPr>
            <a:r>
              <a:rPr lang="en-US" sz="2800" b="1"/>
              <a:t>class A {</a:t>
            </a:r>
          </a:p>
          <a:p>
            <a:pPr marL="169863" indent="0">
              <a:buNone/>
            </a:pPr>
            <a:r>
              <a:rPr lang="en-US" sz="2800" b="1"/>
              <a:t>private int a;</a:t>
            </a:r>
          </a:p>
          <a:p>
            <a:pPr marL="169863" indent="0">
              <a:buNone/>
            </a:pPr>
            <a:r>
              <a:rPr lang="en-US" sz="2800" b="1"/>
              <a:t>public A( int a) {</a:t>
            </a:r>
          </a:p>
          <a:p>
            <a:pPr marL="457200" indent="0">
              <a:buNone/>
            </a:pPr>
            <a:r>
              <a:rPr lang="en-US" sz="2800" b="1"/>
              <a:t>this.a = a;</a:t>
            </a:r>
          </a:p>
          <a:p>
            <a:pPr marL="457200" indent="0">
              <a:buNone/>
            </a:pPr>
            <a:r>
              <a:rPr lang="en-US" sz="2800" b="1"/>
              <a:t>System.out.println("This is constructor of class A");</a:t>
            </a:r>
          </a:p>
          <a:p>
            <a:pPr marL="169863" indent="0">
              <a:buNone/>
            </a:pPr>
            <a:r>
              <a:rPr lang="en-US" sz="2800" b="1"/>
              <a:t>} } </a:t>
            </a:r>
          </a:p>
          <a:p>
            <a:pPr marL="0" indent="0">
              <a:buNone/>
            </a:pPr>
            <a:r>
              <a:rPr lang="en-US" sz="2800" b="1">
                <a:solidFill>
                  <a:srgbClr val="FF0000"/>
                </a:solidFill>
              </a:rPr>
              <a:t>class B extends A {</a:t>
            </a:r>
          </a:p>
          <a:p>
            <a:pPr marL="169863" indent="0">
              <a:buNone/>
            </a:pPr>
            <a:r>
              <a:rPr lang="en-US" sz="2800" b="1">
                <a:solidFill>
                  <a:srgbClr val="FF0000"/>
                </a:solidFill>
              </a:rPr>
              <a:t>private int b;</a:t>
            </a:r>
          </a:p>
          <a:p>
            <a:pPr marL="169863" indent="0">
              <a:buNone/>
            </a:pPr>
            <a:r>
              <a:rPr lang="en-US" sz="2800" b="1">
                <a:solidFill>
                  <a:srgbClr val="FF0000"/>
                </a:solidFill>
              </a:rPr>
              <a:t>private double c;</a:t>
            </a:r>
          </a:p>
          <a:p>
            <a:pPr marL="169863" indent="0">
              <a:buNone/>
            </a:pPr>
            <a:r>
              <a:rPr lang="en-US" sz="2800" b="1">
                <a:solidFill>
                  <a:srgbClr val="FF0000"/>
                </a:solidFill>
              </a:rPr>
              <a:t>public B(int a, int b, double c) {</a:t>
            </a:r>
          </a:p>
          <a:p>
            <a:pPr marL="457200" indent="0">
              <a:buNone/>
            </a:pPr>
            <a:r>
              <a:rPr lang="en-US" sz="2800" b="1">
                <a:solidFill>
                  <a:schemeClr val="hlink"/>
                </a:solidFill>
              </a:rPr>
              <a:t>super(a);</a:t>
            </a:r>
          </a:p>
          <a:p>
            <a:pPr marL="457200" indent="0">
              <a:buNone/>
            </a:pPr>
            <a:r>
              <a:rPr lang="en-US" sz="2800" b="1">
                <a:solidFill>
                  <a:srgbClr val="FF0000"/>
                </a:solidFill>
              </a:rPr>
              <a:t>this.b = b;</a:t>
            </a:r>
          </a:p>
          <a:p>
            <a:pPr marL="457200" indent="0">
              <a:buNone/>
            </a:pPr>
            <a:r>
              <a:rPr lang="en-US" sz="2800" b="1">
                <a:solidFill>
                  <a:srgbClr val="FF0000"/>
                </a:solidFill>
              </a:rPr>
              <a:t>this.c = c;</a:t>
            </a:r>
          </a:p>
          <a:p>
            <a:pPr marL="457200" indent="0">
              <a:buNone/>
            </a:pPr>
            <a:r>
              <a:rPr lang="en-US" sz="2800" b="1">
                <a:solidFill>
                  <a:srgbClr val="FF0000"/>
                </a:solidFill>
              </a:rPr>
              <a:t>System.out.println("This is constructor of class B");</a:t>
            </a:r>
          </a:p>
          <a:p>
            <a:pPr marL="169863" indent="0">
              <a:buNone/>
            </a:pPr>
            <a:r>
              <a:rPr lang="en-US" sz="2800" b="1">
                <a:solidFill>
                  <a:srgbClr val="FF0000"/>
                </a:solidFill>
              </a:rPr>
              <a:t>} } </a:t>
            </a:r>
          </a:p>
        </p:txBody>
      </p:sp>
    </p:spTree>
    <p:extLst>
      <p:ext uri="{BB962C8B-B14F-4D97-AF65-F5344CB8AC3E}">
        <p14:creationId xmlns:p14="http://schemas.microsoft.com/office/powerpoint/2010/main" val="2571923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9"/>
                                        </p:tgtEl>
                                        <p:attrNameLst>
                                          <p:attrName>style.visibility</p:attrName>
                                        </p:attrNameLst>
                                      </p:cBhvr>
                                      <p:to>
                                        <p:strVal val="visible"/>
                                      </p:to>
                                    </p:set>
                                    <p:anim calcmode="lin" valueType="num">
                                      <p:cBhvr additive="base">
                                        <p:cTn id="7" dur="500" fill="hold"/>
                                        <p:tgtEl>
                                          <p:spTgt spid="13319"/>
                                        </p:tgtEl>
                                        <p:attrNameLst>
                                          <p:attrName>ppt_x</p:attrName>
                                        </p:attrNameLst>
                                      </p:cBhvr>
                                      <p:tavLst>
                                        <p:tav tm="0">
                                          <p:val>
                                            <p:strVal val="#ppt_x"/>
                                          </p:val>
                                        </p:tav>
                                        <p:tav tm="100000">
                                          <p:val>
                                            <p:strVal val="#ppt_x"/>
                                          </p:val>
                                        </p:tav>
                                      </p:tavLst>
                                    </p:anim>
                                    <p:anim calcmode="lin" valueType="num">
                                      <p:cBhvr additive="base">
                                        <p:cTn id="8" dur="500" fill="hold"/>
                                        <p:tgtEl>
                                          <p:spTgt spid="1331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3317"/>
                                        </p:tgtEl>
                                        <p:attrNameLst>
                                          <p:attrName>style.visibility</p:attrName>
                                        </p:attrNameLst>
                                      </p:cBhvr>
                                      <p:to>
                                        <p:strVal val="visible"/>
                                      </p:to>
                                    </p:set>
                                    <p:animEffect transition="in" filter="box(in)">
                                      <p:cBhvr>
                                        <p:cTn id="13" dur="500"/>
                                        <p:tgtEl>
                                          <p:spTgt spid="1331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3318"/>
                                        </p:tgtEl>
                                        <p:attrNameLst>
                                          <p:attrName>style.visibility</p:attrName>
                                        </p:attrNameLst>
                                      </p:cBhvr>
                                      <p:to>
                                        <p:strVal val="visible"/>
                                      </p:to>
                                    </p:set>
                                    <p:animEffect transition="in" filter="box(in)">
                                      <p:cBhvr>
                                        <p:cTn id="18" dur="500"/>
                                        <p:tgtEl>
                                          <p:spTgt spid="13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9" grpId="0" animBg="1"/>
      <p:bldP spid="13317" grpId="0" animBg="1"/>
      <p:bldP spid="1331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Hiện thực tính kế thừa trong Java</a:t>
            </a:r>
            <a:br>
              <a:rPr lang="en-US"/>
            </a:br>
            <a:r>
              <a:rPr lang="en-US" altLang="en-US"/>
              <a:t>Gọi tường minh hàm khởi tạo</a:t>
            </a:r>
            <a:endParaRPr lang="en-US" dirty="0"/>
          </a:p>
        </p:txBody>
      </p:sp>
      <p:sp>
        <p:nvSpPr>
          <p:cNvPr id="3" name="Content Placeholder 2"/>
          <p:cNvSpPr>
            <a:spLocks noGrp="1"/>
          </p:cNvSpPr>
          <p:nvPr>
            <p:ph idx="1"/>
          </p:nvPr>
        </p:nvSpPr>
        <p:spPr/>
        <p:txBody>
          <a:bodyPr/>
          <a:lstStyle/>
          <a:p>
            <a:r>
              <a:rPr lang="en-US" altLang="en-US"/>
              <a:t>Ví dụ:</a:t>
            </a:r>
          </a:p>
          <a:p>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23</a:t>
            </a:fld>
            <a:endParaRPr lang="en-US" dirty="0"/>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678" y="2406703"/>
            <a:ext cx="8347200" cy="245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4678" y="4861651"/>
            <a:ext cx="7619455" cy="1994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53304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Hiện thực tính kế thừa trong Java</a:t>
            </a:r>
            <a:br>
              <a:rPr lang="en-US"/>
            </a:br>
            <a:r>
              <a:rPr lang="en-US"/>
              <a:t>Phạm vi truy cập</a:t>
            </a:r>
            <a:endParaRPr lang="en-US" dirty="0"/>
          </a:p>
        </p:txBody>
      </p:sp>
      <p:sp>
        <p:nvSpPr>
          <p:cNvPr id="3" name="Content Placeholder 2"/>
          <p:cNvSpPr>
            <a:spLocks noGrp="1"/>
          </p:cNvSpPr>
          <p:nvPr>
            <p:ph idx="1"/>
          </p:nvPr>
        </p:nvSpPr>
        <p:spPr/>
        <p:txBody>
          <a:bodyPr/>
          <a:lstStyle/>
          <a:p>
            <a:r>
              <a:rPr lang="en-US"/>
              <a:t>Sử dụng truy cập </a:t>
            </a:r>
            <a:r>
              <a:rPr lang="en-US">
                <a:solidFill>
                  <a:srgbClr val="FF0000"/>
                </a:solidFill>
              </a:rPr>
              <a:t>protected</a:t>
            </a:r>
            <a:r>
              <a:rPr lang="en-US"/>
              <a:t> trong thừa kế</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24</a:t>
            </a:fld>
            <a:endParaRPr lang="en-US" dirty="0"/>
          </a:p>
        </p:txBody>
      </p:sp>
      <p:graphicFrame>
        <p:nvGraphicFramePr>
          <p:cNvPr id="5" name="Group 5"/>
          <p:cNvGraphicFramePr>
            <a:graphicFrameLocks/>
          </p:cNvGraphicFramePr>
          <p:nvPr>
            <p:extLst>
              <p:ext uri="{D42A27DB-BD31-4B8C-83A1-F6EECF244321}">
                <p14:modId xmlns:p14="http://schemas.microsoft.com/office/powerpoint/2010/main" val="2991167751"/>
              </p:ext>
            </p:extLst>
          </p:nvPr>
        </p:nvGraphicFramePr>
        <p:xfrm>
          <a:off x="1730879" y="2596983"/>
          <a:ext cx="8697533" cy="3113090"/>
        </p:xfrm>
        <a:graphic>
          <a:graphicData uri="http://schemas.openxmlformats.org/drawingml/2006/table">
            <a:tbl>
              <a:tblPr/>
              <a:tblGrid>
                <a:gridCol w="2502031">
                  <a:extLst>
                    <a:ext uri="{9D8B030D-6E8A-4147-A177-3AD203B41FA5}">
                      <a16:colId xmlns:a16="http://schemas.microsoft.com/office/drawing/2014/main" val="20000"/>
                    </a:ext>
                  </a:extLst>
                </a:gridCol>
                <a:gridCol w="929107">
                  <a:extLst>
                    <a:ext uri="{9D8B030D-6E8A-4147-A177-3AD203B41FA5}">
                      <a16:colId xmlns:a16="http://schemas.microsoft.com/office/drawing/2014/main" val="20001"/>
                    </a:ext>
                  </a:extLst>
                </a:gridCol>
                <a:gridCol w="1786390">
                  <a:extLst>
                    <a:ext uri="{9D8B030D-6E8A-4147-A177-3AD203B41FA5}">
                      <a16:colId xmlns:a16="http://schemas.microsoft.com/office/drawing/2014/main" val="20002"/>
                    </a:ext>
                  </a:extLst>
                </a:gridCol>
                <a:gridCol w="1742485">
                  <a:extLst>
                    <a:ext uri="{9D8B030D-6E8A-4147-A177-3AD203B41FA5}">
                      <a16:colId xmlns:a16="http://schemas.microsoft.com/office/drawing/2014/main" val="20003"/>
                    </a:ext>
                  </a:extLst>
                </a:gridCol>
                <a:gridCol w="1737520">
                  <a:extLst>
                    <a:ext uri="{9D8B030D-6E8A-4147-A177-3AD203B41FA5}">
                      <a16:colId xmlns:a16="http://schemas.microsoft.com/office/drawing/2014/main" val="20004"/>
                    </a:ext>
                  </a:extLst>
                </a:gridCol>
              </a:tblGrid>
              <a:tr h="438138">
                <a:tc gridSpan="5">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Access Levels</a:t>
                      </a:r>
                    </a:p>
                  </a:txBody>
                  <a:tcPr marT="45716" marB="45716"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C382"/>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38138">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Modifier</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Class</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0CED6"/>
                    </a:solid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Package</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0CED6"/>
                    </a:solid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Subclass</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0CED6"/>
                    </a:solid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World</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0CED6"/>
                    </a:solidFill>
                  </a:tcPr>
                </a:tc>
                <a:extLst>
                  <a:ext uri="{0D108BD9-81ED-4DB2-BD59-A6C34878D82A}">
                    <a16:rowId xmlns:a16="http://schemas.microsoft.com/office/drawing/2014/main" val="10001"/>
                  </a:ext>
                </a:extLst>
              </a:tr>
              <a:tr h="406561">
                <a:tc>
                  <a:txBody>
                    <a:bodyPr/>
                    <a:lstStyle/>
                    <a:p>
                      <a:pPr marL="0" marR="0" lvl="0" indent="0" algn="l"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CC0000"/>
                          </a:solidFill>
                          <a:effectLst/>
                          <a:latin typeface="Times New Roman" panose="02020603050405020304" pitchFamily="18" charset="0"/>
                          <a:cs typeface="Times New Roman" panose="02020603050405020304" pitchFamily="18" charset="0"/>
                        </a:rPr>
                        <a:t>    public</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A1"/>
                    </a:solid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4845">
                <a:tc>
                  <a:txBody>
                    <a:bodyPr/>
                    <a:lstStyle/>
                    <a:p>
                      <a:pPr marL="0" marR="0" lvl="0" indent="0" algn="l"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CC0000"/>
                          </a:solidFill>
                          <a:effectLst/>
                          <a:latin typeface="Times New Roman" panose="02020603050405020304" pitchFamily="18" charset="0"/>
                          <a:cs typeface="Times New Roman" panose="02020603050405020304" pitchFamily="18" charset="0"/>
                        </a:rPr>
                        <a:t>    protected</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A1"/>
                    </a:solid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dirty="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7030A0"/>
                          </a:solidFill>
                          <a:effectLst/>
                          <a:latin typeface="Times New Roman" panose="02020603050405020304" pitchFamily="18" charset="0"/>
                          <a:cs typeface="Times New Roman" panose="02020603050405020304" pitchFamily="18" charset="0"/>
                        </a:rPr>
                        <a:t>N</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83955">
                <a:tc>
                  <a:txBody>
                    <a:bodyPr/>
                    <a:lstStyle/>
                    <a:p>
                      <a:pPr marL="0" marR="0" lvl="0" indent="0" algn="l"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CC0000"/>
                          </a:solidFill>
                          <a:effectLst/>
                          <a:latin typeface="Times New Roman" panose="02020603050405020304" pitchFamily="18" charset="0"/>
                          <a:cs typeface="Times New Roman" panose="02020603050405020304" pitchFamily="18" charset="0"/>
                        </a:rPr>
                        <a:t>   no modifier</a:t>
                      </a:r>
                    </a:p>
                    <a:p>
                      <a:pPr marL="0" marR="0" lvl="0" indent="0" algn="l"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CC0000"/>
                          </a:solidFill>
                          <a:effectLst/>
                          <a:latin typeface="Times New Roman" panose="02020603050405020304" pitchFamily="18" charset="0"/>
                          <a:cs typeface="Times New Roman" panose="02020603050405020304" pitchFamily="18" charset="0"/>
                        </a:rPr>
                        <a:t>   [ package ]</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0FDA1"/>
                    </a:solid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kern="1200" cap="none" normalizeH="0" baseline="0">
                          <a:ln>
                            <a:noFill/>
                          </a:ln>
                          <a:solidFill>
                            <a:srgbClr val="7030A0"/>
                          </a:solidFill>
                          <a:effectLst/>
                          <a:latin typeface="Times New Roman" panose="02020603050405020304" pitchFamily="18" charset="0"/>
                          <a:ea typeface="+mn-ea"/>
                          <a:cs typeface="Times New Roman" panose="02020603050405020304" pitchFamily="18" charset="0"/>
                        </a:rPr>
                        <a:t>N</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7030A0"/>
                          </a:solidFill>
                          <a:effectLst/>
                          <a:latin typeface="Times New Roman" panose="02020603050405020304" pitchFamily="18" charset="0"/>
                          <a:cs typeface="Times New Roman" panose="02020603050405020304" pitchFamily="18" charset="0"/>
                        </a:rPr>
                        <a:t>N</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0113">
                <a:tc>
                  <a:txBody>
                    <a:bodyPr/>
                    <a:lstStyle/>
                    <a:p>
                      <a:pPr marL="0" marR="0" lvl="0" indent="0" algn="l"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CC0000"/>
                          </a:solidFill>
                          <a:effectLst/>
                          <a:latin typeface="Times New Roman" panose="02020603050405020304" pitchFamily="18" charset="0"/>
                          <a:cs typeface="Times New Roman" panose="02020603050405020304" pitchFamily="18" charset="0"/>
                        </a:rPr>
                        <a:t>   private</a:t>
                      </a:r>
                    </a:p>
                  </a:txBody>
                  <a:tcPr marT="45716" marB="4571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0FDA1"/>
                    </a:solid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a:ln>
                            <a:noFill/>
                          </a:ln>
                          <a:solidFill>
                            <a:srgbClr val="0070C0"/>
                          </a:solidFill>
                          <a:effectLst/>
                          <a:latin typeface="Times New Roman" panose="02020603050405020304" pitchFamily="18" charset="0"/>
                          <a:cs typeface="Times New Roman" panose="02020603050405020304" pitchFamily="18" charset="0"/>
                        </a:rPr>
                        <a:t>Y</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kern="1200" cap="none" normalizeH="0" baseline="0">
                          <a:ln>
                            <a:noFill/>
                          </a:ln>
                          <a:solidFill>
                            <a:srgbClr val="7030A0"/>
                          </a:solidFill>
                          <a:effectLst/>
                          <a:latin typeface="Times New Roman" panose="02020603050405020304" pitchFamily="18" charset="0"/>
                          <a:ea typeface="+mn-ea"/>
                          <a:cs typeface="Times New Roman" panose="02020603050405020304" pitchFamily="18" charset="0"/>
                        </a:rPr>
                        <a:t>N</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kern="1200" cap="none" normalizeH="0" baseline="0">
                          <a:ln>
                            <a:noFill/>
                          </a:ln>
                          <a:solidFill>
                            <a:srgbClr val="7030A0"/>
                          </a:solidFill>
                          <a:effectLst/>
                          <a:latin typeface="Times New Roman" panose="02020603050405020304" pitchFamily="18" charset="0"/>
                          <a:ea typeface="+mn-ea"/>
                          <a:cs typeface="Times New Roman" panose="02020603050405020304" pitchFamily="18" charset="0"/>
                        </a:rPr>
                        <a:t>N</a:t>
                      </a:r>
                    </a:p>
                  </a:txBody>
                  <a:tcPr marT="45716" marB="4571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25000"/>
                        </a:spcAft>
                        <a:buClr>
                          <a:schemeClr val="tx1"/>
                        </a:buClr>
                        <a:buSzTx/>
                        <a:buFontTx/>
                        <a:buNone/>
                        <a:tabLst/>
                      </a:pPr>
                      <a:r>
                        <a:rPr kumimoji="0" lang="en-US" sz="2400" b="1" i="0" u="none" strike="noStrike" cap="none" normalizeH="0" baseline="0" dirty="0">
                          <a:ln>
                            <a:noFill/>
                          </a:ln>
                          <a:solidFill>
                            <a:srgbClr val="7030A0"/>
                          </a:solidFill>
                          <a:effectLst/>
                          <a:latin typeface="Times New Roman" panose="02020603050405020304" pitchFamily="18" charset="0"/>
                          <a:cs typeface="Times New Roman" panose="02020603050405020304" pitchFamily="18" charset="0"/>
                        </a:rPr>
                        <a:t>N</a:t>
                      </a:r>
                    </a:p>
                  </a:txBody>
                  <a:tcPr marT="45716" marB="4571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4086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4.3. Hiện thực tính kế thừa trong Java</a:t>
            </a:r>
            <a:br>
              <a:rPr lang="en-US"/>
            </a:br>
            <a:r>
              <a:rPr lang="en-US"/>
              <a:t>Ví dụ</a:t>
            </a:r>
          </a:p>
        </p:txBody>
      </p:sp>
      <p:sp>
        <p:nvSpPr>
          <p:cNvPr id="9" name="Rectangle 3"/>
          <p:cNvSpPr>
            <a:spLocks noChangeArrowheads="1"/>
          </p:cNvSpPr>
          <p:nvPr/>
        </p:nvSpPr>
        <p:spPr bwMode="auto">
          <a:xfrm>
            <a:off x="6335186" y="1438902"/>
            <a:ext cx="4597400" cy="381000"/>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spAutoFit/>
          </a:bodyPr>
          <a:lstStyle/>
          <a:p>
            <a:pPr algn="ctr">
              <a:spcBef>
                <a:spcPct val="0"/>
              </a:spcBef>
              <a:defRPr/>
            </a:pPr>
            <a:r>
              <a:rPr lang="en-US" sz="1800">
                <a:solidFill>
                  <a:srgbClr val="0000FF"/>
                </a:solidFill>
                <a:latin typeface="Arial Unicode MS" pitchFamily="34" charset="-128"/>
              </a:rPr>
              <a:t>Circle</a:t>
            </a:r>
          </a:p>
        </p:txBody>
      </p:sp>
      <p:sp>
        <p:nvSpPr>
          <p:cNvPr id="10" name="Rectangle 4"/>
          <p:cNvSpPr>
            <a:spLocks noChangeArrowheads="1"/>
          </p:cNvSpPr>
          <p:nvPr/>
        </p:nvSpPr>
        <p:spPr bwMode="auto">
          <a:xfrm>
            <a:off x="6335186" y="1819902"/>
            <a:ext cx="4597400" cy="381000"/>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spcBef>
                <a:spcPct val="20000"/>
              </a:spcBef>
              <a:defRPr/>
            </a:pPr>
            <a:r>
              <a:rPr kumimoji="1" lang="en-US" sz="1800" b="0">
                <a:solidFill>
                  <a:srgbClr val="0000FF"/>
                </a:solidFill>
                <a:latin typeface="Arial Unicode MS" pitchFamily="34" charset="-128"/>
              </a:rPr>
              <a:t>- radius : double</a:t>
            </a:r>
          </a:p>
        </p:txBody>
      </p:sp>
      <p:sp>
        <p:nvSpPr>
          <p:cNvPr id="11" name="Rectangle 5"/>
          <p:cNvSpPr>
            <a:spLocks noChangeArrowheads="1"/>
          </p:cNvSpPr>
          <p:nvPr/>
        </p:nvSpPr>
        <p:spPr bwMode="auto">
          <a:xfrm>
            <a:off x="6335186" y="2200903"/>
            <a:ext cx="4597400" cy="1447799"/>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defRPr/>
            </a:pPr>
            <a:r>
              <a:rPr kumimoji="1" lang="en-US" sz="1800" b="0">
                <a:solidFill>
                  <a:srgbClr val="0000FF"/>
                </a:solidFill>
                <a:latin typeface="Arial Unicode MS" pitchFamily="34" charset="-128"/>
              </a:rPr>
              <a:t>+ Circle()</a:t>
            </a:r>
          </a:p>
          <a:p>
            <a:pPr>
              <a:defRPr/>
            </a:pPr>
            <a:r>
              <a:rPr kumimoji="1" lang="en-US" sz="1800" b="0">
                <a:solidFill>
                  <a:srgbClr val="0000FF"/>
                </a:solidFill>
                <a:latin typeface="Arial Unicode MS" pitchFamily="34" charset="-128"/>
              </a:rPr>
              <a:t>+ Circle(r : double)</a:t>
            </a:r>
          </a:p>
          <a:p>
            <a:pPr>
              <a:defRPr/>
            </a:pPr>
            <a:r>
              <a:rPr kumimoji="1" lang="en-US" sz="1800" b="0">
                <a:solidFill>
                  <a:srgbClr val="0000FF"/>
                </a:solidFill>
                <a:latin typeface="Arial Unicode MS" pitchFamily="34" charset="-128"/>
              </a:rPr>
              <a:t>+ getRadius() : double</a:t>
            </a:r>
          </a:p>
          <a:p>
            <a:pPr>
              <a:defRPr/>
            </a:pPr>
            <a:r>
              <a:rPr kumimoji="1" lang="en-US" sz="1800" b="0">
                <a:solidFill>
                  <a:srgbClr val="0000FF"/>
                </a:solidFill>
                <a:latin typeface="Arial Unicode MS" pitchFamily="34" charset="-128"/>
              </a:rPr>
              <a:t>+ setRadius(r : double) : void</a:t>
            </a:r>
          </a:p>
          <a:p>
            <a:pPr>
              <a:defRPr/>
            </a:pPr>
            <a:r>
              <a:rPr kumimoji="1" lang="en-US" sz="1800" b="0">
                <a:solidFill>
                  <a:srgbClr val="0000FF"/>
                </a:solidFill>
                <a:latin typeface="Arial Unicode MS" pitchFamily="34" charset="-128"/>
              </a:rPr>
              <a:t>+ getArea() : double</a:t>
            </a:r>
          </a:p>
        </p:txBody>
      </p:sp>
      <p:sp>
        <p:nvSpPr>
          <p:cNvPr id="12" name="Isosceles Triangle 11"/>
          <p:cNvSpPr/>
          <p:nvPr/>
        </p:nvSpPr>
        <p:spPr>
          <a:xfrm>
            <a:off x="8432801" y="3664744"/>
            <a:ext cx="406400" cy="228600"/>
          </a:xfrm>
          <a:prstGeom prst="triangl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3" name="Straight Connector 12"/>
          <p:cNvCxnSpPr>
            <a:stCxn id="12" idx="3"/>
          </p:cNvCxnSpPr>
          <p:nvPr/>
        </p:nvCxnSpPr>
        <p:spPr>
          <a:xfrm rot="5400000">
            <a:off x="8405550" y="4121680"/>
            <a:ext cx="458788" cy="211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Rectangle 9"/>
          <p:cNvSpPr>
            <a:spLocks noChangeArrowheads="1"/>
          </p:cNvSpPr>
          <p:nvPr/>
        </p:nvSpPr>
        <p:spPr bwMode="auto">
          <a:xfrm>
            <a:off x="6299201" y="4350544"/>
            <a:ext cx="4673600" cy="369888"/>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spAutoFit/>
          </a:bodyPr>
          <a:lstStyle/>
          <a:p>
            <a:pPr algn="ctr">
              <a:spcBef>
                <a:spcPct val="0"/>
              </a:spcBef>
              <a:defRPr/>
            </a:pPr>
            <a:r>
              <a:rPr lang="en-US" sz="1800">
                <a:solidFill>
                  <a:srgbClr val="0000FF"/>
                </a:solidFill>
                <a:latin typeface="Arial Unicode MS" pitchFamily="34" charset="-128"/>
              </a:rPr>
              <a:t>Cylinder</a:t>
            </a:r>
          </a:p>
        </p:txBody>
      </p:sp>
      <p:sp>
        <p:nvSpPr>
          <p:cNvPr id="15" name="Rectangle 10"/>
          <p:cNvSpPr>
            <a:spLocks noChangeArrowheads="1"/>
          </p:cNvSpPr>
          <p:nvPr/>
        </p:nvSpPr>
        <p:spPr bwMode="auto">
          <a:xfrm>
            <a:off x="6299201" y="4731544"/>
            <a:ext cx="4673600" cy="304800"/>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spcBef>
                <a:spcPct val="0"/>
              </a:spcBef>
              <a:defRPr/>
            </a:pPr>
            <a:r>
              <a:rPr lang="en-US" sz="1800" b="0">
                <a:solidFill>
                  <a:srgbClr val="0000FF"/>
                </a:solidFill>
                <a:latin typeface="Arial Unicode MS" pitchFamily="34" charset="-128"/>
              </a:rPr>
              <a:t>- height: double</a:t>
            </a:r>
          </a:p>
        </p:txBody>
      </p:sp>
      <p:sp>
        <p:nvSpPr>
          <p:cNvPr id="16" name="Rectangle 11"/>
          <p:cNvSpPr>
            <a:spLocks noChangeArrowheads="1"/>
          </p:cNvSpPr>
          <p:nvPr/>
        </p:nvSpPr>
        <p:spPr bwMode="auto">
          <a:xfrm>
            <a:off x="6299201" y="5036344"/>
            <a:ext cx="4673600" cy="1748589"/>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lstStyle/>
          <a:p>
            <a:pPr>
              <a:defRPr/>
            </a:pPr>
            <a:r>
              <a:rPr kumimoji="1" lang="en-US" sz="1800" b="0">
                <a:solidFill>
                  <a:srgbClr val="0000FF"/>
                </a:solidFill>
                <a:latin typeface="Arial Unicode MS" pitchFamily="34" charset="-128"/>
              </a:rPr>
              <a:t>+ Cylinder()</a:t>
            </a:r>
          </a:p>
          <a:p>
            <a:pPr>
              <a:defRPr/>
            </a:pPr>
            <a:r>
              <a:rPr kumimoji="1" lang="en-US" sz="1800" b="0">
                <a:solidFill>
                  <a:srgbClr val="0000FF"/>
                </a:solidFill>
                <a:latin typeface="Arial Unicode MS" pitchFamily="34" charset="-128"/>
              </a:rPr>
              <a:t>+ Cylinder(r : double, h : double)</a:t>
            </a:r>
          </a:p>
          <a:p>
            <a:pPr>
              <a:defRPr/>
            </a:pPr>
            <a:r>
              <a:rPr kumimoji="1" lang="en-US" sz="1800" b="0">
                <a:solidFill>
                  <a:srgbClr val="0000FF"/>
                </a:solidFill>
                <a:latin typeface="Arial Unicode MS" pitchFamily="34" charset="-128"/>
              </a:rPr>
              <a:t>+ getHeight() : double</a:t>
            </a:r>
          </a:p>
          <a:p>
            <a:pPr>
              <a:defRPr/>
            </a:pPr>
            <a:r>
              <a:rPr kumimoji="1" lang="en-US" sz="1800" b="0">
                <a:solidFill>
                  <a:srgbClr val="0000FF"/>
                </a:solidFill>
                <a:latin typeface="Arial Unicode MS" pitchFamily="34" charset="-128"/>
              </a:rPr>
              <a:t>+ setHeight(l : double) : void</a:t>
            </a:r>
          </a:p>
          <a:p>
            <a:pPr>
              <a:defRPr/>
            </a:pPr>
            <a:r>
              <a:rPr kumimoji="1" lang="en-US" sz="1800" b="0">
                <a:solidFill>
                  <a:srgbClr val="0000FF"/>
                </a:solidFill>
                <a:latin typeface="Arial Unicode MS" pitchFamily="34" charset="-128"/>
              </a:rPr>
              <a:t>+ getArea(): double</a:t>
            </a:r>
            <a:endParaRPr lang="en-US" sz="1800" b="0">
              <a:solidFill>
                <a:srgbClr val="0000FF"/>
              </a:solidFill>
              <a:latin typeface="Arial Unicode MS" pitchFamily="34" charset="-128"/>
            </a:endParaRPr>
          </a:p>
          <a:p>
            <a:pPr>
              <a:defRPr/>
            </a:pPr>
            <a:r>
              <a:rPr kumimoji="1" lang="en-US" sz="1800" b="0">
                <a:solidFill>
                  <a:srgbClr val="0000FF"/>
                </a:solidFill>
                <a:latin typeface="Arial Unicode MS" pitchFamily="34" charset="-128"/>
              </a:rPr>
              <a:t>+ getVolume() : double</a:t>
            </a:r>
          </a:p>
        </p:txBody>
      </p:sp>
      <p:grpSp>
        <p:nvGrpSpPr>
          <p:cNvPr id="3" name="Group 25"/>
          <p:cNvGrpSpPr>
            <a:grpSpLocks/>
          </p:cNvGrpSpPr>
          <p:nvPr/>
        </p:nvGrpSpPr>
        <p:grpSpPr bwMode="auto">
          <a:xfrm>
            <a:off x="1219201" y="4350544"/>
            <a:ext cx="5080000" cy="1081088"/>
            <a:chOff x="914400" y="4191000"/>
            <a:chExt cx="3810000" cy="1081088"/>
          </a:xfrm>
        </p:grpSpPr>
        <p:sp>
          <p:nvSpPr>
            <p:cNvPr id="22" name="Line 13"/>
            <p:cNvSpPr>
              <a:spLocks noChangeShapeType="1"/>
            </p:cNvSpPr>
            <p:nvPr/>
          </p:nvSpPr>
          <p:spPr bwMode="auto">
            <a:xfrm flipV="1">
              <a:off x="4038600" y="4448175"/>
              <a:ext cx="685800" cy="0"/>
            </a:xfrm>
            <a:prstGeom prst="line">
              <a:avLst/>
            </a:prstGeom>
            <a:solidFill>
              <a:schemeClr val="accent2">
                <a:lumMod val="20000"/>
                <a:lumOff val="80000"/>
              </a:schemeClr>
            </a:solidFill>
            <a:ln w="28575">
              <a:solidFill>
                <a:schemeClr val="tx1"/>
              </a:solidFill>
              <a:prstDash val="dash"/>
              <a:round/>
              <a:headEnd type="none" w="sm" len="sm"/>
              <a:tailEnd type="arrow" w="lg" len="med"/>
            </a:ln>
          </p:spPr>
          <p:txBody>
            <a:bodyPr anchorCtr="1">
              <a:spAutoFit/>
            </a:bodyPr>
            <a:lstStyle/>
            <a:p>
              <a:pPr>
                <a:defRPr/>
              </a:pPr>
              <a:endParaRPr lang="en-US" sz="1800" b="0">
                <a:solidFill>
                  <a:srgbClr val="0000FF"/>
                </a:solidFill>
              </a:endParaRPr>
            </a:p>
          </p:txBody>
        </p:sp>
        <p:sp>
          <p:nvSpPr>
            <p:cNvPr id="23" name="Rectangle 14"/>
            <p:cNvSpPr>
              <a:spLocks noChangeArrowheads="1"/>
            </p:cNvSpPr>
            <p:nvPr/>
          </p:nvSpPr>
          <p:spPr bwMode="auto">
            <a:xfrm>
              <a:off x="914400" y="4191000"/>
              <a:ext cx="3124200" cy="369888"/>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spAutoFit/>
            </a:bodyPr>
            <a:lstStyle/>
            <a:p>
              <a:pPr algn="ctr">
                <a:spcBef>
                  <a:spcPct val="0"/>
                </a:spcBef>
                <a:defRPr/>
              </a:pPr>
              <a:r>
                <a:rPr kumimoji="1" lang="en-US" sz="1800" b="0">
                  <a:solidFill>
                    <a:srgbClr val="0000FF"/>
                  </a:solidFill>
                  <a:latin typeface="Arial Unicode MS" pitchFamily="34" charset="-128"/>
                </a:rPr>
                <a:t>TestCylinder</a:t>
              </a:r>
            </a:p>
          </p:txBody>
        </p:sp>
        <p:sp>
          <p:nvSpPr>
            <p:cNvPr id="24" name="Rectangle 15"/>
            <p:cNvSpPr>
              <a:spLocks noChangeArrowheads="1"/>
            </p:cNvSpPr>
            <p:nvPr/>
          </p:nvSpPr>
          <p:spPr bwMode="auto">
            <a:xfrm>
              <a:off x="914400" y="4572000"/>
              <a:ext cx="3124200" cy="304800"/>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lgn="ctr">
                <a:spcBef>
                  <a:spcPct val="0"/>
                </a:spcBef>
                <a:defRPr/>
              </a:pPr>
              <a:endParaRPr lang="en-US" sz="1800" b="0">
                <a:solidFill>
                  <a:srgbClr val="0000FF"/>
                </a:solidFill>
                <a:latin typeface="Verdana" pitchFamily="34" charset="0"/>
              </a:endParaRPr>
            </a:p>
          </p:txBody>
        </p:sp>
        <p:sp>
          <p:nvSpPr>
            <p:cNvPr id="25" name="Rectangle 16"/>
            <p:cNvSpPr>
              <a:spLocks noChangeArrowheads="1"/>
            </p:cNvSpPr>
            <p:nvPr/>
          </p:nvSpPr>
          <p:spPr bwMode="auto">
            <a:xfrm>
              <a:off x="914400" y="4800600"/>
              <a:ext cx="3124200" cy="471488"/>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spcBef>
                  <a:spcPct val="0"/>
                </a:spcBef>
                <a:defRPr/>
              </a:pPr>
              <a:r>
                <a:rPr lang="en-US" sz="1800" b="0">
                  <a:solidFill>
                    <a:srgbClr val="0000FF"/>
                  </a:solidFill>
                  <a:latin typeface="Arial Unicode MS" pitchFamily="34" charset="-128"/>
                </a:rPr>
                <a:t>+ main (args : String[]) : void</a:t>
              </a:r>
            </a:p>
          </p:txBody>
        </p:sp>
      </p:grpSp>
    </p:spTree>
    <p:extLst>
      <p:ext uri="{BB962C8B-B14F-4D97-AF65-F5344CB8AC3E}">
        <p14:creationId xmlns:p14="http://schemas.microsoft.com/office/powerpoint/2010/main" val="28119103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4" grpId="0" animBg="1"/>
      <p:bldP spid="15" grpId="0" animBg="1"/>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4.3. Hiện thực tính kế thừa trong Java</a:t>
            </a:r>
            <a:br>
              <a:rPr lang="en-US"/>
            </a:br>
            <a:r>
              <a:rPr lang="en-US"/>
              <a:t>Ví dụ</a:t>
            </a:r>
          </a:p>
        </p:txBody>
      </p:sp>
      <p:graphicFrame>
        <p:nvGraphicFramePr>
          <p:cNvPr id="284675" name="Group 3"/>
          <p:cNvGraphicFramePr>
            <a:graphicFrameLocks noGrp="1"/>
          </p:cNvGraphicFramePr>
          <p:nvPr>
            <p:ph idx="1"/>
            <p:extLst>
              <p:ext uri="{D42A27DB-BD31-4B8C-83A1-F6EECF244321}">
                <p14:modId xmlns:p14="http://schemas.microsoft.com/office/powerpoint/2010/main" val="1848945209"/>
              </p:ext>
            </p:extLst>
          </p:nvPr>
        </p:nvGraphicFramePr>
        <p:xfrm>
          <a:off x="609600" y="1855788"/>
          <a:ext cx="10972800" cy="4288338"/>
        </p:xfrm>
        <a:graphic>
          <a:graphicData uri="http://schemas.openxmlformats.org/drawingml/2006/table">
            <a:tbl>
              <a:tblPr/>
              <a:tblGrid>
                <a:gridCol w="4887884">
                  <a:extLst>
                    <a:ext uri="{9D8B030D-6E8A-4147-A177-3AD203B41FA5}">
                      <a16:colId xmlns:a16="http://schemas.microsoft.com/office/drawing/2014/main" val="20000"/>
                    </a:ext>
                  </a:extLst>
                </a:gridCol>
                <a:gridCol w="6084916">
                  <a:extLst>
                    <a:ext uri="{9D8B030D-6E8A-4147-A177-3AD203B41FA5}">
                      <a16:colId xmlns:a16="http://schemas.microsoft.com/office/drawing/2014/main" val="20001"/>
                    </a:ext>
                  </a:extLst>
                </a:gridCol>
              </a:tblGrid>
              <a:tr h="4288338">
                <a:tc>
                  <a:txBody>
                    <a:bodyPr/>
                    <a:lstStyle/>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public class </a:t>
                      </a:r>
                      <a:r>
                        <a:rPr kumimoji="1" lang="en-US" sz="2000" b="1" i="0" u="none" strike="noStrike" cap="none" normalizeH="0" baseline="0">
                          <a:ln>
                            <a:noFill/>
                          </a:ln>
                          <a:solidFill>
                            <a:schemeClr val="tx1"/>
                          </a:solidFill>
                          <a:effectLst/>
                          <a:latin typeface="Arial" charset="0"/>
                        </a:rPr>
                        <a:t>Circle</a:t>
                      </a:r>
                      <a:r>
                        <a:rPr kumimoji="1" lang="en-US" sz="20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private double radius;</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public Circle()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radius = 0;</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public Circle (double r)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radius = r;</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ct val="200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hlink"/>
                          </a:solidFill>
                          <a:effectLst/>
                          <a:latin typeface="Arial" charset="0"/>
                        </a:rPr>
                        <a:t>   </a:t>
                      </a:r>
                      <a:r>
                        <a:rPr kumimoji="1" lang="en-US" sz="2000" b="0" i="0" u="none" strike="noStrike" cap="none" normalizeH="0" baseline="0">
                          <a:ln>
                            <a:noFill/>
                          </a:ln>
                          <a:solidFill>
                            <a:schemeClr val="tx1"/>
                          </a:solidFill>
                          <a:effectLst/>
                          <a:latin typeface="Arial" charset="0"/>
                        </a:rPr>
                        <a:t>public double getRadius()   {</a:t>
                      </a:r>
                    </a:p>
                    <a:p>
                      <a:pPr marL="0" marR="0" lvl="0" indent="0" algn="l" defTabSz="914400" rtl="0" eaLnBrk="0" fontAlgn="base" latinLnBrk="0" hangingPunct="0">
                        <a:lnSpc>
                          <a:spcPct val="100000"/>
                        </a:lnSpc>
                        <a:spcBef>
                          <a:spcPct val="200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return radius;</a:t>
                      </a:r>
                    </a:p>
                    <a:p>
                      <a:pPr marL="0" marR="0" lvl="0" indent="0" algn="l" defTabSz="914400" rtl="0" eaLnBrk="0" fontAlgn="base" latinLnBrk="0" hangingPunct="0">
                        <a:lnSpc>
                          <a:spcPct val="100000"/>
                        </a:lnSpc>
                        <a:spcBef>
                          <a:spcPct val="200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 </a:t>
                      </a:r>
                    </a:p>
                  </a:txBody>
                  <a:tcPr marL="119703" marR="119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public void setRadius (double r)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radius = r;</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public double getArea()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return  radius*radius*Math.PI;</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     }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2000" b="0" i="0" u="none" strike="noStrike" cap="none" normalizeH="0" baseline="0">
                          <a:ln>
                            <a:noFill/>
                          </a:ln>
                          <a:solidFill>
                            <a:schemeClr val="tx1"/>
                          </a:solidFill>
                          <a:effectLst/>
                          <a:latin typeface="Arial" charset="0"/>
                        </a:rPr>
                        <a:t>}</a:t>
                      </a:r>
                    </a:p>
                  </a:txBody>
                  <a:tcPr marL="119703" marR="119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5611" name="Group 11"/>
          <p:cNvGrpSpPr>
            <a:grpSpLocks/>
          </p:cNvGrpSpPr>
          <p:nvPr/>
        </p:nvGrpSpPr>
        <p:grpSpPr bwMode="auto">
          <a:xfrm>
            <a:off x="6700253" y="4169558"/>
            <a:ext cx="4267200" cy="2329252"/>
            <a:chOff x="4781550" y="1161661"/>
            <a:chExt cx="3448050" cy="2329251"/>
          </a:xfrm>
        </p:grpSpPr>
        <p:sp>
          <p:nvSpPr>
            <p:cNvPr id="9" name="Rectangle 3"/>
            <p:cNvSpPr>
              <a:spLocks noChangeArrowheads="1"/>
            </p:cNvSpPr>
            <p:nvPr/>
          </p:nvSpPr>
          <p:spPr bwMode="auto">
            <a:xfrm>
              <a:off x="4781550" y="1161661"/>
              <a:ext cx="3448050" cy="369888"/>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spAutoFit/>
            </a:bodyPr>
            <a:lstStyle/>
            <a:p>
              <a:pPr algn="ctr">
                <a:spcBef>
                  <a:spcPct val="0"/>
                </a:spcBef>
                <a:defRPr/>
              </a:pPr>
              <a:r>
                <a:rPr lang="en-US" sz="1800">
                  <a:solidFill>
                    <a:srgbClr val="0000FF"/>
                  </a:solidFill>
                  <a:latin typeface="Arial Unicode MS" pitchFamily="34" charset="-128"/>
                </a:rPr>
                <a:t>Circle</a:t>
              </a:r>
            </a:p>
          </p:txBody>
        </p:sp>
        <p:sp>
          <p:nvSpPr>
            <p:cNvPr id="10" name="Rectangle 4"/>
            <p:cNvSpPr>
              <a:spLocks noChangeArrowheads="1"/>
            </p:cNvSpPr>
            <p:nvPr/>
          </p:nvSpPr>
          <p:spPr bwMode="auto">
            <a:xfrm>
              <a:off x="4781550" y="1524000"/>
              <a:ext cx="3448050" cy="381000"/>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spcBef>
                  <a:spcPct val="0"/>
                </a:spcBef>
                <a:defRPr/>
              </a:pPr>
              <a:r>
                <a:rPr lang="en-US" sz="1800" b="0">
                  <a:solidFill>
                    <a:srgbClr val="0000FF"/>
                  </a:solidFill>
                  <a:latin typeface="Arial Unicode MS" pitchFamily="34" charset="-128"/>
                </a:rPr>
                <a:t>- radius : double</a:t>
              </a:r>
            </a:p>
          </p:txBody>
        </p:sp>
        <p:sp>
          <p:nvSpPr>
            <p:cNvPr id="11" name="Rectangle 5"/>
            <p:cNvSpPr>
              <a:spLocks noChangeArrowheads="1"/>
            </p:cNvSpPr>
            <p:nvPr/>
          </p:nvSpPr>
          <p:spPr bwMode="auto">
            <a:xfrm>
              <a:off x="4781550" y="1905000"/>
              <a:ext cx="3448050" cy="1585912"/>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spcBef>
                  <a:spcPct val="20000"/>
                </a:spcBef>
                <a:defRPr/>
              </a:pPr>
              <a:r>
                <a:rPr lang="en-US" sz="1800" b="0">
                  <a:solidFill>
                    <a:srgbClr val="0000FF"/>
                  </a:solidFill>
                  <a:latin typeface="Arial Unicode MS" pitchFamily="34" charset="-128"/>
                </a:rPr>
                <a:t>+ Circle()</a:t>
              </a:r>
            </a:p>
            <a:p>
              <a:pPr>
                <a:spcBef>
                  <a:spcPct val="20000"/>
                </a:spcBef>
                <a:defRPr/>
              </a:pPr>
              <a:r>
                <a:rPr lang="en-US" sz="1800" b="0">
                  <a:solidFill>
                    <a:srgbClr val="0000FF"/>
                  </a:solidFill>
                  <a:latin typeface="Arial Unicode MS" pitchFamily="34" charset="-128"/>
                </a:rPr>
                <a:t>+ Circle(r : double)</a:t>
              </a:r>
            </a:p>
            <a:p>
              <a:pPr>
                <a:spcBef>
                  <a:spcPct val="20000"/>
                </a:spcBef>
                <a:defRPr/>
              </a:pPr>
              <a:r>
                <a:rPr lang="en-US" sz="1800" b="0">
                  <a:solidFill>
                    <a:srgbClr val="0000FF"/>
                  </a:solidFill>
                  <a:latin typeface="Arial Unicode MS" pitchFamily="34" charset="-128"/>
                </a:rPr>
                <a:t>+ getRadius() : double</a:t>
              </a:r>
            </a:p>
            <a:p>
              <a:pPr>
                <a:spcBef>
                  <a:spcPct val="20000"/>
                </a:spcBef>
                <a:defRPr/>
              </a:pPr>
              <a:r>
                <a:rPr lang="en-US" sz="1800" b="0">
                  <a:solidFill>
                    <a:srgbClr val="0000FF"/>
                  </a:solidFill>
                  <a:latin typeface="Arial Unicode MS" pitchFamily="34" charset="-128"/>
                </a:rPr>
                <a:t>+ setRadius(r : double) : void</a:t>
              </a:r>
            </a:p>
            <a:p>
              <a:pPr>
                <a:spcBef>
                  <a:spcPct val="20000"/>
                </a:spcBef>
                <a:defRPr/>
              </a:pPr>
              <a:r>
                <a:rPr lang="en-US" sz="1800" b="0">
                  <a:solidFill>
                    <a:srgbClr val="0000FF"/>
                  </a:solidFill>
                  <a:latin typeface="Arial Unicode MS" pitchFamily="34" charset="-128"/>
                </a:rPr>
                <a:t>+ getArea() : </a:t>
              </a:r>
              <a:r>
                <a:rPr lang="en-US" sz="1800" b="0">
                  <a:solidFill>
                    <a:srgbClr val="0000FF"/>
                  </a:solidFill>
                </a:rPr>
                <a:t>double</a:t>
              </a:r>
            </a:p>
          </p:txBody>
        </p:sp>
      </p:grpSp>
    </p:spTree>
    <p:extLst>
      <p:ext uri="{BB962C8B-B14F-4D97-AF65-F5344CB8AC3E}">
        <p14:creationId xmlns:p14="http://schemas.microsoft.com/office/powerpoint/2010/main" val="27155099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4675"/>
                                        </p:tgtEl>
                                        <p:attrNameLst>
                                          <p:attrName>style.visibility</p:attrName>
                                        </p:attrNameLst>
                                      </p:cBhvr>
                                      <p:to>
                                        <p:strVal val="visible"/>
                                      </p:to>
                                    </p:set>
                                    <p:animEffect transition="in" filter="blinds(horizontal)">
                                      <p:cBhvr>
                                        <p:cTn id="7" dur="500"/>
                                        <p:tgtEl>
                                          <p:spTgt spid="2846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4.3. Hiện thực tính kế thừa trong Java</a:t>
            </a:r>
            <a:br>
              <a:rPr lang="en-US"/>
            </a:br>
            <a:r>
              <a:rPr lang="en-US"/>
              <a:t>Ví dụ</a:t>
            </a:r>
            <a:endParaRPr lang="en-US" b="0">
              <a:solidFill>
                <a:schemeClr val="tx2"/>
              </a:solidFill>
            </a:endParaRPr>
          </a:p>
        </p:txBody>
      </p:sp>
      <p:graphicFrame>
        <p:nvGraphicFramePr>
          <p:cNvPr id="285699" name="Group 3"/>
          <p:cNvGraphicFramePr>
            <a:graphicFrameLocks noGrp="1"/>
          </p:cNvGraphicFramePr>
          <p:nvPr>
            <p:ph idx="1"/>
            <p:extLst>
              <p:ext uri="{D42A27DB-BD31-4B8C-83A1-F6EECF244321}">
                <p14:modId xmlns:p14="http://schemas.microsoft.com/office/powerpoint/2010/main" val="4165919483"/>
              </p:ext>
            </p:extLst>
          </p:nvPr>
        </p:nvGraphicFramePr>
        <p:xfrm>
          <a:off x="609600" y="1855788"/>
          <a:ext cx="10972800" cy="4657307"/>
        </p:xfrm>
        <a:graphic>
          <a:graphicData uri="http://schemas.openxmlformats.org/drawingml/2006/table">
            <a:tbl>
              <a:tblPr/>
              <a:tblGrid>
                <a:gridCol w="5438692">
                  <a:extLst>
                    <a:ext uri="{9D8B030D-6E8A-4147-A177-3AD203B41FA5}">
                      <a16:colId xmlns:a16="http://schemas.microsoft.com/office/drawing/2014/main" val="20000"/>
                    </a:ext>
                  </a:extLst>
                </a:gridCol>
                <a:gridCol w="5534108">
                  <a:extLst>
                    <a:ext uri="{9D8B030D-6E8A-4147-A177-3AD203B41FA5}">
                      <a16:colId xmlns:a16="http://schemas.microsoft.com/office/drawing/2014/main" val="20001"/>
                    </a:ext>
                  </a:extLst>
                </a:gridCol>
              </a:tblGrid>
              <a:tr h="4657307">
                <a:tc>
                  <a:txBody>
                    <a:bodyPr/>
                    <a:lstStyle/>
                    <a:p>
                      <a:pPr marL="2003425" marR="0" lvl="0" indent="-2003425"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public class Cylinder </a:t>
                      </a:r>
                      <a:r>
                        <a:rPr kumimoji="1" lang="en-US" sz="1800" b="1" i="0" u="none" strike="noStrike" cap="none" normalizeH="0" baseline="0">
                          <a:ln>
                            <a:noFill/>
                          </a:ln>
                          <a:solidFill>
                            <a:schemeClr val="tx1"/>
                          </a:solidFill>
                          <a:effectLst/>
                          <a:latin typeface="Arial" charset="0"/>
                        </a:rPr>
                        <a:t>extends</a:t>
                      </a:r>
                      <a:r>
                        <a:rPr kumimoji="1" lang="en-US" sz="1800" b="0" i="0" u="none" strike="noStrike" cap="none" normalizeH="0" baseline="0">
                          <a:ln>
                            <a:noFill/>
                          </a:ln>
                          <a:solidFill>
                            <a:schemeClr val="tx1"/>
                          </a:solidFill>
                          <a:effectLst/>
                          <a:latin typeface="Arial" charset="0"/>
                        </a:rPr>
                        <a:t> Circle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private double height;</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public Cylinder()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a:t>
                      </a:r>
                      <a:r>
                        <a:rPr kumimoji="1" lang="en-US" sz="1800" b="1" i="0" u="none" strike="noStrike" cap="none" normalizeH="0" baseline="0">
                          <a:ln>
                            <a:noFill/>
                          </a:ln>
                          <a:solidFill>
                            <a:srgbClr val="FF0000"/>
                          </a:solidFill>
                          <a:effectLst/>
                          <a:latin typeface="Arial" charset="0"/>
                        </a:rPr>
                        <a:t>super();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height = 0;</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a:t>
                      </a:r>
                    </a:p>
                    <a:p>
                      <a:pPr marL="1828800" marR="0" lvl="0" indent="-182880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public Cylinder (double bk,  double cc)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a:t>
                      </a:r>
                      <a:r>
                        <a:rPr kumimoji="1" lang="en-US" sz="1800" b="1" i="0" u="none" strike="noStrike" cap="none" normalizeH="0" baseline="0">
                          <a:ln>
                            <a:noFill/>
                          </a:ln>
                          <a:solidFill>
                            <a:srgbClr val="FF0000"/>
                          </a:solidFill>
                          <a:effectLst/>
                          <a:latin typeface="Arial" charset="0"/>
                        </a:rPr>
                        <a:t>super(bk);   </a:t>
                      </a:r>
                      <a:r>
                        <a:rPr kumimoji="1" lang="en-US" sz="1800" b="1"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height = cc;</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public double getHeight()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return height;</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a:t>
                      </a:r>
                    </a:p>
                  </a:txBody>
                  <a:tcPr marL="114499" marR="1144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public void setHeight(double h)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height = h;</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public double getArea()     {</a:t>
                      </a:r>
                    </a:p>
                    <a:p>
                      <a:pPr marL="1204913" marR="0" lvl="0" indent="-1204913"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return 2*Math.PI*</a:t>
                      </a:r>
                      <a:r>
                        <a:rPr kumimoji="1" lang="en-US" sz="1800" b="1" i="0" u="none" strike="noStrike" cap="none" normalizeH="0" baseline="0">
                          <a:ln>
                            <a:noFill/>
                          </a:ln>
                          <a:solidFill>
                            <a:srgbClr val="FF0000"/>
                          </a:solidFill>
                          <a:effectLst/>
                          <a:latin typeface="Arial" charset="0"/>
                        </a:rPr>
                        <a:t>super.</a:t>
                      </a:r>
                      <a:r>
                        <a:rPr kumimoji="1" lang="en-US" sz="1800" b="0" i="0" u="none" strike="noStrike" cap="none" normalizeH="0" baseline="0">
                          <a:ln>
                            <a:noFill/>
                          </a:ln>
                          <a:solidFill>
                            <a:schemeClr val="tx1"/>
                          </a:solidFill>
                          <a:effectLst/>
                          <a:latin typeface="Arial" charset="0"/>
                        </a:rPr>
                        <a:t>getRadius()* (</a:t>
                      </a:r>
                      <a:r>
                        <a:rPr kumimoji="1" lang="en-US" sz="1800" b="1" i="0" u="none" strike="noStrike" cap="none" normalizeH="0" baseline="0">
                          <a:ln>
                            <a:noFill/>
                          </a:ln>
                          <a:solidFill>
                            <a:srgbClr val="FF0000"/>
                          </a:solidFill>
                          <a:effectLst/>
                          <a:latin typeface="Arial" charset="0"/>
                        </a:rPr>
                        <a:t>super.</a:t>
                      </a:r>
                      <a:r>
                        <a:rPr kumimoji="1" lang="en-US" sz="1800" b="0" i="0" u="none" strike="noStrike" cap="none" normalizeH="0" baseline="0">
                          <a:ln>
                            <a:noFill/>
                          </a:ln>
                          <a:solidFill>
                            <a:schemeClr val="tx1"/>
                          </a:solidFill>
                          <a:effectLst/>
                          <a:latin typeface="Arial" charset="0"/>
                        </a:rPr>
                        <a:t>getRadius()+height);</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public double getVolume()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return  </a:t>
                      </a:r>
                      <a:r>
                        <a:rPr kumimoji="1" lang="en-US" sz="1800" b="1" i="0" u="none" strike="noStrike" cap="none" normalizeH="0" baseline="0">
                          <a:ln>
                            <a:noFill/>
                          </a:ln>
                          <a:solidFill>
                            <a:srgbClr val="FF0000"/>
                          </a:solidFill>
                          <a:effectLst/>
                          <a:latin typeface="Arial" charset="0"/>
                        </a:rPr>
                        <a:t>super</a:t>
                      </a:r>
                      <a:r>
                        <a:rPr kumimoji="1" lang="en-US" sz="1800" b="0" i="0" u="none" strike="noStrike" cap="none" normalizeH="0" baseline="0">
                          <a:ln>
                            <a:noFill/>
                          </a:ln>
                          <a:solidFill>
                            <a:schemeClr val="tx1"/>
                          </a:solidFill>
                          <a:effectLst/>
                          <a:latin typeface="Arial" charset="0"/>
                        </a:rPr>
                        <a:t>.getArea() * height;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    }</a:t>
                      </a:r>
                    </a:p>
                    <a:p>
                      <a:pPr marL="0" marR="0" lvl="0" indent="0" algn="l" defTabSz="914400" rtl="0" eaLnBrk="0" fontAlgn="base" latinLnBrk="0" hangingPunct="0">
                        <a:lnSpc>
                          <a:spcPct val="100000"/>
                        </a:lnSpc>
                        <a:spcBef>
                          <a:spcPts val="600"/>
                        </a:spcBef>
                        <a:spcAft>
                          <a:spcPct val="0"/>
                        </a:spcAft>
                        <a:buClr>
                          <a:srgbClr val="A50021"/>
                        </a:buClr>
                        <a:buSzPct val="75000"/>
                        <a:buFont typeface="Wingdings" pitchFamily="2" charset="2"/>
                        <a:buNone/>
                        <a:tabLst/>
                      </a:pPr>
                      <a:r>
                        <a:rPr kumimoji="1" lang="en-US" sz="1800" b="0" i="0" u="none" strike="noStrike" cap="none" normalizeH="0" baseline="0">
                          <a:ln>
                            <a:noFill/>
                          </a:ln>
                          <a:solidFill>
                            <a:schemeClr val="tx1"/>
                          </a:solidFill>
                          <a:effectLst/>
                          <a:latin typeface="Arial" charset="0"/>
                        </a:rPr>
                        <a:t>}</a:t>
                      </a:r>
                    </a:p>
                  </a:txBody>
                  <a:tcPr marL="114499" marR="1144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699026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5699"/>
                                        </p:tgtEl>
                                        <p:attrNameLst>
                                          <p:attrName>style.visibility</p:attrName>
                                        </p:attrNameLst>
                                      </p:cBhvr>
                                      <p:to>
                                        <p:strVal val="visible"/>
                                      </p:to>
                                    </p:set>
                                    <p:animEffect transition="in" filter="blinds(horizontal)">
                                      <p:cBhvr>
                                        <p:cTn id="7" dur="500"/>
                                        <p:tgtEl>
                                          <p:spTgt spid="285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4.3. Hiện thực tính kế thừa trong Java</a:t>
            </a:r>
            <a:br>
              <a:rPr lang="en-US"/>
            </a:br>
            <a:r>
              <a:rPr lang="en-US"/>
              <a:t>Ví dụ</a:t>
            </a:r>
            <a:endParaRPr lang="en-US" b="0">
              <a:solidFill>
                <a:srgbClr val="002060"/>
              </a:solidFill>
            </a:endParaRPr>
          </a:p>
        </p:txBody>
      </p:sp>
      <p:sp>
        <p:nvSpPr>
          <p:cNvPr id="29699" name="Rectangle 3"/>
          <p:cNvSpPr>
            <a:spLocks noGrp="1" noChangeArrowheads="1"/>
          </p:cNvSpPr>
          <p:nvPr>
            <p:ph sz="quarter" idx="1"/>
          </p:nvPr>
        </p:nvSpPr>
        <p:spPr/>
        <p:txBody>
          <a:bodyPr/>
          <a:lstStyle/>
          <a:p>
            <a:pPr eaLnBrk="1" hangingPunct="1">
              <a:spcBef>
                <a:spcPct val="20000"/>
              </a:spcBef>
              <a:buFont typeface="Wingdings" pitchFamily="2" charset="2"/>
              <a:buNone/>
            </a:pPr>
            <a:endParaRPr lang="en-US" sz="2000">
              <a:solidFill>
                <a:schemeClr val="tx2"/>
              </a:solidFill>
              <a:latin typeface="Arial" charset="0"/>
              <a:cs typeface="Arial" charset="0"/>
            </a:endParaRPr>
          </a:p>
          <a:p>
            <a:pPr eaLnBrk="1" hangingPunct="1">
              <a:spcBef>
                <a:spcPct val="20000"/>
              </a:spcBef>
              <a:buFont typeface="Wingdings" pitchFamily="2" charset="2"/>
              <a:buNone/>
            </a:pPr>
            <a:r>
              <a:rPr lang="en-US" sz="2000">
                <a:latin typeface="Arial" charset="0"/>
                <a:cs typeface="Arial" charset="0"/>
              </a:rPr>
              <a:t>public class TestCylinder  {</a:t>
            </a:r>
          </a:p>
          <a:p>
            <a:pPr eaLnBrk="1" hangingPunct="1">
              <a:spcBef>
                <a:spcPct val="20000"/>
              </a:spcBef>
              <a:buFont typeface="Wingdings" pitchFamily="2" charset="2"/>
              <a:buNone/>
            </a:pPr>
            <a:r>
              <a:rPr lang="en-US" sz="2000">
                <a:latin typeface="Arial" charset="0"/>
                <a:cs typeface="Arial" charset="0"/>
              </a:rPr>
              <a:t>	public static void main (String[] args)</a:t>
            </a:r>
          </a:p>
          <a:p>
            <a:pPr eaLnBrk="1" hangingPunct="1">
              <a:spcBef>
                <a:spcPct val="20000"/>
              </a:spcBef>
              <a:buFont typeface="Wingdings" pitchFamily="2" charset="2"/>
              <a:buNone/>
            </a:pPr>
            <a:r>
              <a:rPr lang="en-US" sz="2000">
                <a:latin typeface="Arial" charset="0"/>
                <a:cs typeface="Arial" charset="0"/>
              </a:rPr>
              <a:t>	{</a:t>
            </a:r>
          </a:p>
          <a:p>
            <a:pPr eaLnBrk="1" hangingPunct="1">
              <a:spcBef>
                <a:spcPct val="20000"/>
              </a:spcBef>
              <a:buFont typeface="Wingdings" pitchFamily="2" charset="2"/>
              <a:buNone/>
            </a:pPr>
            <a:r>
              <a:rPr lang="en-US" sz="2000">
                <a:latin typeface="Arial" charset="0"/>
                <a:cs typeface="Arial" charset="0"/>
              </a:rPr>
              <a:t>		Cylinder c = new Cylinder (5.0, 5.2);</a:t>
            </a:r>
          </a:p>
          <a:p>
            <a:pPr eaLnBrk="1" hangingPunct="1">
              <a:spcBef>
                <a:spcPct val="20000"/>
              </a:spcBef>
              <a:buFont typeface="Wingdings" pitchFamily="2" charset="2"/>
              <a:buNone/>
            </a:pPr>
            <a:r>
              <a:rPr lang="en-US" sz="2000">
                <a:latin typeface="Arial" charset="0"/>
                <a:cs typeface="Arial" charset="0"/>
              </a:rPr>
              <a:t>		System.out.println(“The radius is “ +  c.getRadius());    //?</a:t>
            </a:r>
          </a:p>
          <a:p>
            <a:pPr eaLnBrk="1" hangingPunct="1">
              <a:spcBef>
                <a:spcPct val="20000"/>
              </a:spcBef>
              <a:buFont typeface="Wingdings" pitchFamily="2" charset="2"/>
              <a:buNone/>
            </a:pPr>
            <a:r>
              <a:rPr lang="en-US" sz="2000">
                <a:latin typeface="Arial" charset="0"/>
                <a:cs typeface="Arial" charset="0"/>
              </a:rPr>
              <a:t>		System.out.println(“The height is “ +  c.getHeight());</a:t>
            </a:r>
          </a:p>
          <a:p>
            <a:pPr eaLnBrk="1" hangingPunct="1">
              <a:spcBef>
                <a:spcPct val="20000"/>
              </a:spcBef>
              <a:buFont typeface="Wingdings" pitchFamily="2" charset="2"/>
              <a:buNone/>
            </a:pPr>
            <a:r>
              <a:rPr lang="en-US" sz="2000">
                <a:latin typeface="Arial" charset="0"/>
                <a:cs typeface="Arial" charset="0"/>
              </a:rPr>
              <a:t>		System.out.println(“The volume of the cylinder is “ + </a:t>
            </a:r>
          </a:p>
          <a:p>
            <a:pPr eaLnBrk="1" hangingPunct="1">
              <a:spcBef>
                <a:spcPct val="20000"/>
              </a:spcBef>
              <a:buFont typeface="Wingdings" pitchFamily="2" charset="2"/>
              <a:buNone/>
            </a:pPr>
            <a:r>
              <a:rPr lang="en-US" sz="2000">
                <a:latin typeface="Arial" charset="0"/>
                <a:cs typeface="Arial" charset="0"/>
              </a:rPr>
              <a:t>							c.getVolume());</a:t>
            </a:r>
          </a:p>
          <a:p>
            <a:pPr eaLnBrk="1" hangingPunct="1">
              <a:spcBef>
                <a:spcPct val="20000"/>
              </a:spcBef>
              <a:buFont typeface="Wingdings" pitchFamily="2" charset="2"/>
              <a:buNone/>
            </a:pPr>
            <a:r>
              <a:rPr lang="en-US" sz="2000">
                <a:latin typeface="Arial" charset="0"/>
                <a:cs typeface="Arial" charset="0"/>
              </a:rPr>
              <a:t>	}</a:t>
            </a:r>
          </a:p>
          <a:p>
            <a:pPr eaLnBrk="1" hangingPunct="1">
              <a:spcBef>
                <a:spcPct val="20000"/>
              </a:spcBef>
              <a:buFont typeface="Wingdings" pitchFamily="2" charset="2"/>
              <a:buNone/>
            </a:pPr>
            <a:r>
              <a:rPr lang="en-US" sz="2000">
                <a:latin typeface="Arial" charset="0"/>
                <a:cs typeface="Arial" charset="0"/>
              </a:rPr>
              <a:t>}</a:t>
            </a:r>
          </a:p>
          <a:p>
            <a:pPr eaLnBrk="1" hangingPunct="1">
              <a:spcBef>
                <a:spcPct val="20000"/>
              </a:spcBef>
              <a:buFont typeface="Wingdings" pitchFamily="2" charset="2"/>
              <a:buNone/>
            </a:pPr>
            <a:endParaRPr lang="en-US" sz="2000">
              <a:latin typeface="Arial" charset="0"/>
              <a:cs typeface="Arial" charset="0"/>
            </a:endParaRPr>
          </a:p>
        </p:txBody>
      </p:sp>
      <p:sp>
        <p:nvSpPr>
          <p:cNvPr id="4" name="Rectangle 3"/>
          <p:cNvSpPr>
            <a:spLocks noChangeArrowheads="1"/>
          </p:cNvSpPr>
          <p:nvPr/>
        </p:nvSpPr>
        <p:spPr bwMode="auto">
          <a:xfrm>
            <a:off x="8191652" y="1347731"/>
            <a:ext cx="3641152" cy="381000"/>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wrap="square" anchor="ctr">
            <a:spAutoFit/>
          </a:bodyPr>
          <a:lstStyle/>
          <a:p>
            <a:pPr algn="ctr">
              <a:spcBef>
                <a:spcPct val="0"/>
              </a:spcBef>
              <a:defRPr/>
            </a:pPr>
            <a:r>
              <a:rPr lang="en-US" sz="1800">
                <a:solidFill>
                  <a:srgbClr val="0000FF"/>
                </a:solidFill>
                <a:latin typeface="Arial Unicode MS" pitchFamily="34" charset="-128"/>
              </a:rPr>
              <a:t>Circle</a:t>
            </a:r>
          </a:p>
        </p:txBody>
      </p:sp>
      <p:sp>
        <p:nvSpPr>
          <p:cNvPr id="5" name="Rectangle 4"/>
          <p:cNvSpPr>
            <a:spLocks noChangeArrowheads="1"/>
          </p:cNvSpPr>
          <p:nvPr/>
        </p:nvSpPr>
        <p:spPr bwMode="auto">
          <a:xfrm>
            <a:off x="8191652" y="1728731"/>
            <a:ext cx="3641152" cy="381000"/>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spcBef>
                <a:spcPct val="20000"/>
              </a:spcBef>
              <a:defRPr/>
            </a:pPr>
            <a:r>
              <a:rPr kumimoji="1" lang="en-US" sz="1800" b="0">
                <a:solidFill>
                  <a:srgbClr val="0000FF"/>
                </a:solidFill>
                <a:latin typeface="Arial Unicode MS" pitchFamily="34" charset="-128"/>
              </a:rPr>
              <a:t>- radius : double</a:t>
            </a:r>
          </a:p>
        </p:txBody>
      </p:sp>
      <p:sp>
        <p:nvSpPr>
          <p:cNvPr id="6" name="Rectangle 5"/>
          <p:cNvSpPr>
            <a:spLocks noChangeArrowheads="1"/>
          </p:cNvSpPr>
          <p:nvPr/>
        </p:nvSpPr>
        <p:spPr bwMode="auto">
          <a:xfrm>
            <a:off x="8191652" y="2109732"/>
            <a:ext cx="3641152" cy="1447799"/>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defRPr/>
            </a:pPr>
            <a:r>
              <a:rPr kumimoji="1" lang="en-US" sz="1800" b="0">
                <a:solidFill>
                  <a:srgbClr val="0000FF"/>
                </a:solidFill>
                <a:latin typeface="Arial Unicode MS" pitchFamily="34" charset="-128"/>
              </a:rPr>
              <a:t>+ Circle()</a:t>
            </a:r>
          </a:p>
          <a:p>
            <a:pPr>
              <a:defRPr/>
            </a:pPr>
            <a:r>
              <a:rPr kumimoji="1" lang="en-US" sz="1800" b="0">
                <a:solidFill>
                  <a:srgbClr val="0000FF"/>
                </a:solidFill>
                <a:latin typeface="Arial Unicode MS" pitchFamily="34" charset="-128"/>
              </a:rPr>
              <a:t>+ Circle(r : double)</a:t>
            </a:r>
          </a:p>
          <a:p>
            <a:pPr>
              <a:defRPr/>
            </a:pPr>
            <a:r>
              <a:rPr kumimoji="1" lang="en-US" sz="1800" b="0">
                <a:solidFill>
                  <a:srgbClr val="0000FF"/>
                </a:solidFill>
                <a:latin typeface="Arial Unicode MS" pitchFamily="34" charset="-128"/>
              </a:rPr>
              <a:t>+ getRadius() : double</a:t>
            </a:r>
          </a:p>
          <a:p>
            <a:pPr>
              <a:defRPr/>
            </a:pPr>
            <a:r>
              <a:rPr kumimoji="1" lang="en-US" sz="1800" b="0">
                <a:solidFill>
                  <a:srgbClr val="0000FF"/>
                </a:solidFill>
                <a:latin typeface="Arial Unicode MS" pitchFamily="34" charset="-128"/>
              </a:rPr>
              <a:t>+ setRadius(r : double) : void</a:t>
            </a:r>
          </a:p>
          <a:p>
            <a:pPr>
              <a:defRPr/>
            </a:pPr>
            <a:r>
              <a:rPr kumimoji="1" lang="en-US" sz="1800" b="0">
                <a:solidFill>
                  <a:srgbClr val="0000FF"/>
                </a:solidFill>
                <a:latin typeface="Arial Unicode MS" pitchFamily="34" charset="-128"/>
              </a:rPr>
              <a:t>+ getArea() : double</a:t>
            </a:r>
          </a:p>
        </p:txBody>
      </p:sp>
      <p:sp>
        <p:nvSpPr>
          <p:cNvPr id="7" name="Isosceles Triangle 6"/>
          <p:cNvSpPr/>
          <p:nvPr/>
        </p:nvSpPr>
        <p:spPr>
          <a:xfrm>
            <a:off x="10289267" y="3573573"/>
            <a:ext cx="321870" cy="228600"/>
          </a:xfrm>
          <a:prstGeom prst="triangl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8" name="Straight Connector 7"/>
          <p:cNvCxnSpPr>
            <a:stCxn id="7" idx="3"/>
          </p:cNvCxnSpPr>
          <p:nvPr/>
        </p:nvCxnSpPr>
        <p:spPr>
          <a:xfrm>
            <a:off x="10450202" y="3802173"/>
            <a:ext cx="40150" cy="45878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Rectangle 9"/>
          <p:cNvSpPr>
            <a:spLocks noChangeArrowheads="1"/>
          </p:cNvSpPr>
          <p:nvPr/>
        </p:nvSpPr>
        <p:spPr bwMode="auto">
          <a:xfrm>
            <a:off x="8155667" y="4259373"/>
            <a:ext cx="3701502" cy="369888"/>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wrap="square" anchor="ctr">
            <a:spAutoFit/>
          </a:bodyPr>
          <a:lstStyle/>
          <a:p>
            <a:pPr algn="ctr">
              <a:spcBef>
                <a:spcPct val="0"/>
              </a:spcBef>
              <a:defRPr/>
            </a:pPr>
            <a:r>
              <a:rPr lang="en-US" sz="1800">
                <a:solidFill>
                  <a:srgbClr val="0000FF"/>
                </a:solidFill>
                <a:latin typeface="Arial Unicode MS" pitchFamily="34" charset="-128"/>
              </a:rPr>
              <a:t>Cylinder</a:t>
            </a:r>
          </a:p>
        </p:txBody>
      </p:sp>
      <p:sp>
        <p:nvSpPr>
          <p:cNvPr id="10" name="Rectangle 10"/>
          <p:cNvSpPr>
            <a:spLocks noChangeArrowheads="1"/>
          </p:cNvSpPr>
          <p:nvPr/>
        </p:nvSpPr>
        <p:spPr bwMode="auto">
          <a:xfrm>
            <a:off x="8155667" y="4640373"/>
            <a:ext cx="3701502" cy="304800"/>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nchor="ctr"/>
          <a:lstStyle/>
          <a:p>
            <a:pPr>
              <a:spcBef>
                <a:spcPct val="0"/>
              </a:spcBef>
              <a:defRPr/>
            </a:pPr>
            <a:r>
              <a:rPr lang="en-US" sz="1800" b="0">
                <a:solidFill>
                  <a:srgbClr val="0000FF"/>
                </a:solidFill>
                <a:latin typeface="Arial Unicode MS" pitchFamily="34" charset="-128"/>
              </a:rPr>
              <a:t>- height: double</a:t>
            </a:r>
          </a:p>
        </p:txBody>
      </p:sp>
      <p:sp>
        <p:nvSpPr>
          <p:cNvPr id="11" name="Rectangle 11"/>
          <p:cNvSpPr>
            <a:spLocks noChangeArrowheads="1"/>
          </p:cNvSpPr>
          <p:nvPr/>
        </p:nvSpPr>
        <p:spPr bwMode="auto">
          <a:xfrm>
            <a:off x="8155667" y="4945173"/>
            <a:ext cx="3701502" cy="1748589"/>
          </a:xfrm>
          <a:prstGeom prst="rect">
            <a:avLst/>
          </a:prstGeom>
          <a:solidFill>
            <a:schemeClr val="accent2">
              <a:lumMod val="20000"/>
              <a:lumOff val="80000"/>
            </a:schemeClr>
          </a:solidFill>
          <a:ln w="12700">
            <a:solidFill>
              <a:schemeClr val="tx1"/>
            </a:solidFill>
            <a:miter lim="800000"/>
            <a:headEnd type="none" w="sm" len="sm"/>
            <a:tailEnd type="none" w="sm" len="sm"/>
          </a:ln>
        </p:spPr>
        <p:txBody>
          <a:bodyPr/>
          <a:lstStyle/>
          <a:p>
            <a:pPr>
              <a:defRPr/>
            </a:pPr>
            <a:r>
              <a:rPr kumimoji="1" lang="en-US" sz="1800" b="0">
                <a:solidFill>
                  <a:srgbClr val="0000FF"/>
                </a:solidFill>
                <a:latin typeface="Arial Unicode MS" pitchFamily="34" charset="-128"/>
              </a:rPr>
              <a:t>+ Cylinder()</a:t>
            </a:r>
          </a:p>
          <a:p>
            <a:pPr>
              <a:defRPr/>
            </a:pPr>
            <a:r>
              <a:rPr kumimoji="1" lang="en-US" sz="1800" b="0">
                <a:solidFill>
                  <a:srgbClr val="0000FF"/>
                </a:solidFill>
                <a:latin typeface="Arial Unicode MS" pitchFamily="34" charset="-128"/>
              </a:rPr>
              <a:t>+ Cylinder(r : double, h : double)</a:t>
            </a:r>
          </a:p>
          <a:p>
            <a:pPr>
              <a:defRPr/>
            </a:pPr>
            <a:r>
              <a:rPr kumimoji="1" lang="en-US" sz="1800" b="0">
                <a:solidFill>
                  <a:srgbClr val="0000FF"/>
                </a:solidFill>
                <a:latin typeface="Arial Unicode MS" pitchFamily="34" charset="-128"/>
              </a:rPr>
              <a:t>+ getHeight() : double</a:t>
            </a:r>
          </a:p>
          <a:p>
            <a:pPr>
              <a:defRPr/>
            </a:pPr>
            <a:r>
              <a:rPr kumimoji="1" lang="en-US" sz="1800" b="0">
                <a:solidFill>
                  <a:srgbClr val="0000FF"/>
                </a:solidFill>
                <a:latin typeface="Arial Unicode MS" pitchFamily="34" charset="-128"/>
              </a:rPr>
              <a:t>+ setHeight(l : double) : void</a:t>
            </a:r>
          </a:p>
          <a:p>
            <a:pPr>
              <a:defRPr/>
            </a:pPr>
            <a:r>
              <a:rPr kumimoji="1" lang="en-US" sz="1800" b="0">
                <a:solidFill>
                  <a:srgbClr val="0000FF"/>
                </a:solidFill>
                <a:latin typeface="Arial Unicode MS" pitchFamily="34" charset="-128"/>
              </a:rPr>
              <a:t>+ getArea(): double</a:t>
            </a:r>
            <a:endParaRPr lang="en-US" sz="1800" b="0">
              <a:solidFill>
                <a:srgbClr val="0000FF"/>
              </a:solidFill>
              <a:latin typeface="Arial Unicode MS" pitchFamily="34" charset="-128"/>
            </a:endParaRPr>
          </a:p>
          <a:p>
            <a:pPr>
              <a:defRPr/>
            </a:pPr>
            <a:r>
              <a:rPr kumimoji="1" lang="en-US" sz="1800" b="0">
                <a:solidFill>
                  <a:srgbClr val="0000FF"/>
                </a:solidFill>
                <a:latin typeface="Arial Unicode MS" pitchFamily="34" charset="-128"/>
              </a:rPr>
              <a:t>+ getVolume() : double</a:t>
            </a:r>
          </a:p>
        </p:txBody>
      </p:sp>
    </p:spTree>
    <p:extLst>
      <p:ext uri="{BB962C8B-B14F-4D97-AF65-F5344CB8AC3E}">
        <p14:creationId xmlns:p14="http://schemas.microsoft.com/office/powerpoint/2010/main" val="15054224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Lớp trừu tượng</a:t>
            </a:r>
            <a:br>
              <a:rPr lang="en-US"/>
            </a:br>
            <a:r>
              <a:rPr lang="en-US"/>
              <a:t>Vấn đề</a:t>
            </a:r>
          </a:p>
        </p:txBody>
      </p:sp>
      <p:sp>
        <p:nvSpPr>
          <p:cNvPr id="3" name="Content Placeholder 2"/>
          <p:cNvSpPr>
            <a:spLocks noGrp="1"/>
          </p:cNvSpPr>
          <p:nvPr>
            <p:ph idx="1"/>
          </p:nvPr>
        </p:nvSpPr>
        <p:spPr/>
        <p:txBody>
          <a:bodyPr/>
          <a:lstStyle/>
          <a:p>
            <a:r>
              <a:rPr lang="en-US"/>
              <a:t>Vấn đề:</a:t>
            </a:r>
          </a:p>
          <a:p>
            <a:pPr lvl="1"/>
            <a:r>
              <a:rPr lang="en-US"/>
              <a:t>Làm sao viết hàm </a:t>
            </a:r>
            <a:r>
              <a:rPr lang="en-US" i="1"/>
              <a:t>getArea() </a:t>
            </a:r>
            <a:r>
              <a:rPr lang="en-US"/>
              <a:t>cho lớp Shape</a:t>
            </a:r>
          </a:p>
          <a:p>
            <a:r>
              <a:rPr lang="en-US"/>
              <a:t>Giải quyết:</a:t>
            </a:r>
          </a:p>
          <a:p>
            <a:pPr lvl="1"/>
            <a:r>
              <a:rPr lang="en-US"/>
              <a:t>Khai báo Shape là lớp trừu tượng</a:t>
            </a:r>
          </a:p>
        </p:txBody>
      </p:sp>
      <p:sp>
        <p:nvSpPr>
          <p:cNvPr id="4" name="Rectangle 4"/>
          <p:cNvSpPr>
            <a:spLocks noChangeArrowheads="1"/>
          </p:cNvSpPr>
          <p:nvPr/>
        </p:nvSpPr>
        <p:spPr bwMode="auto">
          <a:xfrm>
            <a:off x="4354971" y="5779530"/>
            <a:ext cx="1848908" cy="550334"/>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b="1">
                <a:latin typeface="Arial" pitchFamily="34" charset="0"/>
                <a:cs typeface="Arial" pitchFamily="34" charset="0"/>
              </a:rPr>
              <a:t>Triangle</a:t>
            </a:r>
          </a:p>
        </p:txBody>
      </p:sp>
      <p:sp>
        <p:nvSpPr>
          <p:cNvPr id="5" name="AutoShape 5"/>
          <p:cNvSpPr>
            <a:spLocks noChangeArrowheads="1"/>
          </p:cNvSpPr>
          <p:nvPr/>
        </p:nvSpPr>
        <p:spPr bwMode="auto">
          <a:xfrm>
            <a:off x="6407435" y="4948056"/>
            <a:ext cx="259496" cy="324787"/>
          </a:xfrm>
          <a:prstGeom prst="triangle">
            <a:avLst>
              <a:gd name="adj" fmla="val 4444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sz="2400" b="1">
              <a:latin typeface="Arial" pitchFamily="34" charset="0"/>
              <a:cs typeface="Arial" pitchFamily="34" charset="0"/>
            </a:endParaRPr>
          </a:p>
        </p:txBody>
      </p:sp>
      <p:sp>
        <p:nvSpPr>
          <p:cNvPr id="6" name="Rectangle 6"/>
          <p:cNvSpPr>
            <a:spLocks noChangeArrowheads="1"/>
          </p:cNvSpPr>
          <p:nvPr/>
        </p:nvSpPr>
        <p:spPr bwMode="auto">
          <a:xfrm>
            <a:off x="6736152" y="5758424"/>
            <a:ext cx="1848908" cy="550334"/>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b="1">
                <a:latin typeface="Arial" pitchFamily="34" charset="0"/>
                <a:cs typeface="Arial" pitchFamily="34" charset="0"/>
              </a:rPr>
              <a:t>Circle</a:t>
            </a:r>
          </a:p>
        </p:txBody>
      </p:sp>
      <p:sp>
        <p:nvSpPr>
          <p:cNvPr id="7" name="Rectangle 7"/>
          <p:cNvSpPr>
            <a:spLocks noChangeArrowheads="1"/>
          </p:cNvSpPr>
          <p:nvPr/>
        </p:nvSpPr>
        <p:spPr bwMode="auto">
          <a:xfrm>
            <a:off x="2149230" y="5779532"/>
            <a:ext cx="1848908" cy="550334"/>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b="1">
                <a:latin typeface="Arial" pitchFamily="34" charset="0"/>
                <a:cs typeface="Arial" pitchFamily="34" charset="0"/>
              </a:rPr>
              <a:t>Rectangle</a:t>
            </a:r>
          </a:p>
        </p:txBody>
      </p:sp>
      <p:cxnSp>
        <p:nvCxnSpPr>
          <p:cNvPr id="8" name="AutoShape 8"/>
          <p:cNvCxnSpPr>
            <a:cxnSpLocks noChangeShapeType="1"/>
            <a:stCxn id="7" idx="0"/>
            <a:endCxn id="5" idx="3"/>
          </p:cNvCxnSpPr>
          <p:nvPr/>
        </p:nvCxnSpPr>
        <p:spPr bwMode="auto">
          <a:xfrm rot="5400000" flipH="1" flipV="1">
            <a:off x="4544880" y="3801648"/>
            <a:ext cx="506689" cy="3449081"/>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9"/>
          <p:cNvCxnSpPr>
            <a:cxnSpLocks noChangeShapeType="1"/>
            <a:stCxn id="4" idx="0"/>
            <a:endCxn id="5" idx="3"/>
          </p:cNvCxnSpPr>
          <p:nvPr/>
        </p:nvCxnSpPr>
        <p:spPr bwMode="auto">
          <a:xfrm rot="5400000" flipH="1" flipV="1">
            <a:off x="5647752" y="4904517"/>
            <a:ext cx="506687" cy="1243340"/>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10"/>
          <p:cNvCxnSpPr>
            <a:cxnSpLocks noChangeShapeType="1"/>
            <a:stCxn id="6" idx="0"/>
            <a:endCxn id="5" idx="3"/>
          </p:cNvCxnSpPr>
          <p:nvPr/>
        </p:nvCxnSpPr>
        <p:spPr bwMode="auto">
          <a:xfrm rot="16200000" flipV="1">
            <a:off x="6848896" y="4946713"/>
            <a:ext cx="485581" cy="1137841"/>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Rectangle 11"/>
          <p:cNvSpPr>
            <a:spLocks noChangeArrowheads="1"/>
          </p:cNvSpPr>
          <p:nvPr/>
        </p:nvSpPr>
        <p:spPr bwMode="auto">
          <a:xfrm>
            <a:off x="9028397" y="5779531"/>
            <a:ext cx="1848908" cy="550334"/>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b="1">
                <a:latin typeface="Arial" pitchFamily="34" charset="0"/>
                <a:cs typeface="Arial" pitchFamily="34" charset="0"/>
              </a:rPr>
              <a:t>Hexagon</a:t>
            </a:r>
          </a:p>
        </p:txBody>
      </p:sp>
      <p:cxnSp>
        <p:nvCxnSpPr>
          <p:cNvPr id="12" name="AutoShape 12"/>
          <p:cNvCxnSpPr>
            <a:cxnSpLocks noChangeShapeType="1"/>
            <a:stCxn id="11" idx="0"/>
            <a:endCxn id="5" idx="3"/>
          </p:cNvCxnSpPr>
          <p:nvPr/>
        </p:nvCxnSpPr>
        <p:spPr bwMode="auto">
          <a:xfrm rot="16200000" flipV="1">
            <a:off x="7984464" y="3811144"/>
            <a:ext cx="506688" cy="3430086"/>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3" name="Group 13"/>
          <p:cNvGrpSpPr>
            <a:grpSpLocks/>
          </p:cNvGrpSpPr>
          <p:nvPr/>
        </p:nvGrpSpPr>
        <p:grpSpPr bwMode="auto">
          <a:xfrm>
            <a:off x="5080221" y="3925706"/>
            <a:ext cx="2913923" cy="1490865"/>
            <a:chOff x="2232" y="737"/>
            <a:chExt cx="1350" cy="661"/>
          </a:xfrm>
        </p:grpSpPr>
        <p:sp>
          <p:nvSpPr>
            <p:cNvPr id="14" name="Rectangle 14"/>
            <p:cNvSpPr>
              <a:spLocks noChangeArrowheads="1"/>
            </p:cNvSpPr>
            <p:nvPr/>
          </p:nvSpPr>
          <p:spPr bwMode="auto">
            <a:xfrm>
              <a:off x="2232" y="971"/>
              <a:ext cx="1350" cy="427"/>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400" b="1" i="1">
                  <a:latin typeface="Arial" pitchFamily="34" charset="0"/>
                  <a:cs typeface="Arial" pitchFamily="34" charset="0"/>
                </a:rPr>
                <a:t>getArea(): double</a:t>
              </a:r>
            </a:p>
            <a:p>
              <a:r>
                <a:rPr lang="en-GB" sz="2400" b="1">
                  <a:latin typeface="Arial" pitchFamily="34" charset="0"/>
                  <a:cs typeface="Arial" pitchFamily="34" charset="0"/>
                </a:rPr>
                <a:t>setColour(int)</a:t>
              </a:r>
            </a:p>
          </p:txBody>
        </p:sp>
        <p:sp>
          <p:nvSpPr>
            <p:cNvPr id="15" name="Rectangle 15"/>
            <p:cNvSpPr>
              <a:spLocks noChangeArrowheads="1"/>
            </p:cNvSpPr>
            <p:nvPr/>
          </p:nvSpPr>
          <p:spPr bwMode="auto">
            <a:xfrm>
              <a:off x="2232" y="737"/>
              <a:ext cx="1350" cy="23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b="1" i="1">
                  <a:latin typeface="Arial" pitchFamily="34" charset="0"/>
                  <a:cs typeface="Arial" pitchFamily="34" charset="0"/>
                </a:rPr>
                <a:t>Shape</a:t>
              </a:r>
            </a:p>
          </p:txBody>
        </p:sp>
      </p:grpSp>
    </p:spTree>
    <p:extLst>
      <p:ext uri="{BB962C8B-B14F-4D97-AF65-F5344CB8AC3E}">
        <p14:creationId xmlns:p14="http://schemas.microsoft.com/office/powerpoint/2010/main" val="1234100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Nội dung</a:t>
            </a:r>
            <a:endParaRPr lang="en-US" dirty="0"/>
          </a:p>
        </p:txBody>
      </p:sp>
      <p:sp>
        <p:nvSpPr>
          <p:cNvPr id="3" name="Content Placeholder 2"/>
          <p:cNvSpPr>
            <a:spLocks noGrp="1"/>
          </p:cNvSpPr>
          <p:nvPr>
            <p:ph idx="1"/>
          </p:nvPr>
        </p:nvSpPr>
        <p:spPr/>
        <p:txBody>
          <a:bodyPr/>
          <a:lstStyle/>
          <a:p>
            <a:pPr marL="0" indent="0">
              <a:buNone/>
            </a:pPr>
            <a:r>
              <a:rPr lang="en-US"/>
              <a:t>4.1. Khái niệm kế thừa</a:t>
            </a:r>
          </a:p>
          <a:p>
            <a:pPr marL="0" indent="0">
              <a:buNone/>
            </a:pPr>
            <a:r>
              <a:rPr lang="en-US"/>
              <a:t>4.2. </a:t>
            </a:r>
            <a:r>
              <a:rPr lang="en-US" altLang="en-US"/>
              <a:t>Kỹ thuật phân cấp </a:t>
            </a:r>
            <a:r>
              <a:rPr lang="en-US"/>
              <a:t>kế thừa </a:t>
            </a:r>
          </a:p>
          <a:p>
            <a:pPr marL="0" indent="0">
              <a:buNone/>
            </a:pPr>
            <a:r>
              <a:rPr lang="en-US"/>
              <a:t>4.3. Hiện thực tính kế thừa trong Java</a:t>
            </a:r>
          </a:p>
          <a:p>
            <a:pPr marL="0" indent="0">
              <a:buNone/>
            </a:pPr>
            <a:r>
              <a:rPr lang="en-US"/>
              <a:t>4.4. Lớp trừu tượng (Abtract class) </a:t>
            </a:r>
          </a:p>
          <a:p>
            <a:pPr marL="0" indent="0">
              <a:buNone/>
            </a:pPr>
            <a:r>
              <a:rPr lang="en-US"/>
              <a:t>4.5. Interface</a:t>
            </a:r>
          </a:p>
          <a:p>
            <a:pPr marL="0" indent="0">
              <a:buNone/>
            </a:pPr>
            <a:r>
              <a:rPr lang="en-US"/>
              <a:t>4.6. Đa hình (Polymorphism) </a:t>
            </a:r>
          </a:p>
          <a:p>
            <a:pPr marL="0" indent="0">
              <a:buNone/>
            </a:pPr>
            <a:r>
              <a:rPr lang="en-US"/>
              <a:t>4.7. Case Study</a:t>
            </a:r>
          </a:p>
          <a:p>
            <a:pPr marL="0" indent="0">
              <a:buNone/>
            </a:pPr>
            <a:r>
              <a:rPr lang="en-US"/>
              <a:t>4.8. Một số lớp cơ bản trong Java</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8976821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Lớp trừu tượng</a:t>
            </a:r>
            <a:br>
              <a:rPr lang="en-US"/>
            </a:br>
            <a:r>
              <a:rPr lang="en-US"/>
              <a:t>Khái niệm – Đặc trưng</a:t>
            </a:r>
            <a:endParaRPr lang="en-US" dirty="0"/>
          </a:p>
        </p:txBody>
      </p:sp>
      <p:sp>
        <p:nvSpPr>
          <p:cNvPr id="3" name="Content Placeholder 2"/>
          <p:cNvSpPr>
            <a:spLocks noGrp="1"/>
          </p:cNvSpPr>
          <p:nvPr>
            <p:ph idx="1"/>
          </p:nvPr>
        </p:nvSpPr>
        <p:spPr/>
        <p:txBody>
          <a:bodyPr>
            <a:normAutofit/>
          </a:bodyPr>
          <a:lstStyle/>
          <a:p>
            <a:r>
              <a:rPr lang="en-US"/>
              <a:t>C</a:t>
            </a:r>
            <a:r>
              <a:rPr lang="vi-VN"/>
              <a:t>ó thể tạo ra các lớp cơ sở để</a:t>
            </a:r>
            <a:r>
              <a:rPr lang="en-US"/>
              <a:t> </a:t>
            </a:r>
            <a:r>
              <a:rPr lang="vi-VN"/>
              <a:t>tái sử dụng mà không muốn tạo ra đối tượng thực của lớp</a:t>
            </a:r>
          </a:p>
          <a:p>
            <a:r>
              <a:rPr lang="en-US" altLang="en-US"/>
              <a:t>Lớp trừu tượng được xem như khung làm việc chung, cung cấp các hành vi cho các lớp khác</a:t>
            </a:r>
          </a:p>
          <a:p>
            <a:r>
              <a:rPr lang="en-US" altLang="en-US">
                <a:solidFill>
                  <a:srgbClr val="FF0000"/>
                </a:solidFill>
              </a:rPr>
              <a:t>Không thể tạo đối tượng từ lớp trừu tượng</a:t>
            </a:r>
          </a:p>
          <a:p>
            <a:r>
              <a:rPr lang="en-US" altLang="en-US"/>
              <a:t>Có thể thừa kế từ lớp trừu tượng</a:t>
            </a:r>
          </a:p>
          <a:p>
            <a:pPr lvl="1"/>
            <a:r>
              <a:rPr lang="en-US" altLang="en-US"/>
              <a:t>Các lớp con phải hiện thực các phương thức trừu tượng được khai báo trong lớp cha</a:t>
            </a:r>
          </a:p>
          <a:p>
            <a:r>
              <a:rPr lang="en-US" altLang="en-US"/>
              <a:t>Khai báo lớp trừu tượng bằng cách sử dụng từ khóa </a:t>
            </a:r>
            <a:r>
              <a:rPr lang="en-US" altLang="en-US" b="1">
                <a:solidFill>
                  <a:srgbClr val="FF0000"/>
                </a:solidFill>
              </a:rPr>
              <a:t>abstract</a:t>
            </a:r>
            <a:r>
              <a:rPr lang="en-US" altLang="en-US"/>
              <a:t> trước từ khóa class</a:t>
            </a:r>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2385131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Lớp trừu tượng</a:t>
            </a:r>
            <a:br>
              <a:rPr lang="en-US"/>
            </a:br>
            <a:r>
              <a:rPr lang="en-US"/>
              <a:t>Ví dụ</a:t>
            </a:r>
            <a:endParaRPr lang="en-US" dirty="0"/>
          </a:p>
        </p:txBody>
      </p:sp>
      <p:sp>
        <p:nvSpPr>
          <p:cNvPr id="3" name="Content Placeholder 2"/>
          <p:cNvSpPr>
            <a:spLocks noGrp="1"/>
          </p:cNvSpPr>
          <p:nvPr>
            <p:ph idx="1"/>
          </p:nvPr>
        </p:nvSpPr>
        <p:spPr/>
        <p:txBody>
          <a:bodyPr/>
          <a:lstStyle/>
          <a:p>
            <a:endParaRPr lang="en-US"/>
          </a:p>
          <a:p>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31</a:t>
            </a:fld>
            <a:endParaRPr lang="en-US" dirty="0"/>
          </a:p>
        </p:txBody>
      </p:sp>
      <p:pic>
        <p:nvPicPr>
          <p:cNvPr id="5" name="Picture 4"/>
          <p:cNvPicPr>
            <a:picLocks noChangeAspect="1"/>
          </p:cNvPicPr>
          <p:nvPr/>
        </p:nvPicPr>
        <p:blipFill>
          <a:blip r:embed="rId2"/>
          <a:stretch>
            <a:fillRect/>
          </a:stretch>
        </p:blipFill>
        <p:spPr>
          <a:xfrm>
            <a:off x="745546" y="1794933"/>
            <a:ext cx="5454521" cy="2584505"/>
          </a:xfrm>
          <a:prstGeom prst="rect">
            <a:avLst/>
          </a:prstGeom>
          <a:ln>
            <a:solidFill>
              <a:schemeClr val="accent1"/>
            </a:solidFill>
          </a:ln>
        </p:spPr>
      </p:pic>
      <p:pic>
        <p:nvPicPr>
          <p:cNvPr id="6" name="Picture 5"/>
          <p:cNvPicPr>
            <a:picLocks noChangeAspect="1"/>
          </p:cNvPicPr>
          <p:nvPr/>
        </p:nvPicPr>
        <p:blipFill>
          <a:blip r:embed="rId3"/>
          <a:stretch>
            <a:fillRect/>
          </a:stretch>
        </p:blipFill>
        <p:spPr>
          <a:xfrm>
            <a:off x="745546" y="4379438"/>
            <a:ext cx="5454521" cy="2372716"/>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6328228" y="3710927"/>
            <a:ext cx="5863772" cy="1976349"/>
          </a:xfrm>
          <a:prstGeom prst="rect">
            <a:avLst/>
          </a:prstGeom>
        </p:spPr>
      </p:pic>
    </p:spTree>
    <p:extLst>
      <p:ext uri="{BB962C8B-B14F-4D97-AF65-F5344CB8AC3E}">
        <p14:creationId xmlns:p14="http://schemas.microsoft.com/office/powerpoint/2010/main" val="2969832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Lớp trừu tượng</a:t>
            </a:r>
            <a:br>
              <a:rPr lang="en-US"/>
            </a:br>
            <a:r>
              <a:rPr lang="en-US"/>
              <a:t>Phương thức trừu tượng</a:t>
            </a:r>
            <a:endParaRPr lang="en-US" dirty="0"/>
          </a:p>
        </p:txBody>
      </p:sp>
      <p:sp>
        <p:nvSpPr>
          <p:cNvPr id="3" name="Content Placeholder 2"/>
          <p:cNvSpPr>
            <a:spLocks noGrp="1"/>
          </p:cNvSpPr>
          <p:nvPr>
            <p:ph idx="1"/>
          </p:nvPr>
        </p:nvSpPr>
        <p:spPr/>
        <p:txBody>
          <a:bodyPr/>
          <a:lstStyle/>
          <a:p>
            <a:r>
              <a:rPr lang="en-US" altLang="en-US"/>
              <a:t>Là những phương thức chỉ có khai báo mà không có phần hiện thực</a:t>
            </a:r>
          </a:p>
          <a:p>
            <a:pPr lvl="1"/>
            <a:r>
              <a:rPr lang="en-US" altLang="en-US"/>
              <a:t>Có từ khóa “abstract” trong phần khai báo phương thức</a:t>
            </a:r>
          </a:p>
          <a:p>
            <a:pPr lvl="1"/>
            <a:r>
              <a:rPr lang="en-US" altLang="en-US"/>
              <a:t>Phần khai báo được kết thúc bởi dấu ; (semicolon)</a:t>
            </a:r>
          </a:p>
          <a:p>
            <a:r>
              <a:rPr lang="en-US"/>
              <a:t>B</a:t>
            </a:r>
            <a:r>
              <a:rPr lang="vi-VN"/>
              <a:t>ắt buộc </a:t>
            </a:r>
            <a:r>
              <a:rPr lang="vi-VN">
                <a:solidFill>
                  <a:srgbClr val="FF0000"/>
                </a:solidFill>
              </a:rPr>
              <a:t>phải định nghĩa lại </a:t>
            </a:r>
            <a:r>
              <a:rPr lang="vi-VN"/>
              <a:t>tại lớp dẫn xuất</a:t>
            </a:r>
            <a:endParaRPr lang="en-US"/>
          </a:p>
          <a:p>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18606651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t>4.3. Lớp trừu tượng</a:t>
            </a:r>
            <a:br>
              <a:rPr lang="en-US"/>
            </a:br>
            <a:r>
              <a:rPr lang="en-US"/>
              <a:t>Ví dụ</a:t>
            </a:r>
            <a:endParaRPr lang="en-GB"/>
          </a:p>
        </p:txBody>
      </p:sp>
      <p:sp>
        <p:nvSpPr>
          <p:cNvPr id="23" name="Rectangle 3"/>
          <p:cNvSpPr txBox="1">
            <a:spLocks noChangeArrowheads="1"/>
          </p:cNvSpPr>
          <p:nvPr/>
        </p:nvSpPr>
        <p:spPr>
          <a:xfrm>
            <a:off x="152400" y="1617133"/>
            <a:ext cx="5892800" cy="3810000"/>
          </a:xfrm>
          <a:prstGeom prst="rect">
            <a:avLst/>
          </a:prstGeom>
          <a:ln>
            <a:solidFill>
              <a:schemeClr val="tx1"/>
            </a:solidFill>
            <a:miter lim="800000"/>
            <a:headEnd/>
            <a:tailEnd/>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90000"/>
              </a:lnSpc>
              <a:spcBef>
                <a:spcPts val="0"/>
              </a:spcBef>
              <a:buFont typeface="Wingdings" pitchFamily="2" charset="2"/>
              <a:buNone/>
            </a:pPr>
            <a:r>
              <a:rPr lang="en-US" sz="1800" b="1">
                <a:solidFill>
                  <a:schemeClr val="tx1"/>
                </a:solidFill>
                <a:latin typeface="Courier New" pitchFamily="49" charset="0"/>
              </a:rPr>
              <a:t>public </a:t>
            </a:r>
            <a:r>
              <a:rPr lang="en-US" sz="1800" b="1">
                <a:solidFill>
                  <a:srgbClr val="FF0000"/>
                </a:solidFill>
                <a:latin typeface="Courier New" pitchFamily="49" charset="0"/>
              </a:rPr>
              <a:t>abstract</a:t>
            </a:r>
            <a:r>
              <a:rPr lang="en-US" sz="1800" b="1">
                <a:solidFill>
                  <a:schemeClr val="tx1"/>
                </a:solidFill>
                <a:latin typeface="Courier New" pitchFamily="49" charset="0"/>
              </a:rPr>
              <a:t> class Shape { </a:t>
            </a:r>
          </a:p>
          <a:p>
            <a:pPr>
              <a:lnSpc>
                <a:spcPct val="90000"/>
              </a:lnSpc>
              <a:spcBef>
                <a:spcPts val="0"/>
              </a:spcBef>
              <a:buFont typeface="Wingdings" pitchFamily="2" charset="2"/>
              <a:buNone/>
            </a:pPr>
            <a:r>
              <a:rPr lang="en-US" sz="1800" b="1">
                <a:solidFill>
                  <a:schemeClr val="tx1"/>
                </a:solidFill>
                <a:latin typeface="Courier New" pitchFamily="49" charset="0"/>
              </a:rPr>
              <a:t>	final static int BLACK = 0;</a:t>
            </a:r>
          </a:p>
          <a:p>
            <a:pPr>
              <a:lnSpc>
                <a:spcPct val="90000"/>
              </a:lnSpc>
              <a:spcBef>
                <a:spcPts val="0"/>
              </a:spcBef>
              <a:buFont typeface="Wingdings" pitchFamily="2" charset="2"/>
              <a:buNone/>
            </a:pPr>
            <a:r>
              <a:rPr lang="en-US" sz="1800" b="1">
                <a:solidFill>
                  <a:schemeClr val="tx1"/>
                </a:solidFill>
                <a:latin typeface="Courier New" pitchFamily="49" charset="0"/>
              </a:rPr>
              <a:t>	private int colour; </a:t>
            </a:r>
          </a:p>
          <a:p>
            <a:pPr>
              <a:lnSpc>
                <a:spcPct val="90000"/>
              </a:lnSpc>
              <a:spcBef>
                <a:spcPts val="0"/>
              </a:spcBef>
              <a:buFont typeface="Wingdings" pitchFamily="2" charset="2"/>
              <a:buNone/>
            </a:pPr>
            <a:endParaRPr lang="en-GB" sz="1800" b="1">
              <a:solidFill>
                <a:schemeClr val="tx1"/>
              </a:solidFill>
              <a:latin typeface="Courier New" pitchFamily="49" charset="0"/>
            </a:endParaRPr>
          </a:p>
          <a:p>
            <a:pPr>
              <a:lnSpc>
                <a:spcPct val="90000"/>
              </a:lnSpc>
              <a:spcBef>
                <a:spcPts val="0"/>
              </a:spcBef>
              <a:buFont typeface="Wingdings" pitchFamily="2" charset="2"/>
              <a:buNone/>
            </a:pPr>
            <a:r>
              <a:rPr lang="en-US" sz="1800" b="1">
                <a:solidFill>
                  <a:schemeClr val="tx1"/>
                </a:solidFill>
                <a:latin typeface="Courier New" pitchFamily="49" charset="0"/>
              </a:rPr>
              <a:t>	public Shape() {</a:t>
            </a:r>
          </a:p>
          <a:p>
            <a:pPr>
              <a:lnSpc>
                <a:spcPct val="90000"/>
              </a:lnSpc>
              <a:spcBef>
                <a:spcPts val="0"/>
              </a:spcBef>
              <a:buFont typeface="Wingdings" pitchFamily="2" charset="2"/>
              <a:buNone/>
            </a:pPr>
            <a:r>
              <a:rPr lang="en-US" sz="1800" b="1">
                <a:solidFill>
                  <a:schemeClr val="tx1"/>
                </a:solidFill>
                <a:latin typeface="Courier New" pitchFamily="49" charset="0"/>
              </a:rPr>
              <a:t>		colour = BLACK;</a:t>
            </a:r>
          </a:p>
          <a:p>
            <a:pPr>
              <a:lnSpc>
                <a:spcPct val="90000"/>
              </a:lnSpc>
              <a:spcBef>
                <a:spcPts val="0"/>
              </a:spcBef>
              <a:buFont typeface="Wingdings" pitchFamily="2" charset="2"/>
              <a:buNone/>
            </a:pPr>
            <a:r>
              <a:rPr lang="en-US" sz="1800" b="1">
                <a:solidFill>
                  <a:schemeClr val="tx1"/>
                </a:solidFill>
                <a:latin typeface="Courier New" pitchFamily="49" charset="0"/>
              </a:rPr>
              <a:t>	}</a:t>
            </a:r>
          </a:p>
          <a:p>
            <a:pPr>
              <a:lnSpc>
                <a:spcPct val="90000"/>
              </a:lnSpc>
              <a:spcBef>
                <a:spcPts val="0"/>
              </a:spcBef>
              <a:buFont typeface="Wingdings" pitchFamily="2" charset="2"/>
              <a:buNone/>
            </a:pPr>
            <a:endParaRPr lang="en-GB" sz="1800" b="1">
              <a:solidFill>
                <a:schemeClr val="tx1"/>
              </a:solidFill>
              <a:latin typeface="Courier New" pitchFamily="49" charset="0"/>
            </a:endParaRPr>
          </a:p>
          <a:p>
            <a:pPr>
              <a:lnSpc>
                <a:spcPct val="90000"/>
              </a:lnSpc>
              <a:spcBef>
                <a:spcPts val="0"/>
              </a:spcBef>
              <a:buFont typeface="Wingdings" pitchFamily="2" charset="2"/>
              <a:buNone/>
            </a:pPr>
            <a:r>
              <a:rPr lang="en-GB" sz="1800" b="1">
                <a:solidFill>
                  <a:schemeClr val="tx1"/>
                </a:solidFill>
                <a:latin typeface="Courier New" pitchFamily="49" charset="0"/>
              </a:rPr>
              <a:t>	public void setColour(int c) {</a:t>
            </a:r>
          </a:p>
          <a:p>
            <a:pPr>
              <a:lnSpc>
                <a:spcPct val="90000"/>
              </a:lnSpc>
              <a:spcBef>
                <a:spcPts val="0"/>
              </a:spcBef>
              <a:buFont typeface="Wingdings" pitchFamily="2" charset="2"/>
              <a:buNone/>
            </a:pPr>
            <a:r>
              <a:rPr lang="en-GB" sz="1800" b="1">
                <a:solidFill>
                  <a:schemeClr val="tx1"/>
                </a:solidFill>
                <a:latin typeface="Courier New" pitchFamily="49" charset="0"/>
              </a:rPr>
              <a:t>		this.colour = c;</a:t>
            </a:r>
          </a:p>
          <a:p>
            <a:pPr>
              <a:lnSpc>
                <a:spcPct val="90000"/>
              </a:lnSpc>
              <a:spcBef>
                <a:spcPts val="0"/>
              </a:spcBef>
              <a:buFont typeface="Wingdings" pitchFamily="2" charset="2"/>
              <a:buNone/>
            </a:pPr>
            <a:r>
              <a:rPr lang="en-GB" sz="1800" b="1">
                <a:solidFill>
                  <a:schemeClr val="tx1"/>
                </a:solidFill>
                <a:latin typeface="Courier New" pitchFamily="49" charset="0"/>
              </a:rPr>
              <a:t>	}</a:t>
            </a:r>
          </a:p>
          <a:p>
            <a:pPr>
              <a:lnSpc>
                <a:spcPct val="90000"/>
              </a:lnSpc>
              <a:spcBef>
                <a:spcPts val="0"/>
              </a:spcBef>
              <a:buFont typeface="Wingdings" pitchFamily="2" charset="2"/>
              <a:buNone/>
            </a:pPr>
            <a:endParaRPr lang="en-GB" sz="1800" b="1">
              <a:solidFill>
                <a:schemeClr val="tx1"/>
              </a:solidFill>
              <a:latin typeface="Courier New" pitchFamily="49" charset="0"/>
            </a:endParaRPr>
          </a:p>
          <a:p>
            <a:pPr>
              <a:lnSpc>
                <a:spcPct val="90000"/>
              </a:lnSpc>
              <a:spcBef>
                <a:spcPts val="0"/>
              </a:spcBef>
              <a:buFont typeface="Wingdings" pitchFamily="2" charset="2"/>
              <a:buNone/>
            </a:pPr>
            <a:r>
              <a:rPr lang="en-GB" sz="1800" b="1">
                <a:solidFill>
                  <a:schemeClr val="tx1"/>
                </a:solidFill>
                <a:latin typeface="Courier New" pitchFamily="49" charset="0"/>
              </a:rPr>
              <a:t>	public </a:t>
            </a:r>
            <a:r>
              <a:rPr lang="en-GB" sz="1800" b="1">
                <a:solidFill>
                  <a:srgbClr val="FF0000"/>
                </a:solidFill>
                <a:latin typeface="Courier New" pitchFamily="49" charset="0"/>
              </a:rPr>
              <a:t>abstract</a:t>
            </a:r>
            <a:r>
              <a:rPr lang="en-GB" sz="1800" b="1">
                <a:solidFill>
                  <a:schemeClr val="tx1"/>
                </a:solidFill>
                <a:latin typeface="Courier New" pitchFamily="49" charset="0"/>
              </a:rPr>
              <a:t> double getArea();</a:t>
            </a:r>
          </a:p>
          <a:p>
            <a:pPr>
              <a:lnSpc>
                <a:spcPct val="90000"/>
              </a:lnSpc>
              <a:spcBef>
                <a:spcPts val="0"/>
              </a:spcBef>
              <a:buFont typeface="Wingdings" pitchFamily="2" charset="2"/>
              <a:buNone/>
            </a:pPr>
            <a:r>
              <a:rPr lang="en-GB" sz="1800" b="1">
                <a:solidFill>
                  <a:schemeClr val="tx1"/>
                </a:solidFill>
                <a:latin typeface="Courier New" pitchFamily="49" charset="0"/>
              </a:rPr>
              <a:t>}</a:t>
            </a:r>
          </a:p>
        </p:txBody>
      </p:sp>
      <p:sp>
        <p:nvSpPr>
          <p:cNvPr id="24" name="Rectangle 10"/>
          <p:cNvSpPr txBox="1">
            <a:spLocks noChangeArrowheads="1"/>
          </p:cNvSpPr>
          <p:nvPr/>
        </p:nvSpPr>
        <p:spPr>
          <a:xfrm>
            <a:off x="6045200" y="3522133"/>
            <a:ext cx="6146800" cy="3064934"/>
          </a:xfrm>
          <a:prstGeom prst="rect">
            <a:avLst/>
          </a:prstGeom>
          <a:ln>
            <a:solidFill>
              <a:schemeClr val="tx1"/>
            </a:solidFill>
            <a:miter lim="800000"/>
            <a:headEnd/>
            <a:tailEnd/>
          </a:ln>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lnSpc>
                <a:spcPct val="90000"/>
              </a:lnSpc>
              <a:spcBef>
                <a:spcPts val="0"/>
              </a:spcBef>
              <a:buFont typeface="Wingdings" pitchFamily="2" charset="2"/>
              <a:buNone/>
            </a:pPr>
            <a:r>
              <a:rPr lang="en-GB" sz="1800" b="1">
                <a:solidFill>
                  <a:schemeClr val="tx1"/>
                </a:solidFill>
                <a:latin typeface="Courier New" pitchFamily="49" charset="0"/>
              </a:rPr>
              <a:t>public class Circle extends Shape {</a:t>
            </a:r>
          </a:p>
          <a:p>
            <a:pPr>
              <a:lnSpc>
                <a:spcPct val="90000"/>
              </a:lnSpc>
              <a:spcBef>
                <a:spcPts val="0"/>
              </a:spcBef>
              <a:buFont typeface="Wingdings" pitchFamily="2" charset="2"/>
              <a:buNone/>
            </a:pPr>
            <a:r>
              <a:rPr lang="en-GB" sz="1800" b="1">
                <a:solidFill>
                  <a:schemeClr val="tx1"/>
                </a:solidFill>
                <a:latin typeface="Courier New" pitchFamily="49" charset="0"/>
              </a:rPr>
              <a:t>	final static double PI = 3.1419;</a:t>
            </a:r>
          </a:p>
          <a:p>
            <a:pPr>
              <a:lnSpc>
                <a:spcPct val="90000"/>
              </a:lnSpc>
              <a:spcBef>
                <a:spcPts val="0"/>
              </a:spcBef>
              <a:buFont typeface="Wingdings" pitchFamily="2" charset="2"/>
              <a:buNone/>
            </a:pPr>
            <a:r>
              <a:rPr lang="en-GB" sz="1800" b="1">
                <a:solidFill>
                  <a:schemeClr val="tx1"/>
                </a:solidFill>
                <a:latin typeface="Courier New" pitchFamily="49" charset="0"/>
              </a:rPr>
              <a:t>	private int radius;</a:t>
            </a:r>
          </a:p>
          <a:p>
            <a:pPr>
              <a:lnSpc>
                <a:spcPct val="90000"/>
              </a:lnSpc>
              <a:spcBef>
                <a:spcPts val="0"/>
              </a:spcBef>
              <a:buFont typeface="Wingdings" pitchFamily="2" charset="2"/>
              <a:buNone/>
            </a:pPr>
            <a:endParaRPr lang="en-GB" sz="1800" b="1">
              <a:solidFill>
                <a:schemeClr val="tx1"/>
              </a:solidFill>
              <a:latin typeface="Courier New" pitchFamily="49" charset="0"/>
            </a:endParaRPr>
          </a:p>
          <a:p>
            <a:pPr>
              <a:lnSpc>
                <a:spcPct val="90000"/>
              </a:lnSpc>
              <a:spcBef>
                <a:spcPts val="0"/>
              </a:spcBef>
              <a:buFont typeface="Wingdings" pitchFamily="2" charset="2"/>
              <a:buNone/>
            </a:pPr>
            <a:r>
              <a:rPr lang="en-GB" sz="1800" b="1">
                <a:solidFill>
                  <a:schemeClr val="tx1"/>
                </a:solidFill>
                <a:latin typeface="Courier New" pitchFamily="49" charset="0"/>
              </a:rPr>
              <a:t>	public Circle(int r) {</a:t>
            </a:r>
          </a:p>
          <a:p>
            <a:pPr>
              <a:lnSpc>
                <a:spcPct val="90000"/>
              </a:lnSpc>
              <a:spcBef>
                <a:spcPts val="0"/>
              </a:spcBef>
              <a:buFont typeface="Wingdings" pitchFamily="2" charset="2"/>
              <a:buNone/>
            </a:pPr>
            <a:r>
              <a:rPr lang="en-GB" sz="1800" b="1">
                <a:solidFill>
                  <a:schemeClr val="tx1"/>
                </a:solidFill>
                <a:latin typeface="Courier New" pitchFamily="49" charset="0"/>
              </a:rPr>
              <a:t>		radius = r;</a:t>
            </a:r>
          </a:p>
          <a:p>
            <a:pPr>
              <a:lnSpc>
                <a:spcPct val="90000"/>
              </a:lnSpc>
              <a:spcBef>
                <a:spcPts val="0"/>
              </a:spcBef>
              <a:buFont typeface="Wingdings" pitchFamily="2" charset="2"/>
              <a:buNone/>
            </a:pPr>
            <a:r>
              <a:rPr lang="en-GB" sz="1800" b="1">
                <a:solidFill>
                  <a:schemeClr val="tx1"/>
                </a:solidFill>
                <a:latin typeface="Courier New" pitchFamily="49" charset="0"/>
              </a:rPr>
              <a:t>  	}</a:t>
            </a:r>
          </a:p>
          <a:p>
            <a:pPr>
              <a:lnSpc>
                <a:spcPct val="90000"/>
              </a:lnSpc>
              <a:spcBef>
                <a:spcPts val="0"/>
              </a:spcBef>
              <a:buFont typeface="Wingdings" pitchFamily="2" charset="2"/>
              <a:buNone/>
            </a:pPr>
            <a:endParaRPr lang="en-GB" sz="1800" b="1">
              <a:solidFill>
                <a:schemeClr val="tx1"/>
              </a:solidFill>
              <a:latin typeface="Courier New" pitchFamily="49" charset="0"/>
            </a:endParaRPr>
          </a:p>
          <a:p>
            <a:pPr>
              <a:lnSpc>
                <a:spcPct val="90000"/>
              </a:lnSpc>
              <a:spcBef>
                <a:spcPts val="0"/>
              </a:spcBef>
              <a:buFont typeface="Wingdings" pitchFamily="2" charset="2"/>
              <a:buNone/>
            </a:pPr>
            <a:r>
              <a:rPr lang="en-GB" sz="1800" b="1">
                <a:solidFill>
                  <a:schemeClr val="tx1"/>
                </a:solidFill>
                <a:latin typeface="Courier New" pitchFamily="49" charset="0"/>
              </a:rPr>
              <a:t>	</a:t>
            </a:r>
            <a:r>
              <a:rPr lang="en-GB" sz="1800" b="1">
                <a:solidFill>
                  <a:srgbClr val="FF0000"/>
                </a:solidFill>
                <a:latin typeface="Courier New" pitchFamily="49" charset="0"/>
              </a:rPr>
              <a:t>public double getArea() {</a:t>
            </a:r>
          </a:p>
          <a:p>
            <a:pPr>
              <a:lnSpc>
                <a:spcPct val="90000"/>
              </a:lnSpc>
              <a:spcBef>
                <a:spcPts val="0"/>
              </a:spcBef>
              <a:buFont typeface="Wingdings" pitchFamily="2" charset="2"/>
              <a:buNone/>
            </a:pPr>
            <a:r>
              <a:rPr lang="en-GB" sz="1800" b="1">
                <a:solidFill>
                  <a:srgbClr val="FF0000"/>
                </a:solidFill>
                <a:latin typeface="Courier New" pitchFamily="49" charset="0"/>
              </a:rPr>
              <a:t>		return (radius^2)*PI;</a:t>
            </a:r>
          </a:p>
          <a:p>
            <a:pPr>
              <a:lnSpc>
                <a:spcPct val="90000"/>
              </a:lnSpc>
              <a:spcBef>
                <a:spcPts val="0"/>
              </a:spcBef>
              <a:buFont typeface="Wingdings" pitchFamily="2" charset="2"/>
              <a:buNone/>
            </a:pPr>
            <a:r>
              <a:rPr lang="en-GB" sz="1800" b="1">
                <a:solidFill>
                  <a:srgbClr val="FF0000"/>
                </a:solidFill>
                <a:latin typeface="Courier New" pitchFamily="49" charset="0"/>
              </a:rPr>
              <a:t>	}</a:t>
            </a:r>
          </a:p>
          <a:p>
            <a:pPr>
              <a:lnSpc>
                <a:spcPct val="90000"/>
              </a:lnSpc>
              <a:spcBef>
                <a:spcPts val="0"/>
              </a:spcBef>
              <a:buFont typeface="Wingdings" pitchFamily="2" charset="2"/>
              <a:buNone/>
            </a:pPr>
            <a:r>
              <a:rPr lang="en-GB" sz="1800" b="1">
                <a:solidFill>
                  <a:schemeClr val="tx1"/>
                </a:solidFill>
                <a:latin typeface="Courier New" pitchFamily="49" charset="0"/>
              </a:rPr>
              <a:t>}</a:t>
            </a:r>
            <a:endParaRPr lang="en-GB" sz="1800">
              <a:solidFill>
                <a:schemeClr val="tx1"/>
              </a:solidFill>
            </a:endParaRPr>
          </a:p>
        </p:txBody>
      </p:sp>
      <p:grpSp>
        <p:nvGrpSpPr>
          <p:cNvPr id="25" name="Group 7"/>
          <p:cNvGrpSpPr>
            <a:grpSpLocks/>
          </p:cNvGrpSpPr>
          <p:nvPr/>
        </p:nvGrpSpPr>
        <p:grpSpPr bwMode="auto">
          <a:xfrm>
            <a:off x="7010400" y="1617133"/>
            <a:ext cx="3422651" cy="1049338"/>
            <a:chOff x="2232" y="737"/>
            <a:chExt cx="1350" cy="661"/>
          </a:xfrm>
        </p:grpSpPr>
        <p:sp>
          <p:nvSpPr>
            <p:cNvPr id="26" name="Rectangle 8"/>
            <p:cNvSpPr>
              <a:spLocks noChangeArrowheads="1"/>
            </p:cNvSpPr>
            <p:nvPr/>
          </p:nvSpPr>
          <p:spPr bwMode="auto">
            <a:xfrm>
              <a:off x="2232" y="971"/>
              <a:ext cx="1350" cy="427"/>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r>
                <a:rPr lang="en-GB" sz="1800" i="1">
                  <a:latin typeface="Courier New" pitchFamily="49" charset="0"/>
                </a:rPr>
                <a:t>getArea(): double</a:t>
              </a:r>
            </a:p>
            <a:p>
              <a:pPr algn="l"/>
              <a:r>
                <a:rPr lang="en-GB" sz="1800">
                  <a:latin typeface="Courier New" pitchFamily="49" charset="0"/>
                </a:rPr>
                <a:t>setColour(int)</a:t>
              </a:r>
            </a:p>
          </p:txBody>
        </p:sp>
        <p:sp>
          <p:nvSpPr>
            <p:cNvPr id="27" name="Rectangle 9"/>
            <p:cNvSpPr>
              <a:spLocks noChangeArrowheads="1"/>
            </p:cNvSpPr>
            <p:nvPr/>
          </p:nvSpPr>
          <p:spPr bwMode="auto">
            <a:xfrm>
              <a:off x="2232" y="737"/>
              <a:ext cx="1350" cy="23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800" i="1">
                  <a:latin typeface="Courier New" pitchFamily="49" charset="0"/>
                </a:rPr>
                <a:t>Shape</a:t>
              </a:r>
            </a:p>
          </p:txBody>
        </p:sp>
      </p:grpSp>
      <p:sp>
        <p:nvSpPr>
          <p:cNvPr id="29" name="Rectangle 12"/>
          <p:cNvSpPr>
            <a:spLocks noChangeArrowheads="1"/>
          </p:cNvSpPr>
          <p:nvPr/>
        </p:nvSpPr>
        <p:spPr bwMode="auto">
          <a:xfrm>
            <a:off x="7635875" y="2977091"/>
            <a:ext cx="2171700" cy="387350"/>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1800">
                <a:latin typeface="Courier New" pitchFamily="49" charset="0"/>
              </a:rPr>
              <a:t>Circle</a:t>
            </a:r>
          </a:p>
        </p:txBody>
      </p:sp>
      <p:sp>
        <p:nvSpPr>
          <p:cNvPr id="32" name="AutoShape 17"/>
          <p:cNvSpPr>
            <a:spLocks noChangeArrowheads="1"/>
          </p:cNvSpPr>
          <p:nvPr/>
        </p:nvSpPr>
        <p:spPr bwMode="auto">
          <a:xfrm>
            <a:off x="812800" y="4933069"/>
            <a:ext cx="3657600" cy="848299"/>
          </a:xfrm>
          <a:prstGeom prst="foldedCorner">
            <a:avLst>
              <a:gd name="adj" fmla="val 12500"/>
            </a:avLst>
          </a:prstGeom>
          <a:solidFill>
            <a:srgbClr val="FFFF00"/>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sz="2400">
                <a:latin typeface="Comic Sans MS" pitchFamily="66" charset="0"/>
              </a:rPr>
              <a:t>Abstract methods </a:t>
            </a:r>
          </a:p>
          <a:p>
            <a:pPr algn="ctr"/>
            <a:r>
              <a:rPr lang="en-GB" sz="2400">
                <a:latin typeface="Comic Sans MS" pitchFamily="66" charset="0"/>
              </a:rPr>
              <a:t>have no body </a:t>
            </a:r>
          </a:p>
        </p:txBody>
      </p:sp>
      <p:cxnSp>
        <p:nvCxnSpPr>
          <p:cNvPr id="34" name="Straight Arrow Connector 33"/>
          <p:cNvCxnSpPr>
            <a:stCxn id="29" idx="0"/>
          </p:cNvCxnSpPr>
          <p:nvPr/>
        </p:nvCxnSpPr>
        <p:spPr>
          <a:xfrm flipV="1">
            <a:off x="8721725" y="2666471"/>
            <a:ext cx="0" cy="31062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977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4.3. Lớp trừu tượng</a:t>
            </a:r>
            <a:br>
              <a:rPr lang="en-US"/>
            </a:br>
            <a:r>
              <a:rPr lang="en-US"/>
              <a:t>Ví dụ</a:t>
            </a:r>
          </a:p>
        </p:txBody>
      </p:sp>
      <p:sp>
        <p:nvSpPr>
          <p:cNvPr id="3" name="Content Placeholder 2"/>
          <p:cNvSpPr>
            <a:spLocks noGrp="1"/>
          </p:cNvSpPr>
          <p:nvPr>
            <p:ph idx="1"/>
          </p:nvPr>
        </p:nvSpPr>
        <p:spPr/>
        <p:txBody>
          <a:bodyPr/>
          <a:lstStyle/>
          <a:p>
            <a:r>
              <a:rPr lang="en-GB"/>
              <a:t>Sử dụng lớp trừu tượng:</a:t>
            </a:r>
          </a:p>
          <a:p>
            <a:pPr marL="400050" lvl="1" indent="0">
              <a:buNone/>
            </a:pPr>
            <a:r>
              <a:rPr lang="en-GB" sz="2600"/>
              <a:t>// Shape s = new Shape(); 	// ERROR</a:t>
            </a:r>
          </a:p>
          <a:p>
            <a:pPr marL="400050" lvl="1" indent="0">
              <a:buNone/>
            </a:pPr>
            <a:r>
              <a:rPr lang="en-GB" sz="2600"/>
              <a:t>Shape s = new Circle(4); 	// Ok</a:t>
            </a:r>
          </a:p>
          <a:p>
            <a:pPr marL="400050" lvl="1" indent="0">
              <a:buNone/>
            </a:pPr>
            <a:r>
              <a:rPr lang="en-GB" sz="2600"/>
              <a:t>double area = s.getArea(); 	// Ok – Tính đa hình? </a:t>
            </a:r>
          </a:p>
          <a:p>
            <a:pPr marL="400050" lvl="1" indent="0">
              <a:buNone/>
            </a:pPr>
            <a:r>
              <a:rPr lang="en-GB" sz="2600"/>
              <a:t>Circle c = new Circle(3); 	// Ok</a:t>
            </a:r>
          </a:p>
          <a:p>
            <a:pPr marL="400050" lvl="1" indent="0">
              <a:buNone/>
            </a:pPr>
            <a:r>
              <a:rPr lang="en-GB" sz="2600"/>
              <a:t>c.setColour(GREEN); 		// Ok</a:t>
            </a:r>
          </a:p>
          <a:p>
            <a:pPr marL="400050" lvl="1" indent="0">
              <a:buNone/>
            </a:pPr>
            <a:r>
              <a:rPr lang="en-GB" sz="2600"/>
              <a:t>area = c.getArea(); 		// Ok</a:t>
            </a:r>
          </a:p>
          <a:p>
            <a:endParaRPr lang="en-US"/>
          </a:p>
        </p:txBody>
      </p:sp>
    </p:spTree>
    <p:extLst>
      <p:ext uri="{BB962C8B-B14F-4D97-AF65-F5344CB8AC3E}">
        <p14:creationId xmlns:p14="http://schemas.microsoft.com/office/powerpoint/2010/main" val="9285858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4.4. Interface</a:t>
            </a:r>
            <a:br>
              <a:rPr lang="en-US"/>
            </a:br>
            <a:r>
              <a:rPr lang="en-US"/>
              <a:t>Khái niệm – Đặc trưng</a:t>
            </a:r>
          </a:p>
        </p:txBody>
      </p:sp>
      <p:sp>
        <p:nvSpPr>
          <p:cNvPr id="3" name="Content Placeholder 2"/>
          <p:cNvSpPr>
            <a:spLocks noGrp="1"/>
          </p:cNvSpPr>
          <p:nvPr>
            <p:ph idx="1"/>
          </p:nvPr>
        </p:nvSpPr>
        <p:spPr/>
        <p:txBody>
          <a:bodyPr>
            <a:normAutofit/>
          </a:bodyPr>
          <a:lstStyle/>
          <a:p>
            <a:r>
              <a:rPr lang="en-US"/>
              <a:t>Interface: là phần đặc tả của lớp (không có phần cài đặt cụ thể), nó chứa một tập các phương thức trừu tượng (abstract) và hằng</a:t>
            </a:r>
          </a:p>
          <a:p>
            <a:r>
              <a:rPr lang="en-US"/>
              <a:t>Đặc điểm của interface:</a:t>
            </a:r>
          </a:p>
          <a:p>
            <a:pPr lvl="1"/>
            <a:r>
              <a:rPr lang="en-US"/>
              <a:t>Không thể khởi tạo đối tượng từ interface</a:t>
            </a:r>
          </a:p>
          <a:p>
            <a:pPr lvl="1"/>
            <a:r>
              <a:rPr lang="en-US"/>
              <a:t>Interface là type (không phải class)</a:t>
            </a:r>
          </a:p>
          <a:p>
            <a:pPr lvl="1"/>
            <a:r>
              <a:rPr lang="en-US"/>
              <a:t>Mọi phương thức trong interface đều là trừu tượng</a:t>
            </a:r>
          </a:p>
          <a:p>
            <a:r>
              <a:rPr lang="en-US"/>
              <a:t>Khai báo interface: dùng từ khóa </a:t>
            </a:r>
            <a:r>
              <a:rPr lang="en-US">
                <a:solidFill>
                  <a:srgbClr val="FF0000"/>
                </a:solidFill>
              </a:rPr>
              <a:t>interface</a:t>
            </a:r>
          </a:p>
          <a:p>
            <a:r>
              <a:rPr lang="en-US"/>
              <a:t>Một lớp hiện thực (</a:t>
            </a:r>
            <a:r>
              <a:rPr lang="en-US">
                <a:solidFill>
                  <a:srgbClr val="FF0000"/>
                </a:solidFill>
              </a:rPr>
              <a:t>implement</a:t>
            </a:r>
            <a:r>
              <a:rPr lang="en-US"/>
              <a:t>) interface nào thì cần phải hiện thực tất cả các phương thức trong interface đó</a:t>
            </a:r>
          </a:p>
        </p:txBody>
      </p:sp>
      <p:sp>
        <p:nvSpPr>
          <p:cNvPr id="4" name="Slide Number Placeholder 3"/>
          <p:cNvSpPr>
            <a:spLocks noGrp="1"/>
          </p:cNvSpPr>
          <p:nvPr>
            <p:ph type="sldNum" sz="quarter" idx="4294967295"/>
          </p:nvPr>
        </p:nvSpPr>
        <p:spPr>
          <a:xfrm>
            <a:off x="9347200" y="6356350"/>
            <a:ext cx="2844800" cy="365125"/>
          </a:xfrm>
          <a:prstGeom prst="rect">
            <a:avLst/>
          </a:prstGeom>
        </p:spPr>
        <p:txBody>
          <a:bodyPr/>
          <a:lstStyle/>
          <a:p>
            <a:fld id="{6704CA4A-85A0-4DF2-A533-BD7CB5495B21}" type="slidenum">
              <a:rPr lang="en-US" smtClean="0"/>
              <a:t>35</a:t>
            </a:fld>
            <a:endParaRPr lang="en-US"/>
          </a:p>
        </p:txBody>
      </p:sp>
    </p:spTree>
    <p:extLst>
      <p:ext uri="{BB962C8B-B14F-4D97-AF65-F5344CB8AC3E}">
        <p14:creationId xmlns:p14="http://schemas.microsoft.com/office/powerpoint/2010/main" val="25268731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327" name="Rectangle 55"/>
          <p:cNvSpPr>
            <a:spLocks noGrp="1" noChangeArrowheads="1"/>
          </p:cNvSpPr>
          <p:nvPr>
            <p:ph type="title"/>
          </p:nvPr>
        </p:nvSpPr>
        <p:spPr/>
        <p:txBody>
          <a:bodyPr/>
          <a:lstStyle/>
          <a:p>
            <a:r>
              <a:rPr lang="en-US"/>
              <a:t>4.4. Interface</a:t>
            </a:r>
            <a:br>
              <a:rPr lang="en-US"/>
            </a:br>
            <a:r>
              <a:rPr lang="en-US"/>
              <a:t>Ví dụ 1</a:t>
            </a:r>
            <a:endParaRPr lang="en-GB"/>
          </a:p>
        </p:txBody>
      </p:sp>
      <p:sp>
        <p:nvSpPr>
          <p:cNvPr id="182328" name="Rectangle 56"/>
          <p:cNvSpPr>
            <a:spLocks noGrp="1" noChangeArrowheads="1"/>
          </p:cNvSpPr>
          <p:nvPr>
            <p:ph type="body" idx="1"/>
          </p:nvPr>
        </p:nvSpPr>
        <p:spPr/>
        <p:txBody>
          <a:bodyPr>
            <a:normAutofit fontScale="92500" lnSpcReduction="10000"/>
          </a:bodyPr>
          <a:lstStyle/>
          <a:p>
            <a:pPr marL="0" indent="0">
              <a:buNone/>
            </a:pPr>
            <a:r>
              <a:rPr lang="en-GB">
                <a:solidFill>
                  <a:srgbClr val="FF0000"/>
                </a:solidFill>
              </a:rPr>
              <a:t>interface</a:t>
            </a:r>
            <a:r>
              <a:rPr lang="en-GB"/>
              <a:t> Clock { </a:t>
            </a:r>
          </a:p>
          <a:p>
            <a:pPr marL="0" indent="0">
              <a:buNone/>
            </a:pPr>
            <a:r>
              <a:rPr lang="en-GB"/>
              <a:t>  Time MIDNIGHT = new Time(0, 0, 0);</a:t>
            </a:r>
          </a:p>
          <a:p>
            <a:pPr marL="0" indent="0">
              <a:buNone/>
            </a:pPr>
            <a:r>
              <a:rPr lang="en-GB"/>
              <a:t>  void setTime(Time t);</a:t>
            </a:r>
          </a:p>
          <a:p>
            <a:pPr marL="0" indent="0">
              <a:buNone/>
            </a:pPr>
            <a:r>
              <a:rPr lang="en-GB"/>
              <a:t>}</a:t>
            </a:r>
          </a:p>
          <a:p>
            <a:pPr marL="0" indent="0">
              <a:buNone/>
            </a:pPr>
            <a:endParaRPr lang="en-GB"/>
          </a:p>
          <a:p>
            <a:pPr marL="0" indent="0">
              <a:buNone/>
            </a:pPr>
            <a:r>
              <a:rPr lang="en-GB"/>
              <a:t>class DigitalClock </a:t>
            </a:r>
            <a:r>
              <a:rPr lang="en-GB">
                <a:solidFill>
                  <a:srgbClr val="FF0000"/>
                </a:solidFill>
              </a:rPr>
              <a:t>implements Clock </a:t>
            </a:r>
            <a:r>
              <a:rPr lang="en-GB"/>
              <a:t>{ </a:t>
            </a:r>
          </a:p>
          <a:p>
            <a:pPr marL="0" indent="0">
              <a:buNone/>
            </a:pPr>
            <a:r>
              <a:rPr lang="en-GB"/>
              <a:t>  private Time currentTime;</a:t>
            </a:r>
          </a:p>
          <a:p>
            <a:pPr marL="0" indent="0">
              <a:buNone/>
            </a:pPr>
            <a:r>
              <a:rPr lang="en-GB"/>
              <a:t>  public DigitalClock() { reset(); }</a:t>
            </a:r>
          </a:p>
          <a:p>
            <a:pPr marL="0" indent="0">
              <a:buNone/>
            </a:pPr>
            <a:r>
              <a:rPr lang="en-GB">
                <a:solidFill>
                  <a:srgbClr val="FF0000"/>
                </a:solidFill>
              </a:rPr>
              <a:t>  public void setTime(Time t) {currentTime = new Time(t);}</a:t>
            </a:r>
          </a:p>
          <a:p>
            <a:pPr marL="0" indent="0">
              <a:buNone/>
            </a:pPr>
            <a:r>
              <a:rPr lang="en-GB"/>
              <a:t>  public void reset() { setTime(MIDNIGHT); }</a:t>
            </a:r>
          </a:p>
          <a:p>
            <a:pPr marL="0" indent="0">
              <a:buNone/>
            </a:pPr>
            <a:r>
              <a:rPr lang="en-GB"/>
              <a:t>} </a:t>
            </a:r>
          </a:p>
        </p:txBody>
      </p:sp>
      <p:sp>
        <p:nvSpPr>
          <p:cNvPr id="29" name="Footer Placeholder 3"/>
          <p:cNvSpPr>
            <a:spLocks noGrp="1"/>
          </p:cNvSpPr>
          <p:nvPr>
            <p:ph type="ftr" sz="quarter" idx="4294967295"/>
          </p:nvPr>
        </p:nvSpPr>
        <p:spPr>
          <a:xfrm>
            <a:off x="0" y="6477000"/>
            <a:ext cx="3860800" cy="304800"/>
          </a:xfrm>
          <a:prstGeom prst="rect">
            <a:avLst/>
          </a:prstGeom>
        </p:spPr>
        <p:txBody>
          <a:bodyPr/>
          <a:lstStyle/>
          <a:p>
            <a:r>
              <a:rPr lang="en-GB"/>
              <a:t>© S. Uchitel, 2004</a:t>
            </a:r>
          </a:p>
        </p:txBody>
      </p:sp>
      <p:cxnSp>
        <p:nvCxnSpPr>
          <p:cNvPr id="182296" name="AutoShape 24"/>
          <p:cNvCxnSpPr>
            <a:cxnSpLocks noChangeShapeType="1"/>
            <a:endCxn id="182306" idx="3"/>
          </p:cNvCxnSpPr>
          <p:nvPr/>
        </p:nvCxnSpPr>
        <p:spPr bwMode="auto">
          <a:xfrm rot="16200000">
            <a:off x="10296527" y="3547006"/>
            <a:ext cx="533400" cy="31749"/>
          </a:xfrm>
          <a:prstGeom prst="bentConnector3">
            <a:avLst>
              <a:gd name="adj1" fmla="val 50000"/>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2306" name="AutoShape 34"/>
          <p:cNvSpPr>
            <a:spLocks noChangeArrowheads="1"/>
          </p:cNvSpPr>
          <p:nvPr/>
        </p:nvSpPr>
        <p:spPr bwMode="auto">
          <a:xfrm>
            <a:off x="10426702" y="3067580"/>
            <a:ext cx="304800" cy="228600"/>
          </a:xfrm>
          <a:prstGeom prst="triangle">
            <a:avLst>
              <a:gd name="adj" fmla="val 44444"/>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2307" name="Group 35"/>
          <p:cNvGrpSpPr>
            <a:grpSpLocks/>
          </p:cNvGrpSpPr>
          <p:nvPr/>
        </p:nvGrpSpPr>
        <p:grpSpPr bwMode="auto">
          <a:xfrm>
            <a:off x="9105903" y="1695980"/>
            <a:ext cx="2679700" cy="1371600"/>
            <a:chOff x="4272" y="1152"/>
            <a:chExt cx="1266" cy="864"/>
          </a:xfrm>
        </p:grpSpPr>
        <p:sp>
          <p:nvSpPr>
            <p:cNvPr id="182308" name="Rectangle 36"/>
            <p:cNvSpPr>
              <a:spLocks noChangeArrowheads="1"/>
            </p:cNvSpPr>
            <p:nvPr/>
          </p:nvSpPr>
          <p:spPr bwMode="auto">
            <a:xfrm>
              <a:off x="4272" y="1152"/>
              <a:ext cx="1266" cy="864"/>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309" name="Rectangle 37"/>
            <p:cNvSpPr>
              <a:spLocks noChangeArrowheads="1"/>
            </p:cNvSpPr>
            <p:nvPr/>
          </p:nvSpPr>
          <p:spPr bwMode="auto">
            <a:xfrm>
              <a:off x="4272" y="1152"/>
              <a:ext cx="1266" cy="8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310" name="Rectangle 38"/>
            <p:cNvSpPr>
              <a:spLocks noChangeArrowheads="1"/>
            </p:cNvSpPr>
            <p:nvPr/>
          </p:nvSpPr>
          <p:spPr bwMode="auto">
            <a:xfrm>
              <a:off x="4272" y="1152"/>
              <a:ext cx="1266" cy="86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2311" name="Rectangle 39"/>
            <p:cNvSpPr>
              <a:spLocks noChangeArrowheads="1"/>
            </p:cNvSpPr>
            <p:nvPr/>
          </p:nvSpPr>
          <p:spPr bwMode="auto">
            <a:xfrm>
              <a:off x="4669" y="1160"/>
              <a:ext cx="3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a:solidFill>
                    <a:srgbClr val="000000"/>
                  </a:solidFill>
                </a:rPr>
                <a:t>interface</a:t>
              </a:r>
              <a:endParaRPr lang="en-GB" sz="1600"/>
            </a:p>
          </p:txBody>
        </p:sp>
        <p:sp>
          <p:nvSpPr>
            <p:cNvPr id="182312" name="Rectangle 40"/>
            <p:cNvSpPr>
              <a:spLocks noChangeArrowheads="1"/>
            </p:cNvSpPr>
            <p:nvPr/>
          </p:nvSpPr>
          <p:spPr bwMode="auto">
            <a:xfrm>
              <a:off x="4748" y="1326"/>
              <a:ext cx="25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b="1" i="1">
                  <a:solidFill>
                    <a:srgbClr val="000000"/>
                  </a:solidFill>
                </a:rPr>
                <a:t>Clock</a:t>
              </a:r>
              <a:endParaRPr lang="en-GB" sz="1600"/>
            </a:p>
          </p:txBody>
        </p:sp>
        <p:sp>
          <p:nvSpPr>
            <p:cNvPr id="182313" name="Line 41"/>
            <p:cNvSpPr>
              <a:spLocks noChangeShapeType="1"/>
            </p:cNvSpPr>
            <p:nvPr/>
          </p:nvSpPr>
          <p:spPr bwMode="auto">
            <a:xfrm>
              <a:off x="4272" y="1540"/>
              <a:ext cx="12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2314" name="Line 42"/>
            <p:cNvSpPr>
              <a:spLocks noChangeShapeType="1"/>
            </p:cNvSpPr>
            <p:nvPr/>
          </p:nvSpPr>
          <p:spPr bwMode="auto">
            <a:xfrm>
              <a:off x="4272" y="1776"/>
              <a:ext cx="12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2315" name="Rectangle 43"/>
            <p:cNvSpPr>
              <a:spLocks noChangeArrowheads="1"/>
            </p:cNvSpPr>
            <p:nvPr/>
          </p:nvSpPr>
          <p:spPr bwMode="auto">
            <a:xfrm>
              <a:off x="4425" y="1834"/>
              <a:ext cx="65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400" i="1">
                  <a:solidFill>
                    <a:srgbClr val="000000"/>
                  </a:solidFill>
                </a:rPr>
                <a:t>setTime(Time):void</a:t>
              </a:r>
              <a:endParaRPr lang="en-GB" sz="1400"/>
            </a:p>
          </p:txBody>
        </p:sp>
        <p:sp>
          <p:nvSpPr>
            <p:cNvPr id="182316" name="Rectangle 44"/>
            <p:cNvSpPr>
              <a:spLocks noChangeArrowheads="1"/>
            </p:cNvSpPr>
            <p:nvPr/>
          </p:nvSpPr>
          <p:spPr bwMode="auto">
            <a:xfrm>
              <a:off x="4465" y="1584"/>
              <a:ext cx="63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400" i="1">
                  <a:solidFill>
                    <a:srgbClr val="000000"/>
                  </a:solidFill>
                </a:rPr>
                <a:t>MIDNIGHT:Time</a:t>
              </a:r>
              <a:endParaRPr lang="en-GB" sz="1400"/>
            </a:p>
          </p:txBody>
        </p:sp>
      </p:grpSp>
      <p:grpSp>
        <p:nvGrpSpPr>
          <p:cNvPr id="182317" name="Group 45"/>
          <p:cNvGrpSpPr>
            <a:grpSpLocks/>
          </p:cNvGrpSpPr>
          <p:nvPr/>
        </p:nvGrpSpPr>
        <p:grpSpPr bwMode="auto">
          <a:xfrm>
            <a:off x="9207503" y="3829580"/>
            <a:ext cx="2679700" cy="1371600"/>
            <a:chOff x="4272" y="1152"/>
            <a:chExt cx="1266" cy="864"/>
          </a:xfrm>
        </p:grpSpPr>
        <p:sp>
          <p:nvSpPr>
            <p:cNvPr id="182318" name="Rectangle 46"/>
            <p:cNvSpPr>
              <a:spLocks noChangeArrowheads="1"/>
            </p:cNvSpPr>
            <p:nvPr/>
          </p:nvSpPr>
          <p:spPr bwMode="auto">
            <a:xfrm>
              <a:off x="4272" y="1152"/>
              <a:ext cx="1266" cy="864"/>
            </a:xfrm>
            <a:prstGeom prst="rect">
              <a:avLst/>
            </a:prstGeom>
            <a:solidFill>
              <a:srgbClr val="0000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319" name="Rectangle 47"/>
            <p:cNvSpPr>
              <a:spLocks noChangeArrowheads="1"/>
            </p:cNvSpPr>
            <p:nvPr/>
          </p:nvSpPr>
          <p:spPr bwMode="auto">
            <a:xfrm>
              <a:off x="4272" y="1152"/>
              <a:ext cx="1266" cy="86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182320" name="Rectangle 48"/>
            <p:cNvSpPr>
              <a:spLocks noChangeArrowheads="1"/>
            </p:cNvSpPr>
            <p:nvPr/>
          </p:nvSpPr>
          <p:spPr bwMode="auto">
            <a:xfrm>
              <a:off x="4272" y="1152"/>
              <a:ext cx="1266" cy="864"/>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2321" name="Rectangle 49"/>
            <p:cNvSpPr>
              <a:spLocks noChangeArrowheads="1"/>
            </p:cNvSpPr>
            <p:nvPr/>
          </p:nvSpPr>
          <p:spPr bwMode="auto">
            <a:xfrm>
              <a:off x="4914" y="1160"/>
              <a:ext cx="0"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600"/>
            </a:p>
          </p:txBody>
        </p:sp>
        <p:sp>
          <p:nvSpPr>
            <p:cNvPr id="182322" name="Rectangle 50"/>
            <p:cNvSpPr>
              <a:spLocks noChangeArrowheads="1"/>
            </p:cNvSpPr>
            <p:nvPr/>
          </p:nvSpPr>
          <p:spPr bwMode="auto">
            <a:xfrm>
              <a:off x="4553" y="1326"/>
              <a:ext cx="56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600" b="1" i="1">
                  <a:solidFill>
                    <a:srgbClr val="000000"/>
                  </a:solidFill>
                </a:rPr>
                <a:t>DigitalClock</a:t>
              </a:r>
              <a:endParaRPr lang="en-GB" sz="1600"/>
            </a:p>
          </p:txBody>
        </p:sp>
        <p:sp>
          <p:nvSpPr>
            <p:cNvPr id="182323" name="Line 51"/>
            <p:cNvSpPr>
              <a:spLocks noChangeShapeType="1"/>
            </p:cNvSpPr>
            <p:nvPr/>
          </p:nvSpPr>
          <p:spPr bwMode="auto">
            <a:xfrm>
              <a:off x="4272" y="1540"/>
              <a:ext cx="12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2324" name="Line 52"/>
            <p:cNvSpPr>
              <a:spLocks noChangeShapeType="1"/>
            </p:cNvSpPr>
            <p:nvPr/>
          </p:nvSpPr>
          <p:spPr bwMode="auto">
            <a:xfrm>
              <a:off x="4272" y="1776"/>
              <a:ext cx="12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2325" name="Rectangle 53"/>
            <p:cNvSpPr>
              <a:spLocks noChangeArrowheads="1"/>
            </p:cNvSpPr>
            <p:nvPr/>
          </p:nvSpPr>
          <p:spPr bwMode="auto">
            <a:xfrm>
              <a:off x="4623" y="1834"/>
              <a:ext cx="38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1400" i="1">
                  <a:solidFill>
                    <a:srgbClr val="000000"/>
                  </a:solidFill>
                </a:rPr>
                <a:t>reset():void</a:t>
              </a:r>
              <a:endParaRPr lang="en-GB" sz="1400"/>
            </a:p>
          </p:txBody>
        </p:sp>
        <p:sp>
          <p:nvSpPr>
            <p:cNvPr id="182326" name="Rectangle 54"/>
            <p:cNvSpPr>
              <a:spLocks noChangeArrowheads="1"/>
            </p:cNvSpPr>
            <p:nvPr/>
          </p:nvSpPr>
          <p:spPr bwMode="auto">
            <a:xfrm>
              <a:off x="4879" y="1584"/>
              <a:ext cx="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sz="1400"/>
            </a:p>
          </p:txBody>
        </p:sp>
      </p:grpSp>
      <p:sp>
        <p:nvSpPr>
          <p:cNvPr id="182329" name="AutoShape 57"/>
          <p:cNvSpPr>
            <a:spLocks noChangeArrowheads="1"/>
          </p:cNvSpPr>
          <p:nvPr/>
        </p:nvSpPr>
        <p:spPr bwMode="auto">
          <a:xfrm>
            <a:off x="3826933" y="1542256"/>
            <a:ext cx="3454400" cy="609600"/>
          </a:xfrm>
          <a:prstGeom prst="foldedCorner">
            <a:avLst>
              <a:gd name="adj" fmla="val 12500"/>
            </a:avLst>
          </a:prstGeom>
          <a:solidFill>
            <a:srgbClr val="FFFF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800">
                <a:latin typeface="Comic Sans MS" pitchFamily="66" charset="0"/>
              </a:rPr>
              <a:t>fields are implicitly </a:t>
            </a:r>
          </a:p>
          <a:p>
            <a:r>
              <a:rPr lang="en-GB" sz="1800">
                <a:latin typeface="Comic Sans MS" pitchFamily="66" charset="0"/>
              </a:rPr>
              <a:t>declared public static</a:t>
            </a:r>
          </a:p>
        </p:txBody>
      </p:sp>
      <p:sp>
        <p:nvSpPr>
          <p:cNvPr id="182330" name="AutoShape 58"/>
          <p:cNvSpPr>
            <a:spLocks noChangeArrowheads="1"/>
          </p:cNvSpPr>
          <p:nvPr/>
        </p:nvSpPr>
        <p:spPr bwMode="auto">
          <a:xfrm>
            <a:off x="8052859" y="5435600"/>
            <a:ext cx="3994149" cy="1422400"/>
          </a:xfrm>
          <a:prstGeom prst="foldedCorner">
            <a:avLst>
              <a:gd name="adj" fmla="val 12500"/>
            </a:avLst>
          </a:prstGeom>
          <a:solidFill>
            <a:srgbClr val="FFFF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800">
                <a:latin typeface="Comic Sans MS" pitchFamily="66" charset="0"/>
              </a:rPr>
              <a:t>Why not do </a:t>
            </a:r>
          </a:p>
          <a:p>
            <a:r>
              <a:rPr lang="en-GB" sz="1800">
                <a:latin typeface="Comic Sans MS" pitchFamily="66" charset="0"/>
              </a:rPr>
              <a:t>“currentTime = t;” </a:t>
            </a:r>
          </a:p>
          <a:p>
            <a:r>
              <a:rPr lang="en-GB" sz="1800">
                <a:latin typeface="Comic Sans MS" pitchFamily="66" charset="0"/>
              </a:rPr>
              <a:t>instead of </a:t>
            </a:r>
          </a:p>
          <a:p>
            <a:r>
              <a:rPr lang="en-GB" sz="1800">
                <a:latin typeface="Comic Sans MS" pitchFamily="66" charset="0"/>
              </a:rPr>
              <a:t>“</a:t>
            </a:r>
            <a:r>
              <a:rPr lang="en-GB" sz="1800">
                <a:effectLst>
                  <a:outerShdw blurRad="38100" dist="38100" dir="2700000" algn="tl">
                    <a:srgbClr val="FFFFFF"/>
                  </a:outerShdw>
                </a:effectLst>
                <a:latin typeface="Comic Sans MS" pitchFamily="66" charset="0"/>
              </a:rPr>
              <a:t>currentTime = new Time(t);”</a:t>
            </a:r>
            <a:r>
              <a:rPr lang="en-GB" sz="1800">
                <a:latin typeface="Comic Sans MS" pitchFamily="66" charset="0"/>
              </a:rPr>
              <a:t>? </a:t>
            </a:r>
          </a:p>
        </p:txBody>
      </p:sp>
      <p:sp>
        <p:nvSpPr>
          <p:cNvPr id="182331" name="AutoShape 59"/>
          <p:cNvSpPr>
            <a:spLocks noChangeArrowheads="1"/>
          </p:cNvSpPr>
          <p:nvPr/>
        </p:nvSpPr>
        <p:spPr bwMode="auto">
          <a:xfrm>
            <a:off x="4377634" y="2762780"/>
            <a:ext cx="3454400" cy="609600"/>
          </a:xfrm>
          <a:prstGeom prst="foldedCorner">
            <a:avLst>
              <a:gd name="adj" fmla="val 12500"/>
            </a:avLst>
          </a:prstGeom>
          <a:solidFill>
            <a:srgbClr val="FFFF99"/>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800">
                <a:latin typeface="Comic Sans MS" pitchFamily="66" charset="0"/>
              </a:rPr>
              <a:t>methods are implicitly </a:t>
            </a:r>
          </a:p>
          <a:p>
            <a:r>
              <a:rPr lang="en-GB" sz="1800">
                <a:latin typeface="Comic Sans MS" pitchFamily="66" charset="0"/>
              </a:rPr>
              <a:t>declared public</a:t>
            </a:r>
          </a:p>
        </p:txBody>
      </p:sp>
    </p:spTree>
    <p:extLst>
      <p:ext uri="{BB962C8B-B14F-4D97-AF65-F5344CB8AC3E}">
        <p14:creationId xmlns:p14="http://schemas.microsoft.com/office/powerpoint/2010/main" val="13724444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23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330"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4.4. Interface</a:t>
            </a:r>
            <a:br>
              <a:rPr lang="en-US"/>
            </a:br>
            <a:r>
              <a:rPr lang="en-US"/>
              <a:t>Ví dụ 2</a:t>
            </a:r>
            <a:endParaRPr lang="en-US" dirty="0"/>
          </a:p>
        </p:txBody>
      </p:sp>
      <p:sp>
        <p:nvSpPr>
          <p:cNvPr id="3" name="Content Placeholder 2"/>
          <p:cNvSpPr>
            <a:spLocks noGrp="1"/>
          </p:cNvSpPr>
          <p:nvPr>
            <p:ph idx="1"/>
          </p:nvPr>
        </p:nvSpPr>
        <p:spPr/>
        <p:txBody>
          <a:bodyPr/>
          <a:lstStyle/>
          <a:p>
            <a:r>
              <a:rPr lang="en-US"/>
              <a:t>Thực thi nhiều interfaces</a:t>
            </a:r>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37</a:t>
            </a:fld>
            <a:endParaRPr 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547" y="2637156"/>
            <a:ext cx="5016265" cy="149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546" y="4137035"/>
            <a:ext cx="5016265" cy="151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7808" y="3105479"/>
            <a:ext cx="6436935" cy="2311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130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t>4.4. Interface</a:t>
            </a:r>
            <a:br>
              <a:rPr lang="en-US"/>
            </a:br>
            <a:r>
              <a:rPr lang="en-GB"/>
              <a:t>Lớp trừu tượng và Interfaces</a:t>
            </a:r>
          </a:p>
        </p:txBody>
      </p:sp>
      <p:graphicFrame>
        <p:nvGraphicFramePr>
          <p:cNvPr id="14" name="Table 13"/>
          <p:cNvGraphicFramePr>
            <a:graphicFrameLocks noGrp="1"/>
          </p:cNvGraphicFramePr>
          <p:nvPr>
            <p:extLst>
              <p:ext uri="{D42A27DB-BD31-4B8C-83A1-F6EECF244321}">
                <p14:modId xmlns:p14="http://schemas.microsoft.com/office/powerpoint/2010/main" val="424428326"/>
              </p:ext>
            </p:extLst>
          </p:nvPr>
        </p:nvGraphicFramePr>
        <p:xfrm>
          <a:off x="711199" y="1664213"/>
          <a:ext cx="10837334" cy="4736587"/>
        </p:xfrm>
        <a:graphic>
          <a:graphicData uri="http://schemas.openxmlformats.org/drawingml/2006/table">
            <a:tbl>
              <a:tblPr firstRow="1" bandRow="1">
                <a:tableStyleId>{5C22544A-7EE6-4342-B048-85BDC9FD1C3A}</a:tableStyleId>
              </a:tblPr>
              <a:tblGrid>
                <a:gridCol w="5201921">
                  <a:extLst>
                    <a:ext uri="{9D8B030D-6E8A-4147-A177-3AD203B41FA5}">
                      <a16:colId xmlns:a16="http://schemas.microsoft.com/office/drawing/2014/main" val="20000"/>
                    </a:ext>
                  </a:extLst>
                </a:gridCol>
                <a:gridCol w="5635413">
                  <a:extLst>
                    <a:ext uri="{9D8B030D-6E8A-4147-A177-3AD203B41FA5}">
                      <a16:colId xmlns:a16="http://schemas.microsoft.com/office/drawing/2014/main" val="20001"/>
                    </a:ext>
                  </a:extLst>
                </a:gridCol>
              </a:tblGrid>
              <a:tr h="370840">
                <a:tc>
                  <a:txBody>
                    <a:bodyPr/>
                    <a:lstStyle/>
                    <a:p>
                      <a:pPr algn="ctr"/>
                      <a:r>
                        <a:rPr lang="en-US" sz="2400">
                          <a:latin typeface="Arial" pitchFamily="34" charset="0"/>
                          <a:cs typeface="Arial" pitchFamily="34" charset="0"/>
                        </a:rPr>
                        <a:t>Lớp</a:t>
                      </a:r>
                      <a:r>
                        <a:rPr lang="en-US" sz="2400" baseline="0">
                          <a:latin typeface="Arial" pitchFamily="34" charset="0"/>
                          <a:cs typeface="Arial" pitchFamily="34" charset="0"/>
                        </a:rPr>
                        <a:t> trừu tượng</a:t>
                      </a:r>
                      <a:endParaRPr lang="en-US" sz="2400">
                        <a:latin typeface="Arial" pitchFamily="34" charset="0"/>
                        <a:cs typeface="Arial" pitchFamily="34" charset="0"/>
                      </a:endParaRPr>
                    </a:p>
                  </a:txBody>
                  <a:tcPr/>
                </a:tc>
                <a:tc>
                  <a:txBody>
                    <a:bodyPr/>
                    <a:lstStyle/>
                    <a:p>
                      <a:pPr algn="ctr"/>
                      <a:r>
                        <a:rPr lang="en-US" sz="2400">
                          <a:latin typeface="Arial" pitchFamily="34" charset="0"/>
                          <a:cs typeface="Arial" pitchFamily="34" charset="0"/>
                        </a:rPr>
                        <a:t>Interface</a:t>
                      </a:r>
                    </a:p>
                  </a:txBody>
                  <a:tcPr/>
                </a:tc>
                <a:extLst>
                  <a:ext uri="{0D108BD9-81ED-4DB2-BD59-A6C34878D82A}">
                    <a16:rowId xmlns:a16="http://schemas.microsoft.com/office/drawing/2014/main" val="10000"/>
                  </a:ext>
                </a:extLst>
              </a:tr>
              <a:tr h="621787">
                <a:tc>
                  <a:txBody>
                    <a:bodyPr/>
                    <a:lstStyle/>
                    <a:p>
                      <a:r>
                        <a:rPr lang="en-GB" sz="2400">
                          <a:latin typeface="Arial" pitchFamily="34" charset="0"/>
                          <a:cs typeface="Arial" pitchFamily="34" charset="0"/>
                        </a:rPr>
                        <a:t>Có</a:t>
                      </a:r>
                      <a:r>
                        <a:rPr lang="en-GB" sz="2400" baseline="0">
                          <a:latin typeface="Arial" pitchFamily="34" charset="0"/>
                          <a:cs typeface="Arial" pitchFamily="34" charset="0"/>
                        </a:rPr>
                        <a:t> thể chứa thuộc tính</a:t>
                      </a:r>
                      <a:endParaRPr lang="en-GB" sz="2400">
                        <a:latin typeface="Arial" pitchFamily="34" charset="0"/>
                        <a:cs typeface="Arial" pitchFamily="34" charset="0"/>
                      </a:endParaRPr>
                    </a:p>
                  </a:txBody>
                  <a:tcPr anchor="ctr"/>
                </a:tc>
                <a:tc>
                  <a:txBody>
                    <a:bodyPr/>
                    <a:lstStyle/>
                    <a:p>
                      <a:pPr marL="0" indent="0" defTabSz="914400">
                        <a:spcBef>
                          <a:spcPct val="20000"/>
                        </a:spcBef>
                        <a:buFont typeface="Arial" pitchFamily="34" charset="0"/>
                        <a:buNone/>
                      </a:pPr>
                      <a:r>
                        <a:rPr lang="en-GB" sz="2400">
                          <a:latin typeface="Arial" pitchFamily="34" charset="0"/>
                          <a:cs typeface="Arial" pitchFamily="34" charset="0"/>
                        </a:rPr>
                        <a:t>Chỉ</a:t>
                      </a:r>
                      <a:r>
                        <a:rPr lang="en-GB" sz="2400" baseline="0">
                          <a:latin typeface="Arial" pitchFamily="34" charset="0"/>
                          <a:cs typeface="Arial" pitchFamily="34" charset="0"/>
                        </a:rPr>
                        <a:t> có thể chứa hằng</a:t>
                      </a:r>
                      <a:endParaRPr lang="en-GB" sz="2400">
                        <a:latin typeface="Arial" pitchFamily="34" charset="0"/>
                        <a:cs typeface="Arial" pitchFamily="34" charset="0"/>
                      </a:endParaRPr>
                    </a:p>
                  </a:txBody>
                  <a:tcPr anchor="ctr"/>
                </a:tc>
                <a:extLst>
                  <a:ext uri="{0D108BD9-81ED-4DB2-BD59-A6C34878D82A}">
                    <a16:rowId xmlns:a16="http://schemas.microsoft.com/office/drawing/2014/main" val="10001"/>
                  </a:ext>
                </a:extLst>
              </a:tr>
              <a:tr h="9144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a:latin typeface="Arial" pitchFamily="34" charset="0"/>
                          <a:cs typeface="Arial" pitchFamily="34" charset="0"/>
                        </a:rPr>
                        <a:t>Các</a:t>
                      </a:r>
                      <a:r>
                        <a:rPr lang="en-GB" sz="2400" baseline="0">
                          <a:latin typeface="Arial" pitchFamily="34" charset="0"/>
                          <a:cs typeface="Arial" pitchFamily="34" charset="0"/>
                        </a:rPr>
                        <a:t> phương thức có thể được hiện thực hoặc không</a:t>
                      </a:r>
                      <a:endParaRPr lang="en-GB" sz="2400">
                        <a:latin typeface="Arial" pitchFamily="34" charset="0"/>
                        <a:cs typeface="Arial"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a:latin typeface="Arial" pitchFamily="34" charset="0"/>
                          <a:cs typeface="Arial" pitchFamily="34" charset="0"/>
                        </a:rPr>
                        <a:t>Các</a:t>
                      </a:r>
                      <a:r>
                        <a:rPr lang="en-GB" sz="2400" baseline="0">
                          <a:latin typeface="Arial" pitchFamily="34" charset="0"/>
                          <a:cs typeface="Arial" pitchFamily="34" charset="0"/>
                        </a:rPr>
                        <a:t> phương thức không được hiện thực</a:t>
                      </a:r>
                      <a:endParaRPr lang="en-GB" sz="2400">
                        <a:latin typeface="Arial" pitchFamily="34" charset="0"/>
                        <a:cs typeface="Arial" pitchFamily="34" charset="0"/>
                      </a:endParaRPr>
                    </a:p>
                  </a:txBody>
                  <a:tcPr anchor="ctr"/>
                </a:tc>
                <a:extLst>
                  <a:ext uri="{0D108BD9-81ED-4DB2-BD59-A6C34878D82A}">
                    <a16:rowId xmlns:a16="http://schemas.microsoft.com/office/drawing/2014/main" val="10002"/>
                  </a:ext>
                </a:extLst>
              </a:tr>
              <a:tr h="626533">
                <a:tc>
                  <a:txBody>
                    <a:bodyPr/>
                    <a:lstStyle/>
                    <a:p>
                      <a:r>
                        <a:rPr lang="en-US" sz="2400">
                          <a:latin typeface="Arial" pitchFamily="34" charset="0"/>
                          <a:cs typeface="Arial" pitchFamily="34" charset="0"/>
                        </a:rPr>
                        <a:t>Được</a:t>
                      </a:r>
                      <a:r>
                        <a:rPr lang="en-US" sz="2400" baseline="0">
                          <a:latin typeface="Arial" pitchFamily="34" charset="0"/>
                          <a:cs typeface="Arial" pitchFamily="34" charset="0"/>
                        </a:rPr>
                        <a:t> lớp và lớp trừu tượng kế thừa (is-a)</a:t>
                      </a:r>
                      <a:endParaRPr lang="en-US" sz="2400">
                        <a:latin typeface="Arial" pitchFamily="34" charset="0"/>
                        <a:cs typeface="Arial" pitchFamily="34" charset="0"/>
                      </a:endParaRPr>
                    </a:p>
                  </a:txBody>
                  <a:tcPr anchor="ctr"/>
                </a:tc>
                <a:tc>
                  <a:txBody>
                    <a:bodyPr/>
                    <a:lstStyle/>
                    <a:p>
                      <a:r>
                        <a:rPr lang="en-US" sz="2400">
                          <a:latin typeface="Arial" pitchFamily="34" charset="0"/>
                          <a:cs typeface="Arial" pitchFamily="34" charset="0"/>
                        </a:rPr>
                        <a:t>Được</a:t>
                      </a:r>
                      <a:r>
                        <a:rPr lang="en-US" sz="2400" baseline="0">
                          <a:latin typeface="Arial" pitchFamily="34" charset="0"/>
                          <a:cs typeface="Arial" pitchFamily="34" charset="0"/>
                        </a:rPr>
                        <a:t> lớp và lớp trừu tượng hiện thực </a:t>
                      </a:r>
                      <a:r>
                        <a:rPr lang="en-US" sz="2400" kern="1200" baseline="0">
                          <a:solidFill>
                            <a:schemeClr val="dk1"/>
                          </a:solidFill>
                          <a:latin typeface="Arial" pitchFamily="34" charset="0"/>
                          <a:ea typeface="+mn-ea"/>
                          <a:cs typeface="Arial" pitchFamily="34" charset="0"/>
                        </a:rPr>
                        <a:t>(can-do)</a:t>
                      </a:r>
                    </a:p>
                  </a:txBody>
                  <a:tcPr anchor="ctr"/>
                </a:tc>
                <a:extLst>
                  <a:ext uri="{0D108BD9-81ED-4DB2-BD59-A6C34878D82A}">
                    <a16:rowId xmlns:a16="http://schemas.microsoft.com/office/drawing/2014/main" val="10003"/>
                  </a:ext>
                </a:extLst>
              </a:tr>
              <a:tr h="370840">
                <a:tc>
                  <a:txBody>
                    <a:bodyPr/>
                    <a:lstStyle/>
                    <a:p>
                      <a:r>
                        <a:rPr lang="en-US" sz="2400">
                          <a:latin typeface="Arial" pitchFamily="34" charset="0"/>
                          <a:cs typeface="Arial" pitchFamily="34" charset="0"/>
                        </a:rPr>
                        <a:t>Một</a:t>
                      </a:r>
                      <a:r>
                        <a:rPr lang="en-US" sz="2400" baseline="0">
                          <a:latin typeface="Arial" pitchFamily="34" charset="0"/>
                          <a:cs typeface="Arial" pitchFamily="34" charset="0"/>
                        </a:rPr>
                        <a:t> l</a:t>
                      </a:r>
                      <a:r>
                        <a:rPr lang="en-US" sz="2400">
                          <a:latin typeface="Arial" pitchFamily="34" charset="0"/>
                          <a:cs typeface="Arial" pitchFamily="34" charset="0"/>
                        </a:rPr>
                        <a:t>ớp</a:t>
                      </a:r>
                      <a:r>
                        <a:rPr lang="en-US" sz="2400" baseline="0">
                          <a:latin typeface="Arial" pitchFamily="34" charset="0"/>
                          <a:cs typeface="Arial" pitchFamily="34" charset="0"/>
                        </a:rPr>
                        <a:t> không thể kế thừa từ nhiều lớp trừu tượng</a:t>
                      </a:r>
                      <a:endParaRPr lang="en-US" sz="2400">
                        <a:latin typeface="Arial" pitchFamily="34" charset="0"/>
                        <a:cs typeface="Arial" pitchFamily="34" charset="0"/>
                      </a:endParaRPr>
                    </a:p>
                  </a:txBody>
                  <a:tcPr anchor="ct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GB" sz="2400">
                          <a:latin typeface="Arial" pitchFamily="34" charset="0"/>
                          <a:cs typeface="Arial" pitchFamily="34" charset="0"/>
                        </a:rPr>
                        <a:t>Có thể thừa kế từ 1 hoặc nhiều interfaces khác</a:t>
                      </a:r>
                      <a:endParaRPr lang="en-US" sz="2400">
                        <a:latin typeface="Arial" pitchFamily="34" charset="0"/>
                        <a:cs typeface="Arial" pitchFamily="34"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sz="2400">
                          <a:latin typeface="Arial" pitchFamily="34" charset="0"/>
                          <a:cs typeface="Arial" pitchFamily="34" charset="0"/>
                        </a:rPr>
                        <a:t>Một</a:t>
                      </a:r>
                      <a:r>
                        <a:rPr lang="en-US" sz="2400" baseline="0">
                          <a:latin typeface="Arial" pitchFamily="34" charset="0"/>
                          <a:cs typeface="Arial" pitchFamily="34" charset="0"/>
                        </a:rPr>
                        <a:t> l</a:t>
                      </a:r>
                      <a:r>
                        <a:rPr lang="en-US" sz="2400">
                          <a:latin typeface="Arial" pitchFamily="34" charset="0"/>
                          <a:cs typeface="Arial" pitchFamily="34" charset="0"/>
                        </a:rPr>
                        <a:t>ớp</a:t>
                      </a:r>
                      <a:r>
                        <a:rPr lang="en-US" sz="2400" baseline="0">
                          <a:latin typeface="Arial" pitchFamily="34" charset="0"/>
                          <a:cs typeface="Arial" pitchFamily="34" charset="0"/>
                        </a:rPr>
                        <a:t> có thể hiện thực nhiều interface </a:t>
                      </a:r>
                      <a:r>
                        <a:rPr lang="en-US" sz="2400">
                          <a:latin typeface="Arial" pitchFamily="34" charset="0"/>
                          <a:cs typeface="Arial" pitchFamily="34" charset="0"/>
                          <a:sym typeface="Wingdings" pitchFamily="2" charset="2"/>
                        </a:rPr>
                        <a:t></a:t>
                      </a:r>
                      <a:r>
                        <a:rPr lang="en-US" sz="2400">
                          <a:latin typeface="Arial" pitchFamily="34" charset="0"/>
                          <a:cs typeface="Arial" pitchFamily="34" charset="0"/>
                        </a:rPr>
                        <a:t> được coi như chức năng của đa thừa kế</a:t>
                      </a:r>
                    </a:p>
                  </a:txBody>
                  <a:tcPr anchor="ctr"/>
                </a:tc>
                <a:extLst>
                  <a:ext uri="{0D108BD9-81ED-4DB2-BD59-A6C34878D82A}">
                    <a16:rowId xmlns:a16="http://schemas.microsoft.com/office/drawing/2014/main" val="10004"/>
                  </a:ext>
                </a:extLst>
              </a:tr>
            </a:tbl>
          </a:graphicData>
        </a:graphic>
      </p:graphicFrame>
      <p:sp>
        <p:nvSpPr>
          <p:cNvPr id="19" name="Rectangle 18"/>
          <p:cNvSpPr/>
          <p:nvPr/>
        </p:nvSpPr>
        <p:spPr>
          <a:xfrm>
            <a:off x="955040" y="6391424"/>
            <a:ext cx="10119360" cy="400110"/>
          </a:xfrm>
          <a:prstGeom prst="rect">
            <a:avLst/>
          </a:prstGeom>
        </p:spPr>
        <p:txBody>
          <a:bodyPr wrap="square">
            <a:spAutoFit/>
          </a:bodyPr>
          <a:lstStyle/>
          <a:p>
            <a:r>
              <a:rPr lang="en-US" sz="2000">
                <a:latin typeface="Arial" pitchFamily="34" charset="0"/>
                <a:cs typeface="Arial" pitchFamily="34" charset="0"/>
              </a:rPr>
              <a:t>https://yinyangit.wordpress.com/2012/01/15/oop-interface-vs-abstract-class/</a:t>
            </a:r>
          </a:p>
        </p:txBody>
      </p:sp>
    </p:spTree>
    <p:extLst>
      <p:ext uri="{BB962C8B-B14F-4D97-AF65-F5344CB8AC3E}">
        <p14:creationId xmlns:p14="http://schemas.microsoft.com/office/powerpoint/2010/main" val="4219022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99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1" y="1295400"/>
            <a:ext cx="2368551" cy="20447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9986" name="Rectangle 2"/>
          <p:cNvSpPr>
            <a:spLocks noGrp="1" noChangeArrowheads="1"/>
          </p:cNvSpPr>
          <p:nvPr>
            <p:ph type="title"/>
          </p:nvPr>
        </p:nvSpPr>
        <p:spPr/>
        <p:txBody>
          <a:bodyPr/>
          <a:lstStyle/>
          <a:p>
            <a:r>
              <a:rPr lang="en-US"/>
              <a:t>4.4. Interface</a:t>
            </a:r>
            <a:br>
              <a:rPr lang="en-US"/>
            </a:br>
            <a:r>
              <a:rPr lang="en-GB"/>
              <a:t>Đa kế thừa</a:t>
            </a:r>
          </a:p>
        </p:txBody>
      </p:sp>
      <p:pic>
        <p:nvPicPr>
          <p:cNvPr id="16998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1200" y="1524000"/>
            <a:ext cx="1676400" cy="125888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998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401" y="1524000"/>
            <a:ext cx="1386417" cy="12319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9999"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42400" y="1219201"/>
            <a:ext cx="2167467" cy="16748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0001" name="Line 17"/>
          <p:cNvSpPr>
            <a:spLocks noChangeShapeType="1"/>
          </p:cNvSpPr>
          <p:nvPr/>
        </p:nvSpPr>
        <p:spPr bwMode="auto">
          <a:xfrm flipV="1">
            <a:off x="7924800" y="2590800"/>
            <a:ext cx="1117600" cy="12954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0002" name="Line 18"/>
          <p:cNvSpPr>
            <a:spLocks noChangeShapeType="1"/>
          </p:cNvSpPr>
          <p:nvPr/>
        </p:nvSpPr>
        <p:spPr bwMode="auto">
          <a:xfrm flipV="1">
            <a:off x="8636000" y="3200400"/>
            <a:ext cx="12192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pic>
        <p:nvPicPr>
          <p:cNvPr id="169998"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8800" y="1828801"/>
            <a:ext cx="2438400" cy="15287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70008" name="AutoShape 24"/>
          <p:cNvCxnSpPr>
            <a:cxnSpLocks noChangeShapeType="1"/>
            <a:stCxn id="170012" idx="0"/>
            <a:endCxn id="170013" idx="3"/>
          </p:cNvCxnSpPr>
          <p:nvPr/>
        </p:nvCxnSpPr>
        <p:spPr bwMode="auto">
          <a:xfrm rot="5400000" flipH="1">
            <a:off x="5407025" y="4054475"/>
            <a:ext cx="381000" cy="1416051"/>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0010" name="AutoShape 26"/>
          <p:cNvCxnSpPr>
            <a:cxnSpLocks noChangeShapeType="1"/>
            <a:stCxn id="170012" idx="0"/>
            <a:endCxn id="170015" idx="3"/>
          </p:cNvCxnSpPr>
          <p:nvPr/>
        </p:nvCxnSpPr>
        <p:spPr bwMode="auto">
          <a:xfrm rot="16200000">
            <a:off x="6746876" y="4130676"/>
            <a:ext cx="381000" cy="1263649"/>
          </a:xfrm>
          <a:prstGeom prst="bentConnector3">
            <a:avLst>
              <a:gd name="adj1" fmla="val 500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0013" name="AutoShape 29"/>
          <p:cNvSpPr>
            <a:spLocks noChangeArrowheads="1"/>
          </p:cNvSpPr>
          <p:nvPr/>
        </p:nvSpPr>
        <p:spPr bwMode="auto">
          <a:xfrm>
            <a:off x="4737100" y="4343400"/>
            <a:ext cx="304800" cy="228600"/>
          </a:xfrm>
          <a:prstGeom prst="triangle">
            <a:avLst>
              <a:gd name="adj" fmla="val 44444"/>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70015" name="AutoShape 31"/>
          <p:cNvSpPr>
            <a:spLocks noChangeArrowheads="1"/>
          </p:cNvSpPr>
          <p:nvPr/>
        </p:nvSpPr>
        <p:spPr bwMode="auto">
          <a:xfrm>
            <a:off x="7416800" y="4343400"/>
            <a:ext cx="304800" cy="228600"/>
          </a:xfrm>
          <a:prstGeom prst="triangle">
            <a:avLst>
              <a:gd name="adj" fmla="val 44444"/>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70019" name="Line 35"/>
          <p:cNvSpPr>
            <a:spLocks noChangeShapeType="1"/>
          </p:cNvSpPr>
          <p:nvPr/>
        </p:nvSpPr>
        <p:spPr bwMode="auto">
          <a:xfrm flipH="1" flipV="1">
            <a:off x="3149600" y="2819400"/>
            <a:ext cx="1320800" cy="990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0020" name="Line 36"/>
          <p:cNvSpPr>
            <a:spLocks noChangeShapeType="1"/>
          </p:cNvSpPr>
          <p:nvPr/>
        </p:nvSpPr>
        <p:spPr bwMode="auto">
          <a:xfrm flipH="1" flipV="1">
            <a:off x="1930400" y="3048000"/>
            <a:ext cx="1727200" cy="8382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0021" name="Line 37"/>
          <p:cNvSpPr>
            <a:spLocks noChangeShapeType="1"/>
          </p:cNvSpPr>
          <p:nvPr/>
        </p:nvSpPr>
        <p:spPr bwMode="auto">
          <a:xfrm flipH="1" flipV="1">
            <a:off x="4368800" y="2819400"/>
            <a:ext cx="508000" cy="1066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0023" name="Line 39"/>
          <p:cNvSpPr>
            <a:spLocks noChangeShapeType="1"/>
          </p:cNvSpPr>
          <p:nvPr/>
        </p:nvSpPr>
        <p:spPr bwMode="auto">
          <a:xfrm flipH="1" flipV="1">
            <a:off x="3251200" y="5410200"/>
            <a:ext cx="1117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pic>
        <p:nvPicPr>
          <p:cNvPr id="170025" name="Picture 41" descr="C:\Documents and Settings\su2\Desktop\JR4010-51L-z.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4495800"/>
            <a:ext cx="1930400" cy="1943100"/>
          </a:xfrm>
          <a:prstGeom prst="rect">
            <a:avLst/>
          </a:prstGeom>
          <a:noFill/>
          <a:extLst>
            <a:ext uri="{909E8E84-426E-40DD-AFC4-6F175D3DCCD1}">
              <a14:hiddenFill xmlns:a14="http://schemas.microsoft.com/office/drawing/2010/main">
                <a:solidFill>
                  <a:srgbClr val="FFFFFF"/>
                </a:solidFill>
              </a14:hiddenFill>
            </a:ext>
          </a:extLst>
        </p:spPr>
      </p:pic>
      <p:sp>
        <p:nvSpPr>
          <p:cNvPr id="170030" name="Line 46"/>
          <p:cNvSpPr>
            <a:spLocks noChangeShapeType="1"/>
          </p:cNvSpPr>
          <p:nvPr/>
        </p:nvSpPr>
        <p:spPr bwMode="auto">
          <a:xfrm flipV="1">
            <a:off x="8534400" y="3581400"/>
            <a:ext cx="1727200" cy="381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200"/>
          </a:p>
        </p:txBody>
      </p:sp>
      <p:sp>
        <p:nvSpPr>
          <p:cNvPr id="170007" name="Rectangle 23"/>
          <p:cNvSpPr>
            <a:spLocks noChangeArrowheads="1"/>
          </p:cNvSpPr>
          <p:nvPr/>
        </p:nvSpPr>
        <p:spPr bwMode="auto">
          <a:xfrm>
            <a:off x="3822701" y="3733800"/>
            <a:ext cx="2171700" cy="6159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200">
                <a:latin typeface="Courier New" pitchFamily="49" charset="0"/>
              </a:rPr>
              <a:t>start()</a:t>
            </a:r>
          </a:p>
          <a:p>
            <a:r>
              <a:rPr lang="en-GB" sz="2200">
                <a:latin typeface="Courier New" pitchFamily="49" charset="0"/>
              </a:rPr>
              <a:t>stop()</a:t>
            </a:r>
          </a:p>
        </p:txBody>
      </p:sp>
      <p:grpSp>
        <p:nvGrpSpPr>
          <p:cNvPr id="170016" name="Group 32"/>
          <p:cNvGrpSpPr>
            <a:grpSpLocks/>
          </p:cNvGrpSpPr>
          <p:nvPr/>
        </p:nvGrpSpPr>
        <p:grpSpPr bwMode="auto">
          <a:xfrm>
            <a:off x="4470400" y="4953000"/>
            <a:ext cx="3668184" cy="915988"/>
            <a:chOff x="2064" y="3120"/>
            <a:chExt cx="1493" cy="577"/>
          </a:xfrm>
        </p:grpSpPr>
        <p:sp>
          <p:nvSpPr>
            <p:cNvPr id="170012" name="Rectangle 28"/>
            <p:cNvSpPr>
              <a:spLocks noChangeArrowheads="1"/>
            </p:cNvSpPr>
            <p:nvPr/>
          </p:nvSpPr>
          <p:spPr bwMode="auto">
            <a:xfrm>
              <a:off x="2064" y="3120"/>
              <a:ext cx="1493" cy="235"/>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200">
                  <a:latin typeface="Courier New" pitchFamily="49" charset="0"/>
                </a:rPr>
                <a:t>MultiFunctionWatch</a:t>
              </a:r>
            </a:p>
          </p:txBody>
        </p:sp>
        <p:sp>
          <p:nvSpPr>
            <p:cNvPr id="170014" name="Rectangle 30"/>
            <p:cNvSpPr>
              <a:spLocks noChangeArrowheads="1"/>
            </p:cNvSpPr>
            <p:nvPr/>
          </p:nvSpPr>
          <p:spPr bwMode="auto">
            <a:xfrm>
              <a:off x="2064" y="3354"/>
              <a:ext cx="1493" cy="343"/>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2200">
                <a:latin typeface="Courier New" pitchFamily="49" charset="0"/>
              </a:endParaRPr>
            </a:p>
          </p:txBody>
        </p:sp>
      </p:grpSp>
      <p:sp>
        <p:nvSpPr>
          <p:cNvPr id="170006" name="Rectangle 22"/>
          <p:cNvSpPr>
            <a:spLocks noChangeArrowheads="1"/>
          </p:cNvSpPr>
          <p:nvPr/>
        </p:nvSpPr>
        <p:spPr bwMode="auto">
          <a:xfrm>
            <a:off x="6502401" y="3733800"/>
            <a:ext cx="2171700" cy="6159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200">
                <a:latin typeface="Courier New" pitchFamily="49" charset="0"/>
              </a:rPr>
              <a:t>setTime()</a:t>
            </a:r>
          </a:p>
          <a:p>
            <a:r>
              <a:rPr lang="en-GB" sz="2200">
                <a:latin typeface="Courier New" pitchFamily="49" charset="0"/>
              </a:rPr>
              <a:t>setAlarm()</a:t>
            </a:r>
          </a:p>
        </p:txBody>
      </p:sp>
      <p:sp>
        <p:nvSpPr>
          <p:cNvPr id="170027" name="Rectangle 43"/>
          <p:cNvSpPr>
            <a:spLocks noChangeArrowheads="1"/>
          </p:cNvSpPr>
          <p:nvPr/>
        </p:nvSpPr>
        <p:spPr bwMode="auto">
          <a:xfrm>
            <a:off x="3822701" y="3352800"/>
            <a:ext cx="2171700" cy="3873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200">
                <a:latin typeface="Courier New" pitchFamily="49" charset="0"/>
              </a:rPr>
              <a:t>StopWatch</a:t>
            </a:r>
          </a:p>
        </p:txBody>
      </p:sp>
      <p:sp>
        <p:nvSpPr>
          <p:cNvPr id="170029" name="Rectangle 45"/>
          <p:cNvSpPr>
            <a:spLocks noChangeArrowheads="1"/>
          </p:cNvSpPr>
          <p:nvPr/>
        </p:nvSpPr>
        <p:spPr bwMode="auto">
          <a:xfrm>
            <a:off x="6502401" y="3346450"/>
            <a:ext cx="2171700" cy="387350"/>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200">
                <a:latin typeface="Courier New" pitchFamily="49" charset="0"/>
              </a:rPr>
              <a:t>AlarmClock</a:t>
            </a:r>
          </a:p>
        </p:txBody>
      </p:sp>
      <p:sp>
        <p:nvSpPr>
          <p:cNvPr id="170033" name="AutoShape 49"/>
          <p:cNvSpPr>
            <a:spLocks noChangeArrowheads="1"/>
          </p:cNvSpPr>
          <p:nvPr/>
        </p:nvSpPr>
        <p:spPr bwMode="auto">
          <a:xfrm>
            <a:off x="8839200" y="4800600"/>
            <a:ext cx="2641600" cy="1600200"/>
          </a:xfrm>
          <a:prstGeom prst="foldedCorner">
            <a:avLst>
              <a:gd name="adj" fmla="val 12500"/>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lstStyle/>
          <a:p>
            <a:r>
              <a:rPr lang="en-GB" sz="2200"/>
              <a:t>Java không hỗ trợ đa kế thừa, </a:t>
            </a:r>
          </a:p>
          <a:p>
            <a:r>
              <a:rPr lang="en-GB" sz="2200"/>
              <a:t>nhưng...</a:t>
            </a:r>
          </a:p>
        </p:txBody>
      </p:sp>
    </p:spTree>
    <p:extLst>
      <p:ext uri="{BB962C8B-B14F-4D97-AF65-F5344CB8AC3E}">
        <p14:creationId xmlns:p14="http://schemas.microsoft.com/office/powerpoint/2010/main" val="3516446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Khái niệm kế thừa</a:t>
            </a:r>
            <a:br>
              <a:rPr lang="en-US"/>
            </a:br>
            <a:r>
              <a:rPr lang="en-US"/>
              <a:t>Vấn đề</a:t>
            </a:r>
          </a:p>
        </p:txBody>
      </p:sp>
      <p:sp>
        <p:nvSpPr>
          <p:cNvPr id="3" name="Content Placeholder 2"/>
          <p:cNvSpPr>
            <a:spLocks noGrp="1"/>
          </p:cNvSpPr>
          <p:nvPr>
            <p:ph idx="1"/>
          </p:nvPr>
        </p:nvSpPr>
        <p:spPr/>
        <p:txBody>
          <a:bodyPr/>
          <a:lstStyle/>
          <a:p>
            <a:r>
              <a:rPr lang="en-US"/>
              <a:t>Ví dụ </a:t>
            </a:r>
            <a:r>
              <a:rPr lang="vi-VN"/>
              <a:t>xét trường hợp bài toán quản lí nhân sự và sinh viên của một trường đại học</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286413963"/>
              </p:ext>
            </p:extLst>
          </p:nvPr>
        </p:nvGraphicFramePr>
        <p:xfrm>
          <a:off x="2198254" y="2867889"/>
          <a:ext cx="8128000" cy="3823856"/>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501536">
                <a:tc>
                  <a:txBody>
                    <a:bodyPr/>
                    <a:lstStyle/>
                    <a:p>
                      <a:pPr marL="290513" indent="0">
                        <a:spcBef>
                          <a:spcPts val="600"/>
                        </a:spcBef>
                      </a:pPr>
                      <a:r>
                        <a:rPr lang="en-US" sz="2200">
                          <a:latin typeface="Arial" pitchFamily="34" charset="0"/>
                          <a:cs typeface="Arial" pitchFamily="34" charset="0"/>
                        </a:rPr>
                        <a:t>Nhân viên </a:t>
                      </a:r>
                    </a:p>
                  </a:txBody>
                  <a:tcPr anchor="ctr"/>
                </a:tc>
                <a:tc>
                  <a:txBody>
                    <a:bodyPr/>
                    <a:lstStyle/>
                    <a:p>
                      <a:pPr marL="290513" indent="0">
                        <a:spcBef>
                          <a:spcPts val="600"/>
                        </a:spcBef>
                      </a:pPr>
                      <a:r>
                        <a:rPr lang="en-US" sz="2200">
                          <a:latin typeface="Arial" pitchFamily="34" charset="0"/>
                          <a:cs typeface="Arial" pitchFamily="34" charset="0"/>
                        </a:rPr>
                        <a:t>Sinh viên </a:t>
                      </a:r>
                    </a:p>
                  </a:txBody>
                  <a:tcPr anchor="ctr"/>
                </a:tc>
                <a:extLst>
                  <a:ext uri="{0D108BD9-81ED-4DB2-BD59-A6C34878D82A}">
                    <a16:rowId xmlns:a16="http://schemas.microsoft.com/office/drawing/2014/main" val="10000"/>
                  </a:ext>
                </a:extLst>
              </a:tr>
              <a:tr h="370840">
                <a:tc>
                  <a:txBody>
                    <a:bodyPr/>
                    <a:lstStyle/>
                    <a:p>
                      <a:pPr marL="290513" indent="0">
                        <a:spcBef>
                          <a:spcPts val="600"/>
                        </a:spcBef>
                      </a:pPr>
                      <a:r>
                        <a:rPr lang="vi-VN" sz="2200">
                          <a:latin typeface="Arial" pitchFamily="34" charset="0"/>
                          <a:cs typeface="Arial" pitchFamily="34" charset="0"/>
                        </a:rPr>
                        <a:t>Tên</a:t>
                      </a:r>
                    </a:p>
                    <a:p>
                      <a:pPr marL="290513" indent="0">
                        <a:spcBef>
                          <a:spcPts val="600"/>
                        </a:spcBef>
                      </a:pPr>
                      <a:r>
                        <a:rPr lang="vi-VN" sz="2200">
                          <a:latin typeface="Arial" pitchFamily="34" charset="0"/>
                          <a:cs typeface="Arial" pitchFamily="34" charset="0"/>
                        </a:rPr>
                        <a:t>Ngày sinh </a:t>
                      </a:r>
                    </a:p>
                    <a:p>
                      <a:pPr marL="290513" indent="0">
                        <a:spcBef>
                          <a:spcPts val="600"/>
                        </a:spcBef>
                      </a:pPr>
                      <a:r>
                        <a:rPr lang="vi-VN" sz="2200">
                          <a:latin typeface="Arial" pitchFamily="34" charset="0"/>
                          <a:cs typeface="Arial" pitchFamily="34" charset="0"/>
                        </a:rPr>
                        <a:t>Giới tính </a:t>
                      </a:r>
                    </a:p>
                    <a:p>
                      <a:pPr marL="290513" indent="0">
                        <a:spcBef>
                          <a:spcPts val="600"/>
                        </a:spcBef>
                      </a:pPr>
                      <a:r>
                        <a:rPr lang="vi-VN" sz="2200">
                          <a:latin typeface="Arial" pitchFamily="34" charset="0"/>
                          <a:cs typeface="Arial" pitchFamily="34" charset="0"/>
                        </a:rPr>
                        <a:t>Lương</a:t>
                      </a:r>
                    </a:p>
                  </a:txBody>
                  <a:tcPr anchor="ctr"/>
                </a:tc>
                <a:tc>
                  <a:txBody>
                    <a:bodyPr/>
                    <a:lstStyle/>
                    <a:p>
                      <a:pPr marL="290513" indent="0">
                        <a:spcBef>
                          <a:spcPts val="600"/>
                        </a:spcBef>
                      </a:pPr>
                      <a:r>
                        <a:rPr lang="vi-VN" sz="2200">
                          <a:latin typeface="Arial" pitchFamily="34" charset="0"/>
                          <a:cs typeface="Arial" pitchFamily="34" charset="0"/>
                        </a:rPr>
                        <a:t>Tên</a:t>
                      </a:r>
                    </a:p>
                    <a:p>
                      <a:pPr marL="290513" indent="0">
                        <a:spcBef>
                          <a:spcPts val="600"/>
                        </a:spcBef>
                      </a:pPr>
                      <a:r>
                        <a:rPr lang="vi-VN" sz="2200">
                          <a:latin typeface="Arial" pitchFamily="34" charset="0"/>
                          <a:cs typeface="Arial" pitchFamily="34" charset="0"/>
                        </a:rPr>
                        <a:t>Ngày sinh</a:t>
                      </a:r>
                    </a:p>
                    <a:p>
                      <a:pPr marL="290513" indent="0">
                        <a:spcBef>
                          <a:spcPts val="600"/>
                        </a:spcBef>
                      </a:pPr>
                      <a:r>
                        <a:rPr lang="vi-VN" sz="2200">
                          <a:latin typeface="Arial" pitchFamily="34" charset="0"/>
                          <a:cs typeface="Arial" pitchFamily="34" charset="0"/>
                        </a:rPr>
                        <a:t>Giới tính</a:t>
                      </a:r>
                    </a:p>
                    <a:p>
                      <a:pPr marL="290513" indent="0">
                        <a:spcBef>
                          <a:spcPts val="600"/>
                        </a:spcBef>
                      </a:pPr>
                      <a:r>
                        <a:rPr lang="vi-VN" sz="2200">
                          <a:latin typeface="Arial" pitchFamily="34" charset="0"/>
                          <a:cs typeface="Arial" pitchFamily="34" charset="0"/>
                        </a:rPr>
                        <a:t>Lớp</a:t>
                      </a:r>
                    </a:p>
                  </a:txBody>
                  <a:tcPr anchor="ctr"/>
                </a:tc>
                <a:extLst>
                  <a:ext uri="{0D108BD9-81ED-4DB2-BD59-A6C34878D82A}">
                    <a16:rowId xmlns:a16="http://schemas.microsoft.com/office/drawing/2014/main" val="10001"/>
                  </a:ext>
                </a:extLst>
              </a:tr>
              <a:tr h="370840">
                <a:tc>
                  <a:txBody>
                    <a:bodyPr/>
                    <a:lstStyle/>
                    <a:p>
                      <a:pPr marL="290513" indent="0">
                        <a:spcBef>
                          <a:spcPts val="600"/>
                        </a:spcBef>
                      </a:pPr>
                      <a:r>
                        <a:rPr lang="vi-VN" sz="2200">
                          <a:latin typeface="Arial" pitchFamily="34" charset="0"/>
                          <a:cs typeface="Arial" pitchFamily="34" charset="0"/>
                        </a:rPr>
                        <a:t>Nhập/xem tên </a:t>
                      </a:r>
                    </a:p>
                    <a:p>
                      <a:pPr marL="290513" indent="0">
                        <a:spcBef>
                          <a:spcPts val="600"/>
                        </a:spcBef>
                      </a:pPr>
                      <a:r>
                        <a:rPr lang="vi-VN" sz="2200">
                          <a:latin typeface="Arial" pitchFamily="34" charset="0"/>
                          <a:cs typeface="Arial" pitchFamily="34" charset="0"/>
                        </a:rPr>
                        <a:t>Nhập/xem ngày sinh </a:t>
                      </a:r>
                    </a:p>
                    <a:p>
                      <a:pPr marL="290513" indent="0">
                        <a:spcBef>
                          <a:spcPts val="600"/>
                        </a:spcBef>
                      </a:pPr>
                      <a:r>
                        <a:rPr lang="vi-VN" sz="2200">
                          <a:latin typeface="Arial" pitchFamily="34" charset="0"/>
                          <a:cs typeface="Arial" pitchFamily="34" charset="0"/>
                        </a:rPr>
                        <a:t>Nhập/xem giới tính </a:t>
                      </a:r>
                    </a:p>
                    <a:p>
                      <a:pPr marL="290513" indent="0">
                        <a:spcBef>
                          <a:spcPts val="600"/>
                        </a:spcBef>
                      </a:pPr>
                      <a:r>
                        <a:rPr lang="vi-VN" sz="2200">
                          <a:latin typeface="Arial" pitchFamily="34" charset="0"/>
                          <a:cs typeface="Arial" pitchFamily="34" charset="0"/>
                        </a:rPr>
                        <a:t>Nhập/xem lương</a:t>
                      </a:r>
                      <a:endParaRPr lang="en-US" sz="2200">
                        <a:latin typeface="Arial" pitchFamily="34" charset="0"/>
                        <a:cs typeface="Arial" pitchFamily="34" charset="0"/>
                      </a:endParaRPr>
                    </a:p>
                  </a:txBody>
                  <a:tcPr anchor="ctr"/>
                </a:tc>
                <a:tc>
                  <a:txBody>
                    <a:bodyPr/>
                    <a:lstStyle/>
                    <a:p>
                      <a:pPr marL="290513" indent="0">
                        <a:spcBef>
                          <a:spcPts val="600"/>
                        </a:spcBef>
                      </a:pPr>
                      <a:r>
                        <a:rPr lang="vi-VN" sz="2200">
                          <a:latin typeface="Arial" pitchFamily="34" charset="0"/>
                          <a:cs typeface="Arial" pitchFamily="34" charset="0"/>
                        </a:rPr>
                        <a:t>Nhập/xem tên </a:t>
                      </a:r>
                    </a:p>
                    <a:p>
                      <a:pPr marL="290513" indent="0">
                        <a:spcBef>
                          <a:spcPts val="600"/>
                        </a:spcBef>
                      </a:pPr>
                      <a:r>
                        <a:rPr lang="vi-VN" sz="2200">
                          <a:latin typeface="Arial" pitchFamily="34" charset="0"/>
                          <a:cs typeface="Arial" pitchFamily="34" charset="0"/>
                        </a:rPr>
                        <a:t>Nhập/xem ngày sinh </a:t>
                      </a:r>
                    </a:p>
                    <a:p>
                      <a:pPr marL="290513" indent="0">
                        <a:spcBef>
                          <a:spcPts val="600"/>
                        </a:spcBef>
                      </a:pPr>
                      <a:r>
                        <a:rPr lang="vi-VN" sz="2200">
                          <a:latin typeface="Arial" pitchFamily="34" charset="0"/>
                          <a:cs typeface="Arial" pitchFamily="34" charset="0"/>
                        </a:rPr>
                        <a:t>Nhập/xem giới tính</a:t>
                      </a:r>
                    </a:p>
                    <a:p>
                      <a:pPr marL="290513" indent="0">
                        <a:spcBef>
                          <a:spcPts val="600"/>
                        </a:spcBef>
                      </a:pPr>
                      <a:r>
                        <a:rPr lang="vi-VN" sz="2200">
                          <a:latin typeface="Arial" pitchFamily="34" charset="0"/>
                          <a:cs typeface="Arial" pitchFamily="34" charset="0"/>
                        </a:rPr>
                        <a:t>Nhập/xem </a:t>
                      </a:r>
                      <a:r>
                        <a:rPr lang="en-US" sz="2200">
                          <a:latin typeface="Arial" pitchFamily="34" charset="0"/>
                          <a:cs typeface="Arial" pitchFamily="34" charset="0"/>
                        </a:rPr>
                        <a:t>l</a:t>
                      </a:r>
                      <a:r>
                        <a:rPr lang="vi-VN" sz="2200">
                          <a:latin typeface="Arial" pitchFamily="34" charset="0"/>
                          <a:cs typeface="Arial" pitchFamily="34" charset="0"/>
                        </a:rPr>
                        <a:t>ớp </a:t>
                      </a:r>
                      <a:endParaRPr lang="en-US" sz="2200">
                        <a:latin typeface="Arial" pitchFamily="34" charset="0"/>
                        <a:cs typeface="Arial" pitchFamily="34" charset="0"/>
                      </a:endParaRP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148661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3113" name="Group 57"/>
          <p:cNvGrpSpPr>
            <a:grpSpLocks/>
          </p:cNvGrpSpPr>
          <p:nvPr/>
        </p:nvGrpSpPr>
        <p:grpSpPr bwMode="auto">
          <a:xfrm>
            <a:off x="2928896" y="2726264"/>
            <a:ext cx="2743200" cy="1695450"/>
            <a:chOff x="1022" y="1454"/>
            <a:chExt cx="1266" cy="1068"/>
          </a:xfrm>
        </p:grpSpPr>
        <p:sp>
          <p:nvSpPr>
            <p:cNvPr id="173105" name="Rectangle 49"/>
            <p:cNvSpPr>
              <a:spLocks noChangeArrowheads="1"/>
            </p:cNvSpPr>
            <p:nvPr/>
          </p:nvSpPr>
          <p:spPr bwMode="auto">
            <a:xfrm>
              <a:off x="1022" y="1454"/>
              <a:ext cx="1266" cy="1068"/>
            </a:xfrm>
            <a:prstGeom prst="rect">
              <a:avLst/>
            </a:prstGeom>
            <a:solidFill>
              <a:srgbClr val="FFFF99"/>
            </a:solidFill>
            <a:ln w="12700">
              <a:solidFill>
                <a:srgbClr val="000000"/>
              </a:solidFill>
              <a:miter lim="800000"/>
              <a:headEnd/>
              <a:tailEnd/>
            </a:ln>
          </p:spPr>
          <p:txBody>
            <a:bodyPr/>
            <a:lstStyle/>
            <a:p>
              <a:endParaRPr lang="en-US" sz="2200"/>
            </a:p>
          </p:txBody>
        </p:sp>
        <p:sp>
          <p:nvSpPr>
            <p:cNvPr id="173108" name="Line 52"/>
            <p:cNvSpPr>
              <a:spLocks noChangeShapeType="1"/>
            </p:cNvSpPr>
            <p:nvPr/>
          </p:nvSpPr>
          <p:spPr bwMode="auto">
            <a:xfrm>
              <a:off x="1022" y="1842"/>
              <a:ext cx="12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200"/>
            </a:p>
          </p:txBody>
        </p:sp>
        <p:sp>
          <p:nvSpPr>
            <p:cNvPr id="173109" name="Line 53"/>
            <p:cNvSpPr>
              <a:spLocks noChangeShapeType="1"/>
            </p:cNvSpPr>
            <p:nvPr/>
          </p:nvSpPr>
          <p:spPr bwMode="auto">
            <a:xfrm>
              <a:off x="1022" y="2024"/>
              <a:ext cx="12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200"/>
            </a:p>
          </p:txBody>
        </p:sp>
      </p:grpSp>
      <p:sp>
        <p:nvSpPr>
          <p:cNvPr id="173058" name="Rectangle 2"/>
          <p:cNvSpPr>
            <a:spLocks noGrp="1" noChangeArrowheads="1"/>
          </p:cNvSpPr>
          <p:nvPr>
            <p:ph type="title"/>
          </p:nvPr>
        </p:nvSpPr>
        <p:spPr/>
        <p:txBody>
          <a:bodyPr/>
          <a:lstStyle/>
          <a:p>
            <a:r>
              <a:rPr lang="en-US"/>
              <a:t>4.4. Interface</a:t>
            </a:r>
            <a:br>
              <a:rPr lang="en-US"/>
            </a:br>
            <a:r>
              <a:rPr lang="en-GB"/>
              <a:t>Đa kế thừa</a:t>
            </a:r>
          </a:p>
        </p:txBody>
      </p:sp>
      <p:sp>
        <p:nvSpPr>
          <p:cNvPr id="173132" name="Rectangle 76"/>
          <p:cNvSpPr>
            <a:spLocks noGrp="1" noChangeArrowheads="1"/>
          </p:cNvSpPr>
          <p:nvPr>
            <p:ph type="body" idx="1"/>
          </p:nvPr>
        </p:nvSpPr>
        <p:spPr/>
        <p:txBody>
          <a:bodyPr/>
          <a:lstStyle/>
          <a:p>
            <a:r>
              <a:rPr lang="en-US"/>
              <a:t>Một lớp có thể hiện thực nhiều interface </a:t>
            </a:r>
            <a:r>
              <a:rPr lang="en-US">
                <a:sym typeface="Wingdings" pitchFamily="2" charset="2"/>
              </a:rPr>
              <a:t></a:t>
            </a:r>
            <a:r>
              <a:rPr lang="en-US"/>
              <a:t> được coi như chức năng của đa thừa kế</a:t>
            </a:r>
          </a:p>
        </p:txBody>
      </p:sp>
      <p:sp>
        <p:nvSpPr>
          <p:cNvPr id="173106" name="Rectangle 50"/>
          <p:cNvSpPr>
            <a:spLocks noChangeArrowheads="1"/>
          </p:cNvSpPr>
          <p:nvPr/>
        </p:nvSpPr>
        <p:spPr bwMode="auto">
          <a:xfrm>
            <a:off x="3673963" y="2738964"/>
            <a:ext cx="10788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a:solidFill>
                  <a:srgbClr val="000000"/>
                </a:solidFill>
              </a:rPr>
              <a:t>interface</a:t>
            </a:r>
            <a:endParaRPr lang="en-GB" sz="2200"/>
          </a:p>
        </p:txBody>
      </p:sp>
      <p:sp>
        <p:nvSpPr>
          <p:cNvPr id="173107" name="Rectangle 51"/>
          <p:cNvSpPr>
            <a:spLocks noChangeArrowheads="1"/>
          </p:cNvSpPr>
          <p:nvPr/>
        </p:nvSpPr>
        <p:spPr bwMode="auto">
          <a:xfrm>
            <a:off x="3468647" y="3002489"/>
            <a:ext cx="13913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b="1" i="1">
                <a:solidFill>
                  <a:srgbClr val="000000"/>
                </a:solidFill>
              </a:rPr>
              <a:t>StopWatch</a:t>
            </a:r>
            <a:endParaRPr lang="en-GB" sz="2200"/>
          </a:p>
        </p:txBody>
      </p:sp>
      <p:sp>
        <p:nvSpPr>
          <p:cNvPr id="173110" name="Rectangle 54"/>
          <p:cNvSpPr>
            <a:spLocks noChangeArrowheads="1"/>
          </p:cNvSpPr>
          <p:nvPr/>
        </p:nvSpPr>
        <p:spPr bwMode="auto">
          <a:xfrm>
            <a:off x="3657029" y="3743852"/>
            <a:ext cx="8624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i="1">
                <a:solidFill>
                  <a:srgbClr val="000000"/>
                </a:solidFill>
              </a:rPr>
              <a:t>+start()</a:t>
            </a:r>
            <a:endParaRPr lang="en-GB" sz="2200"/>
          </a:p>
        </p:txBody>
      </p:sp>
      <p:sp>
        <p:nvSpPr>
          <p:cNvPr id="173111" name="Rectangle 55"/>
          <p:cNvSpPr>
            <a:spLocks noChangeArrowheads="1"/>
          </p:cNvSpPr>
          <p:nvPr/>
        </p:nvSpPr>
        <p:spPr bwMode="auto">
          <a:xfrm>
            <a:off x="3618929" y="4007377"/>
            <a:ext cx="8704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i="1">
                <a:solidFill>
                  <a:srgbClr val="000000"/>
                </a:solidFill>
              </a:rPr>
              <a:t>+stop():</a:t>
            </a:r>
            <a:endParaRPr lang="en-GB" sz="2200"/>
          </a:p>
        </p:txBody>
      </p:sp>
      <p:grpSp>
        <p:nvGrpSpPr>
          <p:cNvPr id="173114" name="Group 58"/>
          <p:cNvGrpSpPr>
            <a:grpSpLocks/>
          </p:cNvGrpSpPr>
          <p:nvPr/>
        </p:nvGrpSpPr>
        <p:grpSpPr bwMode="auto">
          <a:xfrm>
            <a:off x="6383296" y="2726264"/>
            <a:ext cx="2743200" cy="1695450"/>
            <a:chOff x="1022" y="1454"/>
            <a:chExt cx="1266" cy="1068"/>
          </a:xfrm>
        </p:grpSpPr>
        <p:sp>
          <p:nvSpPr>
            <p:cNvPr id="173115" name="Rectangle 59"/>
            <p:cNvSpPr>
              <a:spLocks noChangeArrowheads="1"/>
            </p:cNvSpPr>
            <p:nvPr/>
          </p:nvSpPr>
          <p:spPr bwMode="auto">
            <a:xfrm>
              <a:off x="1022" y="1454"/>
              <a:ext cx="1266" cy="1068"/>
            </a:xfrm>
            <a:prstGeom prst="rect">
              <a:avLst/>
            </a:prstGeom>
            <a:solidFill>
              <a:srgbClr val="FFFF99"/>
            </a:solidFill>
            <a:ln w="12700">
              <a:solidFill>
                <a:srgbClr val="000000"/>
              </a:solidFill>
              <a:miter lim="800000"/>
              <a:headEnd/>
              <a:tailEnd/>
            </a:ln>
          </p:spPr>
          <p:txBody>
            <a:bodyPr/>
            <a:lstStyle/>
            <a:p>
              <a:endParaRPr lang="en-US" sz="2200"/>
            </a:p>
          </p:txBody>
        </p:sp>
        <p:sp>
          <p:nvSpPr>
            <p:cNvPr id="173116" name="Line 60"/>
            <p:cNvSpPr>
              <a:spLocks noChangeShapeType="1"/>
            </p:cNvSpPr>
            <p:nvPr/>
          </p:nvSpPr>
          <p:spPr bwMode="auto">
            <a:xfrm>
              <a:off x="1022" y="1842"/>
              <a:ext cx="12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200"/>
            </a:p>
          </p:txBody>
        </p:sp>
        <p:sp>
          <p:nvSpPr>
            <p:cNvPr id="173117" name="Line 61"/>
            <p:cNvSpPr>
              <a:spLocks noChangeShapeType="1"/>
            </p:cNvSpPr>
            <p:nvPr/>
          </p:nvSpPr>
          <p:spPr bwMode="auto">
            <a:xfrm>
              <a:off x="1022" y="2024"/>
              <a:ext cx="1258"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sz="2200"/>
            </a:p>
          </p:txBody>
        </p:sp>
      </p:grpSp>
      <p:sp>
        <p:nvSpPr>
          <p:cNvPr id="173118" name="Rectangle 62"/>
          <p:cNvSpPr>
            <a:spLocks noChangeArrowheads="1"/>
          </p:cNvSpPr>
          <p:nvPr/>
        </p:nvSpPr>
        <p:spPr bwMode="auto">
          <a:xfrm>
            <a:off x="7128363" y="2738964"/>
            <a:ext cx="107882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a:solidFill>
                  <a:srgbClr val="000000"/>
                </a:solidFill>
              </a:rPr>
              <a:t>interface</a:t>
            </a:r>
            <a:endParaRPr lang="en-GB" sz="2200"/>
          </a:p>
        </p:txBody>
      </p:sp>
      <p:sp>
        <p:nvSpPr>
          <p:cNvPr id="173119" name="Rectangle 63"/>
          <p:cNvSpPr>
            <a:spLocks noChangeArrowheads="1"/>
          </p:cNvSpPr>
          <p:nvPr/>
        </p:nvSpPr>
        <p:spPr bwMode="auto">
          <a:xfrm>
            <a:off x="6870130" y="3002489"/>
            <a:ext cx="15276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b="1" i="1">
                <a:solidFill>
                  <a:srgbClr val="000000"/>
                </a:solidFill>
              </a:rPr>
              <a:t>AlarmClock</a:t>
            </a:r>
            <a:endParaRPr lang="en-GB" sz="2200"/>
          </a:p>
        </p:txBody>
      </p:sp>
      <p:sp>
        <p:nvSpPr>
          <p:cNvPr id="173120" name="Rectangle 64"/>
          <p:cNvSpPr>
            <a:spLocks noChangeArrowheads="1"/>
          </p:cNvSpPr>
          <p:nvPr/>
        </p:nvSpPr>
        <p:spPr bwMode="auto">
          <a:xfrm>
            <a:off x="6840496" y="3743852"/>
            <a:ext cx="120751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i="1">
                <a:solidFill>
                  <a:srgbClr val="000000"/>
                </a:solidFill>
              </a:rPr>
              <a:t>+setTime()</a:t>
            </a:r>
            <a:endParaRPr lang="en-GB" sz="2200"/>
          </a:p>
        </p:txBody>
      </p:sp>
      <p:sp>
        <p:nvSpPr>
          <p:cNvPr id="173121" name="Rectangle 65"/>
          <p:cNvSpPr>
            <a:spLocks noChangeArrowheads="1"/>
          </p:cNvSpPr>
          <p:nvPr/>
        </p:nvSpPr>
        <p:spPr bwMode="auto">
          <a:xfrm>
            <a:off x="6730430" y="4007377"/>
            <a:ext cx="144911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GB" sz="2200" i="1">
                <a:solidFill>
                  <a:srgbClr val="000000"/>
                </a:solidFill>
              </a:rPr>
              <a:t>+setAlarm():</a:t>
            </a:r>
            <a:endParaRPr lang="en-GB" sz="2200"/>
          </a:p>
        </p:txBody>
      </p:sp>
      <p:cxnSp>
        <p:nvCxnSpPr>
          <p:cNvPr id="173122" name="AutoShape 66"/>
          <p:cNvCxnSpPr>
            <a:cxnSpLocks noChangeShapeType="1"/>
            <a:endCxn id="173124" idx="3"/>
          </p:cNvCxnSpPr>
          <p:nvPr/>
        </p:nvCxnSpPr>
        <p:spPr bwMode="auto">
          <a:xfrm rot="5400000" flipH="1">
            <a:off x="5186321" y="4188352"/>
            <a:ext cx="381000" cy="1416051"/>
          </a:xfrm>
          <a:prstGeom prst="bentConnector3">
            <a:avLst>
              <a:gd name="adj1" fmla="val 50000"/>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3123" name="AutoShape 67"/>
          <p:cNvCxnSpPr>
            <a:cxnSpLocks noChangeShapeType="1"/>
            <a:endCxn id="173125" idx="3"/>
          </p:cNvCxnSpPr>
          <p:nvPr/>
        </p:nvCxnSpPr>
        <p:spPr bwMode="auto">
          <a:xfrm rot="16200000">
            <a:off x="6526172" y="4264553"/>
            <a:ext cx="381000" cy="1263649"/>
          </a:xfrm>
          <a:prstGeom prst="bentConnector3">
            <a:avLst>
              <a:gd name="adj1" fmla="val 50000"/>
            </a:avLst>
          </a:prstGeom>
          <a:noFill/>
          <a:ln w="9525">
            <a:solidFill>
              <a:schemeClr val="tx1"/>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3124" name="AutoShape 68"/>
          <p:cNvSpPr>
            <a:spLocks noChangeArrowheads="1"/>
          </p:cNvSpPr>
          <p:nvPr/>
        </p:nvSpPr>
        <p:spPr bwMode="auto">
          <a:xfrm>
            <a:off x="4516396" y="4477277"/>
            <a:ext cx="304800" cy="228600"/>
          </a:xfrm>
          <a:prstGeom prst="triangle">
            <a:avLst>
              <a:gd name="adj" fmla="val 44444"/>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sp>
        <p:nvSpPr>
          <p:cNvPr id="173125" name="AutoShape 69"/>
          <p:cNvSpPr>
            <a:spLocks noChangeArrowheads="1"/>
          </p:cNvSpPr>
          <p:nvPr/>
        </p:nvSpPr>
        <p:spPr bwMode="auto">
          <a:xfrm>
            <a:off x="7196096" y="4477277"/>
            <a:ext cx="304800" cy="228600"/>
          </a:xfrm>
          <a:prstGeom prst="triangle">
            <a:avLst>
              <a:gd name="adj" fmla="val 44444"/>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2200"/>
          </a:p>
        </p:txBody>
      </p:sp>
      <p:grpSp>
        <p:nvGrpSpPr>
          <p:cNvPr id="173126" name="Group 70"/>
          <p:cNvGrpSpPr>
            <a:grpSpLocks/>
          </p:cNvGrpSpPr>
          <p:nvPr/>
        </p:nvGrpSpPr>
        <p:grpSpPr bwMode="auto">
          <a:xfrm>
            <a:off x="4249696" y="5086878"/>
            <a:ext cx="3668184" cy="915987"/>
            <a:chOff x="2064" y="3120"/>
            <a:chExt cx="1493" cy="577"/>
          </a:xfrm>
        </p:grpSpPr>
        <p:sp>
          <p:nvSpPr>
            <p:cNvPr id="173127" name="Rectangle 71"/>
            <p:cNvSpPr>
              <a:spLocks noChangeArrowheads="1"/>
            </p:cNvSpPr>
            <p:nvPr/>
          </p:nvSpPr>
          <p:spPr bwMode="auto">
            <a:xfrm>
              <a:off x="2064" y="3120"/>
              <a:ext cx="1493" cy="235"/>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200" b="1">
                  <a:latin typeface="Courier New" pitchFamily="49" charset="0"/>
                </a:rPr>
                <a:t>MultiFunctionWatch</a:t>
              </a:r>
            </a:p>
          </p:txBody>
        </p:sp>
        <p:sp>
          <p:nvSpPr>
            <p:cNvPr id="173128" name="Rectangle 72"/>
            <p:cNvSpPr>
              <a:spLocks noChangeArrowheads="1"/>
            </p:cNvSpPr>
            <p:nvPr/>
          </p:nvSpPr>
          <p:spPr bwMode="auto">
            <a:xfrm>
              <a:off x="2064" y="3354"/>
              <a:ext cx="1493" cy="343"/>
            </a:xfrm>
            <a:prstGeom prst="rect">
              <a:avLst/>
            </a:prstGeom>
            <a:solidFill>
              <a:srgbClr val="FFFF99"/>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a:endParaRPr lang="en-US" sz="2200">
                <a:latin typeface="Courier New" pitchFamily="49" charset="0"/>
              </a:endParaRPr>
            </a:p>
          </p:txBody>
        </p:sp>
      </p:grpSp>
      <p:sp>
        <p:nvSpPr>
          <p:cNvPr id="173129" name="AutoShape 73"/>
          <p:cNvSpPr>
            <a:spLocks noChangeArrowheads="1"/>
          </p:cNvSpPr>
          <p:nvPr/>
        </p:nvSpPr>
        <p:spPr bwMode="auto">
          <a:xfrm>
            <a:off x="795296" y="4859864"/>
            <a:ext cx="2641600" cy="1600200"/>
          </a:xfrm>
          <a:prstGeom prst="foldedCorner">
            <a:avLst>
              <a:gd name="adj" fmla="val 12500"/>
            </a:avLst>
          </a:prstGeom>
          <a:solidFill>
            <a:schemeClr val="tx2"/>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200">
                <a:latin typeface="Comic Sans MS" pitchFamily="66" charset="0"/>
              </a:rPr>
              <a:t>Q: Why is this </a:t>
            </a:r>
          </a:p>
          <a:p>
            <a:r>
              <a:rPr lang="en-GB" sz="2200">
                <a:latin typeface="Comic Sans MS" pitchFamily="66" charset="0"/>
              </a:rPr>
              <a:t>not the same </a:t>
            </a:r>
          </a:p>
          <a:p>
            <a:r>
              <a:rPr lang="en-GB" sz="2200">
                <a:latin typeface="Comic Sans MS" pitchFamily="66" charset="0"/>
              </a:rPr>
              <a:t>as multiple </a:t>
            </a:r>
          </a:p>
          <a:p>
            <a:r>
              <a:rPr lang="en-GB" sz="2200">
                <a:latin typeface="Comic Sans MS" pitchFamily="66" charset="0"/>
              </a:rPr>
              <a:t>inheritance?</a:t>
            </a:r>
          </a:p>
        </p:txBody>
      </p:sp>
      <p:sp>
        <p:nvSpPr>
          <p:cNvPr id="173130" name="AutoShape 74"/>
          <p:cNvSpPr>
            <a:spLocks noChangeArrowheads="1"/>
          </p:cNvSpPr>
          <p:nvPr/>
        </p:nvSpPr>
        <p:spPr bwMode="auto">
          <a:xfrm>
            <a:off x="8212096" y="5317064"/>
            <a:ext cx="2946400" cy="1447800"/>
          </a:xfrm>
          <a:prstGeom prst="foldedCorner">
            <a:avLst>
              <a:gd name="adj" fmla="val 12500"/>
            </a:avLst>
          </a:prstGeom>
          <a:solidFill>
            <a:schemeClr val="tx2"/>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2200">
                <a:latin typeface="Comic Sans MS" pitchFamily="66" charset="0"/>
              </a:rPr>
              <a:t>A: There is no </a:t>
            </a:r>
          </a:p>
          <a:p>
            <a:r>
              <a:rPr lang="en-GB" sz="2200">
                <a:latin typeface="Comic Sans MS" pitchFamily="66" charset="0"/>
              </a:rPr>
              <a:t>implementation </a:t>
            </a:r>
          </a:p>
          <a:p>
            <a:r>
              <a:rPr lang="en-GB" sz="2200">
                <a:latin typeface="Comic Sans MS" pitchFamily="66" charset="0"/>
              </a:rPr>
              <a:t>to inherit</a:t>
            </a:r>
          </a:p>
        </p:txBody>
      </p:sp>
    </p:spTree>
    <p:extLst>
      <p:ext uri="{BB962C8B-B14F-4D97-AF65-F5344CB8AC3E}">
        <p14:creationId xmlns:p14="http://schemas.microsoft.com/office/powerpoint/2010/main" val="1936409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3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130"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r>
              <a:rPr lang="en-US"/>
              <a:t>4.4. Interface</a:t>
            </a:r>
            <a:br>
              <a:rPr lang="en-US"/>
            </a:br>
            <a:r>
              <a:rPr lang="en-GB"/>
              <a:t>Lớp trừu tượng hay Interfaces?</a:t>
            </a:r>
          </a:p>
        </p:txBody>
      </p:sp>
      <p:sp>
        <p:nvSpPr>
          <p:cNvPr id="179203" name="Rectangle 3"/>
          <p:cNvSpPr>
            <a:spLocks noGrp="1" noChangeArrowheads="1"/>
          </p:cNvSpPr>
          <p:nvPr>
            <p:ph type="body" idx="1"/>
          </p:nvPr>
        </p:nvSpPr>
        <p:spPr/>
        <p:txBody>
          <a:bodyPr>
            <a:normAutofit/>
          </a:bodyPr>
          <a:lstStyle/>
          <a:p>
            <a:r>
              <a:rPr lang="en-GB"/>
              <a:t>Nếu muốn cung cấp phương thức chung được hiện thực giống nhau cho các lớp con </a:t>
            </a:r>
            <a:r>
              <a:rPr lang="en-GB">
                <a:sym typeface="Wingdings" pitchFamily="2" charset="2"/>
              </a:rPr>
              <a:t> dùng Lớp trừu tượng</a:t>
            </a:r>
            <a:endParaRPr lang="en-GB"/>
          </a:p>
          <a:p>
            <a:r>
              <a:rPr lang="en-GB"/>
              <a:t>Nếu phương thức được tạo có thể sử dụng cho nhiều loại đối tượng khác nhau </a:t>
            </a:r>
            <a:r>
              <a:rPr lang="en-GB">
                <a:sym typeface="Wingdings" pitchFamily="2" charset="2"/>
              </a:rPr>
              <a:t> dùng Interface</a:t>
            </a:r>
            <a:endParaRPr lang="en-GB"/>
          </a:p>
          <a:p>
            <a:r>
              <a:rPr lang="vi-VN"/>
              <a:t>Nếu đoán</a:t>
            </a:r>
            <a:r>
              <a:rPr lang="en-US"/>
              <a:t> sẽ có nhiều sự thay đổi sau này </a:t>
            </a:r>
            <a:r>
              <a:rPr lang="en-US">
                <a:sym typeface="Wingdings" pitchFamily="2" charset="2"/>
              </a:rPr>
              <a:t> </a:t>
            </a:r>
            <a:r>
              <a:rPr lang="en-US"/>
              <a:t>dùng</a:t>
            </a:r>
            <a:r>
              <a:rPr lang="vi-VN"/>
              <a:t> </a:t>
            </a:r>
            <a:r>
              <a:rPr lang="en-US"/>
              <a:t>L</a:t>
            </a:r>
            <a:r>
              <a:rPr lang="vi-VN"/>
              <a:t>ớp trừu tượng</a:t>
            </a:r>
            <a:endParaRPr lang="en-US"/>
          </a:p>
          <a:p>
            <a:r>
              <a:rPr lang="vi-VN"/>
              <a:t>Nếu </a:t>
            </a:r>
            <a:r>
              <a:rPr lang="en-US"/>
              <a:t>t</a:t>
            </a:r>
            <a:r>
              <a:rPr lang="vi-VN"/>
              <a:t>hiết kế </a:t>
            </a:r>
            <a:r>
              <a:rPr lang="en-US"/>
              <a:t>ít tính năng</a:t>
            </a:r>
            <a:r>
              <a:rPr lang="vi-VN"/>
              <a:t> </a:t>
            </a:r>
            <a:r>
              <a:rPr lang="en-US">
                <a:sym typeface="Wingdings" pitchFamily="2" charset="2"/>
              </a:rPr>
              <a:t></a:t>
            </a:r>
            <a:r>
              <a:rPr lang="vi-VN"/>
              <a:t> </a:t>
            </a:r>
            <a:r>
              <a:rPr lang="en-US"/>
              <a:t>dùng Interface, ngược lại dùng</a:t>
            </a:r>
            <a:r>
              <a:rPr lang="vi-VN"/>
              <a:t> </a:t>
            </a:r>
            <a:r>
              <a:rPr lang="en-US"/>
              <a:t>L</a:t>
            </a:r>
            <a:r>
              <a:rPr lang="vi-VN"/>
              <a:t>ớp trừu tượng</a:t>
            </a:r>
            <a:endParaRPr lang="en-GB"/>
          </a:p>
        </p:txBody>
      </p:sp>
    </p:spTree>
    <p:extLst>
      <p:ext uri="{BB962C8B-B14F-4D97-AF65-F5344CB8AC3E}">
        <p14:creationId xmlns:p14="http://schemas.microsoft.com/office/powerpoint/2010/main" val="3261585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4.4. Interface</a:t>
            </a:r>
            <a:br>
              <a:rPr lang="en-US"/>
            </a:br>
            <a:r>
              <a:rPr lang="en-GB"/>
              <a:t>Lớp trừu tượng hay Interfaces?</a:t>
            </a:r>
          </a:p>
        </p:txBody>
      </p:sp>
      <p:pic>
        <p:nvPicPr>
          <p:cNvPr id="1894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199" y="1889126"/>
            <a:ext cx="9652000" cy="4203700"/>
          </a:xfrm>
          <a:prstGeom prst="rect">
            <a:avLst/>
          </a:prstGeom>
          <a:solidFill>
            <a:srgbClr val="FFFF99"/>
          </a:soli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9444" name="Rectangle 4"/>
          <p:cNvSpPr>
            <a:spLocks noChangeArrowheads="1"/>
          </p:cNvSpPr>
          <p:nvPr/>
        </p:nvSpPr>
        <p:spPr bwMode="auto">
          <a:xfrm>
            <a:off x="1286933" y="6193367"/>
            <a:ext cx="9245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280988" indent="-280988" algn="l">
              <a:buClr>
                <a:schemeClr val="tx2"/>
              </a:buClr>
              <a:buSzPct val="75000"/>
              <a:buFont typeface="Wingdings" pitchFamily="2" charset="2"/>
              <a:buNone/>
              <a:tabLst>
                <a:tab pos="576263" algn="l"/>
              </a:tabLst>
            </a:pPr>
            <a:r>
              <a:rPr lang="en-GB" sz="2400" b="1">
                <a:solidFill>
                  <a:srgbClr val="C00000"/>
                </a:solidFill>
                <a:latin typeface="Arial" pitchFamily="34" charset="0"/>
                <a:cs typeface="Arial" pitchFamily="34" charset="0"/>
              </a:rPr>
              <a:t>class HashSet extends AbstractSet implements Set … { … }</a:t>
            </a:r>
          </a:p>
        </p:txBody>
      </p:sp>
      <p:sp>
        <p:nvSpPr>
          <p:cNvPr id="189445" name="AutoShape 5"/>
          <p:cNvSpPr>
            <a:spLocks noChangeArrowheads="1"/>
          </p:cNvSpPr>
          <p:nvPr/>
        </p:nvSpPr>
        <p:spPr bwMode="auto">
          <a:xfrm>
            <a:off x="8585199" y="1638301"/>
            <a:ext cx="2844800" cy="1371600"/>
          </a:xfrm>
          <a:prstGeom prst="foldedCorner">
            <a:avLst>
              <a:gd name="adj" fmla="val 12500"/>
            </a:avLst>
          </a:prstGeom>
          <a:solidFill>
            <a:srgbClr val="FFFF00"/>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GB" sz="1800">
                <a:latin typeface="Comic Sans MS" pitchFamily="66" charset="0"/>
              </a:rPr>
              <a:t>Extract from the </a:t>
            </a:r>
          </a:p>
          <a:p>
            <a:r>
              <a:rPr lang="en-GB" sz="1800">
                <a:latin typeface="Comic Sans MS" pitchFamily="66" charset="0"/>
              </a:rPr>
              <a:t>Java Standard </a:t>
            </a:r>
          </a:p>
          <a:p>
            <a:r>
              <a:rPr lang="en-GB" sz="1800">
                <a:latin typeface="Comic Sans MS" pitchFamily="66" charset="0"/>
              </a:rPr>
              <a:t>Library hierarchy</a:t>
            </a:r>
          </a:p>
          <a:p>
            <a:r>
              <a:rPr lang="en-GB" sz="1800">
                <a:latin typeface="Comic Sans MS" pitchFamily="66" charset="0"/>
              </a:rPr>
              <a:t> for collections </a:t>
            </a:r>
          </a:p>
        </p:txBody>
      </p:sp>
    </p:spTree>
    <p:extLst>
      <p:ext uri="{BB962C8B-B14F-4D97-AF65-F5344CB8AC3E}">
        <p14:creationId xmlns:p14="http://schemas.microsoft.com/office/powerpoint/2010/main" val="573429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4.4. Interface</a:t>
            </a:r>
            <a:br>
              <a:rPr lang="en-US"/>
            </a:br>
            <a:r>
              <a:rPr lang="en-US"/>
              <a:t>Sử dụng một số Interface có sẵn</a:t>
            </a:r>
          </a:p>
        </p:txBody>
      </p:sp>
      <p:sp>
        <p:nvSpPr>
          <p:cNvPr id="3" name="Content Placeholder 2"/>
          <p:cNvSpPr>
            <a:spLocks noGrp="1"/>
          </p:cNvSpPr>
          <p:nvPr>
            <p:ph idx="1"/>
          </p:nvPr>
        </p:nvSpPr>
        <p:spPr/>
        <p:txBody>
          <a:bodyPr/>
          <a:lstStyle/>
          <a:p>
            <a:r>
              <a:rPr lang="en-US"/>
              <a:t>Comparable Interface</a:t>
            </a:r>
          </a:p>
        </p:txBody>
      </p:sp>
      <p:sp>
        <p:nvSpPr>
          <p:cNvPr id="4" name="Rectangle 3"/>
          <p:cNvSpPr>
            <a:spLocks noGrp="1" noChangeArrowheads="1"/>
          </p:cNvSpPr>
          <p:nvPr/>
        </p:nvSpPr>
        <p:spPr bwMode="auto">
          <a:xfrm>
            <a:off x="1040423" y="2403231"/>
            <a:ext cx="8458200" cy="3810000"/>
          </a:xfrm>
          <a:prstGeom prst="rect">
            <a:avLst/>
          </a:prstGeom>
          <a:noFill/>
          <a:ln>
            <a:noFill/>
          </a:ln>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a:lstStyle>
          <a:p>
            <a:pPr>
              <a:lnSpc>
                <a:spcPct val="90000"/>
              </a:lnSpc>
              <a:buFont typeface="Monotype Sorts" pitchFamily="2" charset="2"/>
              <a:buNone/>
            </a:pPr>
            <a:r>
              <a:rPr lang="en-US" sz="2800" b="1">
                <a:solidFill>
                  <a:srgbClr val="00B050"/>
                </a:solidFill>
                <a:latin typeface="Courier New" pitchFamily="49" charset="0"/>
              </a:rPr>
              <a:t>// This interface is defined in </a:t>
            </a:r>
          </a:p>
          <a:p>
            <a:pPr>
              <a:lnSpc>
                <a:spcPct val="90000"/>
              </a:lnSpc>
              <a:buFont typeface="Monotype Sorts" pitchFamily="2" charset="2"/>
              <a:buNone/>
            </a:pPr>
            <a:r>
              <a:rPr lang="en-US" sz="2800" b="1">
                <a:solidFill>
                  <a:srgbClr val="00B050"/>
                </a:solidFill>
                <a:latin typeface="Courier New" pitchFamily="49" charset="0"/>
              </a:rPr>
              <a:t>// java.</a:t>
            </a:r>
            <a:r>
              <a:rPr lang="en-US" b="1">
                <a:solidFill>
                  <a:srgbClr val="00B050"/>
                </a:solidFill>
                <a:latin typeface="Courier New" pitchFamily="49" charset="0"/>
              </a:rPr>
              <a:t>lang package</a:t>
            </a:r>
          </a:p>
          <a:p>
            <a:pPr>
              <a:lnSpc>
                <a:spcPct val="90000"/>
              </a:lnSpc>
              <a:buFont typeface="Monotype Sorts" pitchFamily="2" charset="2"/>
              <a:buNone/>
            </a:pPr>
            <a:r>
              <a:rPr lang="en-US" b="1">
                <a:solidFill>
                  <a:schemeClr val="tx2"/>
                </a:solidFill>
                <a:latin typeface="Courier New" pitchFamily="49" charset="0"/>
              </a:rPr>
              <a:t>package java.lang;</a:t>
            </a:r>
          </a:p>
          <a:p>
            <a:pPr>
              <a:lnSpc>
                <a:spcPct val="90000"/>
              </a:lnSpc>
              <a:buFont typeface="Monotype Sorts" pitchFamily="2" charset="2"/>
              <a:buNone/>
            </a:pPr>
            <a:endParaRPr lang="en-US" b="1">
              <a:solidFill>
                <a:schemeClr val="tx2"/>
              </a:solidFill>
              <a:latin typeface="Courier New" pitchFamily="49" charset="0"/>
            </a:endParaRPr>
          </a:p>
          <a:p>
            <a:pPr>
              <a:lnSpc>
                <a:spcPct val="90000"/>
              </a:lnSpc>
              <a:buFont typeface="Monotype Sorts" pitchFamily="2" charset="2"/>
              <a:buNone/>
            </a:pPr>
            <a:r>
              <a:rPr lang="en-US" b="1">
                <a:solidFill>
                  <a:schemeClr val="tx2"/>
                </a:solidFill>
                <a:latin typeface="Courier New" pitchFamily="49" charset="0"/>
              </a:rPr>
              <a:t>public interface </a:t>
            </a:r>
            <a:r>
              <a:rPr lang="en-US" b="1">
                <a:solidFill>
                  <a:srgbClr val="FF0000"/>
                </a:solidFill>
                <a:latin typeface="Courier New" pitchFamily="49" charset="0"/>
              </a:rPr>
              <a:t>Comparable</a:t>
            </a:r>
            <a:r>
              <a:rPr lang="en-US" b="1">
                <a:solidFill>
                  <a:schemeClr val="tx2"/>
                </a:solidFill>
                <a:latin typeface="Courier New" pitchFamily="49" charset="0"/>
              </a:rPr>
              <a:t>&lt;E&gt; {</a:t>
            </a:r>
          </a:p>
          <a:p>
            <a:pPr>
              <a:lnSpc>
                <a:spcPct val="90000"/>
              </a:lnSpc>
              <a:buFont typeface="Monotype Sorts" pitchFamily="2" charset="2"/>
              <a:buNone/>
            </a:pPr>
            <a:r>
              <a:rPr lang="en-US" b="1">
                <a:solidFill>
                  <a:schemeClr val="tx2"/>
                </a:solidFill>
                <a:latin typeface="Courier New" pitchFamily="49" charset="0"/>
              </a:rPr>
              <a:t>  public int compareTo(E o);</a:t>
            </a:r>
          </a:p>
          <a:p>
            <a:pPr>
              <a:lnSpc>
                <a:spcPct val="90000"/>
              </a:lnSpc>
              <a:spcAft>
                <a:spcPts val="1200"/>
              </a:spcAft>
              <a:buFont typeface="Monotype Sorts" pitchFamily="2" charset="2"/>
              <a:buNone/>
            </a:pPr>
            <a:r>
              <a:rPr lang="en-US" b="1">
                <a:solidFill>
                  <a:schemeClr val="tx2"/>
                </a:solidFill>
                <a:latin typeface="Courier New" pitchFamily="49" charset="0"/>
              </a:rPr>
              <a:t>}</a:t>
            </a:r>
            <a:endParaRPr lang="en-US" b="1" u="sng">
              <a:solidFill>
                <a:schemeClr val="tx2"/>
              </a:solidFill>
              <a:latin typeface="Courier" charset="0"/>
            </a:endParaRPr>
          </a:p>
        </p:txBody>
      </p:sp>
    </p:spTree>
    <p:extLst>
      <p:ext uri="{BB962C8B-B14F-4D97-AF65-F5344CB8AC3E}">
        <p14:creationId xmlns:p14="http://schemas.microsoft.com/office/powerpoint/2010/main" val="26190514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4.4. Interface</a:t>
            </a:r>
            <a:br>
              <a:rPr lang="en-US"/>
            </a:br>
            <a:r>
              <a:rPr lang="en-US"/>
              <a:t>Sử dụng một số Interface có sẵn</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7428503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4.5. Đa hình (Polymorphism) </a:t>
            </a:r>
            <a:endParaRPr lang="en-US" dirty="0"/>
          </a:p>
        </p:txBody>
      </p:sp>
      <p:sp>
        <p:nvSpPr>
          <p:cNvPr id="3" name="Content Placeholder 2"/>
          <p:cNvSpPr>
            <a:spLocks noGrp="1"/>
          </p:cNvSpPr>
          <p:nvPr>
            <p:ph idx="1"/>
          </p:nvPr>
        </p:nvSpPr>
        <p:spPr/>
        <p:txBody>
          <a:bodyPr>
            <a:normAutofit/>
          </a:bodyPr>
          <a:lstStyle/>
          <a:p>
            <a:r>
              <a:rPr lang="en-US"/>
              <a:t>Java </a:t>
            </a:r>
            <a:r>
              <a:rPr lang="vi-VN"/>
              <a:t>cung cấp </a:t>
            </a:r>
            <a:r>
              <a:rPr lang="en-US"/>
              <a:t>các</a:t>
            </a:r>
            <a:r>
              <a:rPr lang="vi-VN"/>
              <a:t> </a:t>
            </a:r>
            <a:r>
              <a:rPr lang="en-US"/>
              <a:t>hình thức</a:t>
            </a:r>
            <a:r>
              <a:rPr lang="vi-VN"/>
              <a:t> đa hình</a:t>
            </a:r>
            <a:r>
              <a:rPr lang="en-US"/>
              <a:t>:</a:t>
            </a:r>
            <a:endParaRPr lang="vi-VN"/>
          </a:p>
          <a:p>
            <a:pPr lvl="1"/>
            <a:r>
              <a:rPr lang="vi-VN" i="1">
                <a:solidFill>
                  <a:srgbClr val="FF0000"/>
                </a:solidFill>
              </a:rPr>
              <a:t>Overloading</a:t>
            </a:r>
            <a:r>
              <a:rPr lang="en-US" i="1">
                <a:solidFill>
                  <a:srgbClr val="FF0000"/>
                </a:solidFill>
              </a:rPr>
              <a:t>: </a:t>
            </a:r>
            <a:r>
              <a:rPr lang="vi-VN"/>
              <a:t>cho phép các phương thức</a:t>
            </a:r>
            <a:r>
              <a:rPr lang="en-US"/>
              <a:t> trong cùng một lớp có</a:t>
            </a:r>
            <a:r>
              <a:rPr lang="vi-VN"/>
              <a:t> cùng tên nhưng khác kiểu và tham số</a:t>
            </a:r>
            <a:endParaRPr lang="en-US" i="1">
              <a:solidFill>
                <a:srgbClr val="FF0000"/>
              </a:solidFill>
            </a:endParaRPr>
          </a:p>
          <a:p>
            <a:pPr lvl="1"/>
            <a:r>
              <a:rPr lang="vi-VN" i="1">
                <a:solidFill>
                  <a:srgbClr val="FF0000"/>
                </a:solidFill>
              </a:rPr>
              <a:t>Override</a:t>
            </a:r>
            <a:r>
              <a:rPr lang="en-US" i="1">
                <a:solidFill>
                  <a:srgbClr val="FF0000"/>
                </a:solidFill>
              </a:rPr>
              <a:t>: </a:t>
            </a:r>
            <a:r>
              <a:rPr lang="vi-VN"/>
              <a:t>cho phép phương thức lớp con định nghĩa </a:t>
            </a:r>
            <a:r>
              <a:rPr lang="en-US"/>
              <a:t>lại </a:t>
            </a:r>
            <a:r>
              <a:rPr lang="vi-VN"/>
              <a:t>phương thức</a:t>
            </a:r>
            <a:r>
              <a:rPr lang="en-US"/>
              <a:t> của</a:t>
            </a:r>
            <a:r>
              <a:rPr lang="vi-VN"/>
              <a:t> lớp cha, phương thức lớp con có thể được gọi từ tham chiếu của lớp cha</a:t>
            </a:r>
            <a:endParaRPr lang="en-US"/>
          </a:p>
          <a:p>
            <a:pPr lvl="1"/>
            <a:r>
              <a:rPr lang="vi-VN">
                <a:solidFill>
                  <a:srgbClr val="FF0000"/>
                </a:solidFill>
              </a:rPr>
              <a:t>Dynamic binding</a:t>
            </a:r>
            <a:r>
              <a:rPr lang="en-US"/>
              <a:t>: </a:t>
            </a:r>
            <a:r>
              <a:rPr lang="vi-VN"/>
              <a:t>lời gọi phương thức được quyết định khi </a:t>
            </a:r>
            <a:r>
              <a:rPr lang="en-US"/>
              <a:t>chương trình </a:t>
            </a:r>
            <a:r>
              <a:rPr lang="vi-VN"/>
              <a:t>thực hiện</a:t>
            </a:r>
            <a:r>
              <a:rPr lang="en-US"/>
              <a:t> (run-time)</a:t>
            </a:r>
            <a:r>
              <a:rPr lang="vi-VN"/>
              <a:t>, phiên bản của phương thức phù hợp với đối tượng được gọi</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16275089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4.5. Đa hình</a:t>
            </a:r>
            <a:br>
              <a:rPr lang="en-US"/>
            </a:br>
            <a:r>
              <a:rPr lang="en-US"/>
              <a:t>Ví dụ</a:t>
            </a:r>
            <a:endParaRPr lang="en-US" dirty="0"/>
          </a:p>
        </p:txBody>
      </p:sp>
      <p:sp>
        <p:nvSpPr>
          <p:cNvPr id="10" name="Content Placeholder 9"/>
          <p:cNvSpPr>
            <a:spLocks noGrp="1"/>
          </p:cNvSpPr>
          <p:nvPr>
            <p:ph idx="1"/>
          </p:nvPr>
        </p:nvSpPr>
        <p:spPr/>
        <p:txBody>
          <a:bodyPr/>
          <a:lstStyle/>
          <a:p>
            <a:r>
              <a:rPr lang="en-US"/>
              <a:t>Ví dụ đa hình - Overloading</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46</a:t>
            </a:fld>
            <a:endParaRPr lang="en-US" dirty="0"/>
          </a:p>
        </p:txBody>
      </p:sp>
      <p:pic>
        <p:nvPicPr>
          <p:cNvPr id="3" name="Picture 2"/>
          <p:cNvPicPr>
            <a:picLocks noChangeAspect="1"/>
          </p:cNvPicPr>
          <p:nvPr/>
        </p:nvPicPr>
        <p:blipFill>
          <a:blip r:embed="rId2"/>
          <a:stretch>
            <a:fillRect/>
          </a:stretch>
        </p:blipFill>
        <p:spPr>
          <a:xfrm>
            <a:off x="2811491" y="2526041"/>
            <a:ext cx="5262833" cy="4090213"/>
          </a:xfrm>
          <a:prstGeom prst="rect">
            <a:avLst/>
          </a:prstGeom>
        </p:spPr>
      </p:pic>
    </p:spTree>
    <p:extLst>
      <p:ext uri="{BB962C8B-B14F-4D97-AF65-F5344CB8AC3E}">
        <p14:creationId xmlns:p14="http://schemas.microsoft.com/office/powerpoint/2010/main" val="2153447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4.5. </a:t>
            </a:r>
            <a:r>
              <a:rPr lang="en-US" err="1"/>
              <a:t>Đa</a:t>
            </a:r>
            <a:r>
              <a:rPr lang="en-US"/>
              <a:t> hình</a:t>
            </a:r>
            <a:br>
              <a:rPr lang="en-US"/>
            </a:br>
            <a:r>
              <a:rPr lang="en-US"/>
              <a:t>Ví dụ</a:t>
            </a:r>
            <a:endParaRPr lang="en-US" dirty="0"/>
          </a:p>
        </p:txBody>
      </p:sp>
      <p:sp>
        <p:nvSpPr>
          <p:cNvPr id="10" name="Content Placeholder 9"/>
          <p:cNvSpPr>
            <a:spLocks noGrp="1"/>
          </p:cNvSpPr>
          <p:nvPr>
            <p:ph idx="1"/>
          </p:nvPr>
        </p:nvSpPr>
        <p:spPr/>
        <p:txBody>
          <a:bodyPr/>
          <a:lstStyle/>
          <a:p>
            <a:r>
              <a:rPr lang="en-US" dirty="0" err="1"/>
              <a:t>Ví</a:t>
            </a:r>
            <a:r>
              <a:rPr lang="en-US" dirty="0"/>
              <a:t> </a:t>
            </a:r>
            <a:r>
              <a:rPr lang="en-US" dirty="0" err="1"/>
              <a:t>dụ</a:t>
            </a:r>
            <a:r>
              <a:rPr lang="en-US" dirty="0"/>
              <a:t> </a:t>
            </a:r>
            <a:r>
              <a:rPr lang="en-US" dirty="0" err="1"/>
              <a:t>đa</a:t>
            </a:r>
            <a:r>
              <a:rPr lang="en-US" dirty="0"/>
              <a:t> </a:t>
            </a:r>
            <a:r>
              <a:rPr lang="en-US" dirty="0" err="1"/>
              <a:t>hình</a:t>
            </a:r>
            <a:r>
              <a:rPr lang="en-US" dirty="0"/>
              <a:t> - </a:t>
            </a:r>
            <a:r>
              <a:rPr lang="en-US" dirty="0" err="1"/>
              <a:t>liên</a:t>
            </a:r>
            <a:r>
              <a:rPr lang="en-US" dirty="0"/>
              <a:t> </a:t>
            </a:r>
            <a:r>
              <a:rPr lang="en-US" dirty="0" err="1"/>
              <a:t>kết</a:t>
            </a:r>
            <a:r>
              <a:rPr lang="en-US" dirty="0"/>
              <a:t> </a:t>
            </a:r>
            <a:r>
              <a:rPr lang="en-US" dirty="0" err="1"/>
              <a:t>động</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47</a:t>
            </a:fld>
            <a:endParaRPr lang="en-US" dirty="0"/>
          </a:p>
        </p:txBody>
      </p:sp>
      <p:pic>
        <p:nvPicPr>
          <p:cNvPr id="6" name="Picture 5"/>
          <p:cNvPicPr>
            <a:picLocks noChangeAspect="1"/>
          </p:cNvPicPr>
          <p:nvPr/>
        </p:nvPicPr>
        <p:blipFill>
          <a:blip r:embed="rId2"/>
          <a:stretch>
            <a:fillRect/>
          </a:stretch>
        </p:blipFill>
        <p:spPr>
          <a:xfrm>
            <a:off x="1078139" y="2279530"/>
            <a:ext cx="5440728" cy="1524294"/>
          </a:xfrm>
          <a:prstGeom prst="rect">
            <a:avLst/>
          </a:prstGeom>
        </p:spPr>
      </p:pic>
      <p:pic>
        <p:nvPicPr>
          <p:cNvPr id="7" name="Picture 6"/>
          <p:cNvPicPr>
            <a:picLocks noChangeAspect="1"/>
          </p:cNvPicPr>
          <p:nvPr/>
        </p:nvPicPr>
        <p:blipFill>
          <a:blip r:embed="rId3"/>
          <a:stretch>
            <a:fillRect/>
          </a:stretch>
        </p:blipFill>
        <p:spPr>
          <a:xfrm>
            <a:off x="1078139" y="3789310"/>
            <a:ext cx="5474104" cy="1557672"/>
          </a:xfrm>
          <a:prstGeom prst="rect">
            <a:avLst/>
          </a:prstGeom>
        </p:spPr>
      </p:pic>
      <p:pic>
        <p:nvPicPr>
          <p:cNvPr id="8" name="Picture 7"/>
          <p:cNvPicPr>
            <a:picLocks noChangeAspect="1"/>
          </p:cNvPicPr>
          <p:nvPr/>
        </p:nvPicPr>
        <p:blipFill>
          <a:blip r:embed="rId4"/>
          <a:stretch>
            <a:fillRect/>
          </a:stretch>
        </p:blipFill>
        <p:spPr>
          <a:xfrm>
            <a:off x="1092425" y="5320267"/>
            <a:ext cx="5407349" cy="1535420"/>
          </a:xfrm>
          <a:prstGeom prst="rect">
            <a:avLst/>
          </a:prstGeom>
        </p:spPr>
      </p:pic>
      <p:pic>
        <p:nvPicPr>
          <p:cNvPr id="11" name="Picture 10"/>
          <p:cNvPicPr>
            <a:picLocks noChangeAspect="1"/>
          </p:cNvPicPr>
          <p:nvPr/>
        </p:nvPicPr>
        <p:blipFill>
          <a:blip r:embed="rId5"/>
          <a:stretch>
            <a:fillRect/>
          </a:stretch>
        </p:blipFill>
        <p:spPr>
          <a:xfrm>
            <a:off x="6946149" y="2463334"/>
            <a:ext cx="4970079" cy="3624643"/>
          </a:xfrm>
          <a:prstGeom prst="rect">
            <a:avLst/>
          </a:prstGeom>
        </p:spPr>
      </p:pic>
    </p:spTree>
    <p:extLst>
      <p:ext uri="{BB962C8B-B14F-4D97-AF65-F5344CB8AC3E}">
        <p14:creationId xmlns:p14="http://schemas.microsoft.com/office/powerpoint/2010/main" val="1569416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4.6. Case Study</a:t>
            </a:r>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6437" y="1695473"/>
            <a:ext cx="8409767" cy="5162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44120" y="1881361"/>
            <a:ext cx="3256404" cy="369332"/>
          </a:xfrm>
          <a:prstGeom prst="rect">
            <a:avLst/>
          </a:prstGeom>
        </p:spPr>
        <p:txBody>
          <a:bodyPr wrap="none">
            <a:spAutoFit/>
          </a:bodyPr>
          <a:lstStyle/>
          <a:p>
            <a:r>
              <a:rPr lang="en-US"/>
              <a:t>(From Java Software Solution)</a:t>
            </a:r>
          </a:p>
        </p:txBody>
      </p:sp>
    </p:spTree>
    <p:extLst>
      <p:ext uri="{BB962C8B-B14F-4D97-AF65-F5344CB8AC3E}">
        <p14:creationId xmlns:p14="http://schemas.microsoft.com/office/powerpoint/2010/main" val="98472111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4.6. Case Study</a:t>
            </a:r>
            <a:br>
              <a:rPr lang="en-US"/>
            </a:br>
            <a:r>
              <a:rPr lang="en-US"/>
              <a:t>Staff.java</a:t>
            </a:r>
          </a:p>
        </p:txBody>
      </p:sp>
      <p:sp>
        <p:nvSpPr>
          <p:cNvPr id="3" name="Content Placeholder 2"/>
          <p:cNvSpPr>
            <a:spLocks noGrp="1"/>
          </p:cNvSpPr>
          <p:nvPr>
            <p:ph idx="1"/>
          </p:nvPr>
        </p:nvSpPr>
        <p:spPr/>
        <p:txBody>
          <a:bodyPr>
            <a:noAutofit/>
          </a:bodyPr>
          <a:lstStyle/>
          <a:p>
            <a:pPr marL="0" indent="0">
              <a:buNone/>
            </a:pPr>
            <a:r>
              <a:rPr lang="en-US" sz="2000" b="1"/>
              <a:t>public Staff() {</a:t>
            </a:r>
          </a:p>
          <a:p>
            <a:pPr marL="344488" indent="0">
              <a:buNone/>
            </a:pPr>
            <a:r>
              <a:rPr lang="en-US" sz="2000"/>
              <a:t>staffList = </a:t>
            </a:r>
            <a:r>
              <a:rPr lang="en-US" sz="2000" b="1"/>
              <a:t>new StaffMember[6];</a:t>
            </a:r>
          </a:p>
          <a:p>
            <a:pPr marL="344488" indent="0">
              <a:buNone/>
            </a:pPr>
            <a:r>
              <a:rPr lang="en-US" sz="2000"/>
              <a:t>staffList[0] = </a:t>
            </a:r>
            <a:r>
              <a:rPr lang="en-US" sz="2000" b="1"/>
              <a:t>new Executive</a:t>
            </a:r>
            <a:r>
              <a:rPr lang="en-US" sz="2000"/>
              <a:t>("Sam", "123 Main Line", "555-0469", "123-45-6789", 2423.07);</a:t>
            </a:r>
          </a:p>
          <a:p>
            <a:pPr marL="344488" indent="0">
              <a:buNone/>
            </a:pPr>
            <a:r>
              <a:rPr lang="en-US" sz="2000"/>
              <a:t>staffList[1] = </a:t>
            </a:r>
            <a:r>
              <a:rPr lang="en-US" sz="2000" b="1"/>
              <a:t>new Employee</a:t>
            </a:r>
            <a:r>
              <a:rPr lang="en-US" sz="2000"/>
              <a:t>("Carla", "456 Off Line", "555-0101", "987-65-4321", 1246.15);</a:t>
            </a:r>
          </a:p>
          <a:p>
            <a:pPr marL="344488" indent="0">
              <a:buNone/>
            </a:pPr>
            <a:r>
              <a:rPr lang="en-US" sz="2000"/>
              <a:t>staffList[2] = </a:t>
            </a:r>
            <a:r>
              <a:rPr lang="en-US" sz="2000" b="1"/>
              <a:t>new Employee</a:t>
            </a:r>
            <a:r>
              <a:rPr lang="en-US" sz="2000"/>
              <a:t>("Woody", "789 Off Rocker", "555-0000", "010-20-3040", 1169.23);</a:t>
            </a:r>
          </a:p>
          <a:p>
            <a:pPr marL="344488" indent="0">
              <a:buNone/>
            </a:pPr>
            <a:r>
              <a:rPr lang="en-US" sz="2000"/>
              <a:t>staffList[3] = </a:t>
            </a:r>
            <a:r>
              <a:rPr lang="en-US" sz="2000" b="1"/>
              <a:t>new Hourly</a:t>
            </a:r>
            <a:r>
              <a:rPr lang="en-US" sz="2000"/>
              <a:t>("Diane", "678 Fifth Ave.", "555-0690", "958-47-3625", 10.55);</a:t>
            </a:r>
          </a:p>
          <a:p>
            <a:pPr marL="344488" indent="0">
              <a:buNone/>
            </a:pPr>
            <a:r>
              <a:rPr lang="en-US" sz="2000"/>
              <a:t>staffList[4] = </a:t>
            </a:r>
            <a:r>
              <a:rPr lang="en-US" sz="2000" b="1"/>
              <a:t>new Volunteer</a:t>
            </a:r>
            <a:r>
              <a:rPr lang="en-US" sz="2000"/>
              <a:t>("Norm", "987 Suds Blvd.", "555-8374");</a:t>
            </a:r>
          </a:p>
          <a:p>
            <a:pPr marL="344488" indent="0">
              <a:buNone/>
            </a:pPr>
            <a:r>
              <a:rPr lang="en-US" sz="2000"/>
              <a:t>staffList[5] = </a:t>
            </a:r>
            <a:r>
              <a:rPr lang="en-US" sz="2000" b="1"/>
              <a:t>new Volunteer</a:t>
            </a:r>
            <a:r>
              <a:rPr lang="en-US" sz="2000"/>
              <a:t>("Cliff", "321 Duds Lane", "555-7282");</a:t>
            </a:r>
          </a:p>
          <a:p>
            <a:pPr marL="344488" indent="0">
              <a:buNone/>
            </a:pPr>
            <a:r>
              <a:rPr lang="en-US" sz="2000"/>
              <a:t>((Executive) staffList[0]).awardBonus(500.00);</a:t>
            </a:r>
          </a:p>
          <a:p>
            <a:pPr marL="344488" indent="0">
              <a:buNone/>
            </a:pPr>
            <a:r>
              <a:rPr lang="en-US" sz="2000"/>
              <a:t>((Hourly) staffList[3]).addHours(40);</a:t>
            </a:r>
          </a:p>
          <a:p>
            <a:pPr marL="0" indent="0">
              <a:buNone/>
            </a:pPr>
            <a:r>
              <a:rPr lang="en-US" sz="2000"/>
              <a:t>}</a:t>
            </a:r>
          </a:p>
        </p:txBody>
      </p:sp>
    </p:spTree>
    <p:extLst>
      <p:ext uri="{BB962C8B-B14F-4D97-AF65-F5344CB8AC3E}">
        <p14:creationId xmlns:p14="http://schemas.microsoft.com/office/powerpoint/2010/main" val="132991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Khái niệm kế thừa</a:t>
            </a:r>
            <a:br>
              <a:rPr lang="en-US"/>
            </a:br>
            <a:r>
              <a:rPr lang="en-US"/>
              <a:t>Vấn đề</a:t>
            </a:r>
          </a:p>
        </p:txBody>
      </p:sp>
      <p:sp>
        <p:nvSpPr>
          <p:cNvPr id="3" name="Content Placeholder 2"/>
          <p:cNvSpPr>
            <a:spLocks noGrp="1"/>
          </p:cNvSpPr>
          <p:nvPr>
            <p:ph idx="1"/>
          </p:nvPr>
        </p:nvSpPr>
        <p:spPr/>
        <p:txBody>
          <a:bodyPr/>
          <a:lstStyle/>
          <a:p>
            <a:r>
              <a:rPr lang="en-US"/>
              <a:t>Ví dụ:</a:t>
            </a:r>
          </a:p>
        </p:txBody>
      </p:sp>
      <p:graphicFrame>
        <p:nvGraphicFramePr>
          <p:cNvPr id="4" name="Table 3"/>
          <p:cNvGraphicFramePr>
            <a:graphicFrameLocks noGrp="1"/>
          </p:cNvGraphicFramePr>
          <p:nvPr>
            <p:extLst>
              <p:ext uri="{D42A27DB-BD31-4B8C-83A1-F6EECF244321}">
                <p14:modId xmlns:p14="http://schemas.microsoft.com/office/powerpoint/2010/main" val="2286066459"/>
              </p:ext>
            </p:extLst>
          </p:nvPr>
        </p:nvGraphicFramePr>
        <p:xfrm>
          <a:off x="8222672" y="5306987"/>
          <a:ext cx="2934853" cy="1280160"/>
        </p:xfrm>
        <a:graphic>
          <a:graphicData uri="http://schemas.openxmlformats.org/drawingml/2006/table">
            <a:tbl>
              <a:tblPr firstRow="1" bandRow="1">
                <a:tableStyleId>{5C22544A-7EE6-4342-B048-85BDC9FD1C3A}</a:tableStyleId>
              </a:tblPr>
              <a:tblGrid>
                <a:gridCol w="2934853">
                  <a:extLst>
                    <a:ext uri="{9D8B030D-6E8A-4147-A177-3AD203B41FA5}">
                      <a16:colId xmlns:a16="http://schemas.microsoft.com/office/drawing/2014/main" val="20000"/>
                    </a:ext>
                  </a:extLst>
                </a:gridCol>
              </a:tblGrid>
              <a:tr h="0">
                <a:tc>
                  <a:txBody>
                    <a:bodyPr/>
                    <a:lstStyle/>
                    <a:p>
                      <a:pPr>
                        <a:spcBef>
                          <a:spcPts val="600"/>
                        </a:spcBef>
                      </a:pPr>
                      <a:r>
                        <a:rPr lang="en-US" sz="2200">
                          <a:latin typeface="Arial" pitchFamily="34" charset="0"/>
                          <a:cs typeface="Arial" pitchFamily="34" charset="0"/>
                        </a:rPr>
                        <a:t>Sinh viên </a:t>
                      </a:r>
                    </a:p>
                  </a:txBody>
                  <a:tcPr anchor="ctr"/>
                </a:tc>
                <a:extLst>
                  <a:ext uri="{0D108BD9-81ED-4DB2-BD59-A6C34878D82A}">
                    <a16:rowId xmlns:a16="http://schemas.microsoft.com/office/drawing/2014/main" val="10000"/>
                  </a:ext>
                </a:extLst>
              </a:tr>
              <a:tr h="370840">
                <a:tc>
                  <a:txBody>
                    <a:bodyPr/>
                    <a:lstStyle/>
                    <a:p>
                      <a:pPr marL="290513" indent="0">
                        <a:spcBef>
                          <a:spcPts val="600"/>
                        </a:spcBef>
                      </a:pPr>
                      <a:r>
                        <a:rPr lang="vi-VN" sz="2200">
                          <a:latin typeface="Arial" pitchFamily="34" charset="0"/>
                          <a:cs typeface="Arial" pitchFamily="34" charset="0"/>
                        </a:rPr>
                        <a:t>Lớp</a:t>
                      </a:r>
                    </a:p>
                  </a:txBody>
                  <a:tcPr anchor="ctr"/>
                </a:tc>
                <a:extLst>
                  <a:ext uri="{0D108BD9-81ED-4DB2-BD59-A6C34878D82A}">
                    <a16:rowId xmlns:a16="http://schemas.microsoft.com/office/drawing/2014/main" val="10001"/>
                  </a:ext>
                </a:extLst>
              </a:tr>
              <a:tr h="370840">
                <a:tc>
                  <a:txBody>
                    <a:bodyPr/>
                    <a:lstStyle/>
                    <a:p>
                      <a:pPr marL="290513" marR="0" indent="0" algn="l" defTabSz="914400" rtl="0" eaLnBrk="1" fontAlgn="auto" latinLnBrk="0" hangingPunct="1">
                        <a:lnSpc>
                          <a:spcPct val="100000"/>
                        </a:lnSpc>
                        <a:spcBef>
                          <a:spcPts val="600"/>
                        </a:spcBef>
                        <a:spcAft>
                          <a:spcPts val="0"/>
                        </a:spcAft>
                        <a:buClrTx/>
                        <a:buSzTx/>
                        <a:buFontTx/>
                        <a:buNone/>
                        <a:tabLst/>
                        <a:defRPr/>
                      </a:pPr>
                      <a:r>
                        <a:rPr lang="vi-VN" sz="2200">
                          <a:latin typeface="Arial" pitchFamily="34" charset="0"/>
                          <a:cs typeface="Arial" pitchFamily="34" charset="0"/>
                        </a:rPr>
                        <a:t>Nhập/xem </a:t>
                      </a:r>
                      <a:r>
                        <a:rPr lang="en-US" sz="2200">
                          <a:latin typeface="Arial" pitchFamily="34" charset="0"/>
                          <a:cs typeface="Arial" pitchFamily="34" charset="0"/>
                        </a:rPr>
                        <a:t>l</a:t>
                      </a:r>
                      <a:r>
                        <a:rPr lang="vi-VN" sz="2200">
                          <a:latin typeface="Arial" pitchFamily="34" charset="0"/>
                          <a:cs typeface="Arial" pitchFamily="34" charset="0"/>
                        </a:rPr>
                        <a:t>ớp</a:t>
                      </a:r>
                      <a:endParaRPr lang="en-US" sz="2200">
                        <a:latin typeface="Arial" pitchFamily="34" charset="0"/>
                        <a:cs typeface="Arial" pitchFamily="34" charset="0"/>
                      </a:endParaRPr>
                    </a:p>
                  </a:txBody>
                  <a:tcPr anchor="ct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810048939"/>
              </p:ext>
            </p:extLst>
          </p:nvPr>
        </p:nvGraphicFramePr>
        <p:xfrm>
          <a:off x="4509655" y="2041007"/>
          <a:ext cx="3156527" cy="2810165"/>
        </p:xfrm>
        <a:graphic>
          <a:graphicData uri="http://schemas.openxmlformats.org/drawingml/2006/table">
            <a:tbl>
              <a:tblPr firstRow="1" bandRow="1">
                <a:tableStyleId>{5C22544A-7EE6-4342-B048-85BDC9FD1C3A}</a:tableStyleId>
              </a:tblPr>
              <a:tblGrid>
                <a:gridCol w="3156527">
                  <a:extLst>
                    <a:ext uri="{9D8B030D-6E8A-4147-A177-3AD203B41FA5}">
                      <a16:colId xmlns:a16="http://schemas.microsoft.com/office/drawing/2014/main" val="20000"/>
                    </a:ext>
                  </a:extLst>
                </a:gridCol>
              </a:tblGrid>
              <a:tr h="457469">
                <a:tc>
                  <a:txBody>
                    <a:bodyPr/>
                    <a:lstStyle/>
                    <a:p>
                      <a:pPr>
                        <a:spcBef>
                          <a:spcPts val="600"/>
                        </a:spcBef>
                      </a:pPr>
                      <a:r>
                        <a:rPr lang="en-US" sz="2200">
                          <a:latin typeface="Arial" pitchFamily="34" charset="0"/>
                          <a:cs typeface="Arial" pitchFamily="34" charset="0"/>
                        </a:rPr>
                        <a:t>Người</a:t>
                      </a:r>
                    </a:p>
                  </a:txBody>
                  <a:tcPr anchor="ctr"/>
                </a:tc>
                <a:extLst>
                  <a:ext uri="{0D108BD9-81ED-4DB2-BD59-A6C34878D82A}">
                    <a16:rowId xmlns:a16="http://schemas.microsoft.com/office/drawing/2014/main" val="10000"/>
                  </a:ext>
                </a:extLst>
              </a:tr>
              <a:tr h="1176348">
                <a:tc>
                  <a:txBody>
                    <a:bodyPr/>
                    <a:lstStyle/>
                    <a:p>
                      <a:pPr marL="290513" indent="0">
                        <a:spcBef>
                          <a:spcPts val="0"/>
                        </a:spcBef>
                      </a:pPr>
                      <a:r>
                        <a:rPr lang="vi-VN" sz="2200">
                          <a:latin typeface="Arial" pitchFamily="34" charset="0"/>
                          <a:cs typeface="Arial" pitchFamily="34" charset="0"/>
                        </a:rPr>
                        <a:t>Tên</a:t>
                      </a:r>
                    </a:p>
                    <a:p>
                      <a:pPr marL="290513" indent="0">
                        <a:spcBef>
                          <a:spcPts val="0"/>
                        </a:spcBef>
                      </a:pPr>
                      <a:r>
                        <a:rPr lang="vi-VN" sz="2200">
                          <a:latin typeface="Arial" pitchFamily="34" charset="0"/>
                          <a:cs typeface="Arial" pitchFamily="34" charset="0"/>
                        </a:rPr>
                        <a:t>Ngày sinh </a:t>
                      </a:r>
                    </a:p>
                    <a:p>
                      <a:pPr marL="290513" indent="0">
                        <a:spcBef>
                          <a:spcPts val="0"/>
                        </a:spcBef>
                      </a:pPr>
                      <a:r>
                        <a:rPr lang="vi-VN" sz="2200">
                          <a:latin typeface="Arial" pitchFamily="34" charset="0"/>
                          <a:cs typeface="Arial" pitchFamily="34" charset="0"/>
                        </a:rPr>
                        <a:t>Giới tính</a:t>
                      </a:r>
                    </a:p>
                  </a:txBody>
                  <a:tcPr anchor="ctr"/>
                </a:tc>
                <a:extLst>
                  <a:ext uri="{0D108BD9-81ED-4DB2-BD59-A6C34878D82A}">
                    <a16:rowId xmlns:a16="http://schemas.microsoft.com/office/drawing/2014/main" val="10001"/>
                  </a:ext>
                </a:extLst>
              </a:tr>
              <a:tr h="1176348">
                <a:tc>
                  <a:txBody>
                    <a:bodyPr/>
                    <a:lstStyle/>
                    <a:p>
                      <a:pPr marL="290513" indent="0">
                        <a:spcBef>
                          <a:spcPts val="0"/>
                        </a:spcBef>
                      </a:pPr>
                      <a:r>
                        <a:rPr lang="vi-VN" sz="2200">
                          <a:latin typeface="Arial" pitchFamily="34" charset="0"/>
                          <a:cs typeface="Arial" pitchFamily="34" charset="0"/>
                        </a:rPr>
                        <a:t>Nhập/xem tên </a:t>
                      </a:r>
                    </a:p>
                    <a:p>
                      <a:pPr marL="290513" indent="0">
                        <a:spcBef>
                          <a:spcPts val="0"/>
                        </a:spcBef>
                      </a:pPr>
                      <a:r>
                        <a:rPr lang="vi-VN" sz="2200">
                          <a:latin typeface="Arial" pitchFamily="34" charset="0"/>
                          <a:cs typeface="Arial" pitchFamily="34" charset="0"/>
                        </a:rPr>
                        <a:t>Nhập/xem ngày sinh </a:t>
                      </a:r>
                    </a:p>
                    <a:p>
                      <a:pPr marL="290513" indent="0">
                        <a:spcBef>
                          <a:spcPts val="0"/>
                        </a:spcBef>
                      </a:pPr>
                      <a:r>
                        <a:rPr lang="vi-VN" sz="2200">
                          <a:latin typeface="Arial" pitchFamily="34" charset="0"/>
                          <a:cs typeface="Arial" pitchFamily="34" charset="0"/>
                        </a:rPr>
                        <a:t>Nhập/xem giới tính</a:t>
                      </a:r>
                    </a:p>
                  </a:txBody>
                  <a:tcPr anchor="ct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700222279"/>
              </p:ext>
            </p:extLst>
          </p:nvPr>
        </p:nvGraphicFramePr>
        <p:xfrm>
          <a:off x="981362" y="5306987"/>
          <a:ext cx="2881745" cy="1280160"/>
        </p:xfrm>
        <a:graphic>
          <a:graphicData uri="http://schemas.openxmlformats.org/drawingml/2006/table">
            <a:tbl>
              <a:tblPr firstRow="1" bandRow="1">
                <a:tableStyleId>{5C22544A-7EE6-4342-B048-85BDC9FD1C3A}</a:tableStyleId>
              </a:tblPr>
              <a:tblGrid>
                <a:gridCol w="2881745">
                  <a:extLst>
                    <a:ext uri="{9D8B030D-6E8A-4147-A177-3AD203B41FA5}">
                      <a16:colId xmlns:a16="http://schemas.microsoft.com/office/drawing/2014/main" val="20000"/>
                    </a:ext>
                  </a:extLst>
                </a:gridCol>
              </a:tblGrid>
              <a:tr h="0">
                <a:tc>
                  <a:txBody>
                    <a:bodyPr/>
                    <a:lstStyle/>
                    <a:p>
                      <a:pPr>
                        <a:spcBef>
                          <a:spcPts val="600"/>
                        </a:spcBef>
                      </a:pPr>
                      <a:r>
                        <a:rPr lang="en-US" sz="2200">
                          <a:latin typeface="Arial" pitchFamily="34" charset="0"/>
                          <a:cs typeface="Arial" pitchFamily="34" charset="0"/>
                        </a:rPr>
                        <a:t>Nhân viên </a:t>
                      </a:r>
                    </a:p>
                  </a:txBody>
                  <a:tcPr anchor="ctr"/>
                </a:tc>
                <a:extLst>
                  <a:ext uri="{0D108BD9-81ED-4DB2-BD59-A6C34878D82A}">
                    <a16:rowId xmlns:a16="http://schemas.microsoft.com/office/drawing/2014/main" val="10000"/>
                  </a:ext>
                </a:extLst>
              </a:tr>
              <a:tr h="370840">
                <a:tc>
                  <a:txBody>
                    <a:bodyPr/>
                    <a:lstStyle/>
                    <a:p>
                      <a:pPr marL="290513" indent="0">
                        <a:spcBef>
                          <a:spcPts val="600"/>
                        </a:spcBef>
                      </a:pPr>
                      <a:r>
                        <a:rPr lang="vi-VN" sz="2200">
                          <a:latin typeface="Arial" pitchFamily="34" charset="0"/>
                          <a:cs typeface="Arial" pitchFamily="34" charset="0"/>
                        </a:rPr>
                        <a:t>Lương</a:t>
                      </a:r>
                    </a:p>
                  </a:txBody>
                  <a:tcPr anchor="ctr"/>
                </a:tc>
                <a:extLst>
                  <a:ext uri="{0D108BD9-81ED-4DB2-BD59-A6C34878D82A}">
                    <a16:rowId xmlns:a16="http://schemas.microsoft.com/office/drawing/2014/main" val="10001"/>
                  </a:ext>
                </a:extLst>
              </a:tr>
              <a:tr h="370840">
                <a:tc>
                  <a:txBody>
                    <a:bodyPr/>
                    <a:lstStyle/>
                    <a:p>
                      <a:pPr marL="290513" marR="0" indent="0" algn="l" defTabSz="914400" rtl="0" eaLnBrk="1" fontAlgn="auto" latinLnBrk="0" hangingPunct="1">
                        <a:lnSpc>
                          <a:spcPct val="100000"/>
                        </a:lnSpc>
                        <a:spcBef>
                          <a:spcPts val="600"/>
                        </a:spcBef>
                        <a:spcAft>
                          <a:spcPts val="0"/>
                        </a:spcAft>
                        <a:buClrTx/>
                        <a:buSzTx/>
                        <a:buFontTx/>
                        <a:buNone/>
                        <a:tabLst/>
                        <a:defRPr/>
                      </a:pPr>
                      <a:r>
                        <a:rPr lang="vi-VN" sz="2200">
                          <a:latin typeface="Arial" pitchFamily="34" charset="0"/>
                          <a:cs typeface="Arial" pitchFamily="34" charset="0"/>
                        </a:rPr>
                        <a:t>Nhập/xem lương</a:t>
                      </a:r>
                      <a:endParaRPr lang="en-US" sz="2200">
                        <a:latin typeface="Arial" pitchFamily="34" charset="0"/>
                        <a:cs typeface="Arial" pitchFamily="34" charset="0"/>
                      </a:endParaRPr>
                    </a:p>
                  </a:txBody>
                  <a:tcPr anchor="ctr"/>
                </a:tc>
                <a:extLst>
                  <a:ext uri="{0D108BD9-81ED-4DB2-BD59-A6C34878D82A}">
                    <a16:rowId xmlns:a16="http://schemas.microsoft.com/office/drawing/2014/main" val="10002"/>
                  </a:ext>
                </a:extLst>
              </a:tr>
            </a:tbl>
          </a:graphicData>
        </a:graphic>
      </p:graphicFrame>
      <p:cxnSp>
        <p:nvCxnSpPr>
          <p:cNvPr id="8" name="Straight Arrow Connector 7"/>
          <p:cNvCxnSpPr>
            <a:stCxn id="4" idx="0"/>
          </p:cNvCxnSpPr>
          <p:nvPr/>
        </p:nvCxnSpPr>
        <p:spPr>
          <a:xfrm flipH="1" flipV="1">
            <a:off x="7666184" y="4395359"/>
            <a:ext cx="2023914" cy="911628"/>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0"/>
          </p:cNvCxnSpPr>
          <p:nvPr/>
        </p:nvCxnSpPr>
        <p:spPr>
          <a:xfrm flipV="1">
            <a:off x="2422234" y="4395359"/>
            <a:ext cx="2064329" cy="911628"/>
          </a:xfrm>
          <a:prstGeom prst="straightConnector1">
            <a:avLst/>
          </a:prstGeom>
          <a:ln w="57150">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7" name="Oval Callout 16"/>
          <p:cNvSpPr/>
          <p:nvPr/>
        </p:nvSpPr>
        <p:spPr>
          <a:xfrm>
            <a:off x="8678140" y="2036624"/>
            <a:ext cx="2230583" cy="1142998"/>
          </a:xfrm>
          <a:prstGeom prst="wedgeEllipseCallout">
            <a:avLst>
              <a:gd name="adj1" fmla="val -94711"/>
              <a:gd name="adj2" fmla="val 4869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C00000"/>
                </a:solidFill>
                <a:latin typeface="Arial" pitchFamily="34" charset="0"/>
                <a:cs typeface="Arial" pitchFamily="34" charset="0"/>
              </a:rPr>
              <a:t>Lớp cơ sở/ Lớp cha</a:t>
            </a:r>
          </a:p>
        </p:txBody>
      </p:sp>
      <p:sp>
        <p:nvSpPr>
          <p:cNvPr id="19" name="Left-Right Arrow 18"/>
          <p:cNvSpPr/>
          <p:nvPr/>
        </p:nvSpPr>
        <p:spPr>
          <a:xfrm>
            <a:off x="3990109" y="5413669"/>
            <a:ext cx="4073236" cy="955962"/>
          </a:xfrm>
          <a:prstGeom prst="leftRightArrow">
            <a:avLst>
              <a:gd name="adj1" fmla="val 56463"/>
              <a:gd name="adj2" fmla="val 50000"/>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rgbClr val="C00000"/>
                </a:solidFill>
                <a:latin typeface="Arial" pitchFamily="34" charset="0"/>
                <a:cs typeface="Arial" pitchFamily="34" charset="0"/>
              </a:rPr>
              <a:t>Lớp dẫn xuất/Lớp con</a:t>
            </a:r>
          </a:p>
        </p:txBody>
      </p:sp>
    </p:spTree>
    <p:extLst>
      <p:ext uri="{BB962C8B-B14F-4D97-AF65-F5344CB8AC3E}">
        <p14:creationId xmlns:p14="http://schemas.microsoft.com/office/powerpoint/2010/main" val="1058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par>
                                <p:cTn id="18" presetID="22" presetClass="entr" presetSubtype="4"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down)">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4.6. Case Study</a:t>
            </a:r>
            <a:br>
              <a:rPr lang="en-US"/>
            </a:br>
            <a:r>
              <a:rPr lang="en-US"/>
              <a:t>Staff.java</a:t>
            </a:r>
          </a:p>
        </p:txBody>
      </p:sp>
      <p:sp>
        <p:nvSpPr>
          <p:cNvPr id="3" name="Content Placeholder 2"/>
          <p:cNvSpPr>
            <a:spLocks noGrp="1"/>
          </p:cNvSpPr>
          <p:nvPr>
            <p:ph idx="1"/>
          </p:nvPr>
        </p:nvSpPr>
        <p:spPr/>
        <p:txBody>
          <a:bodyPr>
            <a:noAutofit/>
          </a:bodyPr>
          <a:lstStyle/>
          <a:p>
            <a:pPr marL="0" indent="0">
              <a:buNone/>
            </a:pPr>
            <a:r>
              <a:rPr lang="en-US" sz="2200"/>
              <a:t>public void payday() {</a:t>
            </a:r>
          </a:p>
          <a:p>
            <a:pPr marL="517525" indent="0">
              <a:buNone/>
            </a:pPr>
            <a:r>
              <a:rPr lang="en-US" sz="2200"/>
              <a:t>double amount;</a:t>
            </a:r>
          </a:p>
          <a:p>
            <a:pPr marL="517525" indent="0">
              <a:buNone/>
            </a:pPr>
            <a:r>
              <a:rPr lang="en-US" sz="2200"/>
              <a:t>for (int count = 0; count &lt; staffList.length; count++) {</a:t>
            </a:r>
          </a:p>
          <a:p>
            <a:pPr marL="914400" indent="0">
              <a:buNone/>
            </a:pPr>
            <a:r>
              <a:rPr lang="en-US" sz="2200"/>
              <a:t>System.</a:t>
            </a:r>
            <a:r>
              <a:rPr lang="en-US" sz="2200" i="1"/>
              <a:t>out.println( staffList[count] );</a:t>
            </a:r>
          </a:p>
          <a:p>
            <a:pPr marL="914400" indent="0">
              <a:buNone/>
            </a:pPr>
            <a:r>
              <a:rPr lang="en-US" sz="2200" b="1">
                <a:solidFill>
                  <a:srgbClr val="FF0000"/>
                </a:solidFill>
              </a:rPr>
              <a:t>amount = staffList[count].pay(); 	</a:t>
            </a:r>
            <a:r>
              <a:rPr lang="en-US" sz="2200" b="1">
                <a:solidFill>
                  <a:srgbClr val="00B050"/>
                </a:solidFill>
              </a:rPr>
              <a:t>// polymorphic</a:t>
            </a:r>
          </a:p>
          <a:p>
            <a:pPr marL="914400" indent="0">
              <a:buNone/>
            </a:pPr>
            <a:r>
              <a:rPr lang="en-US" sz="2200"/>
              <a:t>if (amount == 0.0)</a:t>
            </a:r>
          </a:p>
          <a:p>
            <a:pPr marL="914400" indent="0">
              <a:buNone/>
            </a:pPr>
            <a:r>
              <a:rPr lang="en-US" sz="2200"/>
              <a:t>	System.</a:t>
            </a:r>
            <a:r>
              <a:rPr lang="en-US" sz="2200" i="1"/>
              <a:t>out.println("Thanks!");</a:t>
            </a:r>
          </a:p>
          <a:p>
            <a:pPr marL="914400" indent="0">
              <a:buNone/>
            </a:pPr>
            <a:r>
              <a:rPr lang="en-US" sz="2200"/>
              <a:t>else</a:t>
            </a:r>
          </a:p>
          <a:p>
            <a:pPr marL="914400" indent="0">
              <a:buNone/>
            </a:pPr>
            <a:r>
              <a:rPr lang="en-US" sz="2200"/>
              <a:t>	System.</a:t>
            </a:r>
            <a:r>
              <a:rPr lang="en-US" sz="2200" i="1"/>
              <a:t>out.println("Paid: " + amount);</a:t>
            </a:r>
          </a:p>
          <a:p>
            <a:pPr marL="914400" indent="0">
              <a:buNone/>
            </a:pPr>
            <a:r>
              <a:rPr lang="en-US" sz="2200"/>
              <a:t>System.</a:t>
            </a:r>
            <a:r>
              <a:rPr lang="en-US" sz="2200" i="1"/>
              <a:t>out.println("-----------------------------------");</a:t>
            </a:r>
          </a:p>
          <a:p>
            <a:pPr marL="517525" indent="0">
              <a:buNone/>
            </a:pPr>
            <a:r>
              <a:rPr lang="en-US" sz="2200"/>
              <a:t>}</a:t>
            </a:r>
          </a:p>
          <a:p>
            <a:pPr marL="0" indent="0">
              <a:buNone/>
            </a:pPr>
            <a:r>
              <a:rPr lang="en-US" sz="2200"/>
              <a:t>}</a:t>
            </a:r>
          </a:p>
        </p:txBody>
      </p:sp>
    </p:spTree>
    <p:extLst>
      <p:ext uri="{BB962C8B-B14F-4D97-AF65-F5344CB8AC3E}">
        <p14:creationId xmlns:p14="http://schemas.microsoft.com/office/powerpoint/2010/main" val="1606298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pic>
        <p:nvPicPr>
          <p:cNvPr id="5" name="Content Placeholder 4"/>
          <p:cNvPicPr>
            <a:picLocks noGrp="1" noChangeAspect="1"/>
          </p:cNvPicPr>
          <p:nvPr>
            <p:ph idx="1"/>
          </p:nvPr>
        </p:nvPicPr>
        <p:blipFill>
          <a:blip r:embed="rId2"/>
          <a:stretch>
            <a:fillRect/>
          </a:stretch>
        </p:blipFill>
        <p:spPr>
          <a:xfrm>
            <a:off x="1743075" y="2030413"/>
            <a:ext cx="8705850" cy="4276725"/>
          </a:xfrm>
        </p:spPr>
      </p:pic>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51</a:t>
            </a:fld>
            <a:endParaRPr lang="en-US" dirty="0"/>
          </a:p>
        </p:txBody>
      </p:sp>
    </p:spTree>
    <p:extLst>
      <p:ext uri="{BB962C8B-B14F-4D97-AF65-F5344CB8AC3E}">
        <p14:creationId xmlns:p14="http://schemas.microsoft.com/office/powerpoint/2010/main" val="92551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normAutofit/>
          </a:bodyPr>
          <a:lstStyle/>
          <a:p>
            <a:r>
              <a:rPr lang="en-US"/>
              <a:t>Lớp Object</a:t>
            </a:r>
          </a:p>
          <a:p>
            <a:pPr lvl="1"/>
            <a:r>
              <a:rPr lang="en-US"/>
              <a:t>Mọi lớp trong Java đều được mặc định thừa kế lớp Object dù không khai báo dùng từ khóa extends</a:t>
            </a:r>
          </a:p>
          <a:p>
            <a:pPr lvl="2"/>
            <a:r>
              <a:rPr lang="en-US"/>
              <a:t>public class SinhVien {…} 		tương đương với</a:t>
            </a:r>
          </a:p>
          <a:p>
            <a:pPr lvl="2"/>
            <a:r>
              <a:rPr lang="en-US"/>
              <a:t>public class SinhVien extends Object {…} </a:t>
            </a:r>
          </a:p>
          <a:p>
            <a:pPr lvl="1"/>
            <a:r>
              <a:rPr lang="en-US"/>
              <a:t>Một số phương thức trong lớp Object</a:t>
            </a:r>
          </a:p>
          <a:p>
            <a:pPr lvl="2"/>
            <a:r>
              <a:rPr lang="en-US"/>
              <a:t>public String </a:t>
            </a:r>
            <a:r>
              <a:rPr lang="vi-VN"/>
              <a:t>toString()</a:t>
            </a:r>
            <a:r>
              <a:rPr lang="en-US"/>
              <a:t>: trình bày object như là 1 chuỗi</a:t>
            </a:r>
          </a:p>
          <a:p>
            <a:pPr lvl="2"/>
            <a:r>
              <a:rPr lang="en-US"/>
              <a:t>public boolean equals(Object obj): dùng để so sánh 2 đối tượng</a:t>
            </a:r>
          </a:p>
          <a:p>
            <a:pPr lvl="2"/>
            <a:r>
              <a:rPr lang="en-US"/>
              <a:t>public int hashCode(): trả về </a:t>
            </a:r>
            <a:r>
              <a:rPr lang="vi-VN"/>
              <a:t>1 mã băm dùng trong việc xác định đối tượng trong 1 tập hợp</a:t>
            </a:r>
            <a:endParaRPr lang="en-US"/>
          </a:p>
          <a:p>
            <a:pPr lvl="2"/>
            <a:r>
              <a:rPr lang="vi-VN"/>
              <a:t>Class getClass(): trả lại tên lớp của</a:t>
            </a:r>
            <a:r>
              <a:rPr lang="en-US"/>
              <a:t> </a:t>
            </a:r>
            <a:r>
              <a:rPr lang="vi-VN"/>
              <a:t>đối tượng hiện </a:t>
            </a:r>
            <a:r>
              <a:rPr lang="en-US"/>
              <a:t>tại</a:t>
            </a:r>
          </a:p>
          <a:p>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52</a:t>
            </a:fld>
            <a:endParaRPr lang="en-US" dirty="0"/>
          </a:p>
        </p:txBody>
      </p:sp>
    </p:spTree>
    <p:extLst>
      <p:ext uri="{BB962C8B-B14F-4D97-AF65-F5344CB8AC3E}">
        <p14:creationId xmlns:p14="http://schemas.microsoft.com/office/powerpoint/2010/main" val="6501023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lstStyle/>
          <a:p>
            <a:r>
              <a:rPr lang="en-US"/>
              <a:t>Lớp Character</a:t>
            </a:r>
          </a:p>
          <a:p>
            <a:pPr lvl="1"/>
            <a:r>
              <a:rPr lang="en-US"/>
              <a:t>static boolean isUppercase(char ch)</a:t>
            </a:r>
          </a:p>
          <a:p>
            <a:pPr lvl="1"/>
            <a:r>
              <a:rPr lang="en-US"/>
              <a:t>static boolean isLowercase(char ch)</a:t>
            </a:r>
          </a:p>
          <a:p>
            <a:pPr lvl="1"/>
            <a:r>
              <a:rPr lang="en-US"/>
              <a:t>static boolean isDigit(char ch)</a:t>
            </a:r>
          </a:p>
          <a:p>
            <a:pPr lvl="1"/>
            <a:r>
              <a:rPr lang="en-US"/>
              <a:t>static boolean isLetter(char ch)</a:t>
            </a:r>
          </a:p>
          <a:p>
            <a:pPr lvl="1"/>
            <a:r>
              <a:rPr lang="en-US"/>
              <a:t>static boolean isLetterOrDigit(char ch)</a:t>
            </a:r>
          </a:p>
          <a:p>
            <a:pPr lvl="1"/>
            <a:r>
              <a:rPr lang="en-US"/>
              <a:t>static char toUpperCase(char ch)</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53</a:t>
            </a:fld>
            <a:endParaRPr lang="en-US" dirty="0"/>
          </a:p>
        </p:txBody>
      </p:sp>
    </p:spTree>
    <p:extLst>
      <p:ext uri="{BB962C8B-B14F-4D97-AF65-F5344CB8AC3E}">
        <p14:creationId xmlns:p14="http://schemas.microsoft.com/office/powerpoint/2010/main" val="3748308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lstStyle/>
          <a:p>
            <a:r>
              <a:rPr lang="en-US"/>
              <a:t>Lớp String</a:t>
            </a:r>
          </a:p>
          <a:p>
            <a:pPr lvl="1"/>
            <a:r>
              <a:rPr lang="en-US"/>
              <a:t>Chuỗi</a:t>
            </a:r>
            <a:r>
              <a:rPr lang="vi-VN"/>
              <a:t> ký tự không thay đổi được nội dung</a:t>
            </a:r>
          </a:p>
          <a:p>
            <a:pPr lvl="1"/>
            <a:r>
              <a:rPr lang="en-US"/>
              <a:t>Khởi </a:t>
            </a:r>
            <a:r>
              <a:rPr lang="vi-VN"/>
              <a:t>tạo</a:t>
            </a:r>
          </a:p>
          <a:p>
            <a:pPr lvl="2"/>
            <a:r>
              <a:rPr lang="vi-VN"/>
              <a:t>String(String)</a:t>
            </a:r>
          </a:p>
          <a:p>
            <a:pPr lvl="2"/>
            <a:r>
              <a:rPr lang="vi-VN"/>
              <a:t>String(StringBuffer)</a:t>
            </a:r>
          </a:p>
          <a:p>
            <a:pPr lvl="2"/>
            <a:r>
              <a:rPr lang="vi-VN"/>
              <a:t>String(byte[]), String(char[])</a:t>
            </a:r>
          </a:p>
          <a:p>
            <a:pPr lvl="1"/>
            <a:r>
              <a:rPr lang="vi-VN"/>
              <a:t>Phương thức</a:t>
            </a:r>
          </a:p>
          <a:p>
            <a:pPr lvl="2"/>
            <a:r>
              <a:rPr lang="vi-VN"/>
              <a:t>int length(): kích thước của </a:t>
            </a:r>
            <a:r>
              <a:rPr lang="en-US"/>
              <a:t>chuỗi</a:t>
            </a:r>
            <a:endParaRPr lang="vi-VN"/>
          </a:p>
          <a:p>
            <a:pPr lvl="2"/>
            <a:r>
              <a:rPr lang="vi-VN"/>
              <a:t>char charAt(int index): ký tự ở vị trí</a:t>
            </a:r>
            <a:r>
              <a:rPr lang="en-US"/>
              <a:t> </a:t>
            </a:r>
            <a:r>
              <a:rPr lang="vi-VN"/>
              <a:t>index</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54</a:t>
            </a:fld>
            <a:endParaRPr lang="en-US" dirty="0"/>
          </a:p>
        </p:txBody>
      </p:sp>
    </p:spTree>
    <p:extLst>
      <p:ext uri="{BB962C8B-B14F-4D97-AF65-F5344CB8AC3E}">
        <p14:creationId xmlns:p14="http://schemas.microsoft.com/office/powerpoint/2010/main" val="28676015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normAutofit fontScale="92500" lnSpcReduction="10000"/>
          </a:bodyPr>
          <a:lstStyle/>
          <a:p>
            <a:r>
              <a:rPr lang="en-US"/>
              <a:t>Lớp String</a:t>
            </a:r>
          </a:p>
          <a:p>
            <a:pPr lvl="1"/>
            <a:r>
              <a:rPr lang="en-US"/>
              <a:t>So sánh chuỗi</a:t>
            </a:r>
          </a:p>
          <a:p>
            <a:pPr lvl="2"/>
            <a:r>
              <a:rPr lang="en-US"/>
              <a:t>boolean equals(String)</a:t>
            </a:r>
          </a:p>
          <a:p>
            <a:pPr lvl="2"/>
            <a:r>
              <a:rPr lang="en-US"/>
              <a:t>boolean equalsIgnoreCase(String)</a:t>
            </a:r>
          </a:p>
          <a:p>
            <a:pPr lvl="2"/>
            <a:r>
              <a:rPr lang="en-US"/>
              <a:t>boolean startWith(String)</a:t>
            </a:r>
          </a:p>
          <a:p>
            <a:pPr lvl="2"/>
            <a:r>
              <a:rPr lang="en-US"/>
              <a:t>boolean endWith(String)</a:t>
            </a:r>
          </a:p>
          <a:p>
            <a:pPr lvl="2"/>
            <a:r>
              <a:rPr lang="en-US"/>
              <a:t>int compareTo(String)</a:t>
            </a:r>
          </a:p>
          <a:p>
            <a:pPr lvl="1"/>
            <a:r>
              <a:rPr lang="en-US"/>
              <a:t>Chuyển đổi</a:t>
            </a:r>
          </a:p>
          <a:p>
            <a:pPr lvl="2"/>
            <a:r>
              <a:rPr lang="en-US"/>
              <a:t>String toUpperCase()</a:t>
            </a:r>
          </a:p>
          <a:p>
            <a:pPr lvl="2"/>
            <a:r>
              <a:rPr lang="en-US"/>
              <a:t>String toLowerCase()</a:t>
            </a:r>
          </a:p>
          <a:p>
            <a:pPr lvl="1"/>
            <a:r>
              <a:rPr lang="en-US"/>
              <a:t>Nối chuỗi </a:t>
            </a:r>
          </a:p>
          <a:p>
            <a:pPr lvl="2"/>
            <a:r>
              <a:rPr lang="en-US"/>
              <a:t>String concat(String)</a:t>
            </a:r>
          </a:p>
          <a:p>
            <a:pPr lvl="2"/>
            <a:r>
              <a:rPr lang="en-US"/>
              <a:t>toán tử “+”</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55</a:t>
            </a:fld>
            <a:endParaRPr lang="en-US" dirty="0"/>
          </a:p>
        </p:txBody>
      </p:sp>
    </p:spTree>
    <p:extLst>
      <p:ext uri="{BB962C8B-B14F-4D97-AF65-F5344CB8AC3E}">
        <p14:creationId xmlns:p14="http://schemas.microsoft.com/office/powerpoint/2010/main" val="2866564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lstStyle/>
          <a:p>
            <a:r>
              <a:rPr lang="en-US"/>
              <a:t>Lớp String</a:t>
            </a:r>
          </a:p>
          <a:p>
            <a:pPr lvl="1"/>
            <a:r>
              <a:rPr lang="en-US"/>
              <a:t>Tìm kiếm</a:t>
            </a:r>
          </a:p>
          <a:p>
            <a:pPr lvl="2"/>
            <a:r>
              <a:rPr lang="en-US"/>
              <a:t>int indexOf(char), int </a:t>
            </a:r>
          </a:p>
          <a:p>
            <a:pPr lvl="2"/>
            <a:r>
              <a:rPr lang="en-US"/>
              <a:t>indexOf(char ch, int from)</a:t>
            </a:r>
          </a:p>
          <a:p>
            <a:pPr lvl="2"/>
            <a:r>
              <a:rPr lang="en-US"/>
              <a:t>int indexOf(String), int </a:t>
            </a:r>
          </a:p>
          <a:p>
            <a:pPr lvl="2"/>
            <a:r>
              <a:rPr lang="en-US"/>
              <a:t>indexOf(String s, int from)</a:t>
            </a:r>
          </a:p>
          <a:p>
            <a:pPr lvl="2"/>
            <a:r>
              <a:rPr lang="en-US"/>
              <a:t>int lastIndexOf(char), </a:t>
            </a:r>
          </a:p>
          <a:p>
            <a:pPr lvl="2"/>
            <a:r>
              <a:rPr lang="en-US"/>
              <a:t>lastIndexOf(char, int)</a:t>
            </a:r>
          </a:p>
          <a:p>
            <a:pPr lvl="2"/>
            <a:r>
              <a:rPr lang="en-US"/>
              <a:t>lastIndexOf(String), </a:t>
            </a:r>
          </a:p>
          <a:p>
            <a:pPr lvl="2"/>
            <a:r>
              <a:rPr lang="en-US"/>
              <a:t>lastIndexOf(String, int)</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56</a:t>
            </a:fld>
            <a:endParaRPr lang="en-US" dirty="0"/>
          </a:p>
        </p:txBody>
      </p:sp>
    </p:spTree>
    <p:extLst>
      <p:ext uri="{BB962C8B-B14F-4D97-AF65-F5344CB8AC3E}">
        <p14:creationId xmlns:p14="http://schemas.microsoft.com/office/powerpoint/2010/main" val="29136725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lstStyle/>
          <a:p>
            <a:r>
              <a:rPr lang="en-US"/>
              <a:t>Lớp String</a:t>
            </a:r>
          </a:p>
          <a:p>
            <a:pPr lvl="1"/>
            <a:r>
              <a:rPr lang="en-US"/>
              <a:t>Thay thế</a:t>
            </a:r>
          </a:p>
          <a:p>
            <a:pPr lvl="2"/>
            <a:r>
              <a:rPr lang="en-US"/>
              <a:t>String replace(char ch, char new_ch)</a:t>
            </a:r>
          </a:p>
          <a:p>
            <a:pPr lvl="1"/>
            <a:r>
              <a:rPr lang="en-US"/>
              <a:t>Trích chuỗi</a:t>
            </a:r>
          </a:p>
          <a:p>
            <a:pPr lvl="2"/>
            <a:r>
              <a:rPr lang="en-US"/>
              <a:t>String trim(): loại bỏ ký tự trắng</a:t>
            </a:r>
          </a:p>
          <a:p>
            <a:pPr lvl="2"/>
            <a:r>
              <a:rPr lang="en-US"/>
              <a:t>String substring(int startIndex)</a:t>
            </a:r>
          </a:p>
          <a:p>
            <a:pPr lvl="2"/>
            <a:r>
              <a:rPr lang="en-US"/>
              <a:t>String substring(int startIdx, int endIdx)</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57</a:t>
            </a:fld>
            <a:endParaRPr lang="en-US" dirty="0"/>
          </a:p>
        </p:txBody>
      </p:sp>
    </p:spTree>
    <p:extLst>
      <p:ext uri="{BB962C8B-B14F-4D97-AF65-F5344CB8AC3E}">
        <p14:creationId xmlns:p14="http://schemas.microsoft.com/office/powerpoint/2010/main" val="33872367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normAutofit/>
          </a:bodyPr>
          <a:lstStyle/>
          <a:p>
            <a:r>
              <a:rPr lang="en-US"/>
              <a:t>Lớp StringBuffer</a:t>
            </a:r>
          </a:p>
          <a:p>
            <a:pPr lvl="1"/>
            <a:r>
              <a:rPr lang="en-US"/>
              <a:t>Chuỗi</a:t>
            </a:r>
            <a:r>
              <a:rPr lang="vi-VN"/>
              <a:t> ký tự thay đổi được nội dung</a:t>
            </a:r>
          </a:p>
          <a:p>
            <a:pPr lvl="1"/>
            <a:r>
              <a:rPr lang="vi-VN"/>
              <a:t>Khởi tạo</a:t>
            </a:r>
          </a:p>
          <a:p>
            <a:pPr lvl="2"/>
            <a:r>
              <a:rPr lang="vi-VN"/>
              <a:t>StringBuffer(String)</a:t>
            </a:r>
          </a:p>
          <a:p>
            <a:pPr lvl="2"/>
            <a:r>
              <a:rPr lang="vi-VN"/>
              <a:t>StringBuffer(int length)</a:t>
            </a:r>
          </a:p>
          <a:p>
            <a:pPr lvl="2"/>
            <a:r>
              <a:rPr lang="vi-VN"/>
              <a:t>StringBuffer(): đặt kích thước mặc định 16</a:t>
            </a:r>
          </a:p>
          <a:p>
            <a:pPr lvl="1"/>
            <a:r>
              <a:rPr lang="vi-VN"/>
              <a:t>Các phương thức</a:t>
            </a:r>
          </a:p>
          <a:p>
            <a:pPr lvl="2"/>
            <a:r>
              <a:rPr lang="vi-VN"/>
              <a:t>int length(), void setLength()</a:t>
            </a:r>
          </a:p>
          <a:p>
            <a:pPr lvl="2"/>
            <a:r>
              <a:rPr lang="vi-VN"/>
              <a:t>char charAt(int index)</a:t>
            </a:r>
          </a:p>
          <a:p>
            <a:pPr lvl="2"/>
            <a:r>
              <a:rPr lang="vi-VN"/>
              <a:t>void setCharAt(int index, char ch)</a:t>
            </a:r>
          </a:p>
          <a:p>
            <a:pPr lvl="2"/>
            <a:r>
              <a:rPr lang="vi-VN"/>
              <a:t>String toString()</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58</a:t>
            </a:fld>
            <a:endParaRPr lang="en-US" dirty="0"/>
          </a:p>
        </p:txBody>
      </p:sp>
    </p:spTree>
    <p:extLst>
      <p:ext uri="{BB962C8B-B14F-4D97-AF65-F5344CB8AC3E}">
        <p14:creationId xmlns:p14="http://schemas.microsoft.com/office/powerpoint/2010/main" val="23927837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lstStyle/>
          <a:p>
            <a:r>
              <a:rPr lang="en-US"/>
              <a:t>Lớp StringBuffer</a:t>
            </a:r>
          </a:p>
          <a:p>
            <a:pPr lvl="1"/>
            <a:r>
              <a:rPr lang="vi-VN"/>
              <a:t>Thêm, xóa</a:t>
            </a:r>
          </a:p>
          <a:p>
            <a:pPr lvl="2"/>
            <a:r>
              <a:rPr lang="vi-VN"/>
              <a:t>append(String), append(type)</a:t>
            </a:r>
          </a:p>
          <a:p>
            <a:pPr lvl="2"/>
            <a:r>
              <a:rPr lang="vi-VN"/>
              <a:t>insert(int offset, String s), </a:t>
            </a:r>
          </a:p>
          <a:p>
            <a:pPr lvl="2"/>
            <a:r>
              <a:rPr lang="vi-VN"/>
              <a:t>insert(int offset, char[] chs), </a:t>
            </a:r>
          </a:p>
          <a:p>
            <a:pPr lvl="2"/>
            <a:r>
              <a:rPr lang="vi-VN"/>
              <a:t>insert(int offset, type t)</a:t>
            </a:r>
          </a:p>
          <a:p>
            <a:pPr lvl="2"/>
            <a:r>
              <a:rPr lang="vi-VN"/>
              <a:t>delete(int start, int end): xóa </a:t>
            </a:r>
            <a:r>
              <a:rPr lang="en-US"/>
              <a:t>chuỗi </a:t>
            </a:r>
            <a:r>
              <a:rPr lang="vi-VN"/>
              <a:t>con</a:t>
            </a:r>
          </a:p>
          <a:p>
            <a:pPr lvl="2"/>
            <a:r>
              <a:rPr lang="vi-VN"/>
              <a:t>delete(int index): xóa một ký tự</a:t>
            </a:r>
          </a:p>
          <a:p>
            <a:pPr lvl="2"/>
            <a:r>
              <a:rPr lang="vi-VN"/>
              <a:t>reverse(): đảo ngược</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59</a:t>
            </a:fld>
            <a:endParaRPr lang="en-US" dirty="0"/>
          </a:p>
        </p:txBody>
      </p:sp>
    </p:spTree>
    <p:extLst>
      <p:ext uri="{BB962C8B-B14F-4D97-AF65-F5344CB8AC3E}">
        <p14:creationId xmlns:p14="http://schemas.microsoft.com/office/powerpoint/2010/main" val="3502849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Khái niệm kế thừa</a:t>
            </a:r>
            <a:endParaRPr lang="en-US" dirty="0"/>
          </a:p>
        </p:txBody>
      </p:sp>
      <p:sp>
        <p:nvSpPr>
          <p:cNvPr id="3" name="Content Placeholder 2"/>
          <p:cNvSpPr>
            <a:spLocks noGrp="1"/>
          </p:cNvSpPr>
          <p:nvPr>
            <p:ph idx="1"/>
          </p:nvPr>
        </p:nvSpPr>
        <p:spPr>
          <a:xfrm>
            <a:off x="609601" y="1855694"/>
            <a:ext cx="8636000" cy="4625788"/>
          </a:xfrm>
        </p:spPr>
        <p:txBody>
          <a:bodyPr>
            <a:normAutofit lnSpcReduction="10000"/>
          </a:bodyPr>
          <a:lstStyle/>
          <a:p>
            <a:r>
              <a:rPr lang="en-US"/>
              <a:t>Kế thừa là việc xây dựng lớp mới dựa trên lớp đã có sẵn</a:t>
            </a:r>
          </a:p>
          <a:p>
            <a:pPr lvl="1"/>
            <a:r>
              <a:rPr lang="en-US"/>
              <a:t>Lớp có sẵn gọi là </a:t>
            </a:r>
            <a:r>
              <a:rPr lang="en-US" i="1"/>
              <a:t>parent class</a:t>
            </a:r>
            <a:r>
              <a:rPr lang="en-US"/>
              <a:t>, hoặc </a:t>
            </a:r>
            <a:r>
              <a:rPr lang="en-US" i="1"/>
              <a:t>super class</a:t>
            </a:r>
            <a:r>
              <a:rPr lang="en-US"/>
              <a:t>, hoặc </a:t>
            </a:r>
            <a:r>
              <a:rPr lang="en-US" i="1"/>
              <a:t>base class</a:t>
            </a:r>
          </a:p>
          <a:p>
            <a:pPr lvl="1"/>
            <a:r>
              <a:rPr lang="en-US"/>
              <a:t>Lớp mới gọi là </a:t>
            </a:r>
            <a:r>
              <a:rPr lang="en-US" i="1"/>
              <a:t>child class</a:t>
            </a:r>
            <a:r>
              <a:rPr lang="en-US"/>
              <a:t>, hoặc </a:t>
            </a:r>
            <a:r>
              <a:rPr lang="en-US" i="1"/>
              <a:t>subclass</a:t>
            </a:r>
            <a:r>
              <a:rPr lang="en-US"/>
              <a:t>, hoặc </a:t>
            </a:r>
            <a:r>
              <a:rPr lang="en-US" i="1"/>
              <a:t>derived class</a:t>
            </a:r>
          </a:p>
          <a:p>
            <a:r>
              <a:rPr lang="en-US"/>
              <a:t>Kế thừa cho phép tái sử dụng mã </a:t>
            </a:r>
            <a:r>
              <a:rPr lang="en-US">
                <a:sym typeface="Wingdings" pitchFamily="2" charset="2"/>
              </a:rPr>
              <a:t> Tiết kiệm công sức xây dựng + test</a:t>
            </a:r>
            <a:endParaRPr lang="en-US"/>
          </a:p>
          <a:p>
            <a:r>
              <a:rPr lang="en-US"/>
              <a:t>Tránh tạo ra các đặc tính và hành vi có sẵn, chỉ sử dụng lại những cái có sẵn đó để tạo nên các thực thể mới</a:t>
            </a:r>
          </a:p>
          <a:p>
            <a:endParaRPr lang="en-US"/>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6</a:t>
            </a:fld>
            <a:endParaRPr lang="en-US" dirty="0"/>
          </a:p>
        </p:txBody>
      </p:sp>
      <p:grpSp>
        <p:nvGrpSpPr>
          <p:cNvPr id="7" name="Group 6"/>
          <p:cNvGrpSpPr/>
          <p:nvPr/>
        </p:nvGrpSpPr>
        <p:grpSpPr>
          <a:xfrm>
            <a:off x="9746403" y="2147242"/>
            <a:ext cx="1847955" cy="3512196"/>
            <a:chOff x="6802333" y="1524000"/>
            <a:chExt cx="1847955" cy="3512196"/>
          </a:xfrm>
        </p:grpSpPr>
        <p:sp>
          <p:nvSpPr>
            <p:cNvPr id="8" name="Rectangle 5"/>
            <p:cNvSpPr>
              <a:spLocks noChangeArrowheads="1"/>
            </p:cNvSpPr>
            <p:nvPr/>
          </p:nvSpPr>
          <p:spPr bwMode="auto">
            <a:xfrm>
              <a:off x="6858000" y="1524000"/>
              <a:ext cx="1792288" cy="630238"/>
            </a:xfrm>
            <a:prstGeom prst="rect">
              <a:avLst/>
            </a:prstGeom>
            <a:solidFill>
              <a:srgbClr val="FFFFCC"/>
            </a:solidFill>
            <a:ln w="9525">
              <a:solidFill>
                <a:schemeClr val="tx1"/>
              </a:solidFill>
              <a:miter lim="800000"/>
              <a:headEnd/>
              <a:tailEnd/>
            </a:ln>
          </p:spPr>
          <p:txBody>
            <a:bodyPr wrap="none" anchor="ctr"/>
            <a:lstStyle/>
            <a:p>
              <a:pPr algn="ctr">
                <a:defRPr/>
              </a:pPr>
              <a:r>
                <a:rPr lang="en-US" sz="3200"/>
                <a:t>A</a:t>
              </a:r>
              <a:endParaRPr lang="en-US" sz="2000"/>
            </a:p>
          </p:txBody>
        </p:sp>
        <p:sp>
          <p:nvSpPr>
            <p:cNvPr id="9" name="Rectangle 6"/>
            <p:cNvSpPr>
              <a:spLocks noChangeArrowheads="1"/>
            </p:cNvSpPr>
            <p:nvPr/>
          </p:nvSpPr>
          <p:spPr bwMode="auto">
            <a:xfrm>
              <a:off x="6858000" y="3810000"/>
              <a:ext cx="1792288" cy="630238"/>
            </a:xfrm>
            <a:prstGeom prst="rect">
              <a:avLst/>
            </a:prstGeom>
            <a:solidFill>
              <a:srgbClr val="FFFFCC"/>
            </a:solidFill>
            <a:ln w="9525">
              <a:solidFill>
                <a:schemeClr val="tx1"/>
              </a:solidFill>
              <a:miter lim="800000"/>
              <a:headEnd/>
              <a:tailEnd/>
            </a:ln>
          </p:spPr>
          <p:txBody>
            <a:bodyPr wrap="none" anchor="ctr"/>
            <a:lstStyle/>
            <a:p>
              <a:pPr algn="ctr">
                <a:defRPr/>
              </a:pPr>
              <a:r>
                <a:rPr lang="en-US" sz="3600"/>
                <a:t>B</a:t>
              </a:r>
            </a:p>
          </p:txBody>
        </p:sp>
        <p:grpSp>
          <p:nvGrpSpPr>
            <p:cNvPr id="10" name="Group 7"/>
            <p:cNvGrpSpPr>
              <a:grpSpLocks/>
            </p:cNvGrpSpPr>
            <p:nvPr/>
          </p:nvGrpSpPr>
          <p:grpSpPr bwMode="auto">
            <a:xfrm>
              <a:off x="7620000" y="2181225"/>
              <a:ext cx="266700" cy="1628775"/>
              <a:chOff x="2880" y="1518"/>
              <a:chExt cx="168" cy="1026"/>
            </a:xfrm>
          </p:grpSpPr>
          <p:sp>
            <p:nvSpPr>
              <p:cNvPr id="12" name="Line 8"/>
              <p:cNvSpPr>
                <a:spLocks noChangeShapeType="1"/>
              </p:cNvSpPr>
              <p:nvPr/>
            </p:nvSpPr>
            <p:spPr bwMode="auto">
              <a:xfrm flipH="1" flipV="1">
                <a:off x="2964" y="1566"/>
                <a:ext cx="12" cy="97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1">
                <a:spAutoFit/>
              </a:bodyPr>
              <a:lstStyle/>
              <a:p>
                <a:endParaRPr lang="en-US"/>
              </a:p>
            </p:txBody>
          </p:sp>
          <p:sp>
            <p:nvSpPr>
              <p:cNvPr id="13" name="AutoShape 9"/>
              <p:cNvSpPr>
                <a:spLocks noChangeArrowheads="1"/>
              </p:cNvSpPr>
              <p:nvPr/>
            </p:nvSpPr>
            <p:spPr bwMode="auto">
              <a:xfrm>
                <a:off x="2880" y="1518"/>
                <a:ext cx="168" cy="114"/>
              </a:xfrm>
              <a:prstGeom prst="triangle">
                <a:avLst>
                  <a:gd name="adj" fmla="val 50000"/>
                </a:avLst>
              </a:prstGeom>
              <a:solidFill>
                <a:schemeClr val="bg1"/>
              </a:solidFill>
              <a:ln w="28575">
                <a:solidFill>
                  <a:schemeClr val="tx1"/>
                </a:solidFill>
                <a:miter lim="800000"/>
                <a:headEnd type="none" w="sm" len="sm"/>
                <a:tailEnd type="none" w="sm" len="sm"/>
              </a:ln>
            </p:spPr>
            <p:txBody>
              <a:bodyPr anchor="ctr">
                <a:spAutoFit/>
              </a:bodyPr>
              <a:lstStyle/>
              <a:p>
                <a:endParaRPr lang="en-US"/>
              </a:p>
            </p:txBody>
          </p:sp>
        </p:grpSp>
        <p:sp>
          <p:nvSpPr>
            <p:cNvPr id="11" name="Rectangle 10"/>
            <p:cNvSpPr>
              <a:spLocks noChangeArrowheads="1"/>
            </p:cNvSpPr>
            <p:nvPr/>
          </p:nvSpPr>
          <p:spPr bwMode="auto">
            <a:xfrm>
              <a:off x="6802333" y="4574531"/>
              <a:ext cx="178138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algn="ctr"/>
              <a:r>
                <a:rPr kumimoji="1" lang="en-US" sz="2400"/>
                <a:t>B </a:t>
              </a:r>
              <a:r>
                <a:rPr kumimoji="1" lang="en-US" sz="2400" b="0"/>
                <a:t>kế thừa </a:t>
              </a:r>
              <a:r>
                <a:rPr kumimoji="1" lang="en-US" sz="2400"/>
                <a:t>A</a:t>
              </a:r>
            </a:p>
          </p:txBody>
        </p:sp>
      </p:grpSp>
    </p:spTree>
    <p:extLst>
      <p:ext uri="{BB962C8B-B14F-4D97-AF65-F5344CB8AC3E}">
        <p14:creationId xmlns:p14="http://schemas.microsoft.com/office/powerpoint/2010/main" val="8120529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lstStyle/>
          <a:p>
            <a:r>
              <a:rPr lang="en-US"/>
              <a:t>Lớp Math</a:t>
            </a:r>
          </a:p>
          <a:p>
            <a:pPr lvl="1"/>
            <a:r>
              <a:rPr lang="vi-VN"/>
              <a:t>Hằng số</a:t>
            </a:r>
          </a:p>
          <a:p>
            <a:pPr lvl="2"/>
            <a:r>
              <a:rPr lang="vi-VN"/>
              <a:t>Math.E</a:t>
            </a:r>
          </a:p>
          <a:p>
            <a:pPr lvl="2"/>
            <a:r>
              <a:rPr lang="vi-VN"/>
              <a:t>Math.PI</a:t>
            </a:r>
          </a:p>
          <a:p>
            <a:pPr lvl="1"/>
            <a:r>
              <a:rPr lang="vi-VN"/>
              <a:t>Các phương thức static</a:t>
            </a:r>
          </a:p>
          <a:p>
            <a:pPr lvl="2"/>
            <a:r>
              <a:rPr lang="vi-VN"/>
              <a:t>type abs(type)</a:t>
            </a:r>
          </a:p>
          <a:p>
            <a:pPr lvl="2"/>
            <a:r>
              <a:rPr lang="vi-VN"/>
              <a:t>double ceil(double), double floor(double)</a:t>
            </a:r>
          </a:p>
          <a:p>
            <a:pPr lvl="2"/>
            <a:r>
              <a:rPr lang="vi-VN"/>
              <a:t>int round(float), long round(double)</a:t>
            </a:r>
          </a:p>
          <a:p>
            <a:pPr lvl="2"/>
            <a:r>
              <a:rPr lang="vi-VN"/>
              <a:t>type max(type, type), type min(type, type)</a:t>
            </a:r>
          </a:p>
          <a:p>
            <a:pPr lvl="2"/>
            <a:r>
              <a:rPr lang="vi-VN"/>
              <a:t>double random(): sinh số ngẫu nhiên trong đoạn[0.0,1.0]</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4874971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4.7. Một số lớp cơ bản trong Java</a:t>
            </a:r>
            <a:endParaRPr lang="en-US" dirty="0"/>
          </a:p>
        </p:txBody>
      </p:sp>
      <p:sp>
        <p:nvSpPr>
          <p:cNvPr id="3" name="Content Placeholder 2"/>
          <p:cNvSpPr>
            <a:spLocks noGrp="1"/>
          </p:cNvSpPr>
          <p:nvPr>
            <p:ph idx="1"/>
          </p:nvPr>
        </p:nvSpPr>
        <p:spPr/>
        <p:txBody>
          <a:bodyPr/>
          <a:lstStyle/>
          <a:p>
            <a:r>
              <a:rPr lang="en-US"/>
              <a:t>Lớp Math</a:t>
            </a:r>
          </a:p>
          <a:p>
            <a:pPr lvl="1"/>
            <a:r>
              <a:rPr lang="fr-FR"/>
              <a:t>Lũy thừa</a:t>
            </a:r>
          </a:p>
          <a:p>
            <a:pPr lvl="2"/>
            <a:r>
              <a:rPr lang="fr-FR"/>
              <a:t>double pow(double, double)</a:t>
            </a:r>
          </a:p>
          <a:p>
            <a:pPr lvl="2"/>
            <a:r>
              <a:rPr lang="fr-FR"/>
              <a:t>double exp(double)</a:t>
            </a:r>
          </a:p>
          <a:p>
            <a:pPr lvl="2"/>
            <a:r>
              <a:rPr lang="fr-FR"/>
              <a:t>double log(double)</a:t>
            </a:r>
          </a:p>
          <a:p>
            <a:pPr lvl="2"/>
            <a:r>
              <a:rPr lang="fr-FR"/>
              <a:t>double sqrt(double)</a:t>
            </a:r>
          </a:p>
          <a:p>
            <a:pPr lvl="1"/>
            <a:r>
              <a:rPr lang="fr-FR"/>
              <a:t>Lượng giác</a:t>
            </a:r>
          </a:p>
          <a:p>
            <a:pPr lvl="2"/>
            <a:r>
              <a:rPr lang="fr-FR"/>
              <a:t>double sin(double)</a:t>
            </a:r>
          </a:p>
          <a:p>
            <a:pPr lvl="2"/>
            <a:r>
              <a:rPr lang="fr-FR"/>
              <a:t>double cos(double)</a:t>
            </a:r>
          </a:p>
          <a:p>
            <a:pPr lvl="2"/>
            <a:r>
              <a:rPr lang="fr-FR"/>
              <a:t>double tan(double)</a:t>
            </a:r>
            <a:endParaRPr lang="en-US" dirty="0"/>
          </a:p>
        </p:txBody>
      </p:sp>
      <p:sp>
        <p:nvSpPr>
          <p:cNvPr id="4" name="Slide Number Placeholder 3"/>
          <p:cNvSpPr>
            <a:spLocks noGrp="1"/>
          </p:cNvSpPr>
          <p:nvPr>
            <p:ph type="sldNum" sz="quarter" idx="4294967295"/>
          </p:nvPr>
        </p:nvSpPr>
        <p:spPr>
          <a:xfrm>
            <a:off x="11523663" y="6492875"/>
            <a:ext cx="668337" cy="365125"/>
          </a:xfrm>
        </p:spPr>
        <p:txBody>
          <a:bodyPr/>
          <a:lstStyle/>
          <a:p>
            <a:fld id="{D57F1E4F-1CFF-5643-939E-217C01CDF565}" type="slidenum">
              <a:rPr lang="en-US" smtClean="0"/>
              <a:pPr/>
              <a:t>61</a:t>
            </a:fld>
            <a:endParaRPr lang="en-US" dirty="0"/>
          </a:p>
        </p:txBody>
      </p:sp>
    </p:spTree>
    <p:extLst>
      <p:ext uri="{BB962C8B-B14F-4D97-AF65-F5344CB8AC3E}">
        <p14:creationId xmlns:p14="http://schemas.microsoft.com/office/powerpoint/2010/main" val="35726875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6" name="Slide Number Placeholder 5"/>
          <p:cNvSpPr>
            <a:spLocks noGrp="1"/>
          </p:cNvSpPr>
          <p:nvPr>
            <p:ph type="sldNum" sz="quarter" idx="4294967295"/>
          </p:nvPr>
        </p:nvSpPr>
        <p:spPr>
          <a:xfrm>
            <a:off x="11523663" y="6492875"/>
            <a:ext cx="668337" cy="365125"/>
          </a:xfrm>
        </p:spPr>
        <p:txBody>
          <a:bodyPr/>
          <a:lstStyle/>
          <a:p>
            <a:fld id="{D57F1E4F-1CFF-5643-939E-217C01CDF565}" type="slidenum">
              <a:rPr lang="en-US" smtClean="0"/>
              <a:pPr/>
              <a:t>62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4959" y="952500"/>
            <a:ext cx="6847683" cy="5135762"/>
          </a:xfrm>
          <a:prstGeom prst="rect">
            <a:avLst/>
          </a:prstGeom>
        </p:spPr>
      </p:pic>
    </p:spTree>
    <p:extLst>
      <p:ext uri="{BB962C8B-B14F-4D97-AF65-F5344CB8AC3E}">
        <p14:creationId xmlns:p14="http://schemas.microsoft.com/office/powerpoint/2010/main" val="2628721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Khái niệm kế thừa</a:t>
            </a:r>
          </a:p>
        </p:txBody>
      </p:sp>
      <p:sp>
        <p:nvSpPr>
          <p:cNvPr id="5" name="Rectangle 2"/>
          <p:cNvSpPr>
            <a:spLocks noGrp="1" noChangeArrowheads="1"/>
          </p:cNvSpPr>
          <p:nvPr>
            <p:ph idx="1"/>
          </p:nvPr>
        </p:nvSpPr>
        <p:spPr bwMode="auto">
          <a:xfrm>
            <a:off x="609600" y="2619198"/>
            <a:ext cx="10304834"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vi-VN" altLang="vi-VN"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vi-VN" altLang="vi-VN" sz="2800" b="0" i="0" u="none" strike="noStrike" cap="none" normalizeH="0" baseline="0" dirty="0">
                <a:ln>
                  <a:noFill/>
                </a:ln>
                <a:solidFill>
                  <a:schemeClr val="tx1"/>
                </a:solidFill>
                <a:effectLst/>
                <a:latin typeface="Arial" panose="020B0604020202020204" pitchFamily="34" charset="0"/>
              </a:rPr>
              <a:t>Realization (hiện</a:t>
            </a:r>
            <a:r>
              <a:rPr kumimoji="0" lang="vi-VN" altLang="vi-VN" sz="2800" b="0" i="0" u="none" strike="noStrike" cap="none" normalizeH="0" dirty="0">
                <a:ln>
                  <a:noFill/>
                </a:ln>
                <a:solidFill>
                  <a:schemeClr val="tx1"/>
                </a:solidFill>
                <a:effectLst/>
                <a:latin typeface="Arial" panose="020B0604020202020204" pitchFamily="34" charset="0"/>
              </a:rPr>
              <a:t> thực hóa)</a:t>
            </a:r>
            <a:endParaRPr kumimoji="0" lang="vi-VN" altLang="vi-VN"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vi-VN" altLang="vi-VN" sz="2800" b="0" i="0" u="none" strike="noStrike" cap="none" normalizeH="0" baseline="0" dirty="0">
                <a:ln>
                  <a:noFill/>
                </a:ln>
                <a:solidFill>
                  <a:srgbClr val="00B0F0"/>
                </a:solidFill>
                <a:effectLst/>
                <a:latin typeface="Arial" panose="020B0604020202020204" pitchFamily="34" charset="0"/>
              </a:rPr>
              <a:t>Generation (kế</a:t>
            </a:r>
            <a:r>
              <a:rPr kumimoji="0" lang="vi-VN" altLang="vi-VN" sz="2800" b="0" i="0" u="none" strike="noStrike" cap="none" normalizeH="0" dirty="0">
                <a:ln>
                  <a:noFill/>
                </a:ln>
                <a:solidFill>
                  <a:srgbClr val="00B0F0"/>
                </a:solidFill>
                <a:effectLst/>
                <a:latin typeface="Arial" panose="020B0604020202020204" pitchFamily="34" charset="0"/>
              </a:rPr>
              <a:t> thừa )</a:t>
            </a:r>
            <a:endParaRPr kumimoji="0" lang="vi-VN" altLang="vi-VN" sz="2800" b="0" i="0" u="none" strike="noStrike" cap="none" normalizeH="0" baseline="0" dirty="0">
              <a:ln>
                <a:noFill/>
              </a:ln>
              <a:solidFill>
                <a:srgbClr val="00B0F0"/>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vi-VN" altLang="vi-VN" sz="2800" b="0" i="0" u="none" strike="noStrike" cap="none" normalizeH="0" baseline="0" dirty="0">
                <a:ln>
                  <a:noFill/>
                </a:ln>
                <a:solidFill>
                  <a:schemeClr val="tx1"/>
                </a:solidFill>
                <a:effectLst/>
                <a:latin typeface="Arial" panose="020B0604020202020204" pitchFamily="34" charset="0"/>
              </a:rPr>
              <a:t>Dependency (phụ</a:t>
            </a:r>
            <a:r>
              <a:rPr kumimoji="0" lang="vi-VN" altLang="vi-VN" sz="2800" b="0" i="0" u="none" strike="noStrike" cap="none" normalizeH="0" dirty="0">
                <a:ln>
                  <a:noFill/>
                </a:ln>
                <a:solidFill>
                  <a:schemeClr val="tx1"/>
                </a:solidFill>
                <a:effectLst/>
                <a:latin typeface="Arial" panose="020B0604020202020204" pitchFamily="34" charset="0"/>
              </a:rPr>
              <a:t> thuộc)</a:t>
            </a:r>
            <a:endParaRPr kumimoji="0" lang="vi-VN" altLang="vi-VN" sz="2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vi-VN" altLang="vi-VN" sz="2800" b="0" i="0" u="none" strike="noStrike" cap="none" normalizeH="0" baseline="0" dirty="0">
                <a:ln>
                  <a:noFill/>
                </a:ln>
                <a:solidFill>
                  <a:schemeClr val="tx1"/>
                </a:solidFill>
                <a:effectLst/>
                <a:latin typeface="Arial" panose="020B0604020202020204" pitchFamily="34" charset="0"/>
              </a:rPr>
              <a:t>Association</a:t>
            </a:r>
            <a:r>
              <a:rPr kumimoji="0" lang="en-US" altLang="vi-VN" sz="2800" b="0" i="0" u="none" strike="noStrike" cap="none" normalizeH="0" baseline="0" dirty="0">
                <a:ln>
                  <a:noFill/>
                </a:ln>
                <a:solidFill>
                  <a:schemeClr val="tx1"/>
                </a:solidFill>
                <a:effectLst/>
                <a:latin typeface="Arial" panose="020B0604020202020204" pitchFamily="34" charset="0"/>
              </a:rPr>
              <a:t> (</a:t>
            </a:r>
            <a:r>
              <a:rPr kumimoji="0" lang="en-US" altLang="vi-VN" sz="2800" b="0" i="0" u="none" strike="noStrike" cap="none" normalizeH="0" baseline="0" dirty="0" err="1">
                <a:ln>
                  <a:noFill/>
                </a:ln>
                <a:solidFill>
                  <a:schemeClr val="tx1"/>
                </a:solidFill>
                <a:effectLst/>
                <a:latin typeface="Arial" panose="020B0604020202020204" pitchFamily="34" charset="0"/>
              </a:rPr>
              <a:t>kết</a:t>
            </a:r>
            <a:r>
              <a:rPr kumimoji="0" lang="en-US" altLang="vi-VN" sz="2800" b="0" i="0" u="none" strike="noStrike" cap="none" normalizeH="0" baseline="0" dirty="0">
                <a:ln>
                  <a:noFill/>
                </a:ln>
                <a:solidFill>
                  <a:schemeClr val="tx1"/>
                </a:solidFill>
                <a:effectLst/>
                <a:latin typeface="Arial" panose="020B0604020202020204" pitchFamily="34" charset="0"/>
              </a:rPr>
              <a:t> </a:t>
            </a:r>
            <a:r>
              <a:rPr kumimoji="0" lang="en-US" altLang="vi-VN" sz="2800" b="0" i="0" u="none" strike="noStrike" cap="none" normalizeH="0" baseline="0" dirty="0" err="1">
                <a:ln>
                  <a:noFill/>
                </a:ln>
                <a:solidFill>
                  <a:schemeClr val="tx1"/>
                </a:solidFill>
                <a:effectLst/>
                <a:latin typeface="Arial" panose="020B0604020202020204" pitchFamily="34" charset="0"/>
              </a:rPr>
              <a:t>hợp</a:t>
            </a:r>
            <a:r>
              <a:rPr kumimoji="0" lang="en-US" altLang="vi-VN" sz="2800" b="0" i="0" u="none" strike="noStrike" cap="none" normalizeH="0" baseline="0" dirty="0">
                <a:ln>
                  <a:noFill/>
                </a:ln>
                <a:solidFill>
                  <a:schemeClr val="tx1"/>
                </a:solidFill>
                <a:effectLst/>
                <a:latin typeface="Arial" panose="020B0604020202020204" pitchFamily="34" charset="0"/>
              </a:rPr>
              <a:t>)</a:t>
            </a:r>
            <a:r>
              <a:rPr kumimoji="0" lang="vi-VN" altLang="vi-VN" sz="2800" b="0" i="0" u="none" strike="noStrike" cap="none" normalizeH="0" baseline="0" dirty="0">
                <a:ln>
                  <a:noFill/>
                </a:ln>
                <a:solidFill>
                  <a:schemeClr val="tx1"/>
                </a:solidFill>
                <a:effectLst/>
                <a:latin typeface="Arial" panose="020B0604020202020204" pitchFamily="34" charset="0"/>
              </a:rPr>
              <a:t>: có 2 quan hệ phân biệt </a:t>
            </a:r>
          </a:p>
          <a:p>
            <a:pPr lvl="1" eaLnBrk="0" fontAlgn="base" hangingPunct="0">
              <a:spcBef>
                <a:spcPct val="0"/>
              </a:spcBef>
              <a:spcAft>
                <a:spcPct val="0"/>
              </a:spcAft>
              <a:buFont typeface="Wingdings" panose="05000000000000000000" pitchFamily="2" charset="2"/>
              <a:buChar char="ü"/>
            </a:pPr>
            <a:r>
              <a:rPr kumimoji="0" lang="vi-VN" altLang="vi-VN" b="0" i="0" u="none" strike="noStrike" cap="none" normalizeH="0" baseline="0" dirty="0">
                <a:ln>
                  <a:noFill/>
                </a:ln>
                <a:solidFill>
                  <a:schemeClr val="tx1"/>
                </a:solidFill>
                <a:effectLst/>
                <a:latin typeface="Arial" panose="020B0604020202020204" pitchFamily="34" charset="0"/>
              </a:rPr>
              <a:t>Aggregation </a:t>
            </a:r>
            <a:r>
              <a:rPr lang="en-US" altLang="vi-VN" dirty="0"/>
              <a:t>( has a) </a:t>
            </a:r>
            <a:r>
              <a:rPr lang="en-US" altLang="vi-VN" dirty="0" err="1"/>
              <a:t>ràng</a:t>
            </a:r>
            <a:r>
              <a:rPr lang="en-US" altLang="vi-VN" dirty="0"/>
              <a:t> </a:t>
            </a:r>
            <a:r>
              <a:rPr lang="en-US" altLang="vi-VN" dirty="0" err="1"/>
              <a:t>buộc</a:t>
            </a:r>
            <a:r>
              <a:rPr lang="en-US" altLang="vi-VN" dirty="0"/>
              <a:t> </a:t>
            </a:r>
            <a:r>
              <a:rPr lang="en-US" altLang="vi-VN" dirty="0" err="1"/>
              <a:t>chặt</a:t>
            </a:r>
            <a:r>
              <a:rPr lang="en-US" altLang="vi-VN" dirty="0"/>
              <a:t> </a:t>
            </a:r>
            <a:r>
              <a:rPr lang="en-US" altLang="vi-VN" dirty="0" err="1"/>
              <a:t>hơn</a:t>
            </a:r>
            <a:r>
              <a:rPr lang="en-US" altLang="vi-VN" dirty="0"/>
              <a:t> </a:t>
            </a:r>
            <a:r>
              <a:rPr lang="en-US" altLang="vi-VN" dirty="0" err="1"/>
              <a:t>chỉ</a:t>
            </a:r>
            <a:r>
              <a:rPr lang="en-US" altLang="vi-VN" dirty="0"/>
              <a:t> 1 </a:t>
            </a:r>
            <a:r>
              <a:rPr lang="en-US" altLang="vi-VN" dirty="0" err="1"/>
              <a:t>chiều</a:t>
            </a:r>
            <a:r>
              <a:rPr lang="en-US" altLang="vi-VN" dirty="0"/>
              <a:t> </a:t>
            </a:r>
            <a:endParaRPr kumimoji="0" lang="vi-VN" altLang="vi-VN"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 typeface="Wingdings" panose="05000000000000000000" pitchFamily="2" charset="2"/>
              <a:buChar char="ü"/>
            </a:pPr>
            <a:r>
              <a:rPr kumimoji="0" lang="vi-VN" altLang="vi-VN" b="0" i="0" u="none" strike="noStrike" cap="none" normalizeH="0" baseline="0" dirty="0">
                <a:ln>
                  <a:noFill/>
                </a:ln>
                <a:solidFill>
                  <a:schemeClr val="tx1"/>
                </a:solidFill>
                <a:effectLst/>
                <a:latin typeface="Arial" panose="020B0604020202020204" pitchFamily="34" charset="0"/>
              </a:rPr>
              <a:t>Composition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vi-VN" altLang="vi-VN"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691A7AD0-F840-69CD-C764-D48EED65DD23}"/>
              </a:ext>
            </a:extLst>
          </p:cNvPr>
          <p:cNvPicPr>
            <a:picLocks noChangeAspect="1"/>
          </p:cNvPicPr>
          <p:nvPr/>
        </p:nvPicPr>
        <p:blipFill>
          <a:blip r:embed="rId3"/>
          <a:stretch>
            <a:fillRect/>
          </a:stretch>
        </p:blipFill>
        <p:spPr>
          <a:xfrm>
            <a:off x="6447970" y="1800196"/>
            <a:ext cx="4724401" cy="1776413"/>
          </a:xfrm>
          <a:prstGeom prst="rect">
            <a:avLst/>
          </a:prstGeom>
        </p:spPr>
      </p:pic>
      <p:sp>
        <p:nvSpPr>
          <p:cNvPr id="10" name="Rectangle 9">
            <a:extLst>
              <a:ext uri="{FF2B5EF4-FFF2-40B4-BE49-F238E27FC236}">
                <a16:creationId xmlns:a16="http://schemas.microsoft.com/office/drawing/2014/main" id="{9E6D5636-05A5-EFD6-FA59-C52D70B96243}"/>
              </a:ext>
            </a:extLst>
          </p:cNvPr>
          <p:cNvSpPr/>
          <p:nvPr/>
        </p:nvSpPr>
        <p:spPr>
          <a:xfrm>
            <a:off x="6676570" y="3645992"/>
            <a:ext cx="4237864" cy="7496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err="1"/>
              <a:t>Một</a:t>
            </a:r>
            <a:r>
              <a:rPr lang="en-US" dirty="0"/>
              <a:t> </a:t>
            </a:r>
            <a:r>
              <a:rPr lang="en-US" dirty="0" err="1"/>
              <a:t>sv</a:t>
            </a:r>
            <a:r>
              <a:rPr lang="en-US" dirty="0"/>
              <a:t> </a:t>
            </a:r>
            <a:r>
              <a:rPr lang="en-US" dirty="0" err="1"/>
              <a:t>tối</a:t>
            </a:r>
            <a:r>
              <a:rPr lang="en-US" dirty="0"/>
              <a:t> </a:t>
            </a:r>
            <a:r>
              <a:rPr lang="en-US" dirty="0" err="1"/>
              <a:t>thiểu</a:t>
            </a:r>
            <a:r>
              <a:rPr lang="en-US" dirty="0"/>
              <a:t> 1 khoa, </a:t>
            </a:r>
            <a:r>
              <a:rPr lang="en-US" dirty="0" err="1"/>
              <a:t>tối</a:t>
            </a:r>
            <a:r>
              <a:rPr lang="en-US" dirty="0"/>
              <a:t> </a:t>
            </a:r>
            <a:r>
              <a:rPr lang="en-US" dirty="0" err="1"/>
              <a:t>đa</a:t>
            </a:r>
            <a:r>
              <a:rPr lang="en-US" dirty="0"/>
              <a:t> 2 khoa</a:t>
            </a:r>
          </a:p>
          <a:p>
            <a:r>
              <a:rPr lang="en-US" dirty="0" err="1"/>
              <a:t>Mộ</a:t>
            </a:r>
            <a:r>
              <a:rPr lang="en-US" dirty="0"/>
              <a:t> khoa </a:t>
            </a:r>
            <a:r>
              <a:rPr lang="en-US" dirty="0" err="1"/>
              <a:t>tối</a:t>
            </a:r>
            <a:r>
              <a:rPr lang="en-US" dirty="0"/>
              <a:t> </a:t>
            </a:r>
            <a:r>
              <a:rPr lang="en-US" dirty="0" err="1"/>
              <a:t>thiểu</a:t>
            </a:r>
            <a:r>
              <a:rPr lang="en-US" dirty="0"/>
              <a:t> 50 </a:t>
            </a:r>
            <a:r>
              <a:rPr lang="en-US" dirty="0" err="1"/>
              <a:t>sv</a:t>
            </a:r>
            <a:endParaRPr lang="en-US" dirty="0"/>
          </a:p>
          <a:p>
            <a:r>
              <a:rPr lang="en-US" dirty="0"/>
              <a:t>(</a:t>
            </a:r>
            <a:r>
              <a:rPr lang="en-US" dirty="0" err="1"/>
              <a:t>lớp</a:t>
            </a:r>
            <a:r>
              <a:rPr lang="en-US" dirty="0"/>
              <a:t> A </a:t>
            </a:r>
            <a:r>
              <a:rPr lang="en-US" dirty="0" err="1"/>
              <a:t>chứa</a:t>
            </a:r>
            <a:r>
              <a:rPr lang="en-US" dirty="0"/>
              <a:t> B </a:t>
            </a:r>
            <a:r>
              <a:rPr lang="en-US" dirty="0" err="1"/>
              <a:t>và</a:t>
            </a:r>
            <a:r>
              <a:rPr lang="en-US" dirty="0"/>
              <a:t> </a:t>
            </a:r>
            <a:r>
              <a:rPr lang="en-US" dirty="0" err="1"/>
              <a:t>ngược</a:t>
            </a:r>
            <a:r>
              <a:rPr lang="en-US" dirty="0"/>
              <a:t> </a:t>
            </a:r>
            <a:r>
              <a:rPr lang="en-US" dirty="0" err="1"/>
              <a:t>lại</a:t>
            </a:r>
            <a:r>
              <a:rPr lang="en-US" dirty="0"/>
              <a:t> B </a:t>
            </a:r>
            <a:r>
              <a:rPr lang="en-US" dirty="0" err="1"/>
              <a:t>chứa</a:t>
            </a:r>
            <a:r>
              <a:rPr lang="en-US" dirty="0"/>
              <a:t> A)</a:t>
            </a:r>
          </a:p>
        </p:txBody>
      </p:sp>
    </p:spTree>
    <p:extLst>
      <p:ext uri="{BB962C8B-B14F-4D97-AF65-F5344CB8AC3E}">
        <p14:creationId xmlns:p14="http://schemas.microsoft.com/office/powerpoint/2010/main" val="1438423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Khái niệm kế thừa</a:t>
            </a:r>
          </a:p>
        </p:txBody>
      </p:sp>
      <p:pic>
        <p:nvPicPr>
          <p:cNvPr id="8" name="Content Placeholder 7">
            <a:extLst>
              <a:ext uri="{FF2B5EF4-FFF2-40B4-BE49-F238E27FC236}">
                <a16:creationId xmlns:a16="http://schemas.microsoft.com/office/drawing/2014/main" id="{FE4758B4-943D-D36F-C8E2-B54427755C83}"/>
              </a:ext>
            </a:extLst>
          </p:cNvPr>
          <p:cNvPicPr>
            <a:picLocks noGrp="1" noChangeAspect="1"/>
          </p:cNvPicPr>
          <p:nvPr>
            <p:ph idx="1"/>
          </p:nvPr>
        </p:nvPicPr>
        <p:blipFill>
          <a:blip r:embed="rId3"/>
          <a:stretch>
            <a:fillRect/>
          </a:stretch>
        </p:blipFill>
        <p:spPr>
          <a:xfrm>
            <a:off x="1232549" y="1600200"/>
            <a:ext cx="6777553" cy="4827587"/>
          </a:xfrm>
        </p:spPr>
      </p:pic>
      <p:sp>
        <p:nvSpPr>
          <p:cNvPr id="11" name="Rectangle 10">
            <a:extLst>
              <a:ext uri="{FF2B5EF4-FFF2-40B4-BE49-F238E27FC236}">
                <a16:creationId xmlns:a16="http://schemas.microsoft.com/office/drawing/2014/main" id="{A054C334-263C-95B5-6FF6-1235A9FFE213}"/>
              </a:ext>
            </a:extLst>
          </p:cNvPr>
          <p:cNvSpPr/>
          <p:nvPr/>
        </p:nvSpPr>
        <p:spPr>
          <a:xfrm>
            <a:off x="8150311" y="1600200"/>
            <a:ext cx="3425371" cy="1063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err="1"/>
              <a:t>Chú</a:t>
            </a:r>
            <a:r>
              <a:rPr lang="en-US" dirty="0"/>
              <a:t> ý </a:t>
            </a:r>
            <a:r>
              <a:rPr lang="en-US" dirty="0" err="1"/>
              <a:t>hình</a:t>
            </a:r>
            <a:r>
              <a:rPr lang="en-US" dirty="0"/>
              <a:t> </a:t>
            </a:r>
            <a:r>
              <a:rPr lang="en-US" dirty="0" err="1"/>
              <a:t>thoi</a:t>
            </a:r>
            <a:r>
              <a:rPr lang="en-US" dirty="0"/>
              <a:t> </a:t>
            </a:r>
            <a:r>
              <a:rPr lang="en-US" dirty="0" err="1"/>
              <a:t>rỗng</a:t>
            </a:r>
            <a:r>
              <a:rPr lang="en-US" dirty="0"/>
              <a:t> </a:t>
            </a:r>
            <a:r>
              <a:rPr lang="en-US" dirty="0" err="1"/>
              <a:t>có</a:t>
            </a:r>
            <a:r>
              <a:rPr lang="en-US" dirty="0"/>
              <a:t> </a:t>
            </a:r>
            <a:r>
              <a:rPr lang="en-US" dirty="0" err="1"/>
              <a:t>nghĩa</a:t>
            </a:r>
            <a:r>
              <a:rPr lang="en-US" dirty="0"/>
              <a:t> </a:t>
            </a:r>
            <a:r>
              <a:rPr lang="en-US" dirty="0" err="1"/>
              <a:t>hình</a:t>
            </a:r>
            <a:r>
              <a:rPr lang="en-US" dirty="0"/>
              <a:t> </a:t>
            </a:r>
            <a:r>
              <a:rPr lang="en-US" dirty="0" err="1"/>
              <a:t>tròn</a:t>
            </a:r>
            <a:r>
              <a:rPr lang="en-US" dirty="0"/>
              <a:t> </a:t>
            </a:r>
            <a:r>
              <a:rPr lang="en-US" dirty="0" err="1"/>
              <a:t>hủy</a:t>
            </a:r>
            <a:r>
              <a:rPr lang="en-US" dirty="0"/>
              <a:t> </a:t>
            </a:r>
            <a:r>
              <a:rPr lang="en-US" dirty="0" err="1"/>
              <a:t>thì</a:t>
            </a:r>
            <a:r>
              <a:rPr lang="en-US" dirty="0"/>
              <a:t> </a:t>
            </a:r>
            <a:r>
              <a:rPr lang="en-US" dirty="0" err="1"/>
              <a:t>tọa</a:t>
            </a:r>
            <a:r>
              <a:rPr lang="en-US" dirty="0"/>
              <a:t> </a:t>
            </a:r>
            <a:r>
              <a:rPr lang="en-US" dirty="0" err="1"/>
              <a:t>độ</a:t>
            </a:r>
            <a:r>
              <a:rPr lang="en-US" dirty="0"/>
              <a:t> </a:t>
            </a:r>
            <a:r>
              <a:rPr lang="en-US" dirty="0" err="1"/>
              <a:t>vẫn</a:t>
            </a:r>
            <a:r>
              <a:rPr lang="en-US" dirty="0"/>
              <a:t> </a:t>
            </a:r>
            <a:r>
              <a:rPr lang="en-US" dirty="0" err="1"/>
              <a:t>còn</a:t>
            </a:r>
            <a:r>
              <a:rPr lang="en-US" dirty="0"/>
              <a:t> </a:t>
            </a:r>
            <a:r>
              <a:rPr lang="en-US" dirty="0" err="1"/>
              <a:t>tồn</a:t>
            </a:r>
            <a:r>
              <a:rPr lang="en-US" dirty="0"/>
              <a:t> </a:t>
            </a:r>
            <a:r>
              <a:rPr lang="en-US" dirty="0" err="1"/>
              <a:t>tại</a:t>
            </a:r>
            <a:endParaRPr lang="en-US" dirty="0"/>
          </a:p>
        </p:txBody>
      </p:sp>
      <p:sp>
        <p:nvSpPr>
          <p:cNvPr id="3" name="Rectangle 2">
            <a:extLst>
              <a:ext uri="{FF2B5EF4-FFF2-40B4-BE49-F238E27FC236}">
                <a16:creationId xmlns:a16="http://schemas.microsoft.com/office/drawing/2014/main" id="{57C3683D-005A-D0A6-5A86-2CFBFB4B11FE}"/>
              </a:ext>
            </a:extLst>
          </p:cNvPr>
          <p:cNvSpPr/>
          <p:nvPr/>
        </p:nvSpPr>
        <p:spPr>
          <a:xfrm>
            <a:off x="8010102" y="2663371"/>
            <a:ext cx="4075218" cy="466706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vi-VN" b="1" i="0" dirty="0">
                <a:solidFill>
                  <a:srgbClr val="333333"/>
                </a:solidFill>
                <a:effectLst/>
                <a:latin typeface="inherit"/>
              </a:rPr>
              <a:t>Aggregation ( tập</a:t>
            </a:r>
            <a:r>
              <a:rPr lang="vi-VN" b="1" dirty="0">
                <a:solidFill>
                  <a:srgbClr val="333333"/>
                </a:solidFill>
                <a:effectLst/>
                <a:latin typeface="Arial" panose="020B0604020202020204" pitchFamily="34" charset="0"/>
              </a:rPr>
              <a:t> hợp) </a:t>
            </a:r>
            <a:r>
              <a:rPr lang="vi-VN" b="0" i="0" dirty="0">
                <a:solidFill>
                  <a:srgbClr val="333333"/>
                </a:solidFill>
                <a:effectLst/>
                <a:latin typeface="Arial" panose="020B0604020202020204" pitchFamily="34" charset="0"/>
              </a:rPr>
              <a:t>là quan hệ giữa toàn thể và bộ phận, trong đó một lớp biểu diễn cái lớn hơn(tổng thể) còn lớp kia biểu diễn cái nhỏ hơn(bộ phận). Aggregation biểu diễn quan hệ has-a, có nghĩa rằng một đối tượng của lớp tổng thể có nhiều đối tượng của lớp thành phần. Ví dụ: Một môn học được mở (cái này trong học tín chỉ) có nhiều sinh viên theo học, môn học được mở là class tổng thể, còn sinh viên là class thành phần. Nếu không có môn học được mở thì sinh viên vẫn tồn tại, hoặc khi hủy môn học được mở đi thì sinh viên vẫn không bị hủy</a:t>
            </a:r>
            <a:endParaRPr lang="en-US" dirty="0"/>
          </a:p>
        </p:txBody>
      </p:sp>
    </p:spTree>
    <p:extLst>
      <p:ext uri="{BB962C8B-B14F-4D97-AF65-F5344CB8AC3E}">
        <p14:creationId xmlns:p14="http://schemas.microsoft.com/office/powerpoint/2010/main" val="1638438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4.1. Khái niệm kế thừa</a:t>
            </a:r>
          </a:p>
        </p:txBody>
      </p:sp>
      <p:pic>
        <p:nvPicPr>
          <p:cNvPr id="6" name="Content Placeholder 5">
            <a:extLst>
              <a:ext uri="{FF2B5EF4-FFF2-40B4-BE49-F238E27FC236}">
                <a16:creationId xmlns:a16="http://schemas.microsoft.com/office/drawing/2014/main" id="{6E9A3252-1110-9931-7C64-984CCD8618FC}"/>
              </a:ext>
            </a:extLst>
          </p:cNvPr>
          <p:cNvPicPr>
            <a:picLocks noGrp="1" noChangeAspect="1"/>
          </p:cNvPicPr>
          <p:nvPr>
            <p:ph idx="1"/>
          </p:nvPr>
        </p:nvPicPr>
        <p:blipFill>
          <a:blip r:embed="rId3"/>
          <a:stretch>
            <a:fillRect/>
          </a:stretch>
        </p:blipFill>
        <p:spPr>
          <a:xfrm>
            <a:off x="2135190" y="1855788"/>
            <a:ext cx="7904157" cy="5002212"/>
          </a:xfrm>
        </p:spPr>
      </p:pic>
      <p:sp>
        <p:nvSpPr>
          <p:cNvPr id="3" name="Rectangle 2">
            <a:extLst>
              <a:ext uri="{FF2B5EF4-FFF2-40B4-BE49-F238E27FC236}">
                <a16:creationId xmlns:a16="http://schemas.microsoft.com/office/drawing/2014/main" id="{5C93E116-A1FC-1E0D-9851-5472B6C4A36E}"/>
              </a:ext>
            </a:extLst>
          </p:cNvPr>
          <p:cNvSpPr/>
          <p:nvPr/>
        </p:nvSpPr>
        <p:spPr>
          <a:xfrm>
            <a:off x="7376160" y="3429000"/>
            <a:ext cx="4188310" cy="2545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vi-VN" b="1" i="0" dirty="0">
                <a:solidFill>
                  <a:srgbClr val="333333"/>
                </a:solidFill>
                <a:effectLst/>
                <a:latin typeface="inherit"/>
              </a:rPr>
              <a:t>Composition (gộp),</a:t>
            </a:r>
            <a:r>
              <a:rPr lang="vi-VN" b="1" dirty="0">
                <a:solidFill>
                  <a:srgbClr val="333333"/>
                </a:solidFill>
                <a:effectLst/>
                <a:latin typeface="Arial" panose="020B0604020202020204" pitchFamily="34" charset="0"/>
              </a:rPr>
              <a:t> </a:t>
            </a:r>
            <a:r>
              <a:rPr lang="vi-VN" b="0" dirty="0">
                <a:solidFill>
                  <a:srgbClr val="333333"/>
                </a:solidFill>
                <a:effectLst/>
                <a:latin typeface="Arial" panose="020B0604020202020204" pitchFamily="34" charset="0"/>
              </a:rPr>
              <a:t>ngược lại, </a:t>
            </a:r>
            <a:r>
              <a:rPr lang="vi-VN" b="0" i="0" dirty="0">
                <a:solidFill>
                  <a:srgbClr val="333333"/>
                </a:solidFill>
                <a:effectLst/>
                <a:latin typeface="Arial" panose="020B0604020202020204" pitchFamily="34" charset="0"/>
              </a:rPr>
              <a:t>mạnh hơn aggregation về sự phụ thuộc lẫn nhau, ví dụ cho dễ hiểu nhé: Một công ty (Company) có nhiều phòng ban( Department). Như thế khi công ty bị hủy đi thì phòng ban (Department) không còn tồn tại</a:t>
            </a:r>
            <a:endParaRPr lang="en-US" dirty="0"/>
          </a:p>
        </p:txBody>
      </p:sp>
    </p:spTree>
    <p:extLst>
      <p:ext uri="{BB962C8B-B14F-4D97-AF65-F5344CB8AC3E}">
        <p14:creationId xmlns:p14="http://schemas.microsoft.com/office/powerpoint/2010/main" val="2596531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20392</TotalTime>
  <Words>5960</Words>
  <Application>Microsoft Office PowerPoint</Application>
  <PresentationFormat>Widescreen</PresentationFormat>
  <Paragraphs>772</Paragraphs>
  <Slides>62</Slides>
  <Notes>21</Notes>
  <HiddenSlides>2</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62</vt:i4>
      </vt:variant>
    </vt:vector>
  </HeadingPairs>
  <TitlesOfParts>
    <vt:vector size="79" baseType="lpstr">
      <vt:lpstr>Arial</vt:lpstr>
      <vt:lpstr>Arial Narrow</vt:lpstr>
      <vt:lpstr>Arial Unicode MS</vt:lpstr>
      <vt:lpstr>Calibri</vt:lpstr>
      <vt:lpstr>Century Gothic</vt:lpstr>
      <vt:lpstr>Comic Sans MS</vt:lpstr>
      <vt:lpstr>Courier</vt:lpstr>
      <vt:lpstr>Courier New</vt:lpstr>
      <vt:lpstr>Helvetica</vt:lpstr>
      <vt:lpstr>inherit</vt:lpstr>
      <vt:lpstr>Monotype Sorts</vt:lpstr>
      <vt:lpstr>Palatino Linotype</vt:lpstr>
      <vt:lpstr>Times New Roman</vt:lpstr>
      <vt:lpstr>Trebuchet MS</vt:lpstr>
      <vt:lpstr>Verdana</vt:lpstr>
      <vt:lpstr>Wingdings</vt:lpstr>
      <vt:lpstr>Executive</vt:lpstr>
      <vt:lpstr>Chương 4 KẾ THỪA VÀ ĐA HÌNH  TRÊN JAVA </vt:lpstr>
      <vt:lpstr>Mục tiêu</vt:lpstr>
      <vt:lpstr>Nội dung</vt:lpstr>
      <vt:lpstr>4.1. Khái niệm kế thừa Vấn đề</vt:lpstr>
      <vt:lpstr>4.1. Khái niệm kế thừa Vấn đề</vt:lpstr>
      <vt:lpstr>4.1. Khái niệm kế thừa</vt:lpstr>
      <vt:lpstr>4.1. Khái niệm kế thừa</vt:lpstr>
      <vt:lpstr>4.1. Khái niệm kế thừa</vt:lpstr>
      <vt:lpstr>4.1. Khái niệm kế thừa</vt:lpstr>
      <vt:lpstr>4.1. Khái niệm kế thừa</vt:lpstr>
      <vt:lpstr>4.1. Khái niệm kế thừa</vt:lpstr>
      <vt:lpstr>4.2. Kỹ thuật phân cấp kế thừa </vt:lpstr>
      <vt:lpstr>4.2. Kỹ thuật phân cấp kế thừa</vt:lpstr>
      <vt:lpstr>PowerPoint Presentation</vt:lpstr>
      <vt:lpstr>4.3. Hiện thực tính kế thừa trong Java Cú pháp</vt:lpstr>
      <vt:lpstr>4.3. Hiện thực tính kế thừa trong Java Ví dụ</vt:lpstr>
      <vt:lpstr>4.3. Hiện thực tính kế thừa trong Java Ví dụ</vt:lpstr>
      <vt:lpstr>4.3. Hiện thực tính kế thừa trong Java Từ khóa super</vt:lpstr>
      <vt:lpstr>4.3. Hiện thực tính kế thừa trong Java Kế thừa trong hàm khởi tạo</vt:lpstr>
      <vt:lpstr>4.3. Hiện thực tính kế thừa trong Java Kế thừa trong hàm khởi tạo</vt:lpstr>
      <vt:lpstr>4.3. Hiện thực tính kế thừa trong Java Chuỗi các hàm khởi tạo</vt:lpstr>
      <vt:lpstr>4.3. Hiện thực tính kế thừa trong Java Gọi tường minh hàm khởi tạo</vt:lpstr>
      <vt:lpstr>4.3. Hiện thực tính kế thừa trong Java Gọi tường minh hàm khởi tạo</vt:lpstr>
      <vt:lpstr>4.3. Hiện thực tính kế thừa trong Java Phạm vi truy cập</vt:lpstr>
      <vt:lpstr>4.3. Hiện thực tính kế thừa trong Java Ví dụ</vt:lpstr>
      <vt:lpstr>4.3. Hiện thực tính kế thừa trong Java Ví dụ</vt:lpstr>
      <vt:lpstr>4.3. Hiện thực tính kế thừa trong Java Ví dụ</vt:lpstr>
      <vt:lpstr>4.3. Hiện thực tính kế thừa trong Java Ví dụ</vt:lpstr>
      <vt:lpstr>4.3. Lớp trừu tượng Vấn đề</vt:lpstr>
      <vt:lpstr>4.3. Lớp trừu tượng Khái niệm – Đặc trưng</vt:lpstr>
      <vt:lpstr>4.3. Lớp trừu tượng Ví dụ</vt:lpstr>
      <vt:lpstr>4.3. Lớp trừu tượng Phương thức trừu tượng</vt:lpstr>
      <vt:lpstr>4.3. Lớp trừu tượng Ví dụ</vt:lpstr>
      <vt:lpstr>4.3. Lớp trừu tượng Ví dụ</vt:lpstr>
      <vt:lpstr>4.4. Interface Khái niệm – Đặc trưng</vt:lpstr>
      <vt:lpstr>4.4. Interface Ví dụ 1</vt:lpstr>
      <vt:lpstr>4.4. Interface Ví dụ 2</vt:lpstr>
      <vt:lpstr>4.4. Interface Lớp trừu tượng và Interfaces</vt:lpstr>
      <vt:lpstr>4.4. Interface Đa kế thừa</vt:lpstr>
      <vt:lpstr>4.4. Interface Đa kế thừa</vt:lpstr>
      <vt:lpstr>4.4. Interface Lớp trừu tượng hay Interfaces?</vt:lpstr>
      <vt:lpstr>4.4. Interface Lớp trừu tượng hay Interfaces?</vt:lpstr>
      <vt:lpstr>4.4. Interface Sử dụng một số Interface có sẵn</vt:lpstr>
      <vt:lpstr>4.4. Interface Sử dụng một số Interface có sẵn</vt:lpstr>
      <vt:lpstr>4.5. Đa hình (Polymorphism) </vt:lpstr>
      <vt:lpstr>4.5. Đa hình Ví dụ</vt:lpstr>
      <vt:lpstr>4.5. Đa hình Ví dụ</vt:lpstr>
      <vt:lpstr>4.6. Case Study</vt:lpstr>
      <vt:lpstr>4.6. Case Study Staff.java</vt:lpstr>
      <vt:lpstr>4.6. Case Study Staff.java</vt:lpstr>
      <vt:lpstr>4.7. Một số lớp cơ bản trong Java</vt:lpstr>
      <vt:lpstr>4.7. Một số lớp cơ bản trong Java</vt:lpstr>
      <vt:lpstr>4.7. Một số lớp cơ bản trong Java</vt:lpstr>
      <vt:lpstr>4.7. Một số lớp cơ bản trong Java</vt:lpstr>
      <vt:lpstr>4.7. Một số lớp cơ bản trong Java</vt:lpstr>
      <vt:lpstr>4.7. Một số lớp cơ bản trong Java</vt:lpstr>
      <vt:lpstr>4.7. Một số lớp cơ bản trong Java</vt:lpstr>
      <vt:lpstr>4.7. Một số lớp cơ bản trong Java</vt:lpstr>
      <vt:lpstr>4.7. Một số lớp cơ bản trong Java</vt:lpstr>
      <vt:lpstr>4.7. Một số lớp cơ bản trong Java</vt:lpstr>
      <vt:lpstr>4.7. Một số lớp cơ bản trong Java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Môn: Lập trình Hướng đối tượng</dc:title>
  <cp:lastModifiedBy>Thang Nguyen Van</cp:lastModifiedBy>
  <cp:revision>283</cp:revision>
  <dcterms:created xsi:type="dcterms:W3CDTF">2014-08-22T11:10:10Z</dcterms:created>
  <dcterms:modified xsi:type="dcterms:W3CDTF">2022-09-13T02:55:21Z</dcterms:modified>
</cp:coreProperties>
</file>