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478" r:id="rId4"/>
  </p:sldMasterIdLst>
  <p:notesMasterIdLst>
    <p:notesMasterId r:id="rId19"/>
  </p:notesMasterIdLst>
  <p:handoutMasterIdLst>
    <p:handoutMasterId r:id="rId20"/>
  </p:handoutMasterIdLst>
  <p:sldIdLst>
    <p:sldId id="256" r:id="rId5"/>
    <p:sldId id="269" r:id="rId6"/>
    <p:sldId id="270" r:id="rId7"/>
    <p:sldId id="266" r:id="rId8"/>
    <p:sldId id="271" r:id="rId9"/>
    <p:sldId id="274" r:id="rId10"/>
    <p:sldId id="272" r:id="rId11"/>
    <p:sldId id="275" r:id="rId12"/>
    <p:sldId id="276" r:id="rId13"/>
    <p:sldId id="277" r:id="rId14"/>
    <p:sldId id="278" r:id="rId15"/>
    <p:sldId id="267" r:id="rId16"/>
    <p:sldId id="268" r:id="rId17"/>
    <p:sldId id="2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FC7F597-7386-4F41-8389-2EAA19DDABFA}">
          <p14:sldIdLst>
            <p14:sldId id="256"/>
          </p14:sldIdLst>
        </p14:section>
        <p14:section name="Untitled Section" id="{9D3C8EBF-2B7A-479B-8830-1925202B626C}">
          <p14:sldIdLst>
            <p14:sldId id="269"/>
            <p14:sldId id="270"/>
            <p14:sldId id="266"/>
            <p14:sldId id="271"/>
            <p14:sldId id="274"/>
            <p14:sldId id="272"/>
            <p14:sldId id="275"/>
            <p14:sldId id="276"/>
            <p14:sldId id="277"/>
            <p14:sldId id="278"/>
            <p14:sldId id="267"/>
            <p14:sldId id="26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D3B78C-6081-49E5-92D0-44F1FFC76A4A}" v="126" dt="2019-11-17T22:35:07.3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handoutView">
  <p:normalViewPr horzBarState="maximized">
    <p:restoredLeft sz="15014" autoAdjust="0"/>
    <p:restoredTop sz="96357" autoAdjust="0"/>
  </p:normalViewPr>
  <p:slideViewPr>
    <p:cSldViewPr snapToGrid="0">
      <p:cViewPr varScale="1">
        <p:scale>
          <a:sx n="85" d="100"/>
          <a:sy n="85" d="100"/>
        </p:scale>
        <p:origin x="590" y="72"/>
      </p:cViewPr>
      <p:guideLst/>
    </p:cSldViewPr>
  </p:slideViewPr>
  <p:outlineViewPr>
    <p:cViewPr>
      <p:scale>
        <a:sx n="33" d="100"/>
        <a:sy n="33" d="100"/>
      </p:scale>
      <p:origin x="0" y="-474"/>
    </p:cViewPr>
  </p:outlin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FC26FA-B114-466D-9EA8-F9C352FFDA3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a:extLst>
              <a:ext uri="{FF2B5EF4-FFF2-40B4-BE49-F238E27FC236}">
                <a16:creationId xmlns:a16="http://schemas.microsoft.com/office/drawing/2014/main" id="{91B1BC58-C4C8-4F4D-B67E-777EFBAD02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CA4636-57F8-4933-8DB3-C591CE32D3DF}" type="datetime1">
              <a:rPr lang="en-US" smtClean="0"/>
              <a:t>11/18/2019</a:t>
            </a:fld>
            <a:endParaRPr lang="en-IE"/>
          </a:p>
        </p:txBody>
      </p:sp>
      <p:sp>
        <p:nvSpPr>
          <p:cNvPr id="4" name="Footer Placeholder 3">
            <a:extLst>
              <a:ext uri="{FF2B5EF4-FFF2-40B4-BE49-F238E27FC236}">
                <a16:creationId xmlns:a16="http://schemas.microsoft.com/office/drawing/2014/main" id="{5559F3F8-A77B-41A9-BB8F-C738B78CB8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E"/>
              <a:t>Robert Fox SSD1 Communications</a:t>
            </a:r>
          </a:p>
        </p:txBody>
      </p:sp>
      <p:sp>
        <p:nvSpPr>
          <p:cNvPr id="5" name="Slide Number Placeholder 4">
            <a:extLst>
              <a:ext uri="{FF2B5EF4-FFF2-40B4-BE49-F238E27FC236}">
                <a16:creationId xmlns:a16="http://schemas.microsoft.com/office/drawing/2014/main" id="{FCDA9390-91BE-4075-87E9-624DC79E70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99BE7D-88E6-4906-B631-6F62AD1C564B}" type="slidenum">
              <a:rPr lang="en-IE" smtClean="0"/>
              <a:t>‹#›</a:t>
            </a:fld>
            <a:endParaRPr lang="en-IE"/>
          </a:p>
        </p:txBody>
      </p:sp>
    </p:spTree>
    <p:extLst>
      <p:ext uri="{BB962C8B-B14F-4D97-AF65-F5344CB8AC3E}">
        <p14:creationId xmlns:p14="http://schemas.microsoft.com/office/powerpoint/2010/main" val="23002268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152918-25EA-42E6-A09B-C3A847A24B1B}" type="datetime1">
              <a:rPr lang="en-US" smtClean="0"/>
              <a:t>11/18/2019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Robert Fox SSD1 Communications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anchor="ctr"/>
          <a:lstStyle>
            <a:lvl1pPr marL="0" indent="0" algn="ctr">
              <a:buNone/>
              <a:defRPr i="1"/>
            </a:lvl1pPr>
          </a:lstStyle>
          <a:p>
            <a:r>
              <a:rPr lang="en-US" noProof="0"/>
              <a:t>Insert Portrait Photo</a:t>
            </a:r>
          </a:p>
        </p:txBody>
      </p:sp>
    </p:spTree>
    <p:extLst>
      <p:ext uri="{BB962C8B-B14F-4D97-AF65-F5344CB8AC3E}">
        <p14:creationId xmlns:p14="http://schemas.microsoft.com/office/powerpoint/2010/main" val="182742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9E642458-0D12-4948-A99B-895CD7C9C7B8}" type="datetime1">
              <a:rPr lang="en-US" noProof="0" smtClean="0"/>
              <a:t>11/18/2019</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noProof="0"/>
              <a:t>Robert Fox SSD1 Communications</a:t>
            </a:r>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BC751F3-ABD6-4995-8494-4932D12ACE1B}"/>
              </a:ext>
            </a:extLst>
          </p:cNvPr>
          <p:cNvSpPr>
            <a:spLocks noGrp="1"/>
          </p:cNvSpPr>
          <p:nvPr>
            <p:ph sz="quarter" idx="19"/>
          </p:nvPr>
        </p:nvSpPr>
        <p:spPr>
          <a:xfrm>
            <a:off x="5326063" y="559678"/>
            <a:ext cx="6103937" cy="519183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7545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D3788653-6161-4EA7-B6B1-132872F7D6E5}" type="datetime1">
              <a:rPr lang="en-US" noProof="0" smtClean="0"/>
              <a:t>11/18/2019</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noProof="0"/>
              <a:t>Robert Fox SSD1 Communications</a:t>
            </a:r>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1466EC8C-C8BE-4149-A684-18CFF4574C18}"/>
              </a:ext>
            </a:extLst>
          </p:cNvPr>
          <p:cNvSpPr>
            <a:spLocks noGrp="1"/>
          </p:cNvSpPr>
          <p:nvPr>
            <p:ph type="pic" sz="quarter" idx="19"/>
          </p:nvPr>
        </p:nvSpPr>
        <p:spPr>
          <a:xfrm>
            <a:off x="5297488" y="559678"/>
            <a:ext cx="6132512" cy="5191835"/>
          </a:xfrm>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368749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7"/>
            <a:ext cx="3833906" cy="5274923"/>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88DD65B8-4851-4B66-954F-C82F15ABE950}" type="datetime1">
              <a:rPr lang="en-US" noProof="0" smtClean="0"/>
              <a:t>11/18/2019</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noProof="0"/>
              <a:t>Robert Fox SSD1 Communications</a:t>
            </a:r>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889D34E-DF9E-41B7-A5EC-B9D63999B3D0}"/>
              </a:ext>
            </a:extLst>
          </p:cNvPr>
          <p:cNvSpPr>
            <a:spLocks noGrp="1"/>
          </p:cNvSpPr>
          <p:nvPr>
            <p:ph idx="1"/>
          </p:nvPr>
        </p:nvSpPr>
        <p:spPr>
          <a:xfrm>
            <a:off x="5181600" y="559678"/>
            <a:ext cx="6172200" cy="561728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261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5181600" y="540628"/>
            <a:ext cx="6248400" cy="248894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181600" y="3712467"/>
            <a:ext cx="6248400" cy="248222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FFA5EFA8-B3BB-4E27-ABA1-6ED9728AAAD5}" type="datetime1">
              <a:rPr lang="en-US" noProof="0" smtClean="0"/>
              <a:t>11/18/2019</a:t>
            </a:fld>
            <a:endParaRPr lang="en-US" noProof="0"/>
          </a:p>
        </p:txBody>
      </p:sp>
      <p:sp>
        <p:nvSpPr>
          <p:cNvPr id="6" name="Footer Placeholder 5"/>
          <p:cNvSpPr>
            <a:spLocks noGrp="1"/>
          </p:cNvSpPr>
          <p:nvPr>
            <p:ph type="ftr" sz="quarter" idx="11"/>
          </p:nvPr>
        </p:nvSpPr>
        <p:spPr/>
        <p:txBody>
          <a:bodyPr/>
          <a:lstStyle/>
          <a:p>
            <a:r>
              <a:rPr lang="en-US" noProof="0"/>
              <a:t>Robert Fox SSD1 Communications</a:t>
            </a:r>
          </a:p>
        </p:txBody>
      </p:sp>
      <p:sp>
        <p:nvSpPr>
          <p:cNvPr id="7" name="Slide Number Placeholder 6"/>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45430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43A9966B-354D-4ED1-9102-A4D9B32034A0}" type="datetime1">
              <a:rPr lang="en-US" noProof="0" smtClean="0"/>
              <a:t>11/18/2019</a:t>
            </a:fld>
            <a:endParaRPr lang="en-US" noProof="0"/>
          </a:p>
        </p:txBody>
      </p:sp>
      <p:sp>
        <p:nvSpPr>
          <p:cNvPr id="8" name="Footer Placeholder 7"/>
          <p:cNvSpPr>
            <a:spLocks noGrp="1"/>
          </p:cNvSpPr>
          <p:nvPr>
            <p:ph type="ftr" sz="quarter" idx="11"/>
          </p:nvPr>
        </p:nvSpPr>
        <p:spPr/>
        <p:txBody>
          <a:bodyPr/>
          <a:lstStyle/>
          <a:p>
            <a:r>
              <a:rPr lang="en-US" noProof="0"/>
              <a:t>Robert Fox SSD1 Communications</a:t>
            </a:r>
          </a:p>
        </p:txBody>
      </p:sp>
      <p:sp>
        <p:nvSpPr>
          <p:cNvPr id="9" name="Slide Number Placeholder 8"/>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4277019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7000AC90-9DAF-47A0-A5AE-84857D6D690D}" type="datetime1">
              <a:rPr lang="en-US" noProof="0" smtClean="0"/>
              <a:t>11/18/2019</a:t>
            </a:fld>
            <a:endParaRPr lang="en-US" noProof="0"/>
          </a:p>
        </p:txBody>
      </p:sp>
      <p:sp>
        <p:nvSpPr>
          <p:cNvPr id="4" name="Footer Placeholder 3"/>
          <p:cNvSpPr>
            <a:spLocks noGrp="1"/>
          </p:cNvSpPr>
          <p:nvPr>
            <p:ph type="ftr" sz="quarter" idx="11"/>
          </p:nvPr>
        </p:nvSpPr>
        <p:spPr/>
        <p:txBody>
          <a:bodyPr/>
          <a:lstStyle/>
          <a:p>
            <a:r>
              <a:rPr lang="en-US" noProof="0"/>
              <a:t>Robert Fox SSD1 Communications</a:t>
            </a:r>
          </a:p>
        </p:txBody>
      </p:sp>
      <p:sp>
        <p:nvSpPr>
          <p:cNvPr id="5" name="Slide Number Placeholder 4"/>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043447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41CD68-DE8B-4ABC-A01A-453F7031501D}" type="datetime1">
              <a:rPr lang="en-US" noProof="0" smtClean="0"/>
              <a:t>11/18/2019</a:t>
            </a:fld>
            <a:endParaRPr lang="en-US" noProof="0"/>
          </a:p>
        </p:txBody>
      </p:sp>
      <p:sp>
        <p:nvSpPr>
          <p:cNvPr id="3" name="Footer Placeholder 2"/>
          <p:cNvSpPr>
            <a:spLocks noGrp="1"/>
          </p:cNvSpPr>
          <p:nvPr>
            <p:ph type="ftr" sz="quarter" idx="11"/>
          </p:nvPr>
        </p:nvSpPr>
        <p:spPr/>
        <p:txBody>
          <a:bodyPr/>
          <a:lstStyle/>
          <a:p>
            <a:r>
              <a:rPr lang="en-US" noProof="0"/>
              <a:t>Robert Fox SSD1 Communications</a:t>
            </a:r>
          </a:p>
        </p:txBody>
      </p:sp>
      <p:sp>
        <p:nvSpPr>
          <p:cNvPr id="4" name="Slide Number Placeholder 3"/>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82390238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2565D1-06D8-4141-9B5F-95C29313C16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Text Placeholder 19">
            <a:extLst>
              <a:ext uri="{FF2B5EF4-FFF2-40B4-BE49-F238E27FC236}">
                <a16:creationId xmlns:a16="http://schemas.microsoft.com/office/drawing/2014/main" id="{04FBD4F5-432F-4C2D-A734-6CC48615FF21}"/>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sp>
        <p:nvSpPr>
          <p:cNvPr id="3" name="Content Placeholder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109780C3-8BB2-4589-81F8-BB61AF7A263A}" type="datetime1">
              <a:rPr lang="en-US" noProof="0" smtClean="0"/>
              <a:t>11/18/2019</a:t>
            </a:fld>
            <a:endParaRPr lang="en-US" noProof="0"/>
          </a:p>
        </p:txBody>
      </p:sp>
      <p:sp>
        <p:nvSpPr>
          <p:cNvPr id="5" name="Footer Placeholder 4"/>
          <p:cNvSpPr>
            <a:spLocks noGrp="1"/>
          </p:cNvSpPr>
          <p:nvPr>
            <p:ph type="ftr" sz="quarter" idx="11"/>
          </p:nvPr>
        </p:nvSpPr>
        <p:spPr/>
        <p:txBody>
          <a:bodyPr/>
          <a:lstStyle/>
          <a:p>
            <a:r>
              <a:rPr lang="en-US" noProof="0"/>
              <a:t>Robert Fox SSD1 Communications</a:t>
            </a:r>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11" name="Title 1">
            <a:extLst>
              <a:ext uri="{FF2B5EF4-FFF2-40B4-BE49-F238E27FC236}">
                <a16:creationId xmlns:a16="http://schemas.microsoft.com/office/drawing/2014/main" id="{3837580B-9009-4524-B820-7ACB27BCBEB4}"/>
              </a:ext>
            </a:extLst>
          </p:cNvPr>
          <p:cNvSpPr>
            <a:spLocks noGrp="1"/>
          </p:cNvSpPr>
          <p:nvPr>
            <p:ph type="title"/>
          </p:nvPr>
        </p:nvSpPr>
        <p:spPr>
          <a:xfrm>
            <a:off x="762000" y="559678"/>
            <a:ext cx="3833906" cy="2221622"/>
          </a:xfrm>
        </p:spPr>
        <p:txBody>
          <a:bodyPr anchor="b"/>
          <a:lstStyle/>
          <a:p>
            <a:r>
              <a:rPr lang="en-US" noProof="0"/>
              <a:t>Click to edit Master title style</a:t>
            </a:r>
          </a:p>
        </p:txBody>
      </p:sp>
      <p:cxnSp>
        <p:nvCxnSpPr>
          <p:cNvPr id="12" name="Straight Connector 11" title="Horizontal Rule Line">
            <a:extLst>
              <a:ext uri="{FF2B5EF4-FFF2-40B4-BE49-F238E27FC236}">
                <a16:creationId xmlns:a16="http://schemas.microsoft.com/office/drawing/2014/main" id="{54F1A406-73A8-450C-B21C-AA9616F476C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5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 Image / Icon Bullets Ligh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4" name="Date Placeholder 3"/>
          <p:cNvSpPr>
            <a:spLocks noGrp="1"/>
          </p:cNvSpPr>
          <p:nvPr>
            <p:ph type="dt" sz="half" idx="10"/>
          </p:nvPr>
        </p:nvSpPr>
        <p:spPr/>
        <p:txBody>
          <a:bodyPr/>
          <a:lstStyle/>
          <a:p>
            <a:fld id="{4A3A578D-6627-4E37-A8E8-66357B42F2EC}" type="datetime1">
              <a:rPr lang="en-US" noProof="0" smtClean="0"/>
              <a:t>11/18/2019</a:t>
            </a:fld>
            <a:endParaRPr lang="en-US" noProof="0"/>
          </a:p>
        </p:txBody>
      </p:sp>
      <p:sp>
        <p:nvSpPr>
          <p:cNvPr id="5" name="Footer Placeholder 4"/>
          <p:cNvSpPr>
            <a:spLocks noGrp="1"/>
          </p:cNvSpPr>
          <p:nvPr>
            <p:ph type="ftr" sz="quarter" idx="11"/>
          </p:nvPr>
        </p:nvSpPr>
        <p:spPr/>
        <p:txBody>
          <a:bodyPr/>
          <a:lstStyle/>
          <a:p>
            <a:r>
              <a:rPr lang="en-US" noProof="0"/>
              <a:t>Robert Fox SSD1 Communications</a:t>
            </a:r>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Picture Placeholder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418798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ed Bullets in a row">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3" name="Content Placeholder 2"/>
          <p:cNvSpPr>
            <a:spLocks noGrp="1"/>
          </p:cNvSpPr>
          <p:nvPr>
            <p:ph idx="1" hasCustomPrompt="1"/>
          </p:nvPr>
        </p:nvSpPr>
        <p:spPr>
          <a:xfrm>
            <a:off x="5162550" y="2019300"/>
            <a:ext cx="1944000" cy="2700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4" name="Date Placeholder 3"/>
          <p:cNvSpPr>
            <a:spLocks noGrp="1"/>
          </p:cNvSpPr>
          <p:nvPr>
            <p:ph type="dt" sz="half" idx="10"/>
          </p:nvPr>
        </p:nvSpPr>
        <p:spPr/>
        <p:txBody>
          <a:bodyPr/>
          <a:lstStyle/>
          <a:p>
            <a:fld id="{4896C11D-30C8-43A1-A26C-85260F4EE207}" type="datetime1">
              <a:rPr lang="en-US" noProof="0" smtClean="0"/>
              <a:t>11/18/2019</a:t>
            </a:fld>
            <a:endParaRPr lang="en-US" noProof="0"/>
          </a:p>
        </p:txBody>
      </p:sp>
      <p:sp>
        <p:nvSpPr>
          <p:cNvPr id="5" name="Footer Placeholder 4"/>
          <p:cNvSpPr>
            <a:spLocks noGrp="1"/>
          </p:cNvSpPr>
          <p:nvPr>
            <p:ph type="ftr" sz="quarter" idx="11"/>
          </p:nvPr>
        </p:nvSpPr>
        <p:spPr/>
        <p:txBody>
          <a:bodyPr/>
          <a:lstStyle/>
          <a:p>
            <a:r>
              <a:rPr lang="en-US" noProof="0"/>
              <a:t>Robert Fox SSD1 Communications</a:t>
            </a:r>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9" name="Text Placeholder 8">
            <a:extLst>
              <a:ext uri="{FF2B5EF4-FFF2-40B4-BE49-F238E27FC236}">
                <a16:creationId xmlns:a16="http://schemas.microsoft.com/office/drawing/2014/main" id="{617748B7-E5B4-4481-8BBD-FA336F544D66}"/>
              </a:ext>
            </a:extLst>
          </p:cNvPr>
          <p:cNvSpPr>
            <a:spLocks noGrp="1"/>
          </p:cNvSpPr>
          <p:nvPr>
            <p:ph type="body" sz="quarter" idx="13" hasCustomPrompt="1"/>
          </p:nvPr>
        </p:nvSpPr>
        <p:spPr>
          <a:xfrm>
            <a:off x="7295806" y="2019300"/>
            <a:ext cx="1943100" cy="2700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1" name="Text Placeholder 10">
            <a:extLst>
              <a:ext uri="{FF2B5EF4-FFF2-40B4-BE49-F238E27FC236}">
                <a16:creationId xmlns:a16="http://schemas.microsoft.com/office/drawing/2014/main" id="{47DBBB1B-8761-455D-AD09-0A48C1ED27E0}"/>
              </a:ext>
            </a:extLst>
          </p:cNvPr>
          <p:cNvSpPr>
            <a:spLocks noGrp="1"/>
          </p:cNvSpPr>
          <p:nvPr>
            <p:ph type="body" sz="quarter" idx="14" hasCustomPrompt="1"/>
          </p:nvPr>
        </p:nvSpPr>
        <p:spPr>
          <a:xfrm>
            <a:off x="9428163" y="2019300"/>
            <a:ext cx="1943100" cy="2700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3" name="Text Placeholder 12">
            <a:extLst>
              <a:ext uri="{FF2B5EF4-FFF2-40B4-BE49-F238E27FC236}">
                <a16:creationId xmlns:a16="http://schemas.microsoft.com/office/drawing/2014/main" id="{701A7388-8628-470F-82E9-729C86AAFDC5}"/>
              </a:ext>
            </a:extLst>
          </p:cNvPr>
          <p:cNvSpPr>
            <a:spLocks noGrp="1"/>
          </p:cNvSpPr>
          <p:nvPr>
            <p:ph type="body" sz="quarter" idx="15" hasCustomPrompt="1"/>
          </p:nvPr>
        </p:nvSpPr>
        <p:spPr>
          <a:xfrm>
            <a:off x="5720550" y="2324100"/>
            <a:ext cx="828000" cy="828000"/>
          </a:xfrm>
          <a:prstGeom prst="ellipse">
            <a:avLst/>
          </a:prstGeom>
          <a:solidFill>
            <a:schemeClr val="tx1">
              <a:lumMod val="85000"/>
              <a:lumOff val="15000"/>
            </a:schemeClr>
          </a:solidFill>
        </p:spPr>
        <p:txBody>
          <a:bodyPr lIns="0" tIns="0" rIns="0" bIns="0" anchor="ctr">
            <a:noAutofit/>
          </a:bodyPr>
          <a:lstStyle>
            <a:lvl1pPr marL="0" indent="0" algn="ctr">
              <a:lnSpc>
                <a:spcPct val="100000"/>
              </a:lnSpc>
              <a:buNone/>
              <a:defRPr sz="2000" i="1">
                <a:solidFill>
                  <a:schemeClr val="bg1"/>
                </a:solidFill>
                <a:latin typeface="+mj-lt"/>
              </a:defRPr>
            </a:lvl1pPr>
          </a:lstStyle>
          <a:p>
            <a:pPr lvl="0"/>
            <a:r>
              <a:rPr lang="en-US" noProof="0"/>
              <a:t>1</a:t>
            </a:r>
          </a:p>
        </p:txBody>
      </p:sp>
      <p:sp>
        <p:nvSpPr>
          <p:cNvPr id="15" name="Text Placeholder 14">
            <a:extLst>
              <a:ext uri="{FF2B5EF4-FFF2-40B4-BE49-F238E27FC236}">
                <a16:creationId xmlns:a16="http://schemas.microsoft.com/office/drawing/2014/main" id="{CAE5D4FA-2556-4640-8793-063247AA272E}"/>
              </a:ext>
            </a:extLst>
          </p:cNvPr>
          <p:cNvSpPr>
            <a:spLocks noGrp="1"/>
          </p:cNvSpPr>
          <p:nvPr>
            <p:ph type="body" sz="quarter" idx="16" hasCustomPrompt="1"/>
          </p:nvPr>
        </p:nvSpPr>
        <p:spPr>
          <a:xfrm>
            <a:off x="7853356"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2</a:t>
            </a:r>
          </a:p>
        </p:txBody>
      </p:sp>
      <p:sp>
        <p:nvSpPr>
          <p:cNvPr id="17" name="Text Placeholder 16">
            <a:extLst>
              <a:ext uri="{FF2B5EF4-FFF2-40B4-BE49-F238E27FC236}">
                <a16:creationId xmlns:a16="http://schemas.microsoft.com/office/drawing/2014/main" id="{8379251E-EDF2-4AC5-AB5B-C1FD66A9D6F3}"/>
              </a:ext>
            </a:extLst>
          </p:cNvPr>
          <p:cNvSpPr>
            <a:spLocks noGrp="1"/>
          </p:cNvSpPr>
          <p:nvPr>
            <p:ph type="body" sz="quarter" idx="17" hasCustomPrompt="1"/>
          </p:nvPr>
        </p:nvSpPr>
        <p:spPr>
          <a:xfrm>
            <a:off x="9985713"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3</a:t>
            </a:r>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1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11600CC7-2E3D-44BC-816E-C45F3D7FC114}" type="datetime1">
              <a:rPr lang="en-US" noProof="0" smtClean="0"/>
              <a:t>11/18/2019</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noProof="0"/>
              <a:t>Robert Fox SSD1 Communications</a:t>
            </a:r>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 Image / Icon Bullets">
    <p:bg>
      <p:bgPr>
        <a:solidFill>
          <a:schemeClr val="bg2"/>
        </a:solidFill>
        <a:effectLst/>
      </p:bgPr>
    </p:bg>
    <p:spTree>
      <p:nvGrpSpPr>
        <p:cNvPr id="1" name=""/>
        <p:cNvGrpSpPr/>
        <p:nvPr/>
      </p:nvGrpSpPr>
      <p:grpSpPr>
        <a:xfrm>
          <a:off x="0" y="0"/>
          <a:ext cx="0" cy="0"/>
          <a:chOff x="0" y="0"/>
          <a:chExt cx="0" cy="0"/>
        </a:xfrm>
      </p:grpSpPr>
      <p:sp>
        <p:nvSpPr>
          <p:cNvPr id="9" name="Freeform 6" title="Page Number Shape">
            <a:extLst>
              <a:ext uri="{FF2B5EF4-FFF2-40B4-BE49-F238E27FC236}">
                <a16:creationId xmlns:a16="http://schemas.microsoft.com/office/drawing/2014/main" id="{4C028BF1-8F7F-4E8E-9D47-05D46323E336}"/>
              </a:ext>
            </a:extLst>
          </p:cNvPr>
          <p:cNvSpPr/>
          <p:nvPr userDrawn="1"/>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93022BD4-A1E6-4BE4-9719-56E0F61FFEA3}" type="datetime1">
              <a:rPr lang="en-US" noProof="0" smtClean="0"/>
              <a:t>11/18/2019</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noProof="0"/>
              <a:t>Robert Fox SSD1 Communications</a:t>
            </a:r>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5D7203A2-76F7-4D98-BFEB-C48DDC3E5C6C}"/>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1" name="Text Placeholder 8">
            <a:extLst>
              <a:ext uri="{FF2B5EF4-FFF2-40B4-BE49-F238E27FC236}">
                <a16:creationId xmlns:a16="http://schemas.microsoft.com/office/drawing/2014/main" id="{333FF03C-99D8-472E-A74F-87D3B5A5696D}"/>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2" name="Text Placeholder 10">
            <a:extLst>
              <a:ext uri="{FF2B5EF4-FFF2-40B4-BE49-F238E27FC236}">
                <a16:creationId xmlns:a16="http://schemas.microsoft.com/office/drawing/2014/main" id="{982C482D-2EED-4942-A5D4-D8A794C2486A}"/>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7" name="Text Placeholder 6">
            <a:extLst>
              <a:ext uri="{FF2B5EF4-FFF2-40B4-BE49-F238E27FC236}">
                <a16:creationId xmlns:a16="http://schemas.microsoft.com/office/drawing/2014/main" id="{51D4C5CB-E26D-42D3-B242-792D37C5074D}"/>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16" name="Text Placeholder 15">
            <a:extLst>
              <a:ext uri="{FF2B5EF4-FFF2-40B4-BE49-F238E27FC236}">
                <a16:creationId xmlns:a16="http://schemas.microsoft.com/office/drawing/2014/main" id="{8F1F9D8C-5E2A-414E-9E1D-AB7DF4824DB3}"/>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18">
            <a:extLst>
              <a:ext uri="{FF2B5EF4-FFF2-40B4-BE49-F238E27FC236}">
                <a16:creationId xmlns:a16="http://schemas.microsoft.com/office/drawing/2014/main" id="{571AC612-4E8C-42E2-88EB-DB98E2791D0C}"/>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Picture Placeholder 22">
            <a:extLst>
              <a:ext uri="{FF2B5EF4-FFF2-40B4-BE49-F238E27FC236}">
                <a16:creationId xmlns:a16="http://schemas.microsoft.com/office/drawing/2014/main" id="{2AA95DF8-549D-4CA3-8E1A-D2DEB8CF4608}"/>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5" name="Picture Placeholder 24">
            <a:extLst>
              <a:ext uri="{FF2B5EF4-FFF2-40B4-BE49-F238E27FC236}">
                <a16:creationId xmlns:a16="http://schemas.microsoft.com/office/drawing/2014/main" id="{AA78BAAC-8764-4AFE-9AC1-DF47930B46EB}"/>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6">
            <a:extLst>
              <a:ext uri="{FF2B5EF4-FFF2-40B4-BE49-F238E27FC236}">
                <a16:creationId xmlns:a16="http://schemas.microsoft.com/office/drawing/2014/main" id="{88491EA9-E431-4D48-BD30-3BA8FACC97F2}"/>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0">
            <a:extLst>
              <a:ext uri="{FF2B5EF4-FFF2-40B4-BE49-F238E27FC236}">
                <a16:creationId xmlns:a16="http://schemas.microsoft.com/office/drawing/2014/main" id="{130F713C-752D-4C1A-89AB-638A7DAF60A8}"/>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3" name="Picture Placeholder 32">
            <a:extLst>
              <a:ext uri="{FF2B5EF4-FFF2-40B4-BE49-F238E27FC236}">
                <a16:creationId xmlns:a16="http://schemas.microsoft.com/office/drawing/2014/main" id="{EDF00299-5001-4927-B344-D4AE0D5F0393}"/>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5" name="Picture Placeholder 34">
            <a:extLst>
              <a:ext uri="{FF2B5EF4-FFF2-40B4-BE49-F238E27FC236}">
                <a16:creationId xmlns:a16="http://schemas.microsoft.com/office/drawing/2014/main" id="{4CBE51A8-3BCA-490E-93CB-B70BBCCD9671}"/>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23252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Medium Photos with Description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hasCustomPrompt="1"/>
          </p:nvPr>
        </p:nvSpPr>
        <p:spPr>
          <a:xfrm>
            <a:off x="762000" y="2831932"/>
            <a:ext cx="3833906" cy="1562638"/>
          </a:xfrm>
        </p:spPr>
        <p:txBody>
          <a:bodyPr anchor="b"/>
          <a:lstStyle>
            <a:lvl1pPr>
              <a:defRPr/>
            </a:lvl1pPr>
          </a:lstStyle>
          <a:p>
            <a:r>
              <a:rPr lang="en-US" noProof="0"/>
              <a:t>Click to edit your title</a:t>
            </a:r>
          </a:p>
        </p:txBody>
      </p:sp>
      <p:sp>
        <p:nvSpPr>
          <p:cNvPr id="4" name="Date Placeholder 3"/>
          <p:cNvSpPr>
            <a:spLocks noGrp="1"/>
          </p:cNvSpPr>
          <p:nvPr>
            <p:ph type="dt" sz="half" idx="10"/>
          </p:nvPr>
        </p:nvSpPr>
        <p:spPr/>
        <p:txBody>
          <a:bodyPr/>
          <a:lstStyle/>
          <a:p>
            <a:fld id="{FF8BFFCB-BF3F-4BAC-904D-833D98D61C6B}" type="datetime1">
              <a:rPr lang="en-US" noProof="0" smtClean="0"/>
              <a:t>11/18/2019</a:t>
            </a:fld>
            <a:endParaRPr lang="en-US" noProof="0"/>
          </a:p>
        </p:txBody>
      </p:sp>
      <p:sp>
        <p:nvSpPr>
          <p:cNvPr id="5" name="Footer Placeholder 4"/>
          <p:cNvSpPr>
            <a:spLocks noGrp="1"/>
          </p:cNvSpPr>
          <p:nvPr>
            <p:ph type="ftr" sz="quarter" idx="11"/>
          </p:nvPr>
        </p:nvSpPr>
        <p:spPr/>
        <p:txBody>
          <a:bodyPr/>
          <a:lstStyle/>
          <a:p>
            <a:r>
              <a:rPr lang="en-US" noProof="0"/>
              <a:t>Robert Fox SSD1 Communications</a:t>
            </a:r>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4573117"/>
            <a:ext cx="3842550" cy="1178396"/>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Picture Placeholder 10">
            <a:extLst>
              <a:ext uri="{FF2B5EF4-FFF2-40B4-BE49-F238E27FC236}">
                <a16:creationId xmlns:a16="http://schemas.microsoft.com/office/drawing/2014/main" id="{4EDDE9BC-8D20-403B-A5FE-C277A3515DE4}"/>
              </a:ext>
            </a:extLst>
          </p:cNvPr>
          <p:cNvSpPr>
            <a:spLocks noGrp="1"/>
          </p:cNvSpPr>
          <p:nvPr>
            <p:ph type="pic" sz="quarter" idx="19" hasCustomPrompt="1"/>
          </p:nvPr>
        </p:nvSpPr>
        <p:spPr>
          <a:xfrm>
            <a:off x="2424736" y="482857"/>
            <a:ext cx="2179814" cy="2179814"/>
          </a:xfrm>
          <a:prstGeom prst="ellipse">
            <a:avLst/>
          </a:prstGeom>
          <a:solidFill>
            <a:schemeClr val="bg1">
              <a:lumMod val="95000"/>
            </a:schemeClr>
          </a:solidFill>
        </p:spPr>
        <p:txBody>
          <a:bodyPr anchor="ctr"/>
          <a:lstStyle>
            <a:lvl1pPr marL="0" indent="0" algn="ctr">
              <a:buNone/>
              <a:defRPr i="1"/>
            </a:lvl1pPr>
          </a:lstStyle>
          <a:p>
            <a:r>
              <a:rPr lang="en-US" noProof="0"/>
              <a:t>Insert Portrait Photo</a:t>
            </a:r>
          </a:p>
        </p:txBody>
      </p:sp>
      <p:sp>
        <p:nvSpPr>
          <p:cNvPr id="19" name="Content Placeholder 2">
            <a:extLst>
              <a:ext uri="{FF2B5EF4-FFF2-40B4-BE49-F238E27FC236}">
                <a16:creationId xmlns:a16="http://schemas.microsoft.com/office/drawing/2014/main" id="{2BF5E186-AFA1-42AA-AE51-CF3AC059F0FB}"/>
              </a:ext>
            </a:extLst>
          </p:cNvPr>
          <p:cNvSpPr>
            <a:spLocks noGrp="1"/>
          </p:cNvSpPr>
          <p:nvPr>
            <p:ph idx="1" hasCustomPrompt="1"/>
          </p:nvPr>
        </p:nvSpPr>
        <p:spPr>
          <a:xfrm>
            <a:off x="5162550"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8">
            <a:extLst>
              <a:ext uri="{FF2B5EF4-FFF2-40B4-BE49-F238E27FC236}">
                <a16:creationId xmlns:a16="http://schemas.microsoft.com/office/drawing/2014/main" id="{C860CCD0-F268-4994-9434-F0E0132A4E53}"/>
              </a:ext>
            </a:extLst>
          </p:cNvPr>
          <p:cNvSpPr>
            <a:spLocks noGrp="1"/>
          </p:cNvSpPr>
          <p:nvPr>
            <p:ph type="body" sz="quarter" idx="13" hasCustomPrompt="1"/>
          </p:nvPr>
        </p:nvSpPr>
        <p:spPr>
          <a:xfrm>
            <a:off x="7295581"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10">
            <a:extLst>
              <a:ext uri="{FF2B5EF4-FFF2-40B4-BE49-F238E27FC236}">
                <a16:creationId xmlns:a16="http://schemas.microsoft.com/office/drawing/2014/main" id="{28D5E220-4F6C-4A47-9F47-4CA88EA230DF}"/>
              </a:ext>
            </a:extLst>
          </p:cNvPr>
          <p:cNvSpPr>
            <a:spLocks noGrp="1"/>
          </p:cNvSpPr>
          <p:nvPr>
            <p:ph type="body" sz="quarter" idx="14" hasCustomPrompt="1"/>
          </p:nvPr>
        </p:nvSpPr>
        <p:spPr>
          <a:xfrm>
            <a:off x="9428613"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6">
            <a:extLst>
              <a:ext uri="{FF2B5EF4-FFF2-40B4-BE49-F238E27FC236}">
                <a16:creationId xmlns:a16="http://schemas.microsoft.com/office/drawing/2014/main" id="{1DFEF73A-C0FC-4A4C-8342-991CEFF532E2}"/>
              </a:ext>
            </a:extLst>
          </p:cNvPr>
          <p:cNvSpPr>
            <a:spLocks noGrp="1"/>
          </p:cNvSpPr>
          <p:nvPr>
            <p:ph type="body" sz="quarter" idx="20" hasCustomPrompt="1"/>
          </p:nvPr>
        </p:nvSpPr>
        <p:spPr>
          <a:xfrm>
            <a:off x="5162550" y="3429000"/>
            <a:ext cx="1944000" cy="2700000"/>
          </a:xfrm>
          <a:solidFill>
            <a:schemeClr val="bg1"/>
          </a:solidFill>
        </p:spPr>
        <p:txBody>
          <a:bodyPr lIns="0" tIns="1944000" rIns="0" bIns="72000" anchor="ct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5">
            <a:extLst>
              <a:ext uri="{FF2B5EF4-FFF2-40B4-BE49-F238E27FC236}">
                <a16:creationId xmlns:a16="http://schemas.microsoft.com/office/drawing/2014/main" id="{E60572FB-0574-4BE3-9637-7CA7B5ACA8DE}"/>
              </a:ext>
            </a:extLst>
          </p:cNvPr>
          <p:cNvSpPr>
            <a:spLocks noGrp="1"/>
          </p:cNvSpPr>
          <p:nvPr>
            <p:ph type="body" sz="quarter" idx="21" hasCustomPrompt="1"/>
          </p:nvPr>
        </p:nvSpPr>
        <p:spPr>
          <a:xfrm>
            <a:off x="7295356"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Text Placeholder 18">
            <a:extLst>
              <a:ext uri="{FF2B5EF4-FFF2-40B4-BE49-F238E27FC236}">
                <a16:creationId xmlns:a16="http://schemas.microsoft.com/office/drawing/2014/main" id="{155E2FBC-2458-49C4-B75C-CAEAC6D9F10F}"/>
              </a:ext>
            </a:extLst>
          </p:cNvPr>
          <p:cNvSpPr>
            <a:spLocks noGrp="1"/>
          </p:cNvSpPr>
          <p:nvPr>
            <p:ph type="body" sz="quarter" idx="22" hasCustomPrompt="1"/>
          </p:nvPr>
        </p:nvSpPr>
        <p:spPr>
          <a:xfrm>
            <a:off x="9428163"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7" name="Picture Placeholder 22">
            <a:extLst>
              <a:ext uri="{FF2B5EF4-FFF2-40B4-BE49-F238E27FC236}">
                <a16:creationId xmlns:a16="http://schemas.microsoft.com/office/drawing/2014/main" id="{844B1DAB-161E-44A0-9E15-DA816B46A48E}"/>
              </a:ext>
            </a:extLst>
          </p:cNvPr>
          <p:cNvSpPr>
            <a:spLocks noGrp="1"/>
          </p:cNvSpPr>
          <p:nvPr>
            <p:ph type="pic" sz="quarter" idx="23" hasCustomPrompt="1"/>
          </p:nvPr>
        </p:nvSpPr>
        <p:spPr>
          <a:xfrm>
            <a:off x="5234550"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4">
            <a:extLst>
              <a:ext uri="{FF2B5EF4-FFF2-40B4-BE49-F238E27FC236}">
                <a16:creationId xmlns:a16="http://schemas.microsoft.com/office/drawing/2014/main" id="{8811849A-335B-47C0-980E-357EE8C4BCC2}"/>
              </a:ext>
            </a:extLst>
          </p:cNvPr>
          <p:cNvSpPr>
            <a:spLocks noGrp="1"/>
          </p:cNvSpPr>
          <p:nvPr>
            <p:ph type="pic" sz="quarter" idx="24" hasCustomPrompt="1"/>
          </p:nvPr>
        </p:nvSpPr>
        <p:spPr>
          <a:xfrm>
            <a:off x="7367581"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26">
            <a:extLst>
              <a:ext uri="{FF2B5EF4-FFF2-40B4-BE49-F238E27FC236}">
                <a16:creationId xmlns:a16="http://schemas.microsoft.com/office/drawing/2014/main" id="{E1254A81-6A51-429E-91AC-6B4CADA71DC5}"/>
              </a:ext>
            </a:extLst>
          </p:cNvPr>
          <p:cNvSpPr>
            <a:spLocks noGrp="1"/>
          </p:cNvSpPr>
          <p:nvPr>
            <p:ph type="pic" sz="quarter" idx="25" hasCustomPrompt="1"/>
          </p:nvPr>
        </p:nvSpPr>
        <p:spPr>
          <a:xfrm>
            <a:off x="9500613"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0">
            <a:extLst>
              <a:ext uri="{FF2B5EF4-FFF2-40B4-BE49-F238E27FC236}">
                <a16:creationId xmlns:a16="http://schemas.microsoft.com/office/drawing/2014/main" id="{64053090-461C-448F-9705-7FEE78A41337}"/>
              </a:ext>
            </a:extLst>
          </p:cNvPr>
          <p:cNvSpPr>
            <a:spLocks noGrp="1"/>
          </p:cNvSpPr>
          <p:nvPr>
            <p:ph type="pic" sz="quarter" idx="26" hasCustomPrompt="1"/>
          </p:nvPr>
        </p:nvSpPr>
        <p:spPr>
          <a:xfrm>
            <a:off x="5234550"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2">
            <a:extLst>
              <a:ext uri="{FF2B5EF4-FFF2-40B4-BE49-F238E27FC236}">
                <a16:creationId xmlns:a16="http://schemas.microsoft.com/office/drawing/2014/main" id="{7AD2F7CB-CFE4-4C72-864A-D00C1CEAA23D}"/>
              </a:ext>
            </a:extLst>
          </p:cNvPr>
          <p:cNvSpPr>
            <a:spLocks noGrp="1"/>
          </p:cNvSpPr>
          <p:nvPr>
            <p:ph type="pic" sz="quarter" idx="27" hasCustomPrompt="1"/>
          </p:nvPr>
        </p:nvSpPr>
        <p:spPr>
          <a:xfrm>
            <a:off x="7367581"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2" name="Picture Placeholder 34">
            <a:extLst>
              <a:ext uri="{FF2B5EF4-FFF2-40B4-BE49-F238E27FC236}">
                <a16:creationId xmlns:a16="http://schemas.microsoft.com/office/drawing/2014/main" id="{CCA07CA3-C8D4-41EA-A0FB-74E1A4770398}"/>
              </a:ext>
            </a:extLst>
          </p:cNvPr>
          <p:cNvSpPr>
            <a:spLocks noGrp="1"/>
          </p:cNvSpPr>
          <p:nvPr>
            <p:ph type="pic" sz="quarter" idx="28" hasCustomPrompt="1"/>
          </p:nvPr>
        </p:nvSpPr>
        <p:spPr>
          <a:xfrm>
            <a:off x="9500163"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10807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05312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none" baseline="0">
                <a:solidFill>
                  <a:schemeClr val="tx1">
                    <a:lumMod val="85000"/>
                    <a:lumOff val="15000"/>
                  </a:schemeClr>
                </a:solidFill>
              </a:defRPr>
            </a:lvl1pPr>
          </a:lstStyle>
          <a:p>
            <a:r>
              <a:rPr lang="en-US" noProof="0"/>
              <a:t>Click to edit Master title style</a:t>
            </a:r>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B3B8FE29-F954-4FF8-A458-B09446DE156F}" type="datetime1">
              <a:rPr lang="en-US" noProof="0" smtClean="0"/>
              <a:t>11/18/2019</a:t>
            </a:fld>
            <a:endParaRPr lang="en-US" noProof="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r>
              <a:rPr lang="en-US" noProof="0"/>
              <a:t>Robert Fox SSD1 Communications</a:t>
            </a:r>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45348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383E5804-4E8D-470C-BC80-8A5CB5A2A16B}" type="datetime1">
              <a:rPr lang="en-US" noProof="0" smtClean="0"/>
              <a:t>11/18/2019</a:t>
            </a:fld>
            <a:endParaRPr lang="en-US" noProof="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r>
              <a:rPr lang="en-US" noProof="0"/>
              <a:t>Robert Fox SSD1 Communications</a:t>
            </a:r>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093967"/>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95" r:id="rId3"/>
    <p:sldLayoutId id="2147484490" r:id="rId4"/>
    <p:sldLayoutId id="2147484491" r:id="rId5"/>
    <p:sldLayoutId id="2147484492" r:id="rId6"/>
    <p:sldLayoutId id="2147484493" r:id="rId7"/>
    <p:sldLayoutId id="2147484496" r:id="rId8"/>
    <p:sldLayoutId id="2147484481" r:id="rId9"/>
    <p:sldLayoutId id="2147484498" r:id="rId10"/>
    <p:sldLayoutId id="2147484499" r:id="rId11"/>
    <p:sldLayoutId id="2147484500" r:id="rId12"/>
    <p:sldLayoutId id="2147484482" r:id="rId13"/>
    <p:sldLayoutId id="2147484483" r:id="rId14"/>
    <p:sldLayoutId id="2147484484" r:id="rId15"/>
    <p:sldLayoutId id="2147484485" r:id="rId16"/>
  </p:sldLayoutIdLst>
  <p:hf sldNum="0" hdr="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3" Type="http://schemas.openxmlformats.org/officeDocument/2006/relationships/image" Target="../media/image12.svg"/><Relationship Id="rId7" Type="http://schemas.openxmlformats.org/officeDocument/2006/relationships/image" Target="../media/image16.sv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s>
</file>

<file path=ppt/slides/_rels/slide13.xml.rels><?xml version="1.0" encoding="UTF-8" standalone="yes"?>
<Relationships xmlns="http://schemas.openxmlformats.org/package/2006/relationships"><Relationship Id="rId8" Type="http://schemas.openxmlformats.org/officeDocument/2006/relationships/image" Target="../media/image29.jpg"/><Relationship Id="rId3" Type="http://schemas.openxmlformats.org/officeDocument/2006/relationships/image" Target="../media/image24.jpg"/><Relationship Id="rId7" Type="http://schemas.openxmlformats.org/officeDocument/2006/relationships/image" Target="../media/image28.jpg"/><Relationship Id="rId2" Type="http://schemas.openxmlformats.org/officeDocument/2006/relationships/image" Target="../media/image23.jpg"/><Relationship Id="rId1" Type="http://schemas.openxmlformats.org/officeDocument/2006/relationships/slideLayout" Target="../slideLayouts/slideLayout7.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jpg"/></Relationships>
</file>

<file path=ppt/slides/_rels/slide14.xml.rels><?xml version="1.0" encoding="UTF-8" standalone="yes"?>
<Relationships xmlns="http://schemas.openxmlformats.org/package/2006/relationships"><Relationship Id="rId3" Type="http://schemas.openxmlformats.org/officeDocument/2006/relationships/hyperlink" Target="https://ie.ign.com/articles/2019/11/04/every-ign-hideo-kojima-review" TargetMode="External"/><Relationship Id="rId2" Type="http://schemas.openxmlformats.org/officeDocument/2006/relationships/hyperlink" Target="https://en.wikipedia.org/wiki/Hideo_Kojima" TargetMode="External"/><Relationship Id="rId1" Type="http://schemas.openxmlformats.org/officeDocument/2006/relationships/slideLayout" Target="../slideLayouts/slideLayout12.xml"/><Relationship Id="rId6" Type="http://schemas.openxmlformats.org/officeDocument/2006/relationships/hyperlink" Target="https://gamefaqs.gamespot.com/boards/691087-playstation-4/76976674" TargetMode="External"/><Relationship Id="rId5" Type="http://schemas.openxmlformats.org/officeDocument/2006/relationships/hyperlink" Target="https://www.gamespot.com/articles/hideo-kojima-has-been-awarded-two-guinness-world-r/1100-6471334/" TargetMode="External"/><Relationship Id="rId4" Type="http://schemas.openxmlformats.org/officeDocument/2006/relationships/hyperlink" Target="https://www.youtube.com/watch?v=LDqvzhPOSq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9374-8EAE-4873-9BB6-F6C630302DA2}"/>
              </a:ext>
            </a:extLst>
          </p:cNvPr>
          <p:cNvSpPr>
            <a:spLocks noGrp="1"/>
          </p:cNvSpPr>
          <p:nvPr>
            <p:ph type="ctrTitle"/>
          </p:nvPr>
        </p:nvSpPr>
        <p:spPr/>
        <p:txBody>
          <a:bodyPr>
            <a:normAutofit/>
          </a:bodyPr>
          <a:lstStyle/>
          <a:p>
            <a:r>
              <a:rPr lang="en-US" sz="9600" dirty="0"/>
              <a:t>Hideo</a:t>
            </a:r>
            <a:br>
              <a:rPr lang="en-US" sz="9600" dirty="0"/>
            </a:br>
            <a:r>
              <a:rPr lang="en-US" sz="9600" dirty="0"/>
              <a:t>Kojima</a:t>
            </a:r>
          </a:p>
        </p:txBody>
      </p:sp>
      <p:sp>
        <p:nvSpPr>
          <p:cNvPr id="3" name="Subtitle 2">
            <a:extLst>
              <a:ext uri="{FF2B5EF4-FFF2-40B4-BE49-F238E27FC236}">
                <a16:creationId xmlns:a16="http://schemas.microsoft.com/office/drawing/2014/main" id="{7E42C4E3-AFAF-4630-AF6D-21FB3C29CF71}"/>
              </a:ext>
            </a:extLst>
          </p:cNvPr>
          <p:cNvSpPr>
            <a:spLocks noGrp="1"/>
          </p:cNvSpPr>
          <p:nvPr>
            <p:ph type="subTitle" idx="1"/>
          </p:nvPr>
        </p:nvSpPr>
        <p:spPr>
          <a:xfrm>
            <a:off x="457200" y="4151085"/>
            <a:ext cx="4844272" cy="1382077"/>
          </a:xfrm>
        </p:spPr>
        <p:txBody>
          <a:bodyPr/>
          <a:lstStyle/>
          <a:p>
            <a:r>
              <a:rPr lang="en-US" sz="2400" dirty="0"/>
              <a:t>Japanese Video game designer, writer, director and producer</a:t>
            </a:r>
          </a:p>
          <a:p>
            <a:r>
              <a:rPr lang="en-US" sz="2400" dirty="0"/>
              <a:t>Regraded as an auteur of video games</a:t>
            </a:r>
          </a:p>
        </p:txBody>
      </p:sp>
      <p:pic>
        <p:nvPicPr>
          <p:cNvPr id="53" name="Picture Placeholder 52" descr="Woman with dark hair smiling away from camera">
            <a:extLst>
              <a:ext uri="{FF2B5EF4-FFF2-40B4-BE49-F238E27FC236}">
                <a16:creationId xmlns:a16="http://schemas.microsoft.com/office/drawing/2014/main" id="{3A9FE351-A4C6-4292-8E5E-15D6D36A50E2}"/>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2743615" y="1367500"/>
            <a:ext cx="2397795" cy="2397795"/>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9500" y="1138425"/>
            <a:ext cx="2951972" cy="2951972"/>
          </a:xfrm>
          <a:prstGeom prst="rect">
            <a:avLst/>
          </a:prstGeom>
        </p:spPr>
      </p:pic>
    </p:spTree>
    <p:extLst>
      <p:ext uri="{BB962C8B-B14F-4D97-AF65-F5344CB8AC3E}">
        <p14:creationId xmlns:p14="http://schemas.microsoft.com/office/powerpoint/2010/main" val="1193886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30CF7-7600-4C71-9297-D6C7B13BDC95}"/>
              </a:ext>
            </a:extLst>
          </p:cNvPr>
          <p:cNvSpPr>
            <a:spLocks noGrp="1"/>
          </p:cNvSpPr>
          <p:nvPr>
            <p:ph type="title"/>
          </p:nvPr>
        </p:nvSpPr>
        <p:spPr>
          <a:xfrm>
            <a:off x="753036" y="2151603"/>
            <a:ext cx="3833906" cy="2306171"/>
          </a:xfrm>
        </p:spPr>
        <p:txBody>
          <a:bodyPr/>
          <a:lstStyle/>
          <a:p>
            <a:r>
              <a:rPr lang="en-IE" dirty="0"/>
              <a:t>Beginning of the end at </a:t>
            </a:r>
            <a:r>
              <a:rPr lang="en-IE" b="1" dirty="0"/>
              <a:t>KONAMI</a:t>
            </a:r>
          </a:p>
        </p:txBody>
      </p:sp>
      <p:sp>
        <p:nvSpPr>
          <p:cNvPr id="4" name="Text Placeholder 3">
            <a:extLst>
              <a:ext uri="{FF2B5EF4-FFF2-40B4-BE49-F238E27FC236}">
                <a16:creationId xmlns:a16="http://schemas.microsoft.com/office/drawing/2014/main" id="{72439FE2-5910-4F01-91E2-2D1E46DC196B}"/>
              </a:ext>
            </a:extLst>
          </p:cNvPr>
          <p:cNvSpPr>
            <a:spLocks noGrp="1"/>
          </p:cNvSpPr>
          <p:nvPr>
            <p:ph type="body" sz="quarter" idx="18"/>
          </p:nvPr>
        </p:nvSpPr>
        <p:spPr>
          <a:xfrm>
            <a:off x="-59574" y="5130799"/>
            <a:ext cx="45719" cy="45719"/>
          </a:xfrm>
        </p:spPr>
        <p:txBody>
          <a:bodyPr>
            <a:normAutofit fontScale="25000" lnSpcReduction="20000"/>
          </a:bodyPr>
          <a:lstStyle/>
          <a:p>
            <a:endParaRPr lang="en-IE" dirty="0"/>
          </a:p>
        </p:txBody>
      </p:sp>
      <p:sp>
        <p:nvSpPr>
          <p:cNvPr id="5" name="TextBox 4">
            <a:extLst>
              <a:ext uri="{FF2B5EF4-FFF2-40B4-BE49-F238E27FC236}">
                <a16:creationId xmlns:a16="http://schemas.microsoft.com/office/drawing/2014/main" id="{2AC3C855-851E-4B7D-B6FD-3E98B9745160}"/>
              </a:ext>
            </a:extLst>
          </p:cNvPr>
          <p:cNvSpPr txBox="1"/>
          <p:nvPr/>
        </p:nvSpPr>
        <p:spPr>
          <a:xfrm>
            <a:off x="5107710" y="857866"/>
            <a:ext cx="6797963" cy="5632311"/>
          </a:xfrm>
          <a:prstGeom prst="rect">
            <a:avLst/>
          </a:prstGeom>
          <a:noFill/>
        </p:spPr>
        <p:txBody>
          <a:bodyPr wrap="square" rtlCol="0">
            <a:spAutoFit/>
          </a:bodyPr>
          <a:lstStyle/>
          <a:p>
            <a:pPr marL="342900" indent="-342900">
              <a:buFont typeface="Arial" panose="020B0604020202020204" pitchFamily="34" charset="0"/>
              <a:buChar char="•"/>
            </a:pPr>
            <a:r>
              <a:rPr lang="en-IE" sz="2400" dirty="0" err="1"/>
              <a:t>Kojmia</a:t>
            </a:r>
            <a:r>
              <a:rPr lang="en-IE" sz="2400" dirty="0"/>
              <a:t> really wanted to reboot the Silent Hill franchise  and was even given the go ahead by Konami and he developed a demo </a:t>
            </a:r>
            <a:r>
              <a:rPr lang="es-ES" sz="2400" dirty="0"/>
              <a:t>alongside Mexican film director </a:t>
            </a:r>
            <a:r>
              <a:rPr lang="es-ES" sz="2400" i="1" dirty="0"/>
              <a:t>Guillermo del Toro</a:t>
            </a:r>
            <a:r>
              <a:rPr lang="es-ES" sz="2400" dirty="0"/>
              <a:t>.</a:t>
            </a:r>
          </a:p>
          <a:p>
            <a:endParaRPr lang="es-ES" sz="2400" dirty="0"/>
          </a:p>
          <a:p>
            <a:pPr marL="342900" indent="-342900">
              <a:buFont typeface="Arial" panose="020B0604020202020204" pitchFamily="34" charset="0"/>
              <a:buChar char="•"/>
            </a:pPr>
            <a:r>
              <a:rPr lang="en-IE" sz="2400" dirty="0"/>
              <a:t>However, he forced into making another instalment in the Metal Gear franchise and in 2013 he unveiled </a:t>
            </a:r>
            <a:r>
              <a:rPr lang="en-IE" sz="2400" b="1" dirty="0"/>
              <a:t>Metal Gear Solid 5:Phantom Pain.</a:t>
            </a:r>
          </a:p>
          <a:p>
            <a:endParaRPr lang="en-IE" sz="2400" b="1" dirty="0"/>
          </a:p>
          <a:p>
            <a:pPr marL="342900" indent="-342900">
              <a:buFont typeface="Arial" panose="020B0604020202020204" pitchFamily="34" charset="0"/>
              <a:buChar char="•"/>
            </a:pPr>
            <a:r>
              <a:rPr lang="en-IE" sz="2400" dirty="0"/>
              <a:t>The </a:t>
            </a:r>
            <a:r>
              <a:rPr lang="en-IE" sz="2400" i="1" dirty="0"/>
              <a:t>Fox Engine</a:t>
            </a:r>
            <a:r>
              <a:rPr lang="en-IE" sz="2400" dirty="0"/>
              <a:t> he developed for Silent Hills was instead used for MGS5 and although the game achieved a high level of acclaim evidence of Kojima’s resentment towards Konami can be seen in game with a half baked story and some other elements missing.</a:t>
            </a:r>
          </a:p>
        </p:txBody>
      </p:sp>
      <p:sp>
        <p:nvSpPr>
          <p:cNvPr id="6" name="Date Placeholder 5">
            <a:extLst>
              <a:ext uri="{FF2B5EF4-FFF2-40B4-BE49-F238E27FC236}">
                <a16:creationId xmlns:a16="http://schemas.microsoft.com/office/drawing/2014/main" id="{DD03D951-1C7E-4211-A46F-C0FCFA1393BE}"/>
              </a:ext>
            </a:extLst>
          </p:cNvPr>
          <p:cNvSpPr>
            <a:spLocks noGrp="1"/>
          </p:cNvSpPr>
          <p:nvPr>
            <p:ph type="dt" sz="half" idx="10"/>
          </p:nvPr>
        </p:nvSpPr>
        <p:spPr/>
        <p:txBody>
          <a:bodyPr/>
          <a:lstStyle/>
          <a:p>
            <a:fld id="{84E45E1C-3632-422E-832D-5FA59B40F14D}" type="datetime1">
              <a:rPr lang="en-US" noProof="0" smtClean="0"/>
              <a:t>11/18/2019</a:t>
            </a:fld>
            <a:endParaRPr lang="en-US" noProof="0"/>
          </a:p>
        </p:txBody>
      </p:sp>
      <p:sp>
        <p:nvSpPr>
          <p:cNvPr id="7" name="Footer Placeholder 6">
            <a:extLst>
              <a:ext uri="{FF2B5EF4-FFF2-40B4-BE49-F238E27FC236}">
                <a16:creationId xmlns:a16="http://schemas.microsoft.com/office/drawing/2014/main" id="{C5ED51D2-E77A-4E87-B159-A2F32CE79CD0}"/>
              </a:ext>
            </a:extLst>
          </p:cNvPr>
          <p:cNvSpPr>
            <a:spLocks noGrp="1"/>
          </p:cNvSpPr>
          <p:nvPr>
            <p:ph type="ftr" sz="quarter" idx="11"/>
          </p:nvPr>
        </p:nvSpPr>
        <p:spPr/>
        <p:txBody>
          <a:bodyPr/>
          <a:lstStyle/>
          <a:p>
            <a:r>
              <a:rPr lang="en-US" noProof="0"/>
              <a:t>Robert Fox SSD1 Communications</a:t>
            </a:r>
          </a:p>
        </p:txBody>
      </p:sp>
    </p:spTree>
    <p:extLst>
      <p:ext uri="{BB962C8B-B14F-4D97-AF65-F5344CB8AC3E}">
        <p14:creationId xmlns:p14="http://schemas.microsoft.com/office/powerpoint/2010/main" val="21394173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arn(inVertic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arn(inVertical)">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F999-0D0A-4163-B31B-37E8F941D1E9}"/>
              </a:ext>
            </a:extLst>
          </p:cNvPr>
          <p:cNvSpPr>
            <a:spLocks noGrp="1"/>
          </p:cNvSpPr>
          <p:nvPr>
            <p:ph type="title"/>
          </p:nvPr>
        </p:nvSpPr>
        <p:spPr>
          <a:xfrm>
            <a:off x="0" y="469622"/>
            <a:ext cx="4595906" cy="2959378"/>
          </a:xfrm>
        </p:spPr>
        <p:txBody>
          <a:bodyPr>
            <a:normAutofit/>
          </a:bodyPr>
          <a:lstStyle/>
          <a:p>
            <a:r>
              <a:rPr lang="en-IE" sz="5400" u="sng" dirty="0"/>
              <a:t>Independence</a:t>
            </a:r>
          </a:p>
        </p:txBody>
      </p:sp>
      <p:sp>
        <p:nvSpPr>
          <p:cNvPr id="4" name="Content Placeholder 3">
            <a:extLst>
              <a:ext uri="{FF2B5EF4-FFF2-40B4-BE49-F238E27FC236}">
                <a16:creationId xmlns:a16="http://schemas.microsoft.com/office/drawing/2014/main" id="{A309A3A1-69DA-4057-94C6-745F533B9FD1}"/>
              </a:ext>
            </a:extLst>
          </p:cNvPr>
          <p:cNvSpPr>
            <a:spLocks noGrp="1"/>
          </p:cNvSpPr>
          <p:nvPr>
            <p:ph idx="1"/>
          </p:nvPr>
        </p:nvSpPr>
        <p:spPr>
          <a:xfrm>
            <a:off x="5024581" y="193964"/>
            <a:ext cx="6982691" cy="6271491"/>
          </a:xfrm>
        </p:spPr>
        <p:txBody>
          <a:bodyPr>
            <a:normAutofit fontScale="92500" lnSpcReduction="20000"/>
          </a:bodyPr>
          <a:lstStyle/>
          <a:p>
            <a:r>
              <a:rPr lang="en-GB" sz="2400" dirty="0"/>
              <a:t>On December 16, 2015, Kojima announced that Kojima Productions would be re-established as an independent studio, partnered with Sony Computer Entertainment, and that his first game would be console exclusive to the PlayStation 4.At E3 2016 in Los Angeles, Kojima personally announced the game's title as </a:t>
            </a:r>
            <a:r>
              <a:rPr lang="en-GB" sz="2400" i="1" dirty="0"/>
              <a:t>Death Stranding</a:t>
            </a:r>
          </a:p>
          <a:p>
            <a:pPr marL="0" indent="0">
              <a:buNone/>
            </a:pPr>
            <a:endParaRPr lang="en-GB" sz="2400" i="1" dirty="0"/>
          </a:p>
          <a:p>
            <a:r>
              <a:rPr lang="en-IE" sz="2400" dirty="0"/>
              <a:t>Death Stranding was met with mixed critical reviews, but was however very successful from a sales point of view, and Kojima has said he plans to keep releasing titles.</a:t>
            </a:r>
          </a:p>
          <a:p>
            <a:r>
              <a:rPr lang="en-GB" sz="2200" dirty="0"/>
              <a:t>In 2016, Kojima launched his own YouTube channel, where he and film critic Kenji Yano discuss their </a:t>
            </a:r>
            <a:r>
              <a:rPr lang="en-GB" sz="2200" dirty="0" err="1"/>
              <a:t>favorite</a:t>
            </a:r>
            <a:r>
              <a:rPr lang="en-GB" sz="2200" dirty="0"/>
              <a:t> films and matters pertaining to Kojima's studio. Starting in 2017, Kojima became a regular contributor to </a:t>
            </a:r>
            <a:r>
              <a:rPr lang="en-GB" sz="2200" i="1" dirty="0"/>
              <a:t>Rolling Stone</a:t>
            </a:r>
            <a:r>
              <a:rPr lang="en-GB" sz="2200" dirty="0"/>
              <a:t>, often discussing recent film releases, and occasionally drawing comparisons to his own works</a:t>
            </a:r>
            <a:r>
              <a:rPr lang="en-GB" dirty="0"/>
              <a:t>.</a:t>
            </a:r>
            <a:endParaRPr lang="en-IE" sz="2400" dirty="0"/>
          </a:p>
        </p:txBody>
      </p:sp>
      <p:sp>
        <p:nvSpPr>
          <p:cNvPr id="5" name="Date Placeholder 4">
            <a:extLst>
              <a:ext uri="{FF2B5EF4-FFF2-40B4-BE49-F238E27FC236}">
                <a16:creationId xmlns:a16="http://schemas.microsoft.com/office/drawing/2014/main" id="{D990CA4C-97A8-4B72-848C-2A62876F6CD9}"/>
              </a:ext>
            </a:extLst>
          </p:cNvPr>
          <p:cNvSpPr>
            <a:spLocks noGrp="1"/>
          </p:cNvSpPr>
          <p:nvPr>
            <p:ph type="dt" sz="half" idx="10"/>
          </p:nvPr>
        </p:nvSpPr>
        <p:spPr/>
        <p:txBody>
          <a:bodyPr/>
          <a:lstStyle/>
          <a:p>
            <a:fld id="{B363F538-3877-495B-B1BD-877CEA4A522B}" type="datetime1">
              <a:rPr lang="en-US" noProof="0" smtClean="0"/>
              <a:t>11/18/2019</a:t>
            </a:fld>
            <a:endParaRPr lang="en-US" noProof="0"/>
          </a:p>
        </p:txBody>
      </p:sp>
      <p:sp>
        <p:nvSpPr>
          <p:cNvPr id="6" name="Footer Placeholder 5">
            <a:extLst>
              <a:ext uri="{FF2B5EF4-FFF2-40B4-BE49-F238E27FC236}">
                <a16:creationId xmlns:a16="http://schemas.microsoft.com/office/drawing/2014/main" id="{C1FCCC15-8D3E-4ECE-9E53-A15C5CF76EDD}"/>
              </a:ext>
            </a:extLst>
          </p:cNvPr>
          <p:cNvSpPr>
            <a:spLocks noGrp="1"/>
          </p:cNvSpPr>
          <p:nvPr>
            <p:ph type="ftr" sz="quarter" idx="11"/>
          </p:nvPr>
        </p:nvSpPr>
        <p:spPr/>
        <p:txBody>
          <a:bodyPr/>
          <a:lstStyle/>
          <a:p>
            <a:r>
              <a:rPr lang="en-US" noProof="0"/>
              <a:t>Robert Fox SSD1 Communications</a:t>
            </a:r>
          </a:p>
        </p:txBody>
      </p:sp>
    </p:spTree>
    <p:extLst>
      <p:ext uri="{BB962C8B-B14F-4D97-AF65-F5344CB8AC3E}">
        <p14:creationId xmlns:p14="http://schemas.microsoft.com/office/powerpoint/2010/main" val="30428616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barn(inVertical)">
                                      <p:cBhvr>
                                        <p:cTn id="10"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DA9A-F01A-481E-A192-F11CA07CCE35}"/>
              </a:ext>
            </a:extLst>
          </p:cNvPr>
          <p:cNvSpPr>
            <a:spLocks noGrp="1"/>
          </p:cNvSpPr>
          <p:nvPr>
            <p:ph type="title"/>
          </p:nvPr>
        </p:nvSpPr>
        <p:spPr>
          <a:xfrm>
            <a:off x="376518" y="1701000"/>
            <a:ext cx="4228032" cy="2305411"/>
          </a:xfrm>
        </p:spPr>
        <p:txBody>
          <a:bodyPr>
            <a:noAutofit/>
          </a:bodyPr>
          <a:lstStyle/>
          <a:p>
            <a:r>
              <a:rPr lang="en-US" sz="5400" dirty="0"/>
              <a:t>Awards and recognition</a:t>
            </a:r>
          </a:p>
        </p:txBody>
      </p:sp>
      <p:sp>
        <p:nvSpPr>
          <p:cNvPr id="3" name="Text Placeholder 2">
            <a:extLst>
              <a:ext uri="{FF2B5EF4-FFF2-40B4-BE49-F238E27FC236}">
                <a16:creationId xmlns:a16="http://schemas.microsoft.com/office/drawing/2014/main" id="{6DCC875B-FB79-4EB2-ACC0-A26593F489C1}"/>
              </a:ext>
            </a:extLst>
          </p:cNvPr>
          <p:cNvSpPr>
            <a:spLocks noGrp="1"/>
          </p:cNvSpPr>
          <p:nvPr>
            <p:ph type="body" sz="quarter" idx="18"/>
          </p:nvPr>
        </p:nvSpPr>
        <p:spPr/>
        <p:txBody>
          <a:bodyPr/>
          <a:lstStyle/>
          <a:p>
            <a:r>
              <a:rPr lang="en-US" dirty="0"/>
              <a:t> </a:t>
            </a:r>
          </a:p>
        </p:txBody>
      </p:sp>
      <p:sp>
        <p:nvSpPr>
          <p:cNvPr id="4" name="Content Placeholder 3">
            <a:extLst>
              <a:ext uri="{FF2B5EF4-FFF2-40B4-BE49-F238E27FC236}">
                <a16:creationId xmlns:a16="http://schemas.microsoft.com/office/drawing/2014/main" id="{52ACB615-64CF-4226-B7EB-A7D9E8A800A2}"/>
              </a:ext>
            </a:extLst>
          </p:cNvPr>
          <p:cNvSpPr>
            <a:spLocks noGrp="1"/>
          </p:cNvSpPr>
          <p:nvPr>
            <p:ph idx="1"/>
          </p:nvPr>
        </p:nvSpPr>
        <p:spPr/>
        <p:txBody>
          <a:bodyPr/>
          <a:lstStyle/>
          <a:p>
            <a:r>
              <a:rPr lang="en-US" u="sng" dirty="0"/>
              <a:t>2015 Game awards</a:t>
            </a:r>
            <a:r>
              <a:rPr lang="en-US" dirty="0"/>
              <a:t>:</a:t>
            </a:r>
          </a:p>
          <a:p>
            <a:r>
              <a:rPr lang="en-US" dirty="0"/>
              <a:t>Best Action Game and Best/Soundtrack</a:t>
            </a:r>
            <a:br>
              <a:rPr lang="en-US" dirty="0"/>
            </a:br>
            <a:endParaRPr lang="en-US" dirty="0"/>
          </a:p>
        </p:txBody>
      </p:sp>
      <p:sp>
        <p:nvSpPr>
          <p:cNvPr id="5" name="Text Placeholder 4">
            <a:extLst>
              <a:ext uri="{FF2B5EF4-FFF2-40B4-BE49-F238E27FC236}">
                <a16:creationId xmlns:a16="http://schemas.microsoft.com/office/drawing/2014/main" id="{7CC704F7-10A3-438C-BF49-21B39AA5FD1F}"/>
              </a:ext>
            </a:extLst>
          </p:cNvPr>
          <p:cNvSpPr>
            <a:spLocks noGrp="1"/>
          </p:cNvSpPr>
          <p:nvPr>
            <p:ph type="body" sz="quarter" idx="13"/>
          </p:nvPr>
        </p:nvSpPr>
        <p:spPr/>
        <p:txBody>
          <a:bodyPr/>
          <a:lstStyle/>
          <a:p>
            <a:r>
              <a:rPr lang="en-US" u="sng" dirty="0"/>
              <a:t>2016 Game awards</a:t>
            </a:r>
            <a:r>
              <a:rPr lang="en-US" dirty="0"/>
              <a:t>:</a:t>
            </a:r>
          </a:p>
          <a:p>
            <a:r>
              <a:rPr lang="en-US" dirty="0"/>
              <a:t>Industry Icon Award</a:t>
            </a:r>
          </a:p>
        </p:txBody>
      </p:sp>
      <p:sp>
        <p:nvSpPr>
          <p:cNvPr id="6" name="Text Placeholder 5">
            <a:extLst>
              <a:ext uri="{FF2B5EF4-FFF2-40B4-BE49-F238E27FC236}">
                <a16:creationId xmlns:a16="http://schemas.microsoft.com/office/drawing/2014/main" id="{C0CB0B93-889C-4918-9E62-5E0470169619}"/>
              </a:ext>
            </a:extLst>
          </p:cNvPr>
          <p:cNvSpPr>
            <a:spLocks noGrp="1"/>
          </p:cNvSpPr>
          <p:nvPr>
            <p:ph type="body" sz="quarter" idx="14"/>
          </p:nvPr>
        </p:nvSpPr>
        <p:spPr/>
        <p:txBody>
          <a:bodyPr>
            <a:normAutofit lnSpcReduction="10000"/>
          </a:bodyPr>
          <a:lstStyle/>
          <a:p>
            <a:r>
              <a:rPr lang="en-US" u="sng" dirty="0"/>
              <a:t>Guinness World Records:</a:t>
            </a:r>
          </a:p>
          <a:p>
            <a:r>
              <a:rPr lang="en-GB" dirty="0"/>
              <a:t>Most followers on Twitter/Instagram for a video game director</a:t>
            </a:r>
            <a:endParaRPr lang="en-US" dirty="0"/>
          </a:p>
        </p:txBody>
      </p:sp>
      <p:sp>
        <p:nvSpPr>
          <p:cNvPr id="7" name="Text Placeholder 6">
            <a:extLst>
              <a:ext uri="{FF2B5EF4-FFF2-40B4-BE49-F238E27FC236}">
                <a16:creationId xmlns:a16="http://schemas.microsoft.com/office/drawing/2014/main" id="{E818D25A-67F7-4CDC-A9F9-92E596277CD6}"/>
              </a:ext>
            </a:extLst>
          </p:cNvPr>
          <p:cNvSpPr>
            <a:spLocks noGrp="1"/>
          </p:cNvSpPr>
          <p:nvPr>
            <p:ph type="body" sz="quarter" idx="19"/>
          </p:nvPr>
        </p:nvSpPr>
        <p:spPr/>
        <p:txBody>
          <a:bodyPr/>
          <a:lstStyle/>
          <a:p>
            <a:r>
              <a:rPr lang="en-US" dirty="0"/>
              <a:t>:</a:t>
            </a:r>
            <a:r>
              <a:rPr lang="en-US" u="sng" dirty="0"/>
              <a:t>IGN Top Game Creators Of all Time:</a:t>
            </a:r>
          </a:p>
          <a:p>
            <a:r>
              <a:rPr lang="en-US" dirty="0"/>
              <a:t>6th</a:t>
            </a:r>
          </a:p>
        </p:txBody>
      </p:sp>
      <p:sp>
        <p:nvSpPr>
          <p:cNvPr id="8" name="Text Placeholder 7">
            <a:extLst>
              <a:ext uri="{FF2B5EF4-FFF2-40B4-BE49-F238E27FC236}">
                <a16:creationId xmlns:a16="http://schemas.microsoft.com/office/drawing/2014/main" id="{C78C2BF3-B597-4BD5-90B4-54EB9C2F6EE1}"/>
              </a:ext>
            </a:extLst>
          </p:cNvPr>
          <p:cNvSpPr>
            <a:spLocks noGrp="1"/>
          </p:cNvSpPr>
          <p:nvPr>
            <p:ph type="body" sz="quarter" idx="20"/>
          </p:nvPr>
        </p:nvSpPr>
        <p:spPr/>
        <p:txBody>
          <a:bodyPr/>
          <a:lstStyle/>
          <a:p>
            <a:r>
              <a:rPr lang="en-US" u="sng" dirty="0"/>
              <a:t>19</a:t>
            </a:r>
            <a:r>
              <a:rPr lang="en-US" u="sng" baseline="30000" dirty="0"/>
              <a:t>th</a:t>
            </a:r>
            <a:r>
              <a:rPr lang="en-US" u="sng" dirty="0"/>
              <a:t> Annual D.I.C.E Awards:</a:t>
            </a:r>
          </a:p>
          <a:p>
            <a:r>
              <a:rPr lang="en-US" dirty="0"/>
              <a:t>AIAS Hall of Fame Award</a:t>
            </a:r>
          </a:p>
        </p:txBody>
      </p:sp>
      <p:sp>
        <p:nvSpPr>
          <p:cNvPr id="9" name="Text Placeholder 8">
            <a:extLst>
              <a:ext uri="{FF2B5EF4-FFF2-40B4-BE49-F238E27FC236}">
                <a16:creationId xmlns:a16="http://schemas.microsoft.com/office/drawing/2014/main" id="{1637545D-50F9-427A-9297-89D0C0CFAB4F}"/>
              </a:ext>
            </a:extLst>
          </p:cNvPr>
          <p:cNvSpPr>
            <a:spLocks noGrp="1"/>
          </p:cNvSpPr>
          <p:nvPr>
            <p:ph type="body" sz="quarter" idx="21"/>
          </p:nvPr>
        </p:nvSpPr>
        <p:spPr/>
        <p:txBody>
          <a:bodyPr/>
          <a:lstStyle/>
          <a:p>
            <a:r>
              <a:rPr lang="en-US" u="sng" dirty="0"/>
              <a:t>Game Developers Conference:</a:t>
            </a:r>
          </a:p>
          <a:p>
            <a:r>
              <a:rPr lang="en-US" dirty="0"/>
              <a:t>Lifetime Achievement Award</a:t>
            </a:r>
          </a:p>
        </p:txBody>
      </p:sp>
      <p:pic>
        <p:nvPicPr>
          <p:cNvPr id="17" name="Picture Placeholder 16" descr="Podium">
            <a:extLst>
              <a:ext uri="{FF2B5EF4-FFF2-40B4-BE49-F238E27FC236}">
                <a16:creationId xmlns:a16="http://schemas.microsoft.com/office/drawing/2014/main" id="{CA59F1EA-7BF1-46B0-8D92-7F28002EA8FF}"/>
              </a:ext>
            </a:extLst>
          </p:cNvPr>
          <p:cNvPicPr>
            <a:picLocks noGrp="1" noChangeAspect="1"/>
          </p:cNvPicPr>
          <p:nvPr>
            <p:ph type="pic" sz="quarter" idx="22"/>
          </p:nvPr>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24397" t="-24397" r="-24397" b="-24397"/>
          <a:stretch/>
        </p:blipFill>
        <p:spPr>
          <a:xfrm>
            <a:off x="5648550" y="729000"/>
            <a:ext cx="972000" cy="972000"/>
          </a:xfrm>
        </p:spPr>
      </p:pic>
      <p:pic>
        <p:nvPicPr>
          <p:cNvPr id="19" name="Picture Placeholder 18" descr="Medal">
            <a:extLst>
              <a:ext uri="{FF2B5EF4-FFF2-40B4-BE49-F238E27FC236}">
                <a16:creationId xmlns:a16="http://schemas.microsoft.com/office/drawing/2014/main" id="{AEA436B7-2654-4FEB-A48E-421EF9A9A0B6}"/>
              </a:ext>
            </a:extLst>
          </p:cNvPr>
          <p:cNvPicPr>
            <a:picLocks noGrp="1" noChangeAspect="1"/>
          </p:cNvPicPr>
          <p:nvPr>
            <p:ph type="pic" sz="quarter" idx="23"/>
          </p:nvPr>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1552" t="-31590" r="-31628" b="-31590"/>
          <a:stretch/>
        </p:blipFill>
        <p:spPr>
          <a:xfrm>
            <a:off x="7781581" y="729000"/>
            <a:ext cx="972000" cy="972000"/>
          </a:xfrm>
        </p:spPr>
      </p:pic>
      <p:pic>
        <p:nvPicPr>
          <p:cNvPr id="21" name="Picture Placeholder 20" descr="Trophy">
            <a:extLst>
              <a:ext uri="{FF2B5EF4-FFF2-40B4-BE49-F238E27FC236}">
                <a16:creationId xmlns:a16="http://schemas.microsoft.com/office/drawing/2014/main" id="{7A368000-5E96-4DAA-B5E5-BDD2F634DBA4}"/>
              </a:ext>
            </a:extLst>
          </p:cNvPr>
          <p:cNvPicPr>
            <a:picLocks noGrp="1" noChangeAspect="1"/>
          </p:cNvPicPr>
          <p:nvPr>
            <p:ph type="pic" sz="quarter" idx="24"/>
          </p:nvPr>
        </p:nvPicPr>
        <p:blipFill rotWithShape="1">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rcRect l="-34126" t="-34065" r="-34281" b="-34065"/>
          <a:stretch/>
        </p:blipFill>
        <p:spPr>
          <a:xfrm>
            <a:off x="9914613" y="729000"/>
            <a:ext cx="972000" cy="972000"/>
          </a:xfrm>
        </p:spPr>
      </p:pic>
      <p:pic>
        <p:nvPicPr>
          <p:cNvPr id="23" name="Picture Placeholder 22" descr="Ribbon">
            <a:extLst>
              <a:ext uri="{FF2B5EF4-FFF2-40B4-BE49-F238E27FC236}">
                <a16:creationId xmlns:a16="http://schemas.microsoft.com/office/drawing/2014/main" id="{2F9CFDA8-BA9E-4328-B0A0-62AD1193A61A}"/>
              </a:ext>
            </a:extLst>
          </p:cNvPr>
          <p:cNvPicPr>
            <a:picLocks noGrp="1" noChangeAspect="1"/>
          </p:cNvPicPr>
          <p:nvPr>
            <p:ph type="pic" sz="quarter" idx="25"/>
          </p:nvPr>
        </p:nvPicPr>
        <p:blipFill rotWithShape="1">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rcRect l="-28442" t="-28442" r="-28442" b="-28442"/>
          <a:stretch/>
        </p:blipFill>
        <p:spPr>
          <a:xfrm>
            <a:off x="5648550" y="3598323"/>
            <a:ext cx="972000" cy="972000"/>
          </a:xfrm>
        </p:spPr>
      </p:pic>
      <p:pic>
        <p:nvPicPr>
          <p:cNvPr id="25" name="Picture Placeholder 24" descr="Diploma">
            <a:extLst>
              <a:ext uri="{FF2B5EF4-FFF2-40B4-BE49-F238E27FC236}">
                <a16:creationId xmlns:a16="http://schemas.microsoft.com/office/drawing/2014/main" id="{D848E5F5-40CC-4937-BDFD-77AE052CF964}"/>
              </a:ext>
            </a:extLst>
          </p:cNvPr>
          <p:cNvPicPr>
            <a:picLocks noGrp="1" noChangeAspect="1"/>
          </p:cNvPicPr>
          <p:nvPr>
            <p:ph type="pic" sz="quarter" idx="26"/>
          </p:nvPr>
        </p:nvPicPr>
        <p:blipFill rotWithShape="1">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rcRect l="-20777" t="-20809" r="-20842" b="-20809"/>
          <a:stretch/>
        </p:blipFill>
        <p:spPr>
          <a:xfrm>
            <a:off x="7781581" y="3598323"/>
            <a:ext cx="972000" cy="972000"/>
          </a:xfrm>
        </p:spPr>
      </p:pic>
      <p:pic>
        <p:nvPicPr>
          <p:cNvPr id="27" name="Picture Placeholder 26" descr="Wreath">
            <a:extLst>
              <a:ext uri="{FF2B5EF4-FFF2-40B4-BE49-F238E27FC236}">
                <a16:creationId xmlns:a16="http://schemas.microsoft.com/office/drawing/2014/main" id="{5CF2F104-BBB7-4069-B6BF-9A845C32FDC0}"/>
              </a:ext>
            </a:extLst>
          </p:cNvPr>
          <p:cNvPicPr>
            <a:picLocks noGrp="1" noChangeAspect="1"/>
          </p:cNvPicPr>
          <p:nvPr>
            <p:ph type="pic" sz="quarter" idx="27"/>
          </p:nvPr>
        </p:nvPicPr>
        <p:blipFill rotWithShape="1">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rcRect l="-22209" t="-22157" r="-22342" b="-22157"/>
          <a:stretch/>
        </p:blipFill>
        <p:spPr>
          <a:xfrm>
            <a:off x="9914613" y="3598323"/>
            <a:ext cx="972000" cy="972000"/>
          </a:xfrm>
        </p:spPr>
      </p:pic>
      <p:sp>
        <p:nvSpPr>
          <p:cNvPr id="11" name="Date Placeholder 10">
            <a:extLst>
              <a:ext uri="{FF2B5EF4-FFF2-40B4-BE49-F238E27FC236}">
                <a16:creationId xmlns:a16="http://schemas.microsoft.com/office/drawing/2014/main" id="{6AE6973E-8590-446D-9B04-6DD31DB2F9F7}"/>
              </a:ext>
            </a:extLst>
          </p:cNvPr>
          <p:cNvSpPr>
            <a:spLocks noGrp="1"/>
          </p:cNvSpPr>
          <p:nvPr>
            <p:ph type="dt" sz="half" idx="10"/>
          </p:nvPr>
        </p:nvSpPr>
        <p:spPr/>
        <p:txBody>
          <a:bodyPr/>
          <a:lstStyle/>
          <a:p>
            <a:fld id="{27072686-F49E-4F2C-B6A9-B9889E7E7762}" type="datetime1">
              <a:rPr lang="en-US" noProof="0" smtClean="0"/>
              <a:t>11/18/2019</a:t>
            </a:fld>
            <a:endParaRPr lang="en-US" noProof="0"/>
          </a:p>
        </p:txBody>
      </p:sp>
      <p:sp>
        <p:nvSpPr>
          <p:cNvPr id="12" name="Footer Placeholder 11">
            <a:extLst>
              <a:ext uri="{FF2B5EF4-FFF2-40B4-BE49-F238E27FC236}">
                <a16:creationId xmlns:a16="http://schemas.microsoft.com/office/drawing/2014/main" id="{2E0D4C10-BEFD-469A-87A6-59DBAE5CC443}"/>
              </a:ext>
            </a:extLst>
          </p:cNvPr>
          <p:cNvSpPr>
            <a:spLocks noGrp="1"/>
          </p:cNvSpPr>
          <p:nvPr>
            <p:ph type="ftr" sz="quarter" idx="11"/>
          </p:nvPr>
        </p:nvSpPr>
        <p:spPr/>
        <p:txBody>
          <a:bodyPr/>
          <a:lstStyle/>
          <a:p>
            <a:r>
              <a:rPr lang="en-US" noProof="0"/>
              <a:t>Robert Fox SSD1 Communications</a:t>
            </a:r>
          </a:p>
        </p:txBody>
      </p:sp>
    </p:spTree>
    <p:extLst>
      <p:ext uri="{BB962C8B-B14F-4D97-AF65-F5344CB8AC3E}">
        <p14:creationId xmlns:p14="http://schemas.microsoft.com/office/powerpoint/2010/main" val="3289796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00B74-5475-4C20-9E4F-D93144C702EA}"/>
              </a:ext>
            </a:extLst>
          </p:cNvPr>
          <p:cNvSpPr>
            <a:spLocks noGrp="1"/>
          </p:cNvSpPr>
          <p:nvPr>
            <p:ph type="title"/>
          </p:nvPr>
        </p:nvSpPr>
        <p:spPr>
          <a:xfrm>
            <a:off x="855474" y="2353759"/>
            <a:ext cx="3833906" cy="1562638"/>
          </a:xfrm>
        </p:spPr>
        <p:txBody>
          <a:bodyPr/>
          <a:lstStyle/>
          <a:p>
            <a:r>
              <a:rPr lang="en-US" u="sng" dirty="0"/>
              <a:t>Legacy</a:t>
            </a:r>
          </a:p>
        </p:txBody>
      </p:sp>
      <p:sp>
        <p:nvSpPr>
          <p:cNvPr id="3" name="Text Placeholder 2">
            <a:extLst>
              <a:ext uri="{FF2B5EF4-FFF2-40B4-BE49-F238E27FC236}">
                <a16:creationId xmlns:a16="http://schemas.microsoft.com/office/drawing/2014/main" id="{A70F1B58-257D-4779-A040-5E1616327E2D}"/>
              </a:ext>
            </a:extLst>
          </p:cNvPr>
          <p:cNvSpPr>
            <a:spLocks noGrp="1"/>
          </p:cNvSpPr>
          <p:nvPr>
            <p:ph type="body" sz="quarter" idx="18"/>
          </p:nvPr>
        </p:nvSpPr>
        <p:spPr>
          <a:xfrm>
            <a:off x="382304" y="4069975"/>
            <a:ext cx="4285602" cy="1902741"/>
          </a:xfrm>
        </p:spPr>
        <p:txBody>
          <a:bodyPr>
            <a:noAutofit/>
          </a:bodyPr>
          <a:lstStyle/>
          <a:p>
            <a:r>
              <a:rPr lang="en-US" sz="2400" dirty="0"/>
              <a:t>Kojima’s influence has been huge in the gaming industry by giving his games a highly stylized look and cinematic feel.</a:t>
            </a:r>
          </a:p>
        </p:txBody>
      </p:sp>
      <p:pic>
        <p:nvPicPr>
          <p:cNvPr id="18" name="Picture Placeholder 17">
            <a:extLst>
              <a:ext uri="{FF2B5EF4-FFF2-40B4-BE49-F238E27FC236}">
                <a16:creationId xmlns:a16="http://schemas.microsoft.com/office/drawing/2014/main" id="{95A486D2-A2CB-47AF-AB12-0976F3BAED55}"/>
              </a:ext>
            </a:extLst>
          </p:cNvPr>
          <p:cNvPicPr>
            <a:picLocks noGrp="1" noChangeAspect="1"/>
          </p:cNvPicPr>
          <p:nvPr>
            <p:ph type="pic" sz="quarter" idx="19"/>
          </p:nvPr>
        </p:nvPicPr>
        <p:blipFill>
          <a:blip r:embed="rId2"/>
          <a:srcRect/>
          <a:stretch/>
        </p:blipFill>
        <p:spPr>
          <a:xfrm>
            <a:off x="1712477" y="304249"/>
            <a:ext cx="2955429" cy="2955429"/>
          </a:xfrm>
        </p:spPr>
      </p:pic>
      <p:sp>
        <p:nvSpPr>
          <p:cNvPr id="5" name="Content Placeholder 4">
            <a:extLst>
              <a:ext uri="{FF2B5EF4-FFF2-40B4-BE49-F238E27FC236}">
                <a16:creationId xmlns:a16="http://schemas.microsoft.com/office/drawing/2014/main" id="{085B3B5D-2D70-464D-97D7-2F81F133EFA7}"/>
              </a:ext>
            </a:extLst>
          </p:cNvPr>
          <p:cNvSpPr>
            <a:spLocks noGrp="1"/>
          </p:cNvSpPr>
          <p:nvPr>
            <p:ph idx="1"/>
          </p:nvPr>
        </p:nvSpPr>
        <p:spPr/>
        <p:txBody>
          <a:bodyPr>
            <a:normAutofit fontScale="92500" lnSpcReduction="20000"/>
          </a:bodyPr>
          <a:lstStyle/>
          <a:p>
            <a:r>
              <a:rPr lang="en-IE" i="1" u="sng" dirty="0"/>
              <a:t>Yoji </a:t>
            </a:r>
            <a:r>
              <a:rPr lang="en-IE" i="1" u="sng" dirty="0" err="1"/>
              <a:t>Shinkawa</a:t>
            </a:r>
            <a:r>
              <a:rPr lang="en-IE" i="1" dirty="0"/>
              <a:t>: </a:t>
            </a:r>
            <a:r>
              <a:rPr lang="en-IE" dirty="0"/>
              <a:t>The artist credited with giving the series it’s art style</a:t>
            </a:r>
            <a:endParaRPr lang="en-US" dirty="0"/>
          </a:p>
        </p:txBody>
      </p:sp>
      <p:sp>
        <p:nvSpPr>
          <p:cNvPr id="6" name="Text Placeholder 5">
            <a:extLst>
              <a:ext uri="{FF2B5EF4-FFF2-40B4-BE49-F238E27FC236}">
                <a16:creationId xmlns:a16="http://schemas.microsoft.com/office/drawing/2014/main" id="{B5E06AD1-C7AD-4761-9E4E-0F0DDD088F11}"/>
              </a:ext>
            </a:extLst>
          </p:cNvPr>
          <p:cNvSpPr>
            <a:spLocks noGrp="1"/>
          </p:cNvSpPr>
          <p:nvPr>
            <p:ph type="body" sz="quarter" idx="13"/>
          </p:nvPr>
        </p:nvSpPr>
        <p:spPr>
          <a:xfrm>
            <a:off x="7295356" y="559678"/>
            <a:ext cx="1944000" cy="2700000"/>
          </a:xfrm>
        </p:spPr>
        <p:txBody>
          <a:bodyPr/>
          <a:lstStyle/>
          <a:p>
            <a:r>
              <a:rPr lang="en-US" u="sng" dirty="0"/>
              <a:t>MGS 2</a:t>
            </a:r>
            <a:r>
              <a:rPr lang="en-US" dirty="0"/>
              <a:t>: Considered a technical milestone</a:t>
            </a:r>
          </a:p>
        </p:txBody>
      </p:sp>
      <p:sp>
        <p:nvSpPr>
          <p:cNvPr id="7" name="Text Placeholder 6">
            <a:extLst>
              <a:ext uri="{FF2B5EF4-FFF2-40B4-BE49-F238E27FC236}">
                <a16:creationId xmlns:a16="http://schemas.microsoft.com/office/drawing/2014/main" id="{4F730BB3-A959-4EF9-B77F-FBF43DB5A80A}"/>
              </a:ext>
            </a:extLst>
          </p:cNvPr>
          <p:cNvSpPr>
            <a:spLocks noGrp="1"/>
          </p:cNvSpPr>
          <p:nvPr>
            <p:ph type="body" sz="quarter" idx="14"/>
          </p:nvPr>
        </p:nvSpPr>
        <p:spPr/>
        <p:txBody>
          <a:bodyPr/>
          <a:lstStyle/>
          <a:p>
            <a:r>
              <a:rPr lang="en-US" dirty="0"/>
              <a:t>Distinct Art-Style gave his work a unique style</a:t>
            </a:r>
          </a:p>
        </p:txBody>
      </p:sp>
      <p:sp>
        <p:nvSpPr>
          <p:cNvPr id="8" name="Text Placeholder 7">
            <a:extLst>
              <a:ext uri="{FF2B5EF4-FFF2-40B4-BE49-F238E27FC236}">
                <a16:creationId xmlns:a16="http://schemas.microsoft.com/office/drawing/2014/main" id="{00BBAFCA-88C5-4965-BDEC-02CBA7481B75}"/>
              </a:ext>
            </a:extLst>
          </p:cNvPr>
          <p:cNvSpPr>
            <a:spLocks noGrp="1"/>
          </p:cNvSpPr>
          <p:nvPr>
            <p:ph type="body" sz="quarter" idx="20"/>
          </p:nvPr>
        </p:nvSpPr>
        <p:spPr/>
        <p:txBody>
          <a:bodyPr/>
          <a:lstStyle/>
          <a:p>
            <a:r>
              <a:rPr lang="en-US" dirty="0"/>
              <a:t>Kojima’s final title with Konami</a:t>
            </a:r>
          </a:p>
        </p:txBody>
      </p:sp>
      <p:sp>
        <p:nvSpPr>
          <p:cNvPr id="9" name="Text Placeholder 8">
            <a:extLst>
              <a:ext uri="{FF2B5EF4-FFF2-40B4-BE49-F238E27FC236}">
                <a16:creationId xmlns:a16="http://schemas.microsoft.com/office/drawing/2014/main" id="{08FE4DC2-8CCB-442B-B83B-CB17CB8293CD}"/>
              </a:ext>
            </a:extLst>
          </p:cNvPr>
          <p:cNvSpPr>
            <a:spLocks noGrp="1"/>
          </p:cNvSpPr>
          <p:nvPr>
            <p:ph type="body" sz="quarter" idx="21"/>
          </p:nvPr>
        </p:nvSpPr>
        <p:spPr>
          <a:xfrm>
            <a:off x="7295356" y="3429000"/>
            <a:ext cx="1944000" cy="2869322"/>
          </a:xfrm>
        </p:spPr>
        <p:txBody>
          <a:bodyPr>
            <a:normAutofit fontScale="92500" lnSpcReduction="20000"/>
          </a:bodyPr>
          <a:lstStyle/>
          <a:p>
            <a:r>
              <a:rPr lang="en-US" u="sng" dirty="0"/>
              <a:t>Zone of the Enders</a:t>
            </a:r>
            <a:r>
              <a:rPr lang="en-US" dirty="0"/>
              <a:t>: another popular franchise conceived by Kojima</a:t>
            </a:r>
          </a:p>
        </p:txBody>
      </p:sp>
      <p:sp>
        <p:nvSpPr>
          <p:cNvPr id="10" name="Text Placeholder 9">
            <a:extLst>
              <a:ext uri="{FF2B5EF4-FFF2-40B4-BE49-F238E27FC236}">
                <a16:creationId xmlns:a16="http://schemas.microsoft.com/office/drawing/2014/main" id="{2CBD5911-3682-4285-879A-C6AC261D874F}"/>
              </a:ext>
            </a:extLst>
          </p:cNvPr>
          <p:cNvSpPr>
            <a:spLocks noGrp="1"/>
          </p:cNvSpPr>
          <p:nvPr>
            <p:ph type="body" sz="quarter" idx="22"/>
          </p:nvPr>
        </p:nvSpPr>
        <p:spPr/>
        <p:txBody>
          <a:bodyPr/>
          <a:lstStyle/>
          <a:p>
            <a:r>
              <a:rPr lang="en-US" dirty="0"/>
              <a:t>Kojima’s latest endeavor</a:t>
            </a:r>
          </a:p>
        </p:txBody>
      </p:sp>
      <p:pic>
        <p:nvPicPr>
          <p:cNvPr id="20" name="Picture Placeholder 19">
            <a:extLst>
              <a:ext uri="{FF2B5EF4-FFF2-40B4-BE49-F238E27FC236}">
                <a16:creationId xmlns:a16="http://schemas.microsoft.com/office/drawing/2014/main" id="{9E5CE8C1-B631-446C-9BB6-0814870B5ECA}"/>
              </a:ext>
            </a:extLst>
          </p:cNvPr>
          <p:cNvPicPr>
            <a:picLocks noGrp="1" noChangeAspect="1"/>
          </p:cNvPicPr>
          <p:nvPr>
            <p:ph type="pic" sz="quarter" idx="23"/>
          </p:nvPr>
        </p:nvPicPr>
        <p:blipFill>
          <a:blip r:embed="rId3"/>
          <a:srcRect/>
          <a:stretch/>
        </p:blipFill>
        <p:spPr>
          <a:xfrm>
            <a:off x="5577849" y="647388"/>
            <a:ext cx="1113402" cy="1800000"/>
          </a:xfrm>
        </p:spPr>
      </p:pic>
      <p:pic>
        <p:nvPicPr>
          <p:cNvPr id="22" name="Picture Placeholder 21">
            <a:extLst>
              <a:ext uri="{FF2B5EF4-FFF2-40B4-BE49-F238E27FC236}">
                <a16:creationId xmlns:a16="http://schemas.microsoft.com/office/drawing/2014/main" id="{448F3FAC-A0F2-4FD5-A9B2-29E38370C088}"/>
              </a:ext>
            </a:extLst>
          </p:cNvPr>
          <p:cNvPicPr>
            <a:picLocks noGrp="1" noChangeAspect="1"/>
          </p:cNvPicPr>
          <p:nvPr>
            <p:ph type="pic" sz="quarter" idx="24"/>
          </p:nvPr>
        </p:nvPicPr>
        <p:blipFill>
          <a:blip r:embed="rId4"/>
          <a:srcRect/>
          <a:stretch/>
        </p:blipFill>
        <p:spPr>
          <a:xfrm>
            <a:off x="7630925" y="647388"/>
            <a:ext cx="1273311" cy="1800000"/>
          </a:xfrm>
        </p:spPr>
      </p:pic>
      <p:pic>
        <p:nvPicPr>
          <p:cNvPr id="24" name="Picture Placeholder 23">
            <a:extLst>
              <a:ext uri="{FF2B5EF4-FFF2-40B4-BE49-F238E27FC236}">
                <a16:creationId xmlns:a16="http://schemas.microsoft.com/office/drawing/2014/main" id="{B645D955-0DD1-4098-B4D9-1EC11300FD81}"/>
              </a:ext>
            </a:extLst>
          </p:cNvPr>
          <p:cNvPicPr>
            <a:picLocks noGrp="1" noChangeAspect="1"/>
          </p:cNvPicPr>
          <p:nvPr>
            <p:ph type="pic" sz="quarter" idx="25"/>
          </p:nvPr>
        </p:nvPicPr>
        <p:blipFill>
          <a:blip r:embed="rId5"/>
          <a:srcRect/>
          <a:stretch/>
        </p:blipFill>
        <p:spPr>
          <a:xfrm>
            <a:off x="9763484" y="647388"/>
            <a:ext cx="1274257" cy="1800000"/>
          </a:xfrm>
        </p:spPr>
      </p:pic>
      <p:pic>
        <p:nvPicPr>
          <p:cNvPr id="26" name="Picture Placeholder 25">
            <a:extLst>
              <a:ext uri="{FF2B5EF4-FFF2-40B4-BE49-F238E27FC236}">
                <a16:creationId xmlns:a16="http://schemas.microsoft.com/office/drawing/2014/main" id="{BDCF608A-9254-4801-8B1F-A7AA58FE590D}"/>
              </a:ext>
            </a:extLst>
          </p:cNvPr>
          <p:cNvPicPr>
            <a:picLocks noGrp="1" noChangeAspect="1"/>
          </p:cNvPicPr>
          <p:nvPr>
            <p:ph type="pic" sz="quarter" idx="26"/>
          </p:nvPr>
        </p:nvPicPr>
        <p:blipFill>
          <a:blip r:embed="rId6"/>
          <a:srcRect/>
          <a:stretch/>
        </p:blipFill>
        <p:spPr>
          <a:xfrm>
            <a:off x="5416346" y="3516711"/>
            <a:ext cx="1436408" cy="1800000"/>
          </a:xfrm>
        </p:spPr>
      </p:pic>
      <p:pic>
        <p:nvPicPr>
          <p:cNvPr id="28" name="Picture Placeholder 27">
            <a:extLst>
              <a:ext uri="{FF2B5EF4-FFF2-40B4-BE49-F238E27FC236}">
                <a16:creationId xmlns:a16="http://schemas.microsoft.com/office/drawing/2014/main" id="{7E7712B6-62E7-468F-AE58-5306EA579A7D}"/>
              </a:ext>
            </a:extLst>
          </p:cNvPr>
          <p:cNvPicPr>
            <a:picLocks noGrp="1" noChangeAspect="1"/>
          </p:cNvPicPr>
          <p:nvPr>
            <p:ph type="pic" sz="quarter" idx="27"/>
          </p:nvPr>
        </p:nvPicPr>
        <p:blipFill>
          <a:blip r:embed="rId7"/>
          <a:srcRect/>
          <a:stretch/>
        </p:blipFill>
        <p:spPr>
          <a:xfrm>
            <a:off x="7619297" y="3516711"/>
            <a:ext cx="1296567" cy="1800000"/>
          </a:xfrm>
        </p:spPr>
      </p:pic>
      <p:pic>
        <p:nvPicPr>
          <p:cNvPr id="30" name="Picture Placeholder 29">
            <a:extLst>
              <a:ext uri="{FF2B5EF4-FFF2-40B4-BE49-F238E27FC236}">
                <a16:creationId xmlns:a16="http://schemas.microsoft.com/office/drawing/2014/main" id="{D878A039-CB99-412A-BAD5-1D6255F0C322}"/>
              </a:ext>
            </a:extLst>
          </p:cNvPr>
          <p:cNvPicPr>
            <a:picLocks noGrp="1" noChangeAspect="1"/>
          </p:cNvPicPr>
          <p:nvPr>
            <p:ph type="pic" sz="quarter" idx="28"/>
          </p:nvPr>
        </p:nvPicPr>
        <p:blipFill>
          <a:blip r:embed="rId8"/>
          <a:srcRect/>
          <a:stretch/>
        </p:blipFill>
        <p:spPr>
          <a:xfrm>
            <a:off x="9684635" y="3516711"/>
            <a:ext cx="1431055" cy="1800000"/>
          </a:xfrm>
        </p:spPr>
      </p:pic>
      <p:sp>
        <p:nvSpPr>
          <p:cNvPr id="11" name="Date Placeholder 10">
            <a:extLst>
              <a:ext uri="{FF2B5EF4-FFF2-40B4-BE49-F238E27FC236}">
                <a16:creationId xmlns:a16="http://schemas.microsoft.com/office/drawing/2014/main" id="{25ADD563-F659-4978-AAB9-715EA429F699}"/>
              </a:ext>
            </a:extLst>
          </p:cNvPr>
          <p:cNvSpPr>
            <a:spLocks noGrp="1"/>
          </p:cNvSpPr>
          <p:nvPr>
            <p:ph type="dt" sz="half" idx="10"/>
          </p:nvPr>
        </p:nvSpPr>
        <p:spPr/>
        <p:txBody>
          <a:bodyPr/>
          <a:lstStyle/>
          <a:p>
            <a:fld id="{6958F34F-A50B-4B71-B7B1-A5B235C4BF16}" type="datetime1">
              <a:rPr lang="en-US" noProof="0" smtClean="0"/>
              <a:t>11/18/2019</a:t>
            </a:fld>
            <a:endParaRPr lang="en-US" noProof="0"/>
          </a:p>
        </p:txBody>
      </p:sp>
      <p:sp>
        <p:nvSpPr>
          <p:cNvPr id="12" name="Footer Placeholder 11">
            <a:extLst>
              <a:ext uri="{FF2B5EF4-FFF2-40B4-BE49-F238E27FC236}">
                <a16:creationId xmlns:a16="http://schemas.microsoft.com/office/drawing/2014/main" id="{D13C7CFB-3B84-44C2-9661-D66C3DEC0EE0}"/>
              </a:ext>
            </a:extLst>
          </p:cNvPr>
          <p:cNvSpPr>
            <a:spLocks noGrp="1"/>
          </p:cNvSpPr>
          <p:nvPr>
            <p:ph type="ftr" sz="quarter" idx="11"/>
          </p:nvPr>
        </p:nvSpPr>
        <p:spPr/>
        <p:txBody>
          <a:bodyPr/>
          <a:lstStyle/>
          <a:p>
            <a:r>
              <a:rPr lang="en-US" noProof="0"/>
              <a:t>Robert Fox SSD1 Communications</a:t>
            </a:r>
          </a:p>
        </p:txBody>
      </p:sp>
    </p:spTree>
    <p:extLst>
      <p:ext uri="{BB962C8B-B14F-4D97-AF65-F5344CB8AC3E}">
        <p14:creationId xmlns:p14="http://schemas.microsoft.com/office/powerpoint/2010/main" val="4149113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A7B38-24AB-4EF8-9979-79C1D4FC7410}"/>
              </a:ext>
            </a:extLst>
          </p:cNvPr>
          <p:cNvSpPr>
            <a:spLocks noGrp="1"/>
          </p:cNvSpPr>
          <p:nvPr>
            <p:ph type="title"/>
          </p:nvPr>
        </p:nvSpPr>
        <p:spPr>
          <a:xfrm>
            <a:off x="-71719" y="559677"/>
            <a:ext cx="4823107" cy="2869323"/>
          </a:xfrm>
        </p:spPr>
        <p:txBody>
          <a:bodyPr/>
          <a:lstStyle/>
          <a:p>
            <a:r>
              <a:rPr lang="en-IE" sz="6000" u="sng" dirty="0"/>
              <a:t>Bibliography</a:t>
            </a:r>
            <a:r>
              <a:rPr lang="en-IE" dirty="0"/>
              <a:t> </a:t>
            </a:r>
          </a:p>
        </p:txBody>
      </p:sp>
      <p:sp>
        <p:nvSpPr>
          <p:cNvPr id="4" name="Content Placeholder 3">
            <a:extLst>
              <a:ext uri="{FF2B5EF4-FFF2-40B4-BE49-F238E27FC236}">
                <a16:creationId xmlns:a16="http://schemas.microsoft.com/office/drawing/2014/main" id="{A99B0344-65C9-4BCE-911C-B30E03F5A348}"/>
              </a:ext>
            </a:extLst>
          </p:cNvPr>
          <p:cNvSpPr>
            <a:spLocks noGrp="1"/>
          </p:cNvSpPr>
          <p:nvPr>
            <p:ph idx="1"/>
          </p:nvPr>
        </p:nvSpPr>
        <p:spPr>
          <a:xfrm>
            <a:off x="5181600" y="1407459"/>
            <a:ext cx="6172200" cy="3836894"/>
          </a:xfrm>
        </p:spPr>
        <p:txBody>
          <a:bodyPr/>
          <a:lstStyle/>
          <a:p>
            <a:r>
              <a:rPr lang="en-IE" dirty="0">
                <a:hlinkClick r:id="rId2"/>
              </a:rPr>
              <a:t>https://en.wikipedia.org/wiki/Hideo_Kojima</a:t>
            </a:r>
            <a:endParaRPr lang="en-IE" dirty="0"/>
          </a:p>
          <a:p>
            <a:r>
              <a:rPr lang="en-IE" dirty="0">
                <a:hlinkClick r:id="rId3"/>
              </a:rPr>
              <a:t>https://ie.ign.com/articles/2019/11/04/every-ign-hideo-kojima-review</a:t>
            </a:r>
            <a:endParaRPr lang="en-IE" dirty="0"/>
          </a:p>
          <a:p>
            <a:r>
              <a:rPr lang="en-IE" dirty="0">
                <a:hlinkClick r:id="rId4"/>
              </a:rPr>
              <a:t>https://www.youtube.com/watch?v=LDqvzhPOSqA</a:t>
            </a:r>
            <a:endParaRPr lang="en-IE" dirty="0"/>
          </a:p>
          <a:p>
            <a:r>
              <a:rPr lang="en-IE" dirty="0">
                <a:hlinkClick r:id="rId5"/>
              </a:rPr>
              <a:t>https://www.gamespot.com/articles/hideo-kojima-has-been-awarded-two-guinness-world-r/1100-6471334/</a:t>
            </a:r>
            <a:endParaRPr lang="en-IE" dirty="0"/>
          </a:p>
          <a:p>
            <a:r>
              <a:rPr lang="en-IE" dirty="0">
                <a:hlinkClick r:id="rId6"/>
              </a:rPr>
              <a:t>https://gamefaqs.gamespot.com/boards/691087-playstation-4/76976674</a:t>
            </a:r>
            <a:endParaRPr lang="en-IE" dirty="0"/>
          </a:p>
          <a:p>
            <a:endParaRPr lang="en-IE" dirty="0"/>
          </a:p>
          <a:p>
            <a:endParaRPr lang="en-IE" dirty="0"/>
          </a:p>
        </p:txBody>
      </p:sp>
      <p:sp>
        <p:nvSpPr>
          <p:cNvPr id="5" name="Date Placeholder 4">
            <a:extLst>
              <a:ext uri="{FF2B5EF4-FFF2-40B4-BE49-F238E27FC236}">
                <a16:creationId xmlns:a16="http://schemas.microsoft.com/office/drawing/2014/main" id="{C39F8944-7058-400B-816A-7A4991911AB7}"/>
              </a:ext>
            </a:extLst>
          </p:cNvPr>
          <p:cNvSpPr>
            <a:spLocks noGrp="1"/>
          </p:cNvSpPr>
          <p:nvPr>
            <p:ph type="dt" sz="half" idx="10"/>
          </p:nvPr>
        </p:nvSpPr>
        <p:spPr/>
        <p:txBody>
          <a:bodyPr/>
          <a:lstStyle/>
          <a:p>
            <a:fld id="{96D81011-A8B9-4BDE-8F1F-10E7AE81145C}" type="datetime1">
              <a:rPr lang="en-US" noProof="0" smtClean="0"/>
              <a:t>11/18/2019</a:t>
            </a:fld>
            <a:endParaRPr lang="en-US" noProof="0"/>
          </a:p>
        </p:txBody>
      </p:sp>
      <p:sp>
        <p:nvSpPr>
          <p:cNvPr id="6" name="Footer Placeholder 5">
            <a:extLst>
              <a:ext uri="{FF2B5EF4-FFF2-40B4-BE49-F238E27FC236}">
                <a16:creationId xmlns:a16="http://schemas.microsoft.com/office/drawing/2014/main" id="{D13EACBE-3076-4760-993C-55CCD43BBF70}"/>
              </a:ext>
            </a:extLst>
          </p:cNvPr>
          <p:cNvSpPr>
            <a:spLocks noGrp="1"/>
          </p:cNvSpPr>
          <p:nvPr>
            <p:ph type="ftr" sz="quarter" idx="11"/>
          </p:nvPr>
        </p:nvSpPr>
        <p:spPr/>
        <p:txBody>
          <a:bodyPr/>
          <a:lstStyle/>
          <a:p>
            <a:r>
              <a:rPr lang="en-US" noProof="0"/>
              <a:t>Robert Fox SSD1 Communications</a:t>
            </a:r>
          </a:p>
        </p:txBody>
      </p:sp>
    </p:spTree>
    <p:extLst>
      <p:ext uri="{BB962C8B-B14F-4D97-AF65-F5344CB8AC3E}">
        <p14:creationId xmlns:p14="http://schemas.microsoft.com/office/powerpoint/2010/main" val="377417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1F34B-93F5-46C0-9BEC-B1A8D55008B4}"/>
              </a:ext>
            </a:extLst>
          </p:cNvPr>
          <p:cNvSpPr>
            <a:spLocks noGrp="1"/>
          </p:cNvSpPr>
          <p:nvPr>
            <p:ph type="title"/>
          </p:nvPr>
        </p:nvSpPr>
        <p:spPr>
          <a:xfrm>
            <a:off x="762000" y="559678"/>
            <a:ext cx="3833906" cy="1519322"/>
          </a:xfrm>
        </p:spPr>
        <p:txBody>
          <a:bodyPr>
            <a:normAutofit/>
          </a:bodyPr>
          <a:lstStyle/>
          <a:p>
            <a:r>
              <a:rPr lang="en-US" sz="7200" u="sng" dirty="0"/>
              <a:t>Life</a:t>
            </a:r>
          </a:p>
        </p:txBody>
      </p:sp>
      <p:sp>
        <p:nvSpPr>
          <p:cNvPr id="3" name="Text Placeholder 2">
            <a:extLst>
              <a:ext uri="{FF2B5EF4-FFF2-40B4-BE49-F238E27FC236}">
                <a16:creationId xmlns:a16="http://schemas.microsoft.com/office/drawing/2014/main" id="{381FDC16-3D69-48AD-B08B-ED28A10640C1}"/>
              </a:ext>
            </a:extLst>
          </p:cNvPr>
          <p:cNvSpPr>
            <a:spLocks noGrp="1"/>
          </p:cNvSpPr>
          <p:nvPr>
            <p:ph type="body" sz="quarter" idx="18"/>
          </p:nvPr>
        </p:nvSpPr>
        <p:spPr>
          <a:xfrm>
            <a:off x="762000" y="2079000"/>
            <a:ext cx="3842550" cy="3672513"/>
          </a:xfrm>
        </p:spPr>
        <p:txBody>
          <a:bodyPr>
            <a:normAutofit/>
          </a:bodyPr>
          <a:lstStyle/>
          <a:p>
            <a:r>
              <a:rPr lang="en-US" sz="2400" dirty="0"/>
              <a:t>Kojima developed a strong passion for action/adventure cinema and literature during his childhood and adolescence.</a:t>
            </a:r>
          </a:p>
          <a:p>
            <a:r>
              <a:rPr lang="en-US" sz="2400" dirty="0"/>
              <a:t>Later in his life he brought his affection for art into the video game industry. </a:t>
            </a:r>
          </a:p>
        </p:txBody>
      </p:sp>
      <p:sp>
        <p:nvSpPr>
          <p:cNvPr id="4" name="Content Placeholder 3">
            <a:extLst>
              <a:ext uri="{FF2B5EF4-FFF2-40B4-BE49-F238E27FC236}">
                <a16:creationId xmlns:a16="http://schemas.microsoft.com/office/drawing/2014/main" id="{E83DB0A1-C484-4D49-BAC3-ABEE82074C4C}"/>
              </a:ext>
            </a:extLst>
          </p:cNvPr>
          <p:cNvSpPr>
            <a:spLocks noGrp="1"/>
          </p:cNvSpPr>
          <p:nvPr>
            <p:ph idx="1"/>
          </p:nvPr>
        </p:nvSpPr>
        <p:spPr>
          <a:xfrm>
            <a:off x="5162550" y="2078999"/>
            <a:ext cx="1944000" cy="3893718"/>
          </a:xfrm>
        </p:spPr>
        <p:txBody>
          <a:bodyPr lIns="72000" rIns="72000">
            <a:normAutofit/>
          </a:bodyPr>
          <a:lstStyle/>
          <a:p>
            <a:r>
              <a:rPr lang="en-US" sz="2000" dirty="0"/>
              <a:t>He was born the youngest of three children in Setagaya, </a:t>
            </a:r>
            <a:r>
              <a:rPr lang="en-US" sz="2000" dirty="0" err="1"/>
              <a:t>Tokyo,Japan</a:t>
            </a:r>
            <a:r>
              <a:rPr lang="en-US" sz="2000" dirty="0"/>
              <a:t>.</a:t>
            </a:r>
          </a:p>
        </p:txBody>
      </p:sp>
      <p:sp>
        <p:nvSpPr>
          <p:cNvPr id="5" name="Text Placeholder 4">
            <a:extLst>
              <a:ext uri="{FF2B5EF4-FFF2-40B4-BE49-F238E27FC236}">
                <a16:creationId xmlns:a16="http://schemas.microsoft.com/office/drawing/2014/main" id="{898F5FE2-B28A-4CCD-9910-126A9581F28F}"/>
              </a:ext>
            </a:extLst>
          </p:cNvPr>
          <p:cNvSpPr>
            <a:spLocks noGrp="1"/>
          </p:cNvSpPr>
          <p:nvPr>
            <p:ph type="body" sz="quarter" idx="13"/>
          </p:nvPr>
        </p:nvSpPr>
        <p:spPr>
          <a:xfrm>
            <a:off x="7274172" y="2078999"/>
            <a:ext cx="1944000" cy="3893717"/>
          </a:xfrm>
        </p:spPr>
        <p:txBody>
          <a:bodyPr lIns="72000" rIns="72000">
            <a:noAutofit/>
          </a:bodyPr>
          <a:lstStyle/>
          <a:p>
            <a:r>
              <a:rPr lang="en-US" sz="2000" dirty="0"/>
              <a:t>Dropped out of his economics course in university to pursue a career in the video game industry.</a:t>
            </a:r>
          </a:p>
        </p:txBody>
      </p:sp>
      <p:sp>
        <p:nvSpPr>
          <p:cNvPr id="6" name="Text Placeholder 5">
            <a:extLst>
              <a:ext uri="{FF2B5EF4-FFF2-40B4-BE49-F238E27FC236}">
                <a16:creationId xmlns:a16="http://schemas.microsoft.com/office/drawing/2014/main" id="{AC4A7A4E-C192-4A89-A661-72D76FF2F230}"/>
              </a:ext>
            </a:extLst>
          </p:cNvPr>
          <p:cNvSpPr>
            <a:spLocks noGrp="1"/>
          </p:cNvSpPr>
          <p:nvPr>
            <p:ph type="body" sz="quarter" idx="14"/>
          </p:nvPr>
        </p:nvSpPr>
        <p:spPr>
          <a:xfrm>
            <a:off x="9428613" y="2079000"/>
            <a:ext cx="1944000" cy="3893716"/>
          </a:xfrm>
        </p:spPr>
        <p:txBody>
          <a:bodyPr lIns="72000" rIns="72000"/>
          <a:lstStyle/>
          <a:p>
            <a:r>
              <a:rPr lang="en-US" sz="2000" dirty="0"/>
              <a:t>Massively influenced by pop culture, particularly in the film industry.</a:t>
            </a:r>
          </a:p>
          <a:p>
            <a:endParaRPr lang="en-US" dirty="0"/>
          </a:p>
        </p:txBody>
      </p:sp>
      <p:pic>
        <p:nvPicPr>
          <p:cNvPr id="21" name="Picture Placeholder 20" descr="Hot-air balloon">
            <a:extLst>
              <a:ext uri="{FF2B5EF4-FFF2-40B4-BE49-F238E27FC236}">
                <a16:creationId xmlns:a16="http://schemas.microsoft.com/office/drawing/2014/main" id="{2309EE82-F242-4D96-98E6-A564E5488BCF}"/>
              </a:ext>
            </a:extLst>
          </p:cNvPr>
          <p:cNvPicPr>
            <a:picLocks noGrp="1" noChangeAspect="1"/>
          </p:cNvPicPr>
          <p:nvPr>
            <p:ph type="pic" sz="quarter" idx="24"/>
          </p:nvPr>
        </p:nvPicPr>
        <p:blipFill>
          <a:blip r:embed="rId2" cstate="screen">
            <a:extLst>
              <a:ext uri="{28A0092B-C50C-407E-A947-70E740481C1C}">
                <a14:useLocalDpi xmlns:a14="http://schemas.microsoft.com/office/drawing/2010/main"/>
              </a:ext>
            </a:extLst>
          </a:blip>
          <a:srcRect/>
          <a:stretch>
            <a:fillRect/>
          </a:stretch>
        </p:blipFill>
        <p:spPr>
          <a:xfrm>
            <a:off x="10250334" y="1779129"/>
            <a:ext cx="299870" cy="299870"/>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8299" y="728032"/>
            <a:ext cx="2402064" cy="240206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1211" y="666988"/>
            <a:ext cx="2524152" cy="2524152"/>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60385" y="944814"/>
            <a:ext cx="1676400" cy="1968500"/>
          </a:xfrm>
          <a:prstGeom prst="rect">
            <a:avLst/>
          </a:prstGeom>
        </p:spPr>
      </p:pic>
      <p:sp>
        <p:nvSpPr>
          <p:cNvPr id="10" name="Date Placeholder 9">
            <a:extLst>
              <a:ext uri="{FF2B5EF4-FFF2-40B4-BE49-F238E27FC236}">
                <a16:creationId xmlns:a16="http://schemas.microsoft.com/office/drawing/2014/main" id="{3586835A-B9F0-4AE8-9B09-B0864ECAA139}"/>
              </a:ext>
            </a:extLst>
          </p:cNvPr>
          <p:cNvSpPr>
            <a:spLocks noGrp="1"/>
          </p:cNvSpPr>
          <p:nvPr>
            <p:ph type="dt" sz="half" idx="10"/>
          </p:nvPr>
        </p:nvSpPr>
        <p:spPr>
          <a:xfrm>
            <a:off x="315532" y="5862479"/>
            <a:ext cx="3814856" cy="365125"/>
          </a:xfrm>
        </p:spPr>
        <p:txBody>
          <a:bodyPr/>
          <a:lstStyle/>
          <a:p>
            <a:fld id="{10F92DA8-D026-41E6-A3A9-119C57172B20}" type="datetime1">
              <a:rPr lang="en-US" noProof="0" smtClean="0"/>
              <a:t>11/18/2019</a:t>
            </a:fld>
            <a:endParaRPr lang="en-US" noProof="0" dirty="0"/>
          </a:p>
        </p:txBody>
      </p:sp>
      <p:sp>
        <p:nvSpPr>
          <p:cNvPr id="11" name="Footer Placeholder 10">
            <a:extLst>
              <a:ext uri="{FF2B5EF4-FFF2-40B4-BE49-F238E27FC236}">
                <a16:creationId xmlns:a16="http://schemas.microsoft.com/office/drawing/2014/main" id="{C21EF960-3417-493D-913A-E4DB80BC4573}"/>
              </a:ext>
            </a:extLst>
          </p:cNvPr>
          <p:cNvSpPr>
            <a:spLocks noGrp="1"/>
          </p:cNvSpPr>
          <p:nvPr>
            <p:ph type="ftr" sz="quarter" idx="11"/>
          </p:nvPr>
        </p:nvSpPr>
        <p:spPr>
          <a:xfrm>
            <a:off x="762000" y="6237217"/>
            <a:ext cx="3814856" cy="365125"/>
          </a:xfrm>
        </p:spPr>
        <p:txBody>
          <a:bodyPr/>
          <a:lstStyle/>
          <a:p>
            <a:r>
              <a:rPr lang="en-US" noProof="0" dirty="0"/>
              <a:t>Robert Fox SSD1 Communications</a:t>
            </a:r>
          </a:p>
        </p:txBody>
      </p:sp>
    </p:spTree>
    <p:extLst>
      <p:ext uri="{BB962C8B-B14F-4D97-AF65-F5344CB8AC3E}">
        <p14:creationId xmlns:p14="http://schemas.microsoft.com/office/powerpoint/2010/main" val="17074747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 y="2488002"/>
            <a:ext cx="4673600" cy="1998533"/>
          </a:xfrm>
        </p:spPr>
        <p:txBody>
          <a:bodyPr>
            <a:noAutofit/>
          </a:bodyPr>
          <a:lstStyle/>
          <a:p>
            <a:r>
              <a:rPr lang="en-GB" sz="7200" u="sng" dirty="0"/>
              <a:t>Early Life &amp; Family</a:t>
            </a:r>
            <a:endParaRPr lang="en-IE" sz="7200" u="sng" dirty="0"/>
          </a:p>
        </p:txBody>
      </p:sp>
      <p:sp>
        <p:nvSpPr>
          <p:cNvPr id="4" name="Content Placeholder 3"/>
          <p:cNvSpPr>
            <a:spLocks noGrp="1"/>
          </p:cNvSpPr>
          <p:nvPr>
            <p:ph idx="1"/>
          </p:nvPr>
        </p:nvSpPr>
        <p:spPr>
          <a:xfrm>
            <a:off x="5020235" y="206187"/>
            <a:ext cx="7171764" cy="6562165"/>
          </a:xfrm>
        </p:spPr>
        <p:txBody>
          <a:bodyPr>
            <a:normAutofit lnSpcReduction="10000"/>
          </a:bodyPr>
          <a:lstStyle/>
          <a:p>
            <a:r>
              <a:rPr lang="en-GB" sz="2400" dirty="0"/>
              <a:t>The family watched movies every night and he “wasn’t allowed go to bed until the film had finished.”</a:t>
            </a:r>
            <a:endParaRPr lang="en-GB" sz="4000" dirty="0"/>
          </a:p>
          <a:p>
            <a:r>
              <a:rPr lang="en-GB" sz="2400" dirty="0"/>
              <a:t>His family was somewhat well off and had to move often for his parents’ work opportunities.</a:t>
            </a:r>
          </a:p>
          <a:p>
            <a:r>
              <a:rPr lang="en-GB" sz="2400" dirty="0"/>
              <a:t>When Kojima was 13 his father passed away, which had a huge impact on him and his family, saying afterwards he had to learn to come to terms with death, a theme which later appeared in his work.</a:t>
            </a:r>
          </a:p>
          <a:p>
            <a:r>
              <a:rPr lang="en-GB" sz="2400" dirty="0"/>
              <a:t>He wanted to be an artist, filmmaker or illustrator but felt discouraged by the pressure of social norms favouring a stable salaried job over creative pursuits.</a:t>
            </a:r>
          </a:p>
          <a:p>
            <a:r>
              <a:rPr lang="en-GB" sz="2400" dirty="0"/>
              <a:t>Eventually, he shifted his creative focus to making films with a friend who had a 8mm camera</a:t>
            </a:r>
          </a:p>
          <a:p>
            <a:r>
              <a:rPr lang="en-GB" sz="2400" dirty="0"/>
              <a:t>Before starting his career in the video game industry he attended university studying economics.</a:t>
            </a:r>
            <a:endParaRPr lang="en-IE" sz="2400" dirty="0"/>
          </a:p>
        </p:txBody>
      </p:sp>
      <p:sp>
        <p:nvSpPr>
          <p:cNvPr id="5" name="Date Placeholder 4">
            <a:extLst>
              <a:ext uri="{FF2B5EF4-FFF2-40B4-BE49-F238E27FC236}">
                <a16:creationId xmlns:a16="http://schemas.microsoft.com/office/drawing/2014/main" id="{9EC57624-2517-41F8-88CA-EDC5D94066B0}"/>
              </a:ext>
            </a:extLst>
          </p:cNvPr>
          <p:cNvSpPr>
            <a:spLocks noGrp="1"/>
          </p:cNvSpPr>
          <p:nvPr>
            <p:ph type="dt" sz="half" idx="10"/>
          </p:nvPr>
        </p:nvSpPr>
        <p:spPr/>
        <p:txBody>
          <a:bodyPr/>
          <a:lstStyle/>
          <a:p>
            <a:fld id="{22E97C48-5693-458C-8AD2-FC6E14EA9098}" type="datetime1">
              <a:rPr lang="en-US" noProof="0" smtClean="0"/>
              <a:t>11/18/2019</a:t>
            </a:fld>
            <a:endParaRPr lang="en-US" noProof="0"/>
          </a:p>
        </p:txBody>
      </p:sp>
      <p:sp>
        <p:nvSpPr>
          <p:cNvPr id="6" name="Footer Placeholder 5">
            <a:extLst>
              <a:ext uri="{FF2B5EF4-FFF2-40B4-BE49-F238E27FC236}">
                <a16:creationId xmlns:a16="http://schemas.microsoft.com/office/drawing/2014/main" id="{13DE1BAD-AC41-4D84-946D-FA1A1A5B47C4}"/>
              </a:ext>
            </a:extLst>
          </p:cNvPr>
          <p:cNvSpPr>
            <a:spLocks noGrp="1"/>
          </p:cNvSpPr>
          <p:nvPr>
            <p:ph type="ftr" sz="quarter" idx="11"/>
          </p:nvPr>
        </p:nvSpPr>
        <p:spPr/>
        <p:txBody>
          <a:bodyPr/>
          <a:lstStyle/>
          <a:p>
            <a:r>
              <a:rPr lang="en-US" noProof="0"/>
              <a:t>Robert Fox SSD1 Communications</a:t>
            </a:r>
          </a:p>
        </p:txBody>
      </p:sp>
    </p:spTree>
    <p:extLst>
      <p:ext uri="{BB962C8B-B14F-4D97-AF65-F5344CB8AC3E}">
        <p14:creationId xmlns:p14="http://schemas.microsoft.com/office/powerpoint/2010/main" val="20441273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5BFF-A889-4B62-BCD4-168715A631DF}"/>
              </a:ext>
            </a:extLst>
          </p:cNvPr>
          <p:cNvSpPr>
            <a:spLocks noGrp="1"/>
          </p:cNvSpPr>
          <p:nvPr>
            <p:ph type="title"/>
          </p:nvPr>
        </p:nvSpPr>
        <p:spPr>
          <a:xfrm>
            <a:off x="762000" y="229382"/>
            <a:ext cx="3833906" cy="1140027"/>
          </a:xfrm>
        </p:spPr>
        <p:txBody>
          <a:bodyPr>
            <a:normAutofit/>
          </a:bodyPr>
          <a:lstStyle/>
          <a:p>
            <a:r>
              <a:rPr lang="en-US" sz="7200" u="sng" dirty="0"/>
              <a:t>Work</a:t>
            </a:r>
          </a:p>
        </p:txBody>
      </p:sp>
      <p:sp>
        <p:nvSpPr>
          <p:cNvPr id="19" name="Content Placeholder 18">
            <a:extLst>
              <a:ext uri="{FF2B5EF4-FFF2-40B4-BE49-F238E27FC236}">
                <a16:creationId xmlns:a16="http://schemas.microsoft.com/office/drawing/2014/main" id="{C8822230-E7F6-4AEC-86F1-6874B8C03BA4}"/>
              </a:ext>
            </a:extLst>
          </p:cNvPr>
          <p:cNvSpPr>
            <a:spLocks noGrp="1"/>
          </p:cNvSpPr>
          <p:nvPr>
            <p:ph idx="1"/>
          </p:nvPr>
        </p:nvSpPr>
        <p:spPr>
          <a:xfrm>
            <a:off x="5138612" y="1295790"/>
            <a:ext cx="1944000" cy="5026633"/>
          </a:xfrm>
        </p:spPr>
        <p:txBody>
          <a:bodyPr/>
          <a:lstStyle/>
          <a:p>
            <a:r>
              <a:rPr lang="en-US" sz="2400" dirty="0"/>
              <a:t>1986:</a:t>
            </a:r>
          </a:p>
          <a:p>
            <a:r>
              <a:rPr lang="en-US" sz="2000" dirty="0"/>
              <a:t>Kojima joins the video game industry in </a:t>
            </a:r>
            <a:r>
              <a:rPr lang="en-US" sz="2000" b="1" dirty="0"/>
              <a:t>Konami’s</a:t>
            </a:r>
            <a:r>
              <a:rPr lang="en-US" sz="2000" dirty="0"/>
              <a:t> MSX home computer division.</a:t>
            </a:r>
          </a:p>
        </p:txBody>
      </p:sp>
      <p:sp>
        <p:nvSpPr>
          <p:cNvPr id="20" name="Text Placeholder 19">
            <a:extLst>
              <a:ext uri="{FF2B5EF4-FFF2-40B4-BE49-F238E27FC236}">
                <a16:creationId xmlns:a16="http://schemas.microsoft.com/office/drawing/2014/main" id="{72DB73E6-C510-4010-99CD-13C274B57E5B}"/>
              </a:ext>
            </a:extLst>
          </p:cNvPr>
          <p:cNvSpPr>
            <a:spLocks noGrp="1"/>
          </p:cNvSpPr>
          <p:nvPr>
            <p:ph type="body" sz="quarter" idx="13"/>
          </p:nvPr>
        </p:nvSpPr>
        <p:spPr>
          <a:xfrm>
            <a:off x="7295806" y="1295791"/>
            <a:ext cx="1943100" cy="5026632"/>
          </a:xfrm>
        </p:spPr>
        <p:txBody>
          <a:bodyPr/>
          <a:lstStyle/>
          <a:p>
            <a:r>
              <a:rPr lang="en-US" sz="2400" dirty="0"/>
              <a:t>1998:</a:t>
            </a:r>
          </a:p>
          <a:p>
            <a:r>
              <a:rPr lang="en-US" sz="2000" dirty="0"/>
              <a:t>Kojima’s first major success for his work on his iconic series </a:t>
            </a:r>
            <a:r>
              <a:rPr lang="en-US" sz="2000" b="1" dirty="0"/>
              <a:t>Metal Gear Solid</a:t>
            </a:r>
            <a:r>
              <a:rPr lang="en-US" sz="2000" dirty="0"/>
              <a:t> for the PS1 .</a:t>
            </a:r>
          </a:p>
        </p:txBody>
      </p:sp>
      <p:sp>
        <p:nvSpPr>
          <p:cNvPr id="21" name="Text Placeholder 20">
            <a:extLst>
              <a:ext uri="{FF2B5EF4-FFF2-40B4-BE49-F238E27FC236}">
                <a16:creationId xmlns:a16="http://schemas.microsoft.com/office/drawing/2014/main" id="{F544916F-9E82-4943-9F03-05F7811ACC2E}"/>
              </a:ext>
            </a:extLst>
          </p:cNvPr>
          <p:cNvSpPr>
            <a:spLocks noGrp="1"/>
          </p:cNvSpPr>
          <p:nvPr>
            <p:ph type="body" sz="quarter" idx="14"/>
          </p:nvPr>
        </p:nvSpPr>
        <p:spPr>
          <a:xfrm>
            <a:off x="9428163" y="1295791"/>
            <a:ext cx="1943100" cy="5026632"/>
          </a:xfrm>
        </p:spPr>
        <p:txBody>
          <a:bodyPr/>
          <a:lstStyle/>
          <a:p>
            <a:r>
              <a:rPr lang="en-US" sz="2400" dirty="0"/>
              <a:t>2019:</a:t>
            </a:r>
          </a:p>
          <a:p>
            <a:r>
              <a:rPr lang="en-US" sz="2000" dirty="0"/>
              <a:t>Kojima releases his first independent title </a:t>
            </a:r>
            <a:r>
              <a:rPr lang="en-US" sz="2000" b="1" dirty="0"/>
              <a:t>Death Stranding </a:t>
            </a:r>
            <a:r>
              <a:rPr lang="en-US" sz="2000" dirty="0"/>
              <a:t>under his own company.</a:t>
            </a:r>
          </a:p>
        </p:txBody>
      </p:sp>
      <p:sp>
        <p:nvSpPr>
          <p:cNvPr id="22" name="Text Placeholder 21">
            <a:extLst>
              <a:ext uri="{FF2B5EF4-FFF2-40B4-BE49-F238E27FC236}">
                <a16:creationId xmlns:a16="http://schemas.microsoft.com/office/drawing/2014/main" id="{ADB68C1C-48A6-4CB6-AEB1-1B5B9EB9AA30}"/>
              </a:ext>
            </a:extLst>
          </p:cNvPr>
          <p:cNvSpPr>
            <a:spLocks noGrp="1"/>
          </p:cNvSpPr>
          <p:nvPr>
            <p:ph type="body" sz="quarter" idx="15"/>
          </p:nvPr>
        </p:nvSpPr>
        <p:spPr>
          <a:xfrm flipH="1">
            <a:off x="12191999" y="5960558"/>
            <a:ext cx="45719" cy="45719"/>
          </a:xfrm>
        </p:spPr>
        <p:txBody>
          <a:bodyPr/>
          <a:lstStyle/>
          <a:p>
            <a:r>
              <a:rPr lang="en-US" dirty="0"/>
              <a:t>1</a:t>
            </a:r>
          </a:p>
        </p:txBody>
      </p:sp>
      <p:sp>
        <p:nvSpPr>
          <p:cNvPr id="23" name="Text Placeholder 22">
            <a:extLst>
              <a:ext uri="{FF2B5EF4-FFF2-40B4-BE49-F238E27FC236}">
                <a16:creationId xmlns:a16="http://schemas.microsoft.com/office/drawing/2014/main" id="{3C345EEF-8EE2-4AFF-A515-F49E6FA7CAD4}"/>
              </a:ext>
            </a:extLst>
          </p:cNvPr>
          <p:cNvSpPr>
            <a:spLocks noGrp="1"/>
          </p:cNvSpPr>
          <p:nvPr>
            <p:ph type="body" sz="quarter" idx="16"/>
          </p:nvPr>
        </p:nvSpPr>
        <p:spPr>
          <a:xfrm flipH="1" flipV="1">
            <a:off x="12147554" y="5607592"/>
            <a:ext cx="45719" cy="158208"/>
          </a:xfrm>
        </p:spPr>
        <p:txBody>
          <a:bodyPr>
            <a:normAutofit fontScale="32500" lnSpcReduction="20000"/>
          </a:bodyPr>
          <a:lstStyle/>
          <a:p>
            <a:r>
              <a:rPr lang="en-US"/>
              <a:t>2</a:t>
            </a:r>
          </a:p>
        </p:txBody>
      </p:sp>
      <p:sp>
        <p:nvSpPr>
          <p:cNvPr id="24" name="Text Placeholder 23">
            <a:extLst>
              <a:ext uri="{FF2B5EF4-FFF2-40B4-BE49-F238E27FC236}">
                <a16:creationId xmlns:a16="http://schemas.microsoft.com/office/drawing/2014/main" id="{C3C9C68B-77C0-41C6-AE3E-6C1B595CDE75}"/>
              </a:ext>
            </a:extLst>
          </p:cNvPr>
          <p:cNvSpPr>
            <a:spLocks noGrp="1"/>
          </p:cNvSpPr>
          <p:nvPr>
            <p:ph type="body" sz="quarter" idx="17"/>
          </p:nvPr>
        </p:nvSpPr>
        <p:spPr>
          <a:xfrm flipH="1" flipV="1">
            <a:off x="10813712" y="2278380"/>
            <a:ext cx="59806" cy="45719"/>
          </a:xfrm>
        </p:spPr>
        <p:txBody>
          <a:bodyPr>
            <a:normAutofit fontScale="25000" lnSpcReduction="20000"/>
          </a:bodyPr>
          <a:lstStyle/>
          <a:p>
            <a:r>
              <a:rPr lang="en-US" dirty="0"/>
              <a:t>3</a:t>
            </a:r>
          </a:p>
        </p:txBody>
      </p:sp>
      <p:sp>
        <p:nvSpPr>
          <p:cNvPr id="16" name="Text Placeholder 15">
            <a:extLst>
              <a:ext uri="{FF2B5EF4-FFF2-40B4-BE49-F238E27FC236}">
                <a16:creationId xmlns:a16="http://schemas.microsoft.com/office/drawing/2014/main" id="{A761FA4B-43B9-4C0B-BD10-1127709C9786}"/>
              </a:ext>
            </a:extLst>
          </p:cNvPr>
          <p:cNvSpPr>
            <a:spLocks noGrp="1"/>
          </p:cNvSpPr>
          <p:nvPr>
            <p:ph type="body" sz="quarter" idx="18"/>
          </p:nvPr>
        </p:nvSpPr>
        <p:spPr>
          <a:xfrm>
            <a:off x="233082" y="1212802"/>
            <a:ext cx="4371468" cy="5026633"/>
          </a:xfrm>
        </p:spPr>
        <p:txBody>
          <a:bodyPr>
            <a:noAutofit/>
          </a:bodyPr>
          <a:lstStyle/>
          <a:p>
            <a:r>
              <a:rPr lang="en-US" sz="2400" dirty="0"/>
              <a:t>Kojima has written, directed and produced around </a:t>
            </a:r>
            <a:r>
              <a:rPr lang="en-US" sz="2400" i="1" dirty="0"/>
              <a:t>16 titles </a:t>
            </a:r>
            <a:r>
              <a:rPr lang="en-US" sz="2400" dirty="0"/>
              <a:t>spanning </a:t>
            </a:r>
            <a:r>
              <a:rPr lang="en-US" sz="2400" i="1" dirty="0"/>
              <a:t>over 30 years</a:t>
            </a:r>
            <a:r>
              <a:rPr lang="en-US" sz="2400" dirty="0"/>
              <a:t>.</a:t>
            </a:r>
          </a:p>
          <a:p>
            <a:endParaRPr lang="en-US" sz="2400" dirty="0"/>
          </a:p>
          <a:p>
            <a:r>
              <a:rPr lang="en-US" sz="2400" dirty="0"/>
              <a:t>Most of his career was spent working at </a:t>
            </a:r>
            <a:r>
              <a:rPr lang="en-US" sz="2400" b="1" dirty="0"/>
              <a:t>Konami</a:t>
            </a:r>
            <a:r>
              <a:rPr lang="en-US" sz="2400" dirty="0"/>
              <a:t>.</a:t>
            </a:r>
          </a:p>
          <a:p>
            <a:endParaRPr lang="en-US" sz="2400" dirty="0"/>
          </a:p>
          <a:p>
            <a:r>
              <a:rPr lang="en-US" sz="2400" dirty="0"/>
              <a:t>Recently however, he has taken a venture of his own and started  making games under his own company, </a:t>
            </a:r>
            <a:r>
              <a:rPr lang="en-US" sz="2400" b="1" dirty="0"/>
              <a:t>Kojima Productions</a:t>
            </a:r>
            <a:r>
              <a:rPr lang="en-US" sz="24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0633" y="1369410"/>
            <a:ext cx="1373999" cy="134541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8764" y="1295790"/>
            <a:ext cx="1358900" cy="134541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1" b="1086"/>
          <a:stretch/>
        </p:blipFill>
        <p:spPr>
          <a:xfrm>
            <a:off x="5197636" y="1630142"/>
            <a:ext cx="1943101" cy="404846"/>
          </a:xfrm>
          <a:prstGeom prst="rect">
            <a:avLst/>
          </a:prstGeom>
        </p:spPr>
      </p:pic>
      <p:sp>
        <p:nvSpPr>
          <p:cNvPr id="7" name="Date Placeholder 6">
            <a:extLst>
              <a:ext uri="{FF2B5EF4-FFF2-40B4-BE49-F238E27FC236}">
                <a16:creationId xmlns:a16="http://schemas.microsoft.com/office/drawing/2014/main" id="{B1B59136-6465-4497-A34D-03FD06CC97A2}"/>
              </a:ext>
            </a:extLst>
          </p:cNvPr>
          <p:cNvSpPr>
            <a:spLocks noGrp="1"/>
          </p:cNvSpPr>
          <p:nvPr>
            <p:ph type="dt" sz="half" idx="10"/>
          </p:nvPr>
        </p:nvSpPr>
        <p:spPr>
          <a:xfrm>
            <a:off x="7556407" y="6396042"/>
            <a:ext cx="3814856" cy="365125"/>
          </a:xfrm>
        </p:spPr>
        <p:txBody>
          <a:bodyPr/>
          <a:lstStyle/>
          <a:p>
            <a:endParaRPr lang="en-US" noProof="0" dirty="0"/>
          </a:p>
        </p:txBody>
      </p:sp>
      <p:sp>
        <p:nvSpPr>
          <p:cNvPr id="8" name="Footer Placeholder 7">
            <a:extLst>
              <a:ext uri="{FF2B5EF4-FFF2-40B4-BE49-F238E27FC236}">
                <a16:creationId xmlns:a16="http://schemas.microsoft.com/office/drawing/2014/main" id="{4A657506-C29B-44BA-B38A-9739D9B5322D}"/>
              </a:ext>
            </a:extLst>
          </p:cNvPr>
          <p:cNvSpPr>
            <a:spLocks noGrp="1"/>
          </p:cNvSpPr>
          <p:nvPr>
            <p:ph type="ftr" sz="quarter" idx="11"/>
          </p:nvPr>
        </p:nvSpPr>
        <p:spPr>
          <a:xfrm>
            <a:off x="771525" y="6322423"/>
            <a:ext cx="3814856" cy="365125"/>
          </a:xfrm>
        </p:spPr>
        <p:txBody>
          <a:bodyPr/>
          <a:lstStyle/>
          <a:p>
            <a:r>
              <a:rPr lang="en-US" noProof="0" dirty="0"/>
              <a:t>Robert Fox SSD1 Communications</a:t>
            </a:r>
          </a:p>
        </p:txBody>
      </p:sp>
    </p:spTree>
    <p:extLst>
      <p:ext uri="{BB962C8B-B14F-4D97-AF65-F5344CB8AC3E}">
        <p14:creationId xmlns:p14="http://schemas.microsoft.com/office/powerpoint/2010/main" val="37491185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wipe(down)">
                                      <p:cBhvr>
                                        <p:cTn id="7" dur="500"/>
                                        <p:tgtEl>
                                          <p:spTgt spid="1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9">
                                            <p:txEl>
                                              <p:pRg st="1" end="1"/>
                                            </p:txEl>
                                          </p:spTgt>
                                        </p:tgtEl>
                                        <p:attrNameLst>
                                          <p:attrName>style.visibility</p:attrName>
                                        </p:attrNameLst>
                                      </p:cBhvr>
                                      <p:to>
                                        <p:strVal val="visible"/>
                                      </p:to>
                                    </p:set>
                                    <p:animEffect transition="in" filter="wipe(down)">
                                      <p:cBhvr>
                                        <p:cTn id="10" dur="500"/>
                                        <p:tgtEl>
                                          <p:spTgt spid="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Effect transition="in" filter="fade">
                                      <p:cBhvr>
                                        <p:cTn id="15" dur="1000"/>
                                        <p:tgtEl>
                                          <p:spTgt spid="20">
                                            <p:txEl>
                                              <p:pRg st="0" end="0"/>
                                            </p:txEl>
                                          </p:spTgt>
                                        </p:tgtEl>
                                      </p:cBhvr>
                                    </p:animEffect>
                                    <p:anim calcmode="lin" valueType="num">
                                      <p:cBhvr>
                                        <p:cTn id="16"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20">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20">
                                            <p:txEl>
                                              <p:pRg st="1" end="1"/>
                                            </p:txEl>
                                          </p:spTgt>
                                        </p:tgtEl>
                                        <p:attrNameLst>
                                          <p:attrName>style.visibility</p:attrName>
                                        </p:attrNameLst>
                                      </p:cBhvr>
                                      <p:to>
                                        <p:strVal val="visible"/>
                                      </p:to>
                                    </p:set>
                                    <p:animEffect transition="in" filter="fade">
                                      <p:cBhvr>
                                        <p:cTn id="20" dur="1000"/>
                                        <p:tgtEl>
                                          <p:spTgt spid="20">
                                            <p:txEl>
                                              <p:pRg st="1" end="1"/>
                                            </p:txEl>
                                          </p:spTgt>
                                        </p:tgtEl>
                                      </p:cBhvr>
                                    </p:animEffect>
                                    <p:anim calcmode="lin" valueType="num">
                                      <p:cBhvr>
                                        <p:cTn id="21" dur="1000" fill="hold"/>
                                        <p:tgtEl>
                                          <p:spTgt spid="20">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2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1">
                                            <p:txEl>
                                              <p:pRg st="1" end="1"/>
                                            </p:txEl>
                                          </p:spTgt>
                                        </p:tgtEl>
                                        <p:attrNameLst>
                                          <p:attrName>style.visibility</p:attrName>
                                        </p:attrNameLst>
                                      </p:cBhvr>
                                      <p:to>
                                        <p:strVal val="visible"/>
                                      </p:to>
                                    </p:set>
                                    <p:animEffect transition="in" filter="wipe(down)">
                                      <p:cBhvr>
                                        <p:cTn id="27" dur="500"/>
                                        <p:tgtEl>
                                          <p:spTgt spid="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99800"/>
            <a:ext cx="4885765" cy="2858400"/>
          </a:xfrm>
        </p:spPr>
        <p:txBody>
          <a:bodyPr>
            <a:noAutofit/>
          </a:bodyPr>
          <a:lstStyle/>
          <a:p>
            <a:r>
              <a:rPr lang="en-IE" sz="7200" dirty="0"/>
              <a:t>Early work at </a:t>
            </a:r>
            <a:r>
              <a:rPr lang="en-IE" sz="7200" b="1" dirty="0"/>
              <a:t>KONAMI</a:t>
            </a:r>
          </a:p>
        </p:txBody>
      </p:sp>
      <p:sp>
        <p:nvSpPr>
          <p:cNvPr id="4" name="Content Placeholder 3"/>
          <p:cNvSpPr>
            <a:spLocks noGrp="1"/>
          </p:cNvSpPr>
          <p:nvPr>
            <p:ph idx="1"/>
          </p:nvPr>
        </p:nvSpPr>
        <p:spPr>
          <a:xfrm>
            <a:off x="4885765" y="0"/>
            <a:ext cx="7306235" cy="6858000"/>
          </a:xfrm>
        </p:spPr>
        <p:txBody>
          <a:bodyPr>
            <a:noAutofit/>
          </a:bodyPr>
          <a:lstStyle/>
          <a:p>
            <a:r>
              <a:rPr lang="en-GB" sz="2400" dirty="0"/>
              <a:t>Kojima's gameplay ideas were often overlooked initially, and due to his lack of familiarity with programming was repeatedly snubbed for his failures in his initial years at Konami.</a:t>
            </a:r>
          </a:p>
          <a:p>
            <a:r>
              <a:rPr lang="en-IE" sz="2400" dirty="0"/>
              <a:t>After working as assistant director on “</a:t>
            </a:r>
            <a:r>
              <a:rPr lang="en-IE" sz="2400" b="1" dirty="0"/>
              <a:t>Penguin Adventure</a:t>
            </a:r>
            <a:r>
              <a:rPr lang="en-IE" sz="2400" dirty="0"/>
              <a:t>” and building some repour within the company he was asked to take over a project titled “</a:t>
            </a:r>
            <a:r>
              <a:rPr lang="en-IE" sz="2400" b="1" dirty="0"/>
              <a:t>Metal Gear</a:t>
            </a:r>
            <a:r>
              <a:rPr lang="en-IE" sz="2400" dirty="0"/>
              <a:t>”.</a:t>
            </a:r>
          </a:p>
          <a:p>
            <a:r>
              <a:rPr lang="en-IE" sz="2400" dirty="0"/>
              <a:t>This was to be an action focused game however, the hardware limitations were too restrictive. </a:t>
            </a:r>
            <a:r>
              <a:rPr lang="en-GB" sz="2400" dirty="0"/>
              <a:t> Inspired by </a:t>
            </a:r>
            <a:r>
              <a:rPr lang="en-GB" sz="2400" i="1" dirty="0"/>
              <a:t>The Great Escape</a:t>
            </a:r>
            <a:r>
              <a:rPr lang="en-GB" sz="2400" dirty="0"/>
              <a:t>, Kojima altered the gameplay to focus instead, on sneaking.</a:t>
            </a:r>
          </a:p>
          <a:p>
            <a:r>
              <a:rPr lang="en-GB" sz="2400" b="1" dirty="0"/>
              <a:t>Metal Gear </a:t>
            </a:r>
            <a:r>
              <a:rPr lang="en-GB" sz="2400" dirty="0"/>
              <a:t>is one of the earliest examples of the stealth action game genre, where avoiding encounters with the enemies is emphasized over direct combat.</a:t>
            </a:r>
            <a:endParaRPr lang="en-IE" sz="2400" dirty="0"/>
          </a:p>
        </p:txBody>
      </p:sp>
      <p:sp>
        <p:nvSpPr>
          <p:cNvPr id="5" name="Date Placeholder 4">
            <a:extLst>
              <a:ext uri="{FF2B5EF4-FFF2-40B4-BE49-F238E27FC236}">
                <a16:creationId xmlns:a16="http://schemas.microsoft.com/office/drawing/2014/main" id="{556A3C8C-697C-4198-ABDB-34D1A86EBA30}"/>
              </a:ext>
            </a:extLst>
          </p:cNvPr>
          <p:cNvSpPr>
            <a:spLocks noGrp="1"/>
          </p:cNvSpPr>
          <p:nvPr>
            <p:ph type="dt" sz="half" idx="10"/>
          </p:nvPr>
        </p:nvSpPr>
        <p:spPr>
          <a:xfrm>
            <a:off x="535455" y="5831448"/>
            <a:ext cx="3814856" cy="365125"/>
          </a:xfrm>
        </p:spPr>
        <p:txBody>
          <a:bodyPr/>
          <a:lstStyle/>
          <a:p>
            <a:fld id="{8BC8A6BA-26D8-4EB7-8A4E-18D99ED6AA30}" type="datetime1">
              <a:rPr lang="en-US" noProof="0" smtClean="0"/>
              <a:t>11/18/2019</a:t>
            </a:fld>
            <a:endParaRPr lang="en-US" noProof="0" dirty="0"/>
          </a:p>
        </p:txBody>
      </p:sp>
      <p:sp>
        <p:nvSpPr>
          <p:cNvPr id="6" name="Footer Placeholder 5">
            <a:extLst>
              <a:ext uri="{FF2B5EF4-FFF2-40B4-BE49-F238E27FC236}">
                <a16:creationId xmlns:a16="http://schemas.microsoft.com/office/drawing/2014/main" id="{B01B05F8-DD8C-4E6B-9AE7-6439CF895D86}"/>
              </a:ext>
            </a:extLst>
          </p:cNvPr>
          <p:cNvSpPr>
            <a:spLocks noGrp="1"/>
          </p:cNvSpPr>
          <p:nvPr>
            <p:ph type="ftr" sz="quarter" idx="11"/>
          </p:nvPr>
        </p:nvSpPr>
        <p:spPr>
          <a:xfrm>
            <a:off x="681318" y="6196573"/>
            <a:ext cx="3814856" cy="365125"/>
          </a:xfrm>
        </p:spPr>
        <p:txBody>
          <a:bodyPr/>
          <a:lstStyle/>
          <a:p>
            <a:r>
              <a:rPr lang="en-US" noProof="0" dirty="0"/>
              <a:t>Robert Fox SSD1 Communications</a:t>
            </a:r>
          </a:p>
        </p:txBody>
      </p:sp>
    </p:spTree>
    <p:extLst>
      <p:ext uri="{BB962C8B-B14F-4D97-AF65-F5344CB8AC3E}">
        <p14:creationId xmlns:p14="http://schemas.microsoft.com/office/powerpoint/2010/main" val="11973502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066F0-711D-4417-B2DC-889D93118C0E}"/>
              </a:ext>
            </a:extLst>
          </p:cNvPr>
          <p:cNvSpPr>
            <a:spLocks noGrp="1"/>
          </p:cNvSpPr>
          <p:nvPr>
            <p:ph type="title"/>
          </p:nvPr>
        </p:nvSpPr>
        <p:spPr>
          <a:xfrm>
            <a:off x="762000" y="559677"/>
            <a:ext cx="3833906" cy="3528229"/>
          </a:xfrm>
        </p:spPr>
        <p:txBody>
          <a:bodyPr>
            <a:normAutofit/>
          </a:bodyPr>
          <a:lstStyle/>
          <a:p>
            <a:r>
              <a:rPr lang="en-IE" sz="6000" dirty="0"/>
              <a:t>90’s at </a:t>
            </a:r>
            <a:r>
              <a:rPr lang="en-IE" sz="6000" b="1" dirty="0"/>
              <a:t>KONAMI</a:t>
            </a:r>
          </a:p>
        </p:txBody>
      </p:sp>
      <p:sp>
        <p:nvSpPr>
          <p:cNvPr id="4" name="Content Placeholder 3">
            <a:extLst>
              <a:ext uri="{FF2B5EF4-FFF2-40B4-BE49-F238E27FC236}">
                <a16:creationId xmlns:a16="http://schemas.microsoft.com/office/drawing/2014/main" id="{E449F4F2-8F18-47C8-8923-1BC9B0A3D914}"/>
              </a:ext>
            </a:extLst>
          </p:cNvPr>
          <p:cNvSpPr>
            <a:spLocks noGrp="1"/>
          </p:cNvSpPr>
          <p:nvPr>
            <p:ph idx="1"/>
          </p:nvPr>
        </p:nvSpPr>
        <p:spPr>
          <a:xfrm>
            <a:off x="5005138" y="320842"/>
            <a:ext cx="6778874" cy="6079958"/>
          </a:xfrm>
        </p:spPr>
        <p:txBody>
          <a:bodyPr>
            <a:normAutofit fontScale="92500"/>
          </a:bodyPr>
          <a:lstStyle/>
          <a:p>
            <a:r>
              <a:rPr lang="en-IE" sz="2400" b="1" dirty="0"/>
              <a:t>Metal Gear 2: Solid Snake </a:t>
            </a:r>
            <a:r>
              <a:rPr lang="en-IE" sz="2400" dirty="0"/>
              <a:t>released in </a:t>
            </a:r>
            <a:r>
              <a:rPr lang="en-IE" sz="2400" b="1" i="1" dirty="0"/>
              <a:t>1990</a:t>
            </a:r>
            <a:r>
              <a:rPr lang="en-IE" sz="2400" dirty="0"/>
              <a:t> and further evolved Kojima’s stealth game genre. </a:t>
            </a:r>
            <a:r>
              <a:rPr lang="en-GB" sz="2400" dirty="0"/>
              <a:t>The player had more abilities, such as crouching, crawling into hiding spots and air ducts, distracting guards by knocking on surfaces, and using a radar to plan ahead. The enemies had improved  AI and the game also had improved graphics and a complex storyline dealing with themes such as the nature of warfare and nuclear disarmament</a:t>
            </a:r>
          </a:p>
          <a:p>
            <a:r>
              <a:rPr lang="en-GB" sz="2400" dirty="0"/>
              <a:t>In </a:t>
            </a:r>
            <a:r>
              <a:rPr lang="en-GB" sz="2400" b="1" i="1" dirty="0"/>
              <a:t>1994</a:t>
            </a:r>
            <a:r>
              <a:rPr lang="en-GB" sz="2400" dirty="0"/>
              <a:t>, Kojima released </a:t>
            </a:r>
            <a:r>
              <a:rPr lang="en-GB" sz="2400" b="1" u="sng" dirty="0" err="1"/>
              <a:t>Policenauts</a:t>
            </a:r>
            <a:r>
              <a:rPr lang="en-GB" sz="2400" dirty="0"/>
              <a:t>, a film noir-science fiction-themed adventure game set in a space colony.</a:t>
            </a:r>
          </a:p>
          <a:p>
            <a:r>
              <a:rPr lang="en-IE" sz="2400" dirty="0"/>
              <a:t>During this time Kojima began to adapt certain art styles to his games which brought his concepts to life and made his work easily recognizable.</a:t>
            </a:r>
          </a:p>
        </p:txBody>
      </p:sp>
      <p:sp>
        <p:nvSpPr>
          <p:cNvPr id="5" name="Date Placeholder 4">
            <a:extLst>
              <a:ext uri="{FF2B5EF4-FFF2-40B4-BE49-F238E27FC236}">
                <a16:creationId xmlns:a16="http://schemas.microsoft.com/office/drawing/2014/main" id="{45E3324A-4895-466A-995D-D8F8CE8AFBF7}"/>
              </a:ext>
            </a:extLst>
          </p:cNvPr>
          <p:cNvSpPr>
            <a:spLocks noGrp="1"/>
          </p:cNvSpPr>
          <p:nvPr>
            <p:ph type="dt" sz="half" idx="10"/>
          </p:nvPr>
        </p:nvSpPr>
        <p:spPr/>
        <p:txBody>
          <a:bodyPr/>
          <a:lstStyle/>
          <a:p>
            <a:fld id="{37EE6810-2C93-414E-8824-27C1E7C702E0}" type="datetime1">
              <a:rPr lang="en-US" noProof="0" smtClean="0"/>
              <a:t>11/18/2019</a:t>
            </a:fld>
            <a:endParaRPr lang="en-US" noProof="0"/>
          </a:p>
        </p:txBody>
      </p:sp>
      <p:sp>
        <p:nvSpPr>
          <p:cNvPr id="6" name="Footer Placeholder 5">
            <a:extLst>
              <a:ext uri="{FF2B5EF4-FFF2-40B4-BE49-F238E27FC236}">
                <a16:creationId xmlns:a16="http://schemas.microsoft.com/office/drawing/2014/main" id="{8567A2A0-CE2A-417F-B8BA-922A567E42F8}"/>
              </a:ext>
            </a:extLst>
          </p:cNvPr>
          <p:cNvSpPr>
            <a:spLocks noGrp="1"/>
          </p:cNvSpPr>
          <p:nvPr>
            <p:ph type="ftr" sz="quarter" idx="11"/>
          </p:nvPr>
        </p:nvSpPr>
        <p:spPr/>
        <p:txBody>
          <a:bodyPr/>
          <a:lstStyle/>
          <a:p>
            <a:r>
              <a:rPr lang="en-US" noProof="0"/>
              <a:t>Robert Fox SSD1 Communications</a:t>
            </a:r>
          </a:p>
        </p:txBody>
      </p:sp>
    </p:spTree>
    <p:extLst>
      <p:ext uri="{BB962C8B-B14F-4D97-AF65-F5344CB8AC3E}">
        <p14:creationId xmlns:p14="http://schemas.microsoft.com/office/powerpoint/2010/main" val="31309398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F6AB5-E76E-45EE-91C0-36AAF3DBF272}"/>
              </a:ext>
            </a:extLst>
          </p:cNvPr>
          <p:cNvSpPr>
            <a:spLocks noGrp="1"/>
          </p:cNvSpPr>
          <p:nvPr>
            <p:ph type="title"/>
          </p:nvPr>
        </p:nvSpPr>
        <p:spPr>
          <a:xfrm>
            <a:off x="3586" y="0"/>
            <a:ext cx="4877616" cy="1270000"/>
          </a:xfrm>
        </p:spPr>
        <p:txBody>
          <a:bodyPr>
            <a:normAutofit fontScale="90000"/>
          </a:bodyPr>
          <a:lstStyle/>
          <a:p>
            <a:r>
              <a:rPr lang="en-IE" u="sng" dirty="0"/>
              <a:t>Kojima’s</a:t>
            </a:r>
            <a:r>
              <a:rPr lang="en-IE" b="1" u="sng" dirty="0"/>
              <a:t> </a:t>
            </a:r>
            <a:r>
              <a:rPr lang="en-IE" u="sng" dirty="0"/>
              <a:t>first major  success</a:t>
            </a:r>
          </a:p>
        </p:txBody>
      </p:sp>
      <p:sp>
        <p:nvSpPr>
          <p:cNvPr id="4" name="Text Placeholder 3">
            <a:extLst>
              <a:ext uri="{FF2B5EF4-FFF2-40B4-BE49-F238E27FC236}">
                <a16:creationId xmlns:a16="http://schemas.microsoft.com/office/drawing/2014/main" id="{4EB2372B-FCEE-4E73-999E-0626CDD1CD05}"/>
              </a:ext>
            </a:extLst>
          </p:cNvPr>
          <p:cNvSpPr>
            <a:spLocks noGrp="1"/>
          </p:cNvSpPr>
          <p:nvPr>
            <p:ph type="body" sz="quarter" idx="18"/>
          </p:nvPr>
        </p:nvSpPr>
        <p:spPr>
          <a:xfrm>
            <a:off x="0" y="1270000"/>
            <a:ext cx="4882995" cy="4937760"/>
          </a:xfrm>
        </p:spPr>
        <p:txBody>
          <a:bodyPr>
            <a:noAutofit/>
          </a:bodyPr>
          <a:lstStyle/>
          <a:p>
            <a:r>
              <a:rPr lang="en-GB" sz="2400" dirty="0"/>
              <a:t>With the release of </a:t>
            </a:r>
            <a:r>
              <a:rPr lang="en-GB" sz="2400" i="1" dirty="0"/>
              <a:t>Metal Gear Solid</a:t>
            </a:r>
            <a:r>
              <a:rPr lang="en-GB" sz="2400" dirty="0"/>
              <a:t> in 1998, Kojima became an international celebrity among the video game media. </a:t>
            </a:r>
            <a:r>
              <a:rPr lang="en-GB" sz="2400" i="1" dirty="0"/>
              <a:t>Metal Gear Solid</a:t>
            </a:r>
            <a:r>
              <a:rPr lang="en-GB" sz="2400" dirty="0"/>
              <a:t> was the first in the </a:t>
            </a:r>
            <a:r>
              <a:rPr lang="en-GB" sz="2400" i="1" dirty="0"/>
              <a:t>Metal Gear</a:t>
            </a:r>
            <a:r>
              <a:rPr lang="en-GB" sz="2400" dirty="0"/>
              <a:t> series to use 3D graphics and voice acting, which gave a more cinematic experience to the game. </a:t>
            </a:r>
            <a:r>
              <a:rPr lang="en-GB" sz="2400" i="1" dirty="0"/>
              <a:t>Metal Gear Solid</a:t>
            </a:r>
            <a:r>
              <a:rPr lang="en-GB" sz="2400" dirty="0"/>
              <a:t> was highly regarded for its well-designed gameplay ,charismatic characters and engaging storyline</a:t>
            </a:r>
            <a:endParaRPr lang="en-IE" sz="2400" dirty="0"/>
          </a:p>
        </p:txBody>
      </p:sp>
      <p:pic>
        <p:nvPicPr>
          <p:cNvPr id="37" name="Picture Placeholder 36" descr="A screenshot of a cell phone&#10;&#10;Description automatically generated">
            <a:extLst>
              <a:ext uri="{FF2B5EF4-FFF2-40B4-BE49-F238E27FC236}">
                <a16:creationId xmlns:a16="http://schemas.microsoft.com/office/drawing/2014/main" id="{1954F027-7EDA-4452-81EB-CD3063CA9260}"/>
              </a:ext>
            </a:extLst>
          </p:cNvPr>
          <p:cNvPicPr>
            <a:picLocks noGrp="1" noChangeAspect="1"/>
          </p:cNvPicPr>
          <p:nvPr>
            <p:ph type="pic" sz="quarter" idx="19"/>
          </p:nvPr>
        </p:nvPicPr>
        <p:blipFill>
          <a:blip r:embed="rId2"/>
          <a:srcRect t="886" b="886"/>
          <a:stretch>
            <a:fillRect/>
          </a:stretch>
        </p:blipFill>
        <p:spPr>
          <a:xfrm>
            <a:off x="4881202" y="442641"/>
            <a:ext cx="7310797" cy="5972717"/>
          </a:xfrm>
        </p:spPr>
      </p:pic>
      <p:sp>
        <p:nvSpPr>
          <p:cNvPr id="6" name="Footer Placeholder 5">
            <a:extLst>
              <a:ext uri="{FF2B5EF4-FFF2-40B4-BE49-F238E27FC236}">
                <a16:creationId xmlns:a16="http://schemas.microsoft.com/office/drawing/2014/main" id="{5BF471E0-40E1-4A47-BA26-621DAD390BC8}"/>
              </a:ext>
            </a:extLst>
          </p:cNvPr>
          <p:cNvSpPr>
            <a:spLocks noGrp="1"/>
          </p:cNvSpPr>
          <p:nvPr>
            <p:ph type="ftr" sz="quarter" idx="11"/>
          </p:nvPr>
        </p:nvSpPr>
        <p:spPr/>
        <p:txBody>
          <a:bodyPr/>
          <a:lstStyle/>
          <a:p>
            <a:r>
              <a:rPr lang="en-US" noProof="0"/>
              <a:t>Robert Fox SSD1 Communications</a:t>
            </a:r>
          </a:p>
        </p:txBody>
      </p:sp>
    </p:spTree>
    <p:extLst>
      <p:ext uri="{BB962C8B-B14F-4D97-AF65-F5344CB8AC3E}">
        <p14:creationId xmlns:p14="http://schemas.microsoft.com/office/powerpoint/2010/main" val="27271715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9FADE8-C4C7-400A-BDF9-E4E8F8FAE3EB}"/>
              </a:ext>
            </a:extLst>
          </p:cNvPr>
          <p:cNvSpPr txBox="1"/>
          <p:nvPr/>
        </p:nvSpPr>
        <p:spPr>
          <a:xfrm>
            <a:off x="152400" y="770965"/>
            <a:ext cx="11483788" cy="5262979"/>
          </a:xfrm>
          <a:prstGeom prst="rect">
            <a:avLst/>
          </a:prstGeom>
          <a:noFill/>
        </p:spPr>
        <p:txBody>
          <a:bodyPr wrap="square" rtlCol="0">
            <a:spAutoFit/>
          </a:bodyPr>
          <a:lstStyle/>
          <a:p>
            <a:pPr marL="285750" indent="-285750">
              <a:buFont typeface="Arial" panose="020B0604020202020204" pitchFamily="34" charset="0"/>
              <a:buChar char="•"/>
            </a:pPr>
            <a:r>
              <a:rPr lang="en-GB" sz="2800" dirty="0"/>
              <a:t>In 2001 Kojima announced a sequel, </a:t>
            </a:r>
            <a:r>
              <a:rPr lang="en-GB" sz="2800" b="1" dirty="0"/>
              <a:t>Metal Gear Solid 2: Sons Of Liberty</a:t>
            </a:r>
            <a:r>
              <a:rPr lang="en-GB" sz="2800" dirty="0"/>
              <a:t>, the game's highly detailed graphics, physics, and expanded gameplay quickly made it one of the most anticipated games at the time.</a:t>
            </a:r>
          </a:p>
          <a:p>
            <a:endParaRPr lang="en-GB" sz="2800" dirty="0"/>
          </a:p>
          <a:p>
            <a:pPr marL="457200" indent="-457200">
              <a:buFont typeface="Arial" panose="020B0604020202020204" pitchFamily="34" charset="0"/>
              <a:buChar char="•"/>
            </a:pPr>
            <a:r>
              <a:rPr lang="en-GB" sz="2800" dirty="0"/>
              <a:t>The game was highly successful and critically acclaimed at release, due to its graphics, gameplay, and storyline, which dealt with myriad philosophical themes.</a:t>
            </a:r>
          </a:p>
          <a:p>
            <a:endParaRPr lang="en-GB" sz="2800" dirty="0"/>
          </a:p>
          <a:p>
            <a:pPr marL="285750" indent="-285750">
              <a:buFont typeface="Arial" panose="020B0604020202020204" pitchFamily="34" charset="0"/>
              <a:buChar char="•"/>
            </a:pPr>
            <a:r>
              <a:rPr lang="en-GB" sz="2800" dirty="0"/>
              <a:t>While </a:t>
            </a:r>
            <a:r>
              <a:rPr lang="en-GB" sz="2800" i="1" dirty="0"/>
              <a:t>Metal Gear Solid 2</a:t>
            </a:r>
            <a:r>
              <a:rPr lang="en-GB" sz="2800" dirty="0"/>
              <a:t> appealed to gamers with the discussion of these themes, the bewildering maze of dialogue and plot revelation in the final hours of the game was a disappointment for many gamers, who expected the Hollywood-style resolution of its forerunner.</a:t>
            </a:r>
            <a:endParaRPr lang="en-IE" sz="2800" dirty="0"/>
          </a:p>
        </p:txBody>
      </p:sp>
      <p:sp>
        <p:nvSpPr>
          <p:cNvPr id="4" name="Date Placeholder 3">
            <a:extLst>
              <a:ext uri="{FF2B5EF4-FFF2-40B4-BE49-F238E27FC236}">
                <a16:creationId xmlns:a16="http://schemas.microsoft.com/office/drawing/2014/main" id="{F51B89D9-B75F-42C3-AE1B-4F70A3102DB4}"/>
              </a:ext>
            </a:extLst>
          </p:cNvPr>
          <p:cNvSpPr>
            <a:spLocks noGrp="1"/>
          </p:cNvSpPr>
          <p:nvPr>
            <p:ph type="dt" sz="half" idx="10"/>
          </p:nvPr>
        </p:nvSpPr>
        <p:spPr/>
        <p:txBody>
          <a:bodyPr/>
          <a:lstStyle/>
          <a:p>
            <a:fld id="{5D3CDA34-829E-4CFF-A316-B6321C48BA59}" type="datetime1">
              <a:rPr lang="en-US" noProof="0" smtClean="0"/>
              <a:t>11/18/2019</a:t>
            </a:fld>
            <a:endParaRPr lang="en-US" noProof="0"/>
          </a:p>
        </p:txBody>
      </p:sp>
      <p:sp>
        <p:nvSpPr>
          <p:cNvPr id="5" name="Footer Placeholder 4">
            <a:extLst>
              <a:ext uri="{FF2B5EF4-FFF2-40B4-BE49-F238E27FC236}">
                <a16:creationId xmlns:a16="http://schemas.microsoft.com/office/drawing/2014/main" id="{FD5FD81B-351A-4A31-9C0A-A5BEF38A44D0}"/>
              </a:ext>
            </a:extLst>
          </p:cNvPr>
          <p:cNvSpPr>
            <a:spLocks noGrp="1"/>
          </p:cNvSpPr>
          <p:nvPr>
            <p:ph type="ftr" sz="quarter" idx="11"/>
          </p:nvPr>
        </p:nvSpPr>
        <p:spPr/>
        <p:txBody>
          <a:bodyPr/>
          <a:lstStyle/>
          <a:p>
            <a:r>
              <a:rPr lang="en-US" noProof="0"/>
              <a:t>Robert Fox SSD1 Communications</a:t>
            </a:r>
          </a:p>
        </p:txBody>
      </p:sp>
    </p:spTree>
    <p:extLst>
      <p:ext uri="{BB962C8B-B14F-4D97-AF65-F5344CB8AC3E}">
        <p14:creationId xmlns:p14="http://schemas.microsoft.com/office/powerpoint/2010/main" val="34162700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82DE0F-8B9E-48DE-87DE-B2FB9C579068}"/>
              </a:ext>
            </a:extLst>
          </p:cNvPr>
          <p:cNvSpPr txBox="1"/>
          <p:nvPr/>
        </p:nvSpPr>
        <p:spPr>
          <a:xfrm>
            <a:off x="681318" y="878541"/>
            <a:ext cx="10533529" cy="5632311"/>
          </a:xfrm>
          <a:prstGeom prst="rect">
            <a:avLst/>
          </a:prstGeom>
          <a:noFill/>
        </p:spPr>
        <p:txBody>
          <a:bodyPr wrap="square" rtlCol="0">
            <a:spAutoFit/>
          </a:bodyPr>
          <a:lstStyle/>
          <a:p>
            <a:pPr marL="342900" indent="-342900">
              <a:buFont typeface="Arial" panose="020B0604020202020204" pitchFamily="34" charset="0"/>
              <a:buChar char="•"/>
            </a:pPr>
            <a:r>
              <a:rPr lang="en-IE" sz="2400" dirty="0"/>
              <a:t>After the successful of his new series Konami green lit a sequel again and </a:t>
            </a:r>
            <a:r>
              <a:rPr lang="en-IE" sz="2400" b="1" dirty="0"/>
              <a:t>Metal Gear  Solid 3:Snake Eater </a:t>
            </a:r>
            <a:r>
              <a:rPr lang="en-IE" sz="2400" dirty="0"/>
              <a:t>was release in 2004 </a:t>
            </a:r>
            <a:r>
              <a:rPr lang="en-GB" sz="2400" dirty="0"/>
              <a:t>and features wilderness survival, camouflage, and </a:t>
            </a:r>
            <a:r>
              <a:rPr lang="en-GB" sz="2400" i="1" dirty="0"/>
              <a:t>James Bond </a:t>
            </a:r>
            <a:r>
              <a:rPr lang="en-GB" sz="2400" dirty="0"/>
              <a:t>styled espionage. The game was a huge critical and commercial success.</a:t>
            </a:r>
          </a:p>
          <a:p>
            <a:endParaRPr lang="en-GB" sz="2400" dirty="0"/>
          </a:p>
          <a:p>
            <a:pPr marL="342900" indent="-342900">
              <a:buFont typeface="Arial" panose="020B0604020202020204" pitchFamily="34" charset="0"/>
              <a:buChar char="•"/>
            </a:pPr>
            <a:r>
              <a:rPr lang="en-GB" sz="2400" dirty="0"/>
              <a:t>Although Kojima felt he had put the series to bed, Konami insisted he make another sequel to which he agreed and began production of </a:t>
            </a:r>
            <a:r>
              <a:rPr lang="en-GB" sz="2400" b="1" dirty="0"/>
              <a:t>Metal Gear Solid4: Guns Of The Patriots</a:t>
            </a:r>
            <a:r>
              <a:rPr lang="en-GB" sz="2400" dirty="0"/>
              <a:t> for the PS4</a:t>
            </a:r>
          </a:p>
          <a:p>
            <a:pPr marL="342900" indent="-342900">
              <a:buFont typeface="Arial" panose="020B0604020202020204" pitchFamily="34" charset="0"/>
              <a:buChar char="•"/>
            </a:pPr>
            <a:r>
              <a:rPr lang="en-GB" sz="2400" dirty="0"/>
              <a:t>It was another hit, selling over </a:t>
            </a:r>
            <a:r>
              <a:rPr lang="en-GB" sz="2400" i="1" u="sng" dirty="0"/>
              <a:t>five and a half million </a:t>
            </a:r>
            <a:r>
              <a:rPr lang="en-GB" sz="2400" dirty="0"/>
              <a:t>copies worldwide.</a:t>
            </a:r>
          </a:p>
          <a:p>
            <a:endParaRPr lang="en-GB" sz="2400" dirty="0"/>
          </a:p>
          <a:p>
            <a:pPr marL="342900" indent="-342900">
              <a:buFont typeface="Arial" panose="020B0604020202020204" pitchFamily="34" charset="0"/>
              <a:buChar char="•"/>
            </a:pPr>
            <a:r>
              <a:rPr lang="en-GB" sz="2400" dirty="0"/>
              <a:t>During this time Metal Gear Solid games had been releasing on Sony’s other system the PSP, and the series had gained a life of its own as a cult classic.</a:t>
            </a:r>
          </a:p>
          <a:p>
            <a:pPr marL="342900" indent="-342900">
              <a:buFont typeface="Arial" panose="020B0604020202020204" pitchFamily="34" charset="0"/>
              <a:buChar char="•"/>
            </a:pPr>
            <a:r>
              <a:rPr lang="en-GB" sz="2400" dirty="0"/>
              <a:t>It seemed Kojima had had his fill of the series. However, yet again, he was approached to make </a:t>
            </a:r>
            <a:r>
              <a:rPr lang="en-GB" sz="2400" i="1" dirty="0"/>
              <a:t>another </a:t>
            </a:r>
            <a:r>
              <a:rPr lang="en-GB" sz="2400" dirty="0"/>
              <a:t>sequel in the franchise.</a:t>
            </a:r>
            <a:endParaRPr lang="en-GB" sz="2400" i="1" dirty="0"/>
          </a:p>
          <a:p>
            <a:endParaRPr lang="en-IE" sz="2400" dirty="0"/>
          </a:p>
        </p:txBody>
      </p:sp>
      <p:sp>
        <p:nvSpPr>
          <p:cNvPr id="6" name="Date Placeholder 5">
            <a:extLst>
              <a:ext uri="{FF2B5EF4-FFF2-40B4-BE49-F238E27FC236}">
                <a16:creationId xmlns:a16="http://schemas.microsoft.com/office/drawing/2014/main" id="{8C08CD98-14F1-4D85-883F-6865E2776F86}"/>
              </a:ext>
            </a:extLst>
          </p:cNvPr>
          <p:cNvSpPr>
            <a:spLocks noGrp="1"/>
          </p:cNvSpPr>
          <p:nvPr>
            <p:ph type="dt" sz="half" idx="10"/>
          </p:nvPr>
        </p:nvSpPr>
        <p:spPr/>
        <p:txBody>
          <a:bodyPr/>
          <a:lstStyle/>
          <a:p>
            <a:fld id="{A79DBFD2-2CF9-4DF4-9F7A-0583E1EB551F}" type="datetime1">
              <a:rPr lang="en-US" noProof="0" smtClean="0"/>
              <a:t>11/18/2019</a:t>
            </a:fld>
            <a:endParaRPr lang="en-US" noProof="0"/>
          </a:p>
        </p:txBody>
      </p:sp>
      <p:sp>
        <p:nvSpPr>
          <p:cNvPr id="7" name="Footer Placeholder 6">
            <a:extLst>
              <a:ext uri="{FF2B5EF4-FFF2-40B4-BE49-F238E27FC236}">
                <a16:creationId xmlns:a16="http://schemas.microsoft.com/office/drawing/2014/main" id="{04723C26-0E95-4A56-B89D-75E30262127C}"/>
              </a:ext>
            </a:extLst>
          </p:cNvPr>
          <p:cNvSpPr>
            <a:spLocks noGrp="1"/>
          </p:cNvSpPr>
          <p:nvPr>
            <p:ph type="ftr" sz="quarter" idx="11"/>
          </p:nvPr>
        </p:nvSpPr>
        <p:spPr/>
        <p:txBody>
          <a:bodyPr/>
          <a:lstStyle/>
          <a:p>
            <a:r>
              <a:rPr lang="en-US" noProof="0"/>
              <a:t>Robert Fox SSD1 Communications</a:t>
            </a:r>
          </a:p>
        </p:txBody>
      </p:sp>
    </p:spTree>
    <p:extLst>
      <p:ext uri="{BB962C8B-B14F-4D97-AF65-F5344CB8AC3E}">
        <p14:creationId xmlns:p14="http://schemas.microsoft.com/office/powerpoint/2010/main" val="12155969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wipe(down)">
                                      <p:cBhvr>
                                        <p:cTn id="14" dur="500"/>
                                        <p:tgtEl>
                                          <p:spTgt spid="5">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 calcmode="lin" valueType="num">
                                      <p:cBhvr additive="base">
                                        <p:cTn id="2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 calcmode="lin" valueType="num">
                                      <p:cBhvr additive="base">
                                        <p:cTn id="2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5175639_Biography_presentation_cr - v2" id="{A01E65BC-612A-475B-B592-779A440066C3}" vid="{453437E2-1A5B-4416-AE85-AE3C10623C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CD5F8EC0810F4EBD46171C8779DE94" ma:contentTypeVersion="6" ma:contentTypeDescription="Create a new document." ma:contentTypeScope="" ma:versionID="fd362ef8071907cec954254d9b89b4f3">
  <xsd:schema xmlns:xsd="http://www.w3.org/2001/XMLSchema" xmlns:xs="http://www.w3.org/2001/XMLSchema" xmlns:p="http://schemas.microsoft.com/office/2006/metadata/properties" xmlns:ns3="2cb07cf6-b38e-4422-ad0d-b7b91a834e36" targetNamespace="http://schemas.microsoft.com/office/2006/metadata/properties" ma:root="true" ma:fieldsID="9bec41588bea1d685efd65c6f33dfd35" ns3:_="">
    <xsd:import namespace="2cb07cf6-b38e-4422-ad0d-b7b91a834e3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b07cf6-b38e-4422-ad0d-b7b91a834e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341EFC-048F-4C82-AEBF-C4970D337E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b07cf6-b38e-4422-ad0d-b7b91a834e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B4AFBF-E012-4607-B95C-D9E661912AC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7EC923-6023-4411-8330-A0042153EE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Biography presentation</Template>
  <TotalTime>0</TotalTime>
  <Words>1460</Words>
  <Application>Microsoft Office PowerPoint</Application>
  <PresentationFormat>Widescreen</PresentationFormat>
  <Paragraphs>117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Schoolbook</vt:lpstr>
      <vt:lpstr>Corbel</vt:lpstr>
      <vt:lpstr>Headlines</vt:lpstr>
      <vt:lpstr>Hideo Kojima</vt:lpstr>
      <vt:lpstr>Life</vt:lpstr>
      <vt:lpstr>Early Life &amp; Family</vt:lpstr>
      <vt:lpstr>Work</vt:lpstr>
      <vt:lpstr>Early work at KONAMI</vt:lpstr>
      <vt:lpstr>90’s at KONAMI</vt:lpstr>
      <vt:lpstr>Kojima’s first major  success</vt:lpstr>
      <vt:lpstr>PowerPoint Presentation</vt:lpstr>
      <vt:lpstr>PowerPoint Presentation</vt:lpstr>
      <vt:lpstr>Beginning of the end at KONAMI</vt:lpstr>
      <vt:lpstr>Independence</vt:lpstr>
      <vt:lpstr>Awards and recognition</vt:lpstr>
      <vt:lpstr>Legacy</vt:lpstr>
      <vt:lpstr>Bibliography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2019-11-13T11:33:56Z</dcterms:created>
  <dcterms:modified xsi:type="dcterms:W3CDTF">2019-11-18T12:52:58Z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0x01010079CD5F8EC0810F4EBD46171C8779DE94</vt:lpwstr>
  </property>
</Properties>
</file>