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8" r:id="rId12"/>
    <p:sldId id="289" r:id="rId13"/>
    <p:sldId id="290" r:id="rId14"/>
    <p:sldId id="291" r:id="rId15"/>
    <p:sldId id="293" r:id="rId16"/>
    <p:sldId id="266" r:id="rId17"/>
    <p:sldId id="267" r:id="rId18"/>
    <p:sldId id="268" r:id="rId19"/>
    <p:sldId id="269" r:id="rId20"/>
    <p:sldId id="270" r:id="rId21"/>
    <p:sldId id="294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799" y="1987420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8623243" y="2717715"/>
            <a:ext cx="331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100539" y="1205204"/>
            <a:ext cx="10158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| AI</a:t>
            </a:r>
            <a:r>
              <a:rPr lang="ko-KR" altLang="en-US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 |</a:t>
            </a:r>
            <a:endParaRPr lang="ko-KR" altLang="en-US" sz="8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4EA0-1A0E-1CAF-FE41-E7A356C4D229}"/>
              </a:ext>
            </a:extLst>
          </p:cNvPr>
          <p:cNvSpPr txBox="1"/>
          <p:nvPr/>
        </p:nvSpPr>
        <p:spPr>
          <a:xfrm>
            <a:off x="4841511" y="517113"/>
            <a:ext cx="25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SW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8627" y="2705725"/>
            <a:ext cx="333136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3</a:t>
            </a: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5186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영향을 주는 요소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CF27A40-F74A-B84A-EEE0-84B49E376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1" t="3981" r="18952" b="8673"/>
          <a:stretch/>
        </p:blipFill>
        <p:spPr>
          <a:xfrm>
            <a:off x="2728452" y="1063483"/>
            <a:ext cx="6893404" cy="54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419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투자 목적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grpSp>
        <p:nvGrpSpPr>
          <p:cNvPr id="40" name="그룹 26"/>
          <p:cNvGrpSpPr/>
          <p:nvPr/>
        </p:nvGrpSpPr>
        <p:grpSpPr>
          <a:xfrm>
            <a:off x="567018" y="1628743"/>
            <a:ext cx="3458218" cy="1007777"/>
            <a:chOff x="-144161" y="3605753"/>
            <a:chExt cx="1620403" cy="1007777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0" i="0" u="none" strike="noStrike">
                  <a:latin typeface="나눔바른고딕OTF"/>
                  <a:ea typeface="나눔바른고딕OTF"/>
                </a:rPr>
                <a:t>2.3.xx </a:t>
              </a:r>
              <a:r>
                <a:rPr sz="1500" b="0" i="0" u="none" strike="noStrike">
                  <a:latin typeface="나눔바른고딕OTF"/>
                  <a:ea typeface="나눔바른고딕OTF"/>
                </a:rPr>
                <a:t>코드의 결과로 생긴 </a:t>
              </a:r>
              <a:r>
                <a:rPr lang="EN-US" sz="1500" b="0" i="0" u="none" strike="noStrike">
                  <a:latin typeface="나눔바른고딕OTF"/>
                  <a:ea typeface="나눔바른고딕OTF"/>
                </a:rPr>
                <a:t>csv </a:t>
              </a:r>
              <a:r>
                <a:rPr sz="1500" b="0" i="0" u="none" strike="noStrike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어떤 투자를 할지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8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3831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모델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grpSp>
        <p:nvGrpSpPr>
          <p:cNvPr id="40" name="그룹 26"/>
          <p:cNvGrpSpPr/>
          <p:nvPr/>
        </p:nvGrpSpPr>
        <p:grpSpPr>
          <a:xfrm>
            <a:off x="567018" y="1628743"/>
            <a:ext cx="3458218" cy="1007777"/>
            <a:chOff x="-144161" y="3605753"/>
            <a:chExt cx="1620403" cy="1007777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0" i="0" u="none" strike="noStrike" dirty="0">
                  <a:latin typeface="나눔바른고딕OTF"/>
                  <a:ea typeface="나눔바른고딕OTF"/>
                </a:rPr>
                <a:t>2.3.xx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코드의</a:t>
              </a:r>
              <a:r>
                <a:rPr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결과로</a:t>
              </a:r>
              <a:r>
                <a:rPr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생긴</a:t>
              </a:r>
              <a:r>
                <a:rPr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lang="EN-US" sz="1500" b="0" i="0" u="none" strike="noStrike" dirty="0">
                  <a:latin typeface="나눔바른고딕OTF"/>
                  <a:ea typeface="나눔바른고딕OTF"/>
                </a:rPr>
                <a:t>csv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인공지능은 </a:t>
              </a:r>
              <a:r>
                <a:rPr lang="en-US" altLang="ko-KR" sz="2000" spc="-15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LSTM?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9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인풋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grpSp>
        <p:nvGrpSpPr>
          <p:cNvPr id="40" name="그룹 26"/>
          <p:cNvGrpSpPr/>
          <p:nvPr/>
        </p:nvGrpSpPr>
        <p:grpSpPr>
          <a:xfrm>
            <a:off x="567018" y="1628743"/>
            <a:ext cx="3458218" cy="1007777"/>
            <a:chOff x="-144161" y="3605753"/>
            <a:chExt cx="1620403" cy="1007777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0" i="0" u="none" strike="noStrike" dirty="0">
                  <a:latin typeface="나눔바른고딕OTF"/>
                  <a:ea typeface="나눔바른고딕OTF"/>
                </a:rPr>
                <a:t>2.3.xx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코드의</a:t>
              </a:r>
              <a:r>
                <a:rPr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결과로</a:t>
              </a:r>
              <a:r>
                <a:rPr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생긴</a:t>
              </a:r>
              <a:r>
                <a:rPr sz="1500" b="0" i="0" u="none" strike="noStrike" dirty="0">
                  <a:latin typeface="나눔바른고딕OTF"/>
                  <a:ea typeface="나눔바른고딕OTF"/>
                </a:rPr>
                <a:t> </a:t>
              </a:r>
              <a:r>
                <a:rPr lang="EN-US" sz="1500" b="0" i="0" u="none" strike="noStrike" dirty="0">
                  <a:latin typeface="나눔바른고딕OTF"/>
                  <a:ea typeface="나눔바른고딕OTF"/>
                </a:rPr>
                <a:t>csv </a:t>
              </a:r>
              <a:r>
                <a:rPr sz="1500" b="0" i="0" u="none" strike="noStrike" dirty="0" err="1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 err="1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인풋인풋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1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지표 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grpSp>
        <p:nvGrpSpPr>
          <p:cNvPr id="40" name="그룹 26"/>
          <p:cNvGrpSpPr/>
          <p:nvPr/>
        </p:nvGrpSpPr>
        <p:grpSpPr>
          <a:xfrm>
            <a:off x="567018" y="1628743"/>
            <a:ext cx="3458220" cy="1007777"/>
            <a:chOff x="-144161" y="3605753"/>
            <a:chExt cx="1620404" cy="1007777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0" i="0" u="none" strike="noStrike">
                  <a:latin typeface="나눔바른고딕OTF"/>
                  <a:ea typeface="나눔바른고딕OTF"/>
                </a:rPr>
                <a:t>2.3.xx </a:t>
              </a:r>
              <a:r>
                <a:rPr sz="1500" b="0" i="0" u="none" strike="noStrike">
                  <a:latin typeface="나눔바른고딕OTF"/>
                  <a:ea typeface="나눔바른고딕OTF"/>
                </a:rPr>
                <a:t>코드의 결과로 생긴 </a:t>
              </a:r>
              <a:r>
                <a:rPr lang="EN-US" sz="1500" b="0" i="0" u="none" strike="noStrike">
                  <a:latin typeface="나눔바른고딕OTF"/>
                  <a:ea typeface="나눔바른고딕OTF"/>
                </a:rPr>
                <a:t>csv </a:t>
              </a:r>
              <a:r>
                <a:rPr sz="1500" b="0" i="0" u="none" strike="noStrike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6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재무제표 </a:t>
              </a:r>
              <a:r>
                <a:rPr kumimoji="0" lang="en-US" altLang="ko-KR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(</a:t>
              </a:r>
              <a:r>
                <a:rPr lang="EN-US" sz="2000" b="0" i="0" u="none" strike="noStrike" dirty="0">
                  <a:latin typeface="나눔바른고딕OTF"/>
                  <a:ea typeface="나눔바른고딕OTF"/>
                </a:rPr>
                <a:t>csv </a:t>
              </a:r>
              <a:r>
                <a:rPr lang="ko-KR" altLang="en-US" sz="2000" b="0" i="0" u="none" strike="noStrike" dirty="0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)</a:t>
              </a:r>
            </a:p>
          </p:txBody>
        </p:sp>
      </p:grpSp>
      <p:pic>
        <p:nvPicPr>
          <p:cNvPr id="43" name="그림 4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349575" y="841038"/>
            <a:ext cx="2143327" cy="244498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45" name="그림 44"/>
          <p:cNvPicPr/>
          <p:nvPr/>
        </p:nvPicPr>
        <p:blipFill rotWithShape="1">
          <a:blip r:embed="rId3">
            <a:lum/>
          </a:blip>
          <a:srcRect t="66600" b="7400"/>
          <a:stretch>
            <a:fillRect/>
          </a:stretch>
        </p:blipFill>
        <p:spPr>
          <a:xfrm>
            <a:off x="1257596" y="3249726"/>
            <a:ext cx="8562178" cy="160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지표 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grpSp>
        <p:nvGrpSpPr>
          <p:cNvPr id="40" name="그룹 26"/>
          <p:cNvGrpSpPr/>
          <p:nvPr/>
        </p:nvGrpSpPr>
        <p:grpSpPr>
          <a:xfrm>
            <a:off x="567018" y="1628743"/>
            <a:ext cx="3458220" cy="1007777"/>
            <a:chOff x="-144161" y="3605753"/>
            <a:chExt cx="1620404" cy="1007777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0" i="0" u="none" strike="noStrike">
                  <a:latin typeface="나눔바른고딕OTF"/>
                  <a:ea typeface="나눔바른고딕OTF"/>
                </a:rPr>
                <a:t>2.3.xx </a:t>
              </a:r>
              <a:r>
                <a:rPr sz="1500" b="0" i="0" u="none" strike="noStrike">
                  <a:latin typeface="나눔바른고딕OTF"/>
                  <a:ea typeface="나눔바른고딕OTF"/>
                </a:rPr>
                <a:t>코드의 결과로 생긴 </a:t>
              </a:r>
              <a:r>
                <a:rPr lang="EN-US" sz="1500" b="0" i="0" u="none" strike="noStrike">
                  <a:latin typeface="나눔바른고딕OTF"/>
                  <a:ea typeface="나눔바른고딕OTF"/>
                </a:rPr>
                <a:t>csv </a:t>
              </a:r>
              <a:r>
                <a:rPr sz="1500" b="0" i="0" u="none" strike="noStrike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6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재무제표 </a:t>
              </a:r>
              <a:r>
                <a:rPr kumimoji="0" lang="en-US" altLang="ko-KR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(</a:t>
              </a:r>
              <a:r>
                <a:rPr lang="EN-US" sz="2000" b="0" i="0" u="none" strike="noStrike" dirty="0">
                  <a:latin typeface="나눔바른고딕OTF"/>
                  <a:ea typeface="나눔바른고딕OTF"/>
                </a:rPr>
                <a:t>csv </a:t>
              </a:r>
              <a:r>
                <a:rPr lang="ko-KR" altLang="en-US" sz="2000" b="0" i="0" u="none" strike="noStrike" dirty="0"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)</a:t>
              </a:r>
            </a:p>
          </p:txBody>
        </p:sp>
      </p:grpSp>
      <p:pic>
        <p:nvPicPr>
          <p:cNvPr id="43" name="그림 4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349575" y="841038"/>
            <a:ext cx="2143327" cy="244498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45" name="그림 44"/>
          <p:cNvPicPr/>
          <p:nvPr/>
        </p:nvPicPr>
        <p:blipFill rotWithShape="1">
          <a:blip r:embed="rId3">
            <a:lum/>
          </a:blip>
          <a:srcRect t="66600" b="7400"/>
          <a:stretch>
            <a:fillRect/>
          </a:stretch>
        </p:blipFill>
        <p:spPr>
          <a:xfrm>
            <a:off x="1257596" y="3249726"/>
            <a:ext cx="8562178" cy="1601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56766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환율 데이터 크롤링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grpSp>
        <p:nvGrpSpPr>
          <p:cNvPr id="37" name="그룹 26"/>
          <p:cNvGrpSpPr/>
          <p:nvPr/>
        </p:nvGrpSpPr>
        <p:grpSpPr>
          <a:xfrm>
            <a:off x="567018" y="1628743"/>
            <a:ext cx="3458220" cy="1007777"/>
            <a:chOff x="-144161" y="3605753"/>
            <a:chExt cx="1620404" cy="1007777"/>
          </a:xfrm>
        </p:grpSpPr>
        <p:sp>
          <p:nvSpPr>
            <p:cNvPr id="38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just" defTabSz="914400" rtl="0" eaLnBrk="1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2.3.xx </a:t>
              </a:r>
              <a:r>
                <a:rPr kumimoji="0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코드의 결과로 생긴 </a:t>
              </a:r>
              <a:r>
                <a:rPr kumimoji="0" lang="EN-US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csv </a:t>
              </a:r>
              <a:r>
                <a:rPr kumimoji="0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39" name="TextBox 28"/>
            <p:cNvSpPr txBox="1"/>
            <p:nvPr/>
          </p:nvSpPr>
          <p:spPr>
            <a:xfrm>
              <a:off x="-144161" y="3605753"/>
              <a:ext cx="1045001" cy="56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just" defTabSz="914400" rtl="0" eaLnBrk="1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0" i="0" u="none" strike="noStrike" kern="1200" cap="none" spc="-150" normalizeH="0" baseline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재무제표 </a:t>
              </a:r>
              <a:r>
                <a:rPr kumimoji="0" lang="en-US" altLang="ko-KR" sz="2000" b="0" i="0" u="none" strike="noStrike" kern="1200" cap="none" spc="-150" normalizeH="0" baseline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(</a:t>
              </a:r>
              <a:r>
                <a:rPr kumimoji="0" lang="EN-US" sz="20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csv </a:t>
              </a:r>
              <a:r>
                <a:rPr kumimoji="0" lang="ko-KR" altLang="en-US" sz="20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2000" b="0" i="0" u="none" strike="noStrike" kern="1200" cap="none" spc="-150" normalizeH="0" baseline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97298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주가 데이터 크롤링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grpSp>
        <p:nvGrpSpPr>
          <p:cNvPr id="37" name="그룹 26"/>
          <p:cNvGrpSpPr/>
          <p:nvPr/>
        </p:nvGrpSpPr>
        <p:grpSpPr>
          <a:xfrm>
            <a:off x="567018" y="1628743"/>
            <a:ext cx="3458220" cy="1007777"/>
            <a:chOff x="-144161" y="3605753"/>
            <a:chExt cx="1620404" cy="1007777"/>
          </a:xfrm>
        </p:grpSpPr>
        <p:sp>
          <p:nvSpPr>
            <p:cNvPr id="38" name="TextBox 27"/>
            <p:cNvSpPr txBox="1"/>
            <p:nvPr/>
          </p:nvSpPr>
          <p:spPr>
            <a:xfrm>
              <a:off x="52327" y="4162269"/>
              <a:ext cx="1423915" cy="451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just" defTabSz="914400" rtl="0" eaLnBrk="1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2.3.xx </a:t>
              </a:r>
              <a:r>
                <a:rPr kumimoji="0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코드의 결과로 생긴 </a:t>
              </a:r>
              <a:r>
                <a:rPr kumimoji="0" lang="EN-US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csv </a:t>
              </a:r>
              <a:r>
                <a:rPr kumimoji="0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39" name="TextBox 28"/>
            <p:cNvSpPr txBox="1"/>
            <p:nvPr/>
          </p:nvSpPr>
          <p:spPr>
            <a:xfrm>
              <a:off x="-144161" y="3605753"/>
              <a:ext cx="1045001" cy="56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just" defTabSz="914400" rtl="0" eaLnBrk="1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0" i="0" u="none" strike="noStrike" kern="1200" cap="none" spc="-150" normalizeH="0" baseline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재무제표 </a:t>
              </a:r>
              <a:r>
                <a:rPr kumimoji="0" lang="en-US" altLang="ko-KR" sz="2000" b="0" i="0" u="none" strike="noStrike" kern="1200" cap="none" spc="-150" normalizeH="0" baseline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(</a:t>
              </a:r>
              <a:r>
                <a:rPr kumimoji="0" lang="EN-US" sz="20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csv </a:t>
              </a:r>
              <a:r>
                <a:rPr kumimoji="0" lang="ko-KR" altLang="en-US" sz="2000" b="0" i="0" u="none" strike="noStrike" kern="1200" cap="none" spc="0" normalizeH="0" baseline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파일</a:t>
              </a:r>
              <a:r>
                <a:rPr kumimoji="0" lang="en-US" altLang="ko-KR" sz="2000" b="0" i="0" u="none" strike="noStrike" kern="1200" cap="none" spc="-150" normalizeH="0" baseline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260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</a:t>
            </a:r>
            <a:r>
              <a:rPr lang="ko-KR" altLang="en-US" sz="4000" b="1" spc="-30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전처리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&amp; 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정규화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60750" y="1436921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5113" y="149296"/>
            <a:ext cx="484177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Contents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7235" y="1764806"/>
            <a:ext cx="3078479" cy="3519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개요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주요 일정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프로젝트 과정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결과 분석 </a:t>
            </a:r>
            <a:r>
              <a:rPr lang="en-US" altLang="ko-KR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 시연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향후 개발 가능성</a:t>
            </a:r>
            <a:endParaRPr lang="en-US" altLang="ko-KR" sz="3000" b="1">
              <a:solidFill>
                <a:schemeClr val="accent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485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모델 제작 및 학습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3652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Pyscript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web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구현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24330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485" y="2705725"/>
            <a:ext cx="4050030" cy="142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4</a:t>
            </a: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결과 분석 </a:t>
            </a: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839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모델의 성능 최적화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4154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기존 예측 모델과 비교</a:t>
            </a:r>
            <a:endParaRPr lang="ko-KR" altLang="en-US" sz="4000" b="1" spc="-300" dirty="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8" y="273049"/>
            <a:ext cx="35936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Pyscript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web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구현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F4570-7B94-8C47-467E-172E11B3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063483"/>
            <a:ext cx="8537575" cy="505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9015444">
            <a:off x="3056005" y="1164146"/>
            <a:ext cx="13454884" cy="89768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639" y="2705725"/>
            <a:ext cx="396134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5</a:t>
            </a: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sp>
        <p:nvSpPr>
          <p:cNvPr id="35" name="모서리가 둥근 직사각형 1"/>
          <p:cNvSpPr/>
          <p:nvPr/>
        </p:nvSpPr>
        <p:spPr>
          <a:xfrm>
            <a:off x="861435" y="199990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6" name="모서리가 둥근 직사각형 31"/>
          <p:cNvSpPr/>
          <p:nvPr/>
        </p:nvSpPr>
        <p:spPr>
          <a:xfrm>
            <a:off x="861435" y="1999909"/>
            <a:ext cx="469889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93%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39" name="다이아몬드 17"/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0" name="모서리가 둥근 직사각형 16"/>
          <p:cNvSpPr/>
          <p:nvPr/>
        </p:nvSpPr>
        <p:spPr>
          <a:xfrm>
            <a:off x="861435" y="286118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1" name="모서리가 둥근 직사각형 32"/>
          <p:cNvSpPr/>
          <p:nvPr/>
        </p:nvSpPr>
        <p:spPr>
          <a:xfrm>
            <a:off x="861436" y="2861186"/>
            <a:ext cx="4014835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84%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4" name="다이아몬드 23"/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5" name="모서리가 둥근 직사각형 18"/>
          <p:cNvSpPr/>
          <p:nvPr/>
        </p:nvSpPr>
        <p:spPr>
          <a:xfrm>
            <a:off x="861435" y="372368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6" name="모서리가 둥근 직사각형 34"/>
          <p:cNvSpPr/>
          <p:nvPr/>
        </p:nvSpPr>
        <p:spPr>
          <a:xfrm>
            <a:off x="861436" y="3723689"/>
            <a:ext cx="2646710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7" name="TextBox 26"/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61%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8" name="TextBox 27"/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9" name="다이아몬드 28"/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0" name="모서리가 둥근 직사각형 19"/>
          <p:cNvSpPr/>
          <p:nvPr/>
        </p:nvSpPr>
        <p:spPr>
          <a:xfrm>
            <a:off x="861435" y="458767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1" name="모서리가 둥근 직사각형 35"/>
          <p:cNvSpPr/>
          <p:nvPr/>
        </p:nvSpPr>
        <p:spPr>
          <a:xfrm>
            <a:off x="861436" y="4584966"/>
            <a:ext cx="195352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2" name="TextBox 31"/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47%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4" name="다이아몬드 33"/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5" name="모서리가 둥근 직사각형 21"/>
          <p:cNvSpPr/>
          <p:nvPr/>
        </p:nvSpPr>
        <p:spPr>
          <a:xfrm>
            <a:off x="861435" y="544746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6" name="모서리가 둥근 직사각형 37"/>
          <p:cNvSpPr/>
          <p:nvPr/>
        </p:nvSpPr>
        <p:spPr>
          <a:xfrm>
            <a:off x="861436" y="5447469"/>
            <a:ext cx="567161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7" name="TextBox 36"/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12%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8" name="TextBox 37"/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9" name="다이아몬드 38"/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3FF1A-9CCD-283A-91F6-C1EA2F0FC84F}"/>
              </a:ext>
            </a:extLst>
          </p:cNvPr>
          <p:cNvSpPr txBox="1"/>
          <p:nvPr/>
        </p:nvSpPr>
        <p:spPr>
          <a:xfrm>
            <a:off x="1957165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1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399" y="330200"/>
            <a:ext cx="403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향후 개발 가능성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5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spc="-300">
                <a:latin typeface="+mj-ea"/>
                <a:ea typeface="+mj-ea"/>
              </a:rPr>
              <a:t>키워드를 입력하세요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0956" y="1982450"/>
            <a:ext cx="265008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b="1" spc="-300">
                <a:solidFill>
                  <a:schemeClr val="tx2"/>
                </a:solidFill>
                <a:latin typeface="나눔바른고딕OTF"/>
                <a:ea typeface="나눔바른고딕OTF"/>
              </a:rPr>
              <a:t>Q&amp;A</a:t>
            </a:r>
            <a:endParaRPr lang="ko-KR" altLang="en-US" sz="8800" b="1" spc="-3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050" y="38100"/>
            <a:ext cx="4560570" cy="6840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1" y="1982450"/>
            <a:ext cx="572143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800">
                <a:solidFill>
                  <a:schemeClr val="tx2"/>
                </a:solidFill>
                <a:latin typeface="나눔바른고딕OTF"/>
                <a:ea typeface="나눔바른고딕OTF"/>
              </a:rPr>
              <a:t>감사합니다</a:t>
            </a: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!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712049" y="2609908"/>
            <a:ext cx="8767903" cy="2931737"/>
            <a:chOff x="-144160" y="3605754"/>
            <a:chExt cx="4108340" cy="2931737"/>
          </a:xfrm>
        </p:grpSpPr>
        <p:sp>
          <p:nvSpPr>
            <p:cNvPr id="28" name="TextBox 27"/>
            <p:cNvSpPr txBox="1"/>
            <p:nvPr/>
          </p:nvSpPr>
          <p:spPr>
            <a:xfrm>
              <a:off x="52329" y="4162270"/>
              <a:ext cx="3911849" cy="2375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현대사회가 저금리 및 유동성으로 인해 화폐가치가 떨어지고 자산가치가 오르고 있다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  </a:t>
              </a:r>
            </a:p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과거와 달리 투자를 하지 않으면 돈을 벌기 힘든 구조로 가고 있어 너도 나도 투자하는 상황이 일어나고 있다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접근성이 편리하고 적은 자금으로도 시작 할 수 있는 주식이 인기가 있는 이유이다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최근에 인공지능도 성행하면서 주식 투자에 인공지능을 접목하는 사례가 늘어나고 있다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엄청난 데이터를 분석하고 패턴을 찾는 것에 기초한 인공지능이 사람의 투자 방식보다 성능이 높을 것 같지만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,</a:t>
              </a: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 예측 성공률은  그다지 높지 않았다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그래서 인공지능을 활용한 주식 예측 프로그램 모델링을 직접 해보고 </a:t>
              </a: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예측 성공률을 보며 향후 발전성을 보고 싶어 선정하게 되었다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44160" y="3605754"/>
              <a:ext cx="902563" cy="388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spc="-15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선정 배경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12049" y="1424127"/>
            <a:ext cx="3914734" cy="944450"/>
            <a:chOff x="-5171075" y="4286144"/>
            <a:chExt cx="3914734" cy="944450"/>
          </a:xfrm>
        </p:grpSpPr>
        <p:sp>
          <p:nvSpPr>
            <p:cNvPr id="34" name="TextBox 33"/>
            <p:cNvSpPr txBox="1"/>
            <p:nvPr/>
          </p:nvSpPr>
          <p:spPr>
            <a:xfrm>
              <a:off x="-4751730" y="4907429"/>
              <a:ext cx="3495389" cy="314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명 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: </a:t>
              </a: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인공지능을 활용한 주식 예측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5171075" y="4286144"/>
              <a:ext cx="14830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spc="-15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주제</a:t>
              </a:r>
            </a:p>
          </p:txBody>
        </p:sp>
      </p:grpSp>
      <p:sp>
        <p:nvSpPr>
          <p:cNvPr id="39" name="TextBox 4"/>
          <p:cNvSpPr txBox="1"/>
          <p:nvPr/>
        </p:nvSpPr>
        <p:spPr>
          <a:xfrm>
            <a:off x="1676399" y="273049"/>
            <a:ext cx="382175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주제 선정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배경</a:t>
            </a:r>
          </a:p>
        </p:txBody>
      </p:sp>
      <p:sp>
        <p:nvSpPr>
          <p:cNvPr id="40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"/>
          <p:cNvSpPr txBox="1"/>
          <p:nvPr/>
        </p:nvSpPr>
        <p:spPr>
          <a:xfrm>
            <a:off x="1676399" y="273049"/>
            <a:ext cx="382175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구상</a:t>
            </a:r>
          </a:p>
        </p:txBody>
      </p:sp>
      <p:sp>
        <p:nvSpPr>
          <p:cNvPr id="47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  <p:sp>
        <p:nvSpPr>
          <p:cNvPr id="84" name="직사각형 7"/>
          <p:cNvSpPr/>
          <p:nvPr/>
        </p:nvSpPr>
        <p:spPr>
          <a:xfrm>
            <a:off x="1086539" y="1221850"/>
            <a:ext cx="4902200" cy="2235195"/>
          </a:xfrm>
          <a:prstGeom prst="rect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5" name="직사각형 9"/>
          <p:cNvSpPr/>
          <p:nvPr/>
        </p:nvSpPr>
        <p:spPr>
          <a:xfrm>
            <a:off x="6217339" y="1221849"/>
            <a:ext cx="4902200" cy="2235195"/>
          </a:xfrm>
          <a:prstGeom prst="rect">
            <a:avLst/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6" name="직사각형 10"/>
          <p:cNvSpPr/>
          <p:nvPr/>
        </p:nvSpPr>
        <p:spPr>
          <a:xfrm>
            <a:off x="1086539" y="3654115"/>
            <a:ext cx="4902200" cy="2235195"/>
          </a:xfrm>
          <a:prstGeom prst="rect">
            <a:avLst/>
          </a:prstGeom>
          <a:solidFill>
            <a:srgbClr val="7C7C7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6217339" y="3654114"/>
            <a:ext cx="4902200" cy="2235195"/>
          </a:xfrm>
          <a:prstGeom prst="rect">
            <a:avLst/>
          </a:prstGeom>
          <a:solidFill>
            <a:srgbClr val="E5E2E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8" name="직사각형 12"/>
          <p:cNvSpPr/>
          <p:nvPr/>
        </p:nvSpPr>
        <p:spPr>
          <a:xfrm>
            <a:off x="5379139" y="2864227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5433060" y="2874694"/>
            <a:ext cx="354330" cy="447626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1</a:t>
            </a:r>
          </a:p>
        </p:txBody>
      </p:sp>
      <p:sp>
        <p:nvSpPr>
          <p:cNvPr id="90" name="직사각형 14"/>
          <p:cNvSpPr/>
          <p:nvPr/>
        </p:nvSpPr>
        <p:spPr>
          <a:xfrm>
            <a:off x="10511082" y="2843352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10569872" y="2858838"/>
            <a:ext cx="354329" cy="452132"/>
          </a:xfrm>
          <a:prstGeom prst="rect">
            <a:avLst/>
          </a:prstGeom>
          <a:solidFill>
            <a:srgbClr val="D9D9D9">
              <a:alpha val="10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2</a:t>
            </a:r>
          </a:p>
        </p:txBody>
      </p:sp>
      <p:sp>
        <p:nvSpPr>
          <p:cNvPr id="92" name="직사각형 16"/>
          <p:cNvSpPr/>
          <p:nvPr/>
        </p:nvSpPr>
        <p:spPr>
          <a:xfrm>
            <a:off x="5377987" y="5287810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3" name="TextBox 17"/>
          <p:cNvSpPr txBox="1"/>
          <p:nvPr/>
        </p:nvSpPr>
        <p:spPr>
          <a:xfrm>
            <a:off x="5452110" y="5307802"/>
            <a:ext cx="354330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3</a:t>
            </a:r>
          </a:p>
        </p:txBody>
      </p:sp>
      <p:sp>
        <p:nvSpPr>
          <p:cNvPr id="94" name="직사각형 18"/>
          <p:cNvSpPr/>
          <p:nvPr/>
        </p:nvSpPr>
        <p:spPr>
          <a:xfrm>
            <a:off x="10516618" y="5287809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5" name="TextBox 19"/>
          <p:cNvSpPr txBox="1"/>
          <p:nvPr/>
        </p:nvSpPr>
        <p:spPr>
          <a:xfrm>
            <a:off x="10586086" y="5298276"/>
            <a:ext cx="362400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4</a:t>
            </a:r>
          </a:p>
        </p:txBody>
      </p:sp>
      <p:sp>
        <p:nvSpPr>
          <p:cNvPr id="97" name="TextBox 21"/>
          <p:cNvSpPr txBox="1"/>
          <p:nvPr/>
        </p:nvSpPr>
        <p:spPr>
          <a:xfrm>
            <a:off x="6442707" y="1594934"/>
            <a:ext cx="4116282" cy="146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주식 예측에 성능이 좋은 모델 선택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인풋 데이터 선정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투자 예측 중 어느 값을 결과로 할지</a:t>
            </a:r>
          </a:p>
        </p:txBody>
      </p:sp>
      <p:sp>
        <p:nvSpPr>
          <p:cNvPr id="98" name="TextBox 22"/>
          <p:cNvSpPr txBox="1"/>
          <p:nvPr/>
        </p:nvSpPr>
        <p:spPr>
          <a:xfrm>
            <a:off x="1311193" y="3813799"/>
            <a:ext cx="2914097" cy="19183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인풋 데이터 기간 범위 선정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크롤링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전처리 </a:t>
            </a:r>
            <a:r>
              <a:rPr kumimoji="0" lang="en-US" altLang="ko-KR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 정규화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모델 설계 및 제작</a:t>
            </a:r>
          </a:p>
        </p:txBody>
      </p:sp>
      <p:sp>
        <p:nvSpPr>
          <p:cNvPr id="99" name="TextBox 23"/>
          <p:cNvSpPr txBox="1"/>
          <p:nvPr/>
        </p:nvSpPr>
        <p:spPr>
          <a:xfrm>
            <a:off x="6444126" y="3820485"/>
            <a:ext cx="4066956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모델 결과 값 분석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기존 예측 모델 결과와 비교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web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구현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&amp; 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결과 연동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(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분석 내용 정리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)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ppt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보고서 제작</a:t>
            </a:r>
          </a:p>
        </p:txBody>
      </p:sp>
      <p:sp>
        <p:nvSpPr>
          <p:cNvPr id="101" name="TextBox 20"/>
          <p:cNvSpPr txBox="1"/>
          <p:nvPr/>
        </p:nvSpPr>
        <p:spPr>
          <a:xfrm>
            <a:off x="1314028" y="1624521"/>
            <a:ext cx="3515591" cy="1461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주식 투자에 영향을 주는 </a:t>
            </a:r>
            <a:r>
              <a:rPr kumimoji="0" lang="ko-KR" altLang="en-US" sz="2000" b="1" i="0" u="none" strike="noStrike" kern="1200" cap="none" spc="-150" normalizeH="0" baseline="0" dirty="0" err="1">
                <a:solidFill>
                  <a:srgbClr val="FFFFFF"/>
                </a:solidFill>
                <a:latin typeface="나눔바른고딕OTF"/>
                <a:ea typeface="나눔바른고딕OTF"/>
              </a:rPr>
              <a:t>요소란</a:t>
            </a:r>
            <a:endParaRPr kumimoji="0" lang="ko-KR" altLang="en-US" sz="2000" b="1" i="0" u="none" strike="noStrike" kern="1200" cap="none" spc="-150" normalizeH="0" baseline="0" dirty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단기 투자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vs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장기투자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우량주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vs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유망주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078BE-7DA6-5C5C-57DA-DCFC830AB841}"/>
              </a:ext>
            </a:extLst>
          </p:cNvPr>
          <p:cNvSpPr txBox="1"/>
          <p:nvPr/>
        </p:nvSpPr>
        <p:spPr>
          <a:xfrm>
            <a:off x="1701969" y="2705725"/>
            <a:ext cx="23246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2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"/>
          <p:cNvSpPr txBox="1"/>
          <p:nvPr/>
        </p:nvSpPr>
        <p:spPr>
          <a:xfrm>
            <a:off x="1676399" y="273049"/>
            <a:ext cx="5263922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주제 선정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업무 분담</a:t>
            </a:r>
          </a:p>
        </p:txBody>
      </p:sp>
      <p:sp>
        <p:nvSpPr>
          <p:cNvPr id="18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주요 일정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5340" t="18570" r="28140" b="39540"/>
          <a:stretch>
            <a:fillRect/>
          </a:stretch>
        </p:blipFill>
        <p:spPr>
          <a:xfrm>
            <a:off x="609461" y="1012082"/>
            <a:ext cx="10973077" cy="388739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주요 일정</a:t>
            </a:r>
          </a:p>
        </p:txBody>
      </p:sp>
      <p:sp>
        <p:nvSpPr>
          <p:cNvPr id="28" name="TextBox 4"/>
          <p:cNvSpPr txBox="1"/>
          <p:nvPr/>
        </p:nvSpPr>
        <p:spPr>
          <a:xfrm>
            <a:off x="1676399" y="273049"/>
            <a:ext cx="5263922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모델 설계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 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제작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5400" t="18470" r="28170" b="34870"/>
          <a:stretch>
            <a:fillRect/>
          </a:stretch>
        </p:blipFill>
        <p:spPr>
          <a:xfrm>
            <a:off x="610358" y="1009649"/>
            <a:ext cx="10971282" cy="433525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/>
          <p:cNvSpPr txBox="1"/>
          <p:nvPr/>
        </p:nvSpPr>
        <p:spPr>
          <a:xfrm>
            <a:off x="1676399" y="273049"/>
            <a:ext cx="4210091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최종 성과 및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정리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주요 일정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5400" t="18320" r="28090" b="27630"/>
          <a:stretch>
            <a:fillRect/>
          </a:stretch>
        </p:blipFill>
        <p:spPr>
          <a:xfrm>
            <a:off x="613044" y="998745"/>
            <a:ext cx="10965910" cy="5012909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735</Words>
  <Application>Microsoft Office PowerPoint</Application>
  <PresentationFormat>와이드스크린</PresentationFormat>
  <Paragraphs>159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Pretendard ExtraBold</vt:lpstr>
      <vt:lpstr>나눔바른고딕OTF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임수빈</cp:lastModifiedBy>
  <cp:revision>110</cp:revision>
  <dcterms:created xsi:type="dcterms:W3CDTF">2021-10-22T06:13:27Z</dcterms:created>
  <dcterms:modified xsi:type="dcterms:W3CDTF">2023-01-10T06:28:22Z</dcterms:modified>
  <cp:version/>
</cp:coreProperties>
</file>