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90" r:id="rId13"/>
    <p:sldId id="302" r:id="rId14"/>
    <p:sldId id="288" r:id="rId15"/>
    <p:sldId id="295" r:id="rId16"/>
    <p:sldId id="291" r:id="rId17"/>
    <p:sldId id="293" r:id="rId18"/>
    <p:sldId id="267" r:id="rId19"/>
    <p:sldId id="268" r:id="rId20"/>
    <p:sldId id="266" r:id="rId21"/>
    <p:sldId id="300" r:id="rId22"/>
    <p:sldId id="299" r:id="rId23"/>
    <p:sldId id="298" r:id="rId24"/>
    <p:sldId id="301" r:id="rId25"/>
    <p:sldId id="270" r:id="rId26"/>
    <p:sldId id="274" r:id="rId27"/>
    <p:sldId id="275" r:id="rId28"/>
    <p:sldId id="277" r:id="rId29"/>
    <p:sldId id="276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799" y="1987420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8623243" y="2717715"/>
            <a:ext cx="331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100539" y="1205204"/>
            <a:ext cx="10158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| AI</a:t>
            </a:r>
            <a:r>
              <a:rPr lang="ko-KR" altLang="en-US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 |</a:t>
            </a:r>
            <a:endParaRPr lang="ko-KR" altLang="en-US" sz="8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4EA0-1A0E-1CAF-FE41-E7A356C4D229}"/>
              </a:ext>
            </a:extLst>
          </p:cNvPr>
          <p:cNvSpPr txBox="1"/>
          <p:nvPr/>
        </p:nvSpPr>
        <p:spPr>
          <a:xfrm>
            <a:off x="4841511" y="517113"/>
            <a:ext cx="25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SW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8627" y="2705725"/>
            <a:ext cx="333136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3</a:t>
            </a: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419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투자 목적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grpSp>
        <p:nvGrpSpPr>
          <p:cNvPr id="40" name="그룹 26"/>
          <p:cNvGrpSpPr/>
          <p:nvPr/>
        </p:nvGrpSpPr>
        <p:grpSpPr>
          <a:xfrm>
            <a:off x="2352940" y="2270192"/>
            <a:ext cx="7486119" cy="2317615"/>
            <a:chOff x="-144161" y="3605753"/>
            <a:chExt cx="1620403" cy="1352888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1423915" cy="796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개요에서 설명을 더 추가 하고 삭제해도 </a:t>
              </a:r>
              <a:r>
                <a:rPr kumimoji="0" lang="ko-KR" altLang="en-US" sz="1500" kern="1200" cap="none" spc="0" normalizeH="0" baseline="0" dirty="0" err="1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될거</a:t>
              </a:r>
              <a:r>
                <a:rPr kumimoji="0" lang="ko-KR" altLang="en-US" sz="1500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 같음</a:t>
              </a:r>
              <a:r>
                <a:rPr kumimoji="0" lang="en-US" altLang="ko-KR" sz="1500" b="0" i="0" u="none" strike="noStrike" kern="1200" cap="none" spc="0" normalizeH="0" baseline="0" dirty="0">
                  <a:solidFill>
                    <a:srgbClr val="3A3838"/>
                  </a:solidFill>
                  <a:latin typeface="나눔바른고딕OTF"/>
                  <a:ea typeface="나눔바른고딕OTF"/>
                </a:rPr>
                <a:t>	</a:t>
              </a: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어떤 투자를 할지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87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3831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모델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1" name="TextBox 27"/>
          <p:cNvSpPr txBox="1"/>
          <p:nvPr/>
        </p:nvSpPr>
        <p:spPr>
          <a:xfrm>
            <a:off x="964734" y="1639681"/>
            <a:ext cx="10489329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i="0" u="none" strike="noStrike" dirty="0">
                <a:latin typeface="나눔바른고딕OTF"/>
                <a:ea typeface="나눔바른고딕OTF"/>
              </a:rPr>
              <a:t>ANN</a:t>
            </a:r>
            <a:r>
              <a:rPr lang="en-US" sz="1500" b="0" i="0" u="none" strike="noStrike" dirty="0">
                <a:latin typeface="나눔바른고딕OTF"/>
                <a:ea typeface="나눔바른고딕OTF"/>
              </a:rPr>
              <a:t> </a:t>
            </a: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주식 </a:t>
            </a:r>
            <a:r>
              <a:rPr lang="ko-KR" altLang="en-US" sz="1500" b="0" i="0" u="none" strike="noStrike" dirty="0" err="1">
                <a:latin typeface="나눔바른고딕OTF"/>
                <a:ea typeface="나눔바른고딕OTF"/>
              </a:rPr>
              <a:t>예측률은</a:t>
            </a: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 </a:t>
            </a:r>
            <a:r>
              <a:rPr lang="en-US" altLang="ko-KR" sz="1500" b="1" i="0" u="sng" strike="noStrike" dirty="0">
                <a:solidFill>
                  <a:srgbClr val="FF0000"/>
                </a:solidFill>
                <a:latin typeface="나눔바른고딕OTF"/>
                <a:ea typeface="나눔바른고딕OTF"/>
              </a:rPr>
              <a:t>69.21%</a:t>
            </a:r>
            <a:r>
              <a:rPr lang="ko-KR" altLang="en-US" sz="1500" b="0" i="0" strike="noStrike" dirty="0">
                <a:latin typeface="나눔바른고딕OTF"/>
                <a:ea typeface="나눔바른고딕OTF"/>
              </a:rPr>
              <a:t>로</a:t>
            </a:r>
            <a:r>
              <a:rPr lang="en-US" altLang="ko-KR" sz="1500" b="0" i="0" strike="noStrike" dirty="0">
                <a:latin typeface="나눔바른고딕OTF"/>
                <a:ea typeface="나눔바른고딕OTF"/>
              </a:rPr>
              <a:t> </a:t>
            </a:r>
            <a:r>
              <a:rPr lang="en-US" altLang="ko-KR" sz="1500" b="1" i="0" strike="noStrike" dirty="0">
                <a:latin typeface="나눔바른고딕OTF"/>
                <a:ea typeface="나눔바른고딕OTF"/>
              </a:rPr>
              <a:t>IPO </a:t>
            </a:r>
            <a:r>
              <a:rPr lang="ko-KR" altLang="en-US" sz="1500" b="1" i="0" strike="noStrike" dirty="0">
                <a:latin typeface="나눔바른고딕OTF"/>
                <a:ea typeface="나눔바른고딕OTF"/>
              </a:rPr>
              <a:t>진입장벽을 낮추는 장점</a:t>
            </a: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이 있다</a:t>
            </a:r>
            <a:r>
              <a:rPr lang="en-US" altLang="ko-KR" sz="1500" b="0" i="0" u="none" strike="noStrike" dirty="0"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 </a:t>
            </a:r>
            <a:r>
              <a:rPr lang="ko-KR" altLang="en-US" sz="1500" b="1" i="0" u="sng" strike="noStrike" dirty="0">
                <a:latin typeface="나눔바른고딕OTF"/>
                <a:ea typeface="나눔바른고딕OTF"/>
              </a:rPr>
              <a:t>수요 예측 경쟁률 독립변수를 </a:t>
            </a:r>
            <a:r>
              <a:rPr lang="ko-KR" altLang="en-US" sz="1500" b="1" u="sng" dirty="0">
                <a:latin typeface="나눔바른고딕OTF"/>
                <a:ea typeface="나눔바른고딕OTF"/>
              </a:rPr>
              <a:t>활</a:t>
            </a:r>
            <a:r>
              <a:rPr lang="ko-KR" altLang="en-US" sz="1500" b="1" i="0" u="sng" strike="noStrike" dirty="0">
                <a:latin typeface="나눔바른고딕OTF"/>
                <a:ea typeface="나눔바른고딕OTF"/>
              </a:rPr>
              <a:t>용할 수 없을 시 예측에 대한 불일치 결과를 초</a:t>
            </a: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래한다</a:t>
            </a:r>
            <a:r>
              <a:rPr lang="en-US" altLang="ko-KR" sz="1500" b="0" i="0" u="none" strike="noStrike" dirty="0">
                <a:latin typeface="나눔바른고딕OTF"/>
                <a:ea typeface="나눔바른고딕OTF"/>
              </a:rPr>
              <a:t>.</a:t>
            </a:r>
          </a:p>
        </p:txBody>
      </p:sp>
      <p:sp>
        <p:nvSpPr>
          <p:cNvPr id="42" name="TextBox 28"/>
          <p:cNvSpPr txBox="1"/>
          <p:nvPr/>
        </p:nvSpPr>
        <p:spPr>
          <a:xfrm>
            <a:off x="545396" y="1083163"/>
            <a:ext cx="245226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예측을 위한 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AI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모델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TextBox 28">
            <a:extLst>
              <a:ext uri="{FF2B5EF4-FFF2-40B4-BE49-F238E27FC236}">
                <a16:creationId xmlns:a16="http://schemas.microsoft.com/office/drawing/2014/main" id="{6958325B-1741-00D0-0F29-FCB44A8457E8}"/>
              </a:ext>
            </a:extLst>
          </p:cNvPr>
          <p:cNvSpPr txBox="1"/>
          <p:nvPr/>
        </p:nvSpPr>
        <p:spPr>
          <a:xfrm>
            <a:off x="8012040" y="6140745"/>
            <a:ext cx="3843075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최훈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빅데이터를 활용한 인공지능 주식 예측 분석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한국정보통신학회논문지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,2021), 1439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09C133B-37C3-061A-4BAB-63576353360C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178530C7-2B3C-6157-9E8A-3C38A2091F48}"/>
              </a:ext>
            </a:extLst>
          </p:cNvPr>
          <p:cNvSpPr txBox="1"/>
          <p:nvPr/>
        </p:nvSpPr>
        <p:spPr>
          <a:xfrm>
            <a:off x="964734" y="2451084"/>
            <a:ext cx="10489329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DNN</a:t>
            </a:r>
            <a:r>
              <a:rPr kumimoji="0" lang="en-US" altLang="ko-KR" sz="1500" b="0" i="0" u="none" strike="noStrike" kern="1200" cap="none" spc="0" normalizeH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kumimoji="0" lang="ko-KR" altLang="en-US" sz="1500" b="0" i="0" u="none" strike="noStrike" kern="1200" cap="none" spc="0" normalizeH="0" baseline="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예측률은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sng" strike="noStrike" kern="1200" cap="none" spc="0" normalizeH="0" baseline="0" dirty="0">
                <a:solidFill>
                  <a:srgbClr val="FF0000"/>
                </a:solidFill>
                <a:latin typeface="나눔바른고딕OTF"/>
                <a:ea typeface="나눔바른고딕OTF"/>
              </a:rPr>
              <a:t>51.01%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로 변동패턴이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고도화된 입력 특성을 이용한다면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변동 패턴을 정확한 높은 확률과 예측할 수 있는 장점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이 있으나 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아직까지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매우 간단한 구조의 입력데이터와 단순한 구조의 네트워크를 이용한 단점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을 가지고 있다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744EDEF7-C71E-7958-E544-A8C0FC277816}"/>
              </a:ext>
            </a:extLst>
          </p:cNvPr>
          <p:cNvSpPr txBox="1"/>
          <p:nvPr/>
        </p:nvSpPr>
        <p:spPr>
          <a:xfrm>
            <a:off x="964734" y="3252016"/>
            <a:ext cx="10489329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k-NN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종가가 있으며 실시간 이슈는 반영하지 못한다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단일 최상의 인스턴스 또는 관측 공간에서 이웃들의 가중치 조합을 찾는 장점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이 있으나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일반적 </a:t>
            </a:r>
            <a:r>
              <a:rPr lang="ko-KR" altLang="en-US" sz="1500" b="1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데이터마이닝이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 예측력을 향상시키는데 상당한 어려움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을 가지고 있다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44EDC1C7-977E-F658-1441-6B4481A1A8FC}"/>
              </a:ext>
            </a:extLst>
          </p:cNvPr>
          <p:cNvSpPr txBox="1"/>
          <p:nvPr/>
        </p:nvSpPr>
        <p:spPr>
          <a:xfrm>
            <a:off x="964733" y="4056978"/>
            <a:ext cx="10489329" cy="11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CNN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의 주식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예측률은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u="sng" dirty="0">
                <a:solidFill>
                  <a:srgbClr val="FF0000"/>
                </a:solidFill>
                <a:latin typeface="나눔바른고딕OTF"/>
                <a:ea typeface="나눔바른고딕OTF"/>
              </a:rPr>
              <a:t>57.74%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로 비교 모형과 비교해 가장 우수한 예측 정확도를 보여준다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하지만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그래프의 변동성을 이용하여 예측하는 알고리즘이 일반성이 검증되지 못하는 한계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를 가지고 있다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defRPr/>
            </a:pPr>
            <a:r>
              <a:rPr lang="en-US" altLang="ko-KR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RNN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의 주식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예측률은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u="sng" dirty="0">
                <a:solidFill>
                  <a:srgbClr val="FF0000"/>
                </a:solidFill>
                <a:latin typeface="나눔바른고딕OTF"/>
                <a:ea typeface="나눔바른고딕OTF"/>
              </a:rPr>
              <a:t>50% </a:t>
            </a:r>
            <a:r>
              <a:rPr lang="ko-KR" altLang="en-US" sz="1500" b="1" u="sng" dirty="0">
                <a:solidFill>
                  <a:srgbClr val="FF0000"/>
                </a:solidFill>
                <a:latin typeface="나눔바른고딕OTF"/>
                <a:ea typeface="나눔바른고딕OTF"/>
              </a:rPr>
              <a:t>이상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으로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복잡한 분류가 가능하나 개인 투자자의 거래 정보를 실제 투자에 활용하는데 한계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를 가진다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72CBE3DD-03A0-8DF3-0014-A5556D33A32A}"/>
              </a:ext>
            </a:extLst>
          </p:cNvPr>
          <p:cNvSpPr txBox="1"/>
          <p:nvPr/>
        </p:nvSpPr>
        <p:spPr>
          <a:xfrm>
            <a:off x="964733" y="5213492"/>
            <a:ext cx="10489329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LSTM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의 주식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예측률은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u="sng" dirty="0">
                <a:solidFill>
                  <a:srgbClr val="FF0000"/>
                </a:solidFill>
                <a:latin typeface="나눔바른고딕OTF"/>
                <a:ea typeface="나눔바른고딕OTF"/>
              </a:rPr>
              <a:t>84.9%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로 다른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AI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모델 중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가장 높은 </a:t>
            </a:r>
            <a:r>
              <a:rPr lang="ko-KR" altLang="en-US" sz="1500" b="1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을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보여준다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 등이 사용되며 실시간 이슈는 반영하지 못한다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단방향의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LSTM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순환 신경망보다 양방향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LSTM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순환 신경망을 이용했을 때 주가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예측률이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높은 것으로 나타났다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9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3831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모델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TextBox 28">
            <a:extLst>
              <a:ext uri="{FF2B5EF4-FFF2-40B4-BE49-F238E27FC236}">
                <a16:creationId xmlns:a16="http://schemas.microsoft.com/office/drawing/2014/main" id="{6958325B-1741-00D0-0F29-FCB44A8457E8}"/>
              </a:ext>
            </a:extLst>
          </p:cNvPr>
          <p:cNvSpPr txBox="1"/>
          <p:nvPr/>
        </p:nvSpPr>
        <p:spPr>
          <a:xfrm>
            <a:off x="8012040" y="6140745"/>
            <a:ext cx="3843075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최훈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빅데이터를 활용한 인공지능 주식 예측 분석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한국정보통신학회논문지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,2021), 1439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09C133B-37C3-061A-4BAB-63576353360C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72CBE3DD-03A0-8DF3-0014-A5556D33A32A}"/>
              </a:ext>
            </a:extLst>
          </p:cNvPr>
          <p:cNvSpPr txBox="1"/>
          <p:nvPr/>
        </p:nvSpPr>
        <p:spPr>
          <a:xfrm>
            <a:off x="4367980" y="1753272"/>
            <a:ext cx="3445621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0" b="1" dirty="0">
                <a:solidFill>
                  <a:srgbClr val="FF0000"/>
                </a:solidFill>
                <a:latin typeface="나눔바른고딕OTF"/>
                <a:ea typeface="나눔바른고딕OTF"/>
              </a:rPr>
              <a:t>LSTM</a:t>
            </a:r>
            <a:endParaRPr lang="en-US" altLang="ko-KR" sz="10000" dirty="0">
              <a:solidFill>
                <a:srgbClr val="FF0000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35503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5186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영향을 주는 요소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ACED2AB6-BC86-BAA0-245B-9B32B039D83C}"/>
              </a:ext>
            </a:extLst>
          </p:cNvPr>
          <p:cNvSpPr txBox="1">
            <a:spLocks/>
          </p:cNvSpPr>
          <p:nvPr/>
        </p:nvSpPr>
        <p:spPr>
          <a:xfrm>
            <a:off x="682100" y="1123326"/>
            <a:ext cx="7970288" cy="53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AI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를 이용하여 주가를 예측 하는데 필요한 데이터 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정보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지수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실시간 이슈 등</a:t>
            </a:r>
            <a:endParaRPr lang="en-US" altLang="ko-KR" sz="20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E816496A-6FBA-6166-8DAC-B1323E960DBD}"/>
              </a:ext>
            </a:extLst>
          </p:cNvPr>
          <p:cNvSpPr txBox="1">
            <a:spLocks/>
          </p:cNvSpPr>
          <p:nvPr/>
        </p:nvSpPr>
        <p:spPr>
          <a:xfrm>
            <a:off x="1237809" y="1844936"/>
            <a:ext cx="9720646" cy="11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주가 정보</a:t>
            </a:r>
            <a:endParaRPr lang="en-US" altLang="ko-KR" sz="1500" b="0" i="0" u="none" strike="noStrike" dirty="0"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종목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코드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일자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현재 주가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전일대비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등락률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전일가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전일거래량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상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하한가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PER,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매수호가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52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주 최고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최저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PBR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외국인 비율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액면가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자본금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상장주식수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시가총액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상장일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매수 잔량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호가 등의 정보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07809757-DE3C-4E86-6785-1661322581F0}"/>
              </a:ext>
            </a:extLst>
          </p:cNvPr>
          <p:cNvSpPr txBox="1">
            <a:spLocks/>
          </p:cNvSpPr>
          <p:nvPr/>
        </p:nvSpPr>
        <p:spPr>
          <a:xfrm>
            <a:off x="1237809" y="3061484"/>
            <a:ext cx="9720646" cy="1535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주가 지수</a:t>
            </a:r>
            <a:endParaRPr lang="en-US" altLang="ko-KR" sz="1500" b="0" i="0" u="none" strike="noStrike" dirty="0"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비슷한 업종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규모별 또는 다양한 범주로 주가 변동 상황을 종합한 종합주가지수를 두면 여러가지 종목의 시세 흐름을 알기 쉽게 나타낼  수 있는 지표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실시간 이슈로는 크게 내적인 원인 외적인 원인으로 영향을 받는다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E3BAD997-8BB6-64E2-4202-272654940983}"/>
              </a:ext>
            </a:extLst>
          </p:cNvPr>
          <p:cNvSpPr txBox="1">
            <a:spLocks/>
          </p:cNvSpPr>
          <p:nvPr/>
        </p:nvSpPr>
        <p:spPr>
          <a:xfrm>
            <a:off x="1233543" y="4645679"/>
            <a:ext cx="9720646" cy="11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내적인 원인은 인간의 감정과 불확실성 방대한 정보의 양이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어우려져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발생하는 혼란과 공포가 사람의 판단력을 저하시켜 이성적인 사고를 불가능하게 만드는 것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외적인 원인은 투자자들의 내적 요인이 합쳐진 투자심리에 있다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.(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국제적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정치적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재무적 이슈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)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7970FF24-C3C3-6284-907C-08273F19682E}"/>
              </a:ext>
            </a:extLst>
          </p:cNvPr>
          <p:cNvSpPr txBox="1"/>
          <p:nvPr/>
        </p:nvSpPr>
        <p:spPr>
          <a:xfrm>
            <a:off x="8012040" y="6140745"/>
            <a:ext cx="3843075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최훈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빅데이터를 활용한 인공지능 주식 예측 분석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한국정보통신학회논문지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,2021), 1437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CC32146-6904-F8EF-89A5-8DBC558F2023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791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5735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주가 예측을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위한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요소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CF27A40-F74A-B84A-EEE0-84B49E376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1" t="3981" r="18952" b="8673"/>
          <a:stretch/>
        </p:blipFill>
        <p:spPr>
          <a:xfrm>
            <a:off x="4970724" y="1063483"/>
            <a:ext cx="6893404" cy="5447035"/>
          </a:xfrm>
          <a:prstGeom prst="rect">
            <a:avLst/>
          </a:prstGeom>
        </p:spPr>
      </p:pic>
      <p:sp>
        <p:nvSpPr>
          <p:cNvPr id="8" name="TextBox 28">
            <a:extLst>
              <a:ext uri="{FF2B5EF4-FFF2-40B4-BE49-F238E27FC236}">
                <a16:creationId xmlns:a16="http://schemas.microsoft.com/office/drawing/2014/main" id="{ACED2AB6-BC86-BAA0-245B-9B32B039D83C}"/>
              </a:ext>
            </a:extLst>
          </p:cNvPr>
          <p:cNvSpPr txBox="1"/>
          <p:nvPr/>
        </p:nvSpPr>
        <p:spPr>
          <a:xfrm>
            <a:off x="327872" y="1628743"/>
            <a:ext cx="4403707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인공신경망 예측으로 사용하려는 주가 속성</a:t>
            </a:r>
            <a:endParaRPr lang="en-US" altLang="ko-KR" sz="20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종목 코드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환율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변동률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(ROE, PER,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EPS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...)</a:t>
            </a:r>
          </a:p>
        </p:txBody>
      </p:sp>
      <p:sp>
        <p:nvSpPr>
          <p:cNvPr id="2" name="TextBox 28">
            <a:extLst>
              <a:ext uri="{FF2B5EF4-FFF2-40B4-BE49-F238E27FC236}">
                <a16:creationId xmlns:a16="http://schemas.microsoft.com/office/drawing/2014/main" id="{BF3732C1-DDAA-C8A8-AC05-1FDD46A8DAE7}"/>
              </a:ext>
            </a:extLst>
          </p:cNvPr>
          <p:cNvSpPr txBox="1"/>
          <p:nvPr/>
        </p:nvSpPr>
        <p:spPr>
          <a:xfrm>
            <a:off x="327871" y="3152237"/>
            <a:ext cx="4403707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사용에 고려하려고 한 요소들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시세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기사를 크롤링하여 </a:t>
            </a:r>
            <a:r>
              <a:rPr lang="ko-KR" altLang="en-US" sz="2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긍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부정 보상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유망주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예측</a:t>
            </a:r>
            <a:endParaRPr lang="en-US" altLang="ko-KR" sz="20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C133F71-DFB8-A0EB-2CE9-970CB474A4D7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20734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인풋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0" name="그룹 26"/>
          <p:cNvGrpSpPr/>
          <p:nvPr/>
        </p:nvGrpSpPr>
        <p:grpSpPr>
          <a:xfrm>
            <a:off x="567018" y="1628743"/>
            <a:ext cx="5528981" cy="983556"/>
            <a:chOff x="-144161" y="3605753"/>
            <a:chExt cx="2590692" cy="983556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2394204" cy="427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500" b="0" i="0" u="none" strike="noStrike" dirty="0">
                  <a:latin typeface="나눔바른고딕OTF"/>
                  <a:ea typeface="나눔바른고딕OTF"/>
                </a:rPr>
                <a:t>어떠한 이유로 </a:t>
              </a:r>
              <a:r>
                <a:rPr lang="ko-KR" altLang="en-US" sz="1500" b="0" i="0" u="none" strike="noStrike">
                  <a:latin typeface="나눔바른고딕OTF"/>
                  <a:ea typeface="나눔바른고딕OTF"/>
                </a:rPr>
                <a:t>이 속성들을 신경망 인풋 데이터로 선정했는지</a:t>
              </a:r>
              <a:endPara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endParaRP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 err="1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인풋인풋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DEDCDF-01DB-EBFC-428C-50B72971BA85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42451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지표 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1" name="TextBox 27"/>
          <p:cNvSpPr txBox="1"/>
          <p:nvPr/>
        </p:nvSpPr>
        <p:spPr>
          <a:xfrm>
            <a:off x="898126" y="2202449"/>
            <a:ext cx="7676379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삼성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SK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하이닉스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금양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동언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F&amp;B, 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에스에프에이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연간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: 2017 ~22(E), 23(E), 24(E))</a:t>
            </a:r>
          </a:p>
        </p:txBody>
      </p:sp>
      <p:sp>
        <p:nvSpPr>
          <p:cNvPr id="42" name="TextBox 28"/>
          <p:cNvSpPr txBox="1"/>
          <p:nvPr/>
        </p:nvSpPr>
        <p:spPr>
          <a:xfrm>
            <a:off x="478787" y="1645933"/>
            <a:ext cx="320287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 데이터 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EN-US" sz="2000" b="0" i="0" u="none" strike="noStrike" dirty="0">
                <a:latin typeface="나눔바른고딕OTF"/>
                <a:ea typeface="나눔바른고딕OTF"/>
              </a:rPr>
              <a:t>csv </a:t>
            </a:r>
            <a:r>
              <a:rPr lang="ko-KR" altLang="en-US" sz="2000" b="0" i="0" u="none" strike="noStrike" dirty="0">
                <a:latin typeface="나눔바른고딕OTF"/>
                <a:ea typeface="나눔바른고딕OTF"/>
              </a:rPr>
              <a:t>파일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)</a:t>
            </a:r>
          </a:p>
        </p:txBody>
      </p:sp>
      <p:pic>
        <p:nvPicPr>
          <p:cNvPr id="43" name="그림 4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816295" y="440704"/>
            <a:ext cx="2143327" cy="244498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45" name="그림 44"/>
          <p:cNvPicPr/>
          <p:nvPr/>
        </p:nvPicPr>
        <p:blipFill rotWithShape="1">
          <a:blip r:embed="rId3">
            <a:lum/>
          </a:blip>
          <a:srcRect t="66600" b="7400"/>
          <a:stretch>
            <a:fillRect/>
          </a:stretch>
        </p:blipFill>
        <p:spPr>
          <a:xfrm>
            <a:off x="653431" y="3318768"/>
            <a:ext cx="10580337" cy="1979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9D2F2372-A45D-BEDB-7F91-619C953773EC}"/>
              </a:ext>
            </a:extLst>
          </p:cNvPr>
          <p:cNvSpPr txBox="1"/>
          <p:nvPr/>
        </p:nvSpPr>
        <p:spPr>
          <a:xfrm>
            <a:off x="898126" y="2673155"/>
            <a:ext cx="7676379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ROA,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ROE, EPS, BPS, DPS, PER, PBR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데이터 추출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53AE1077-25D3-1529-4915-5113357CEE70}"/>
              </a:ext>
            </a:extLst>
          </p:cNvPr>
          <p:cNvSpPr txBox="1"/>
          <p:nvPr/>
        </p:nvSpPr>
        <p:spPr>
          <a:xfrm>
            <a:off x="10346399" y="6259560"/>
            <a:ext cx="1613223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https://comp.fnguide.com/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5A7F55E-4374-2F79-EA7E-006038742106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36665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56766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환율 데이터 크롤링</a:t>
            </a:r>
          </a:p>
        </p:txBody>
      </p:sp>
      <p:sp>
        <p:nvSpPr>
          <p:cNvPr id="38" name="TextBox 27"/>
          <p:cNvSpPr txBox="1"/>
          <p:nvPr/>
        </p:nvSpPr>
        <p:spPr>
          <a:xfrm>
            <a:off x="986357" y="2185259"/>
            <a:ext cx="9773083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날짜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 시가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변동률의 데이터가 저장되어 있으며 주식가격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csv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에 있는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컬럼과 동일함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(Exchange.csv)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9" name="TextBox 28"/>
          <p:cNvSpPr txBox="1"/>
          <p:nvPr/>
        </p:nvSpPr>
        <p:spPr>
          <a:xfrm>
            <a:off x="567018" y="1628743"/>
            <a:ext cx="223021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월별 환율 데이터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5F95F264-99B8-641C-20AE-D4F3251147F0}"/>
              </a:ext>
            </a:extLst>
          </p:cNvPr>
          <p:cNvSpPr txBox="1"/>
          <p:nvPr/>
        </p:nvSpPr>
        <p:spPr>
          <a:xfrm>
            <a:off x="10346399" y="6259560"/>
            <a:ext cx="1613223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: www.investing.com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BCC36B-BA67-0D47-9E73-7E4ACBC0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08874408">
            <a:extLst>
              <a:ext uri="{FF2B5EF4-FFF2-40B4-BE49-F238E27FC236}">
                <a16:creationId xmlns:a16="http://schemas.microsoft.com/office/drawing/2014/main" id="{8F29583E-B646-A9F8-051B-F97089946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7"/>
          <a:stretch/>
        </p:blipFill>
        <p:spPr bwMode="auto">
          <a:xfrm>
            <a:off x="601967" y="3166954"/>
            <a:ext cx="10988065" cy="18375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DF0D2799-E893-6C2B-6CED-758459859AD1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97298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주가 데이터 크롤링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DA52AB2-9AAF-3B40-35B9-35EEB899DF5A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pic>
        <p:nvPicPr>
          <p:cNvPr id="4" name="_x408874624">
            <a:extLst>
              <a:ext uri="{FF2B5EF4-FFF2-40B4-BE49-F238E27FC236}">
                <a16:creationId xmlns:a16="http://schemas.microsoft.com/office/drawing/2014/main" id="{0AA21D3C-D2BE-15E7-524E-3B0ED057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96" y="425116"/>
            <a:ext cx="2225594" cy="24449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02452F2-88CB-E327-692C-9869D7FD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03393968">
            <a:extLst>
              <a:ext uri="{FF2B5EF4-FFF2-40B4-BE49-F238E27FC236}">
                <a16:creationId xmlns:a16="http://schemas.microsoft.com/office/drawing/2014/main" id="{40D73069-440A-AA49-C386-620AA6A28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68"/>
          <a:stretch/>
        </p:blipFill>
        <p:spPr bwMode="auto">
          <a:xfrm>
            <a:off x="2063839" y="3104709"/>
            <a:ext cx="7684757" cy="260470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7">
            <a:extLst>
              <a:ext uri="{FF2B5EF4-FFF2-40B4-BE49-F238E27FC236}">
                <a16:creationId xmlns:a16="http://schemas.microsoft.com/office/drawing/2014/main" id="{BEE86921-8601-5FF7-AF7D-B305C45E37C1}"/>
              </a:ext>
            </a:extLst>
          </p:cNvPr>
          <p:cNvSpPr txBox="1"/>
          <p:nvPr/>
        </p:nvSpPr>
        <p:spPr>
          <a:xfrm>
            <a:off x="986357" y="2185259"/>
            <a:ext cx="8325283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각 종별로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1996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년 부터 현재까지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휴장 날짜를 제외한 주식가격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데이터 저장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날짜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전일비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 순으로 저장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(ex : samsung.csv)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4D420622-AA7A-21C4-AFDD-4B4F5C511BB2}"/>
              </a:ext>
            </a:extLst>
          </p:cNvPr>
          <p:cNvSpPr txBox="1"/>
          <p:nvPr/>
        </p:nvSpPr>
        <p:spPr>
          <a:xfrm>
            <a:off x="567018" y="1628743"/>
            <a:ext cx="283150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주식 가격 데이터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(csv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파일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)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60750" y="1436921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5113" y="149296"/>
            <a:ext cx="484177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Contents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7235" y="1764806"/>
            <a:ext cx="3078479" cy="3519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개요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주요 일정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프로젝트 과정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결과 분석 </a:t>
            </a:r>
            <a:r>
              <a:rPr lang="en-US" altLang="ko-KR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 시연</a:t>
            </a: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>
                <a:solidFill>
                  <a:schemeClr val="accent1"/>
                </a:solidFill>
                <a:latin typeface="나눔바른고딕OTF"/>
                <a:ea typeface="나눔바른고딕OTF"/>
              </a:rPr>
              <a:t>향후 개발 가능성</a:t>
            </a:r>
            <a:endParaRPr lang="en-US" altLang="ko-KR" sz="3000" b="1">
              <a:solidFill>
                <a:schemeClr val="accent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1399639" y="1129536"/>
            <a:ext cx="17951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필요 라이브러리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08875992">
            <a:extLst>
              <a:ext uri="{FF2B5EF4-FFF2-40B4-BE49-F238E27FC236}">
                <a16:creationId xmlns:a16="http://schemas.microsoft.com/office/drawing/2014/main" id="{BE3451CA-941E-BD4E-FEDD-CA7C9541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913761"/>
            <a:ext cx="2796385" cy="117303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8">
            <a:extLst>
              <a:ext uri="{FF2B5EF4-FFF2-40B4-BE49-F238E27FC236}">
                <a16:creationId xmlns:a16="http://schemas.microsoft.com/office/drawing/2014/main" id="{F74DE174-BF55-BF96-D7B5-1609C1DC75FE}"/>
              </a:ext>
            </a:extLst>
          </p:cNvPr>
          <p:cNvSpPr txBox="1"/>
          <p:nvPr/>
        </p:nvSpPr>
        <p:spPr>
          <a:xfrm>
            <a:off x="5422998" y="1129536"/>
            <a:ext cx="128260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정규화 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055" name="_x408874552">
            <a:extLst>
              <a:ext uri="{FF2B5EF4-FFF2-40B4-BE49-F238E27FC236}">
                <a16:creationId xmlns:a16="http://schemas.microsoft.com/office/drawing/2014/main" id="{A17166AC-4134-54C1-80AE-A7510AFF3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44" y="1742414"/>
            <a:ext cx="5311837" cy="197545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8">
            <a:extLst>
              <a:ext uri="{FF2B5EF4-FFF2-40B4-BE49-F238E27FC236}">
                <a16:creationId xmlns:a16="http://schemas.microsoft.com/office/drawing/2014/main" id="{27632C3F-9DE9-ED0A-51C9-3131D98A37DF}"/>
              </a:ext>
            </a:extLst>
          </p:cNvPr>
          <p:cNvSpPr txBox="1"/>
          <p:nvPr/>
        </p:nvSpPr>
        <p:spPr>
          <a:xfrm>
            <a:off x="2943459" y="3717872"/>
            <a:ext cx="629568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Stock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클래스 → 환율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정규화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종목코드 입력 함수가 있음 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057" name="_x408875920">
            <a:extLst>
              <a:ext uri="{FF2B5EF4-FFF2-40B4-BE49-F238E27FC236}">
                <a16:creationId xmlns:a16="http://schemas.microsoft.com/office/drawing/2014/main" id="{71020D20-B047-A017-6B32-959C328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35399"/>
            <a:ext cx="8534399" cy="16801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943844" y="1098243"/>
            <a:ext cx="205984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exchangeRate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함수</a:t>
            </a:r>
            <a:endParaRPr kumimoji="0" lang="en-US" altLang="ko-KR" sz="150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408874480">
            <a:extLst>
              <a:ext uri="{FF2B5EF4-FFF2-40B4-BE49-F238E27FC236}">
                <a16:creationId xmlns:a16="http://schemas.microsoft.com/office/drawing/2014/main" id="{B2911782-658D-2A8E-0DBC-9080FA59A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59" y="2277895"/>
            <a:ext cx="9786282" cy="371142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7">
            <a:extLst>
              <a:ext uri="{FF2B5EF4-FFF2-40B4-BE49-F238E27FC236}">
                <a16:creationId xmlns:a16="http://schemas.microsoft.com/office/drawing/2014/main" id="{292D2F1E-0B0B-A7FA-19BC-ABF68FEA74FD}"/>
              </a:ext>
            </a:extLst>
          </p:cNvPr>
          <p:cNvSpPr txBox="1"/>
          <p:nvPr/>
        </p:nvSpPr>
        <p:spPr>
          <a:xfrm>
            <a:off x="1933357" y="1637655"/>
            <a:ext cx="8325283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환율 정보가 담긴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Exchange.csv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파일을 호출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L2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정규화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40461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1399639" y="1129536"/>
            <a:ext cx="17951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-150" normalizeH="0" baseline="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showChart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 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08875704">
            <a:extLst>
              <a:ext uri="{FF2B5EF4-FFF2-40B4-BE49-F238E27FC236}">
                <a16:creationId xmlns:a16="http://schemas.microsoft.com/office/drawing/2014/main" id="{8B7ADC15-18E3-8409-4CCC-8F341B1E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77" y="2140585"/>
            <a:ext cx="7613623" cy="358787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0298F301-2C70-CA03-8DE0-EA3D78DEAAF3}"/>
              </a:ext>
            </a:extLst>
          </p:cNvPr>
          <p:cNvSpPr txBox="1"/>
          <p:nvPr/>
        </p:nvSpPr>
        <p:spPr>
          <a:xfrm>
            <a:off x="2412678" y="1603226"/>
            <a:ext cx="3907911" cy="42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재무제표을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하여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table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로 표현하는 함수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864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1057407" y="953717"/>
            <a:ext cx="17951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-150" normalizeH="0" baseline="0">
                <a:solidFill>
                  <a:srgbClr val="1D1C1C"/>
                </a:solidFill>
                <a:latin typeface="나눔바른고딕OTF"/>
                <a:ea typeface="나눔바른고딕OTF"/>
              </a:rPr>
              <a:t>Idx</a:t>
            </a:r>
            <a:r>
              <a:rPr lang="en-US" altLang="ko-KR" sz="2000" spc="-150">
                <a:solidFill>
                  <a:srgbClr val="1D1C1C"/>
                </a:solidFill>
                <a:latin typeface="나눔바른고딕OTF"/>
                <a:ea typeface="나눔바른고딕OTF"/>
              </a:rPr>
              <a:t>Norm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08874264">
            <a:extLst>
              <a:ext uri="{FF2B5EF4-FFF2-40B4-BE49-F238E27FC236}">
                <a16:creationId xmlns:a16="http://schemas.microsoft.com/office/drawing/2014/main" id="{864F0989-BE58-D573-CC7E-56A17E6A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07" y="1683385"/>
            <a:ext cx="10526364" cy="466928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FE9C9168-A658-A9DC-0B35-56E752663174}"/>
              </a:ext>
            </a:extLst>
          </p:cNvPr>
          <p:cNvSpPr txBox="1"/>
          <p:nvPr/>
        </p:nvSpPr>
        <p:spPr>
          <a:xfrm>
            <a:off x="2558197" y="1171966"/>
            <a:ext cx="9039443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재무제표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(ROA, ROE, EPS, BPS, DPS, PER, PBR)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각 항목당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2018.12 ~ 2023.12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의 데이터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6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항목 호출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정규화 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985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334510" y="1149369"/>
            <a:ext cx="17951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inputCode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FE9C9168-A658-A9DC-0B35-56E752663174}"/>
              </a:ext>
            </a:extLst>
          </p:cNvPr>
          <p:cNvSpPr txBox="1"/>
          <p:nvPr/>
        </p:nvSpPr>
        <p:spPr>
          <a:xfrm>
            <a:off x="1659974" y="3031247"/>
            <a:ext cx="2020167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실행 결과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(ex : 001570)</a:t>
            </a:r>
          </a:p>
        </p:txBody>
      </p:sp>
      <p:pic>
        <p:nvPicPr>
          <p:cNvPr id="10243" name="_x408876136">
            <a:extLst>
              <a:ext uri="{FF2B5EF4-FFF2-40B4-BE49-F238E27FC236}">
                <a16:creationId xmlns:a16="http://schemas.microsoft.com/office/drawing/2014/main" id="{D2FEEDEA-5A16-C994-7AE5-F5878695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0" y="1809404"/>
            <a:ext cx="3663984" cy="97536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_x408875920">
            <a:extLst>
              <a:ext uri="{FF2B5EF4-FFF2-40B4-BE49-F238E27FC236}">
                <a16:creationId xmlns:a16="http://schemas.microsoft.com/office/drawing/2014/main" id="{0E56DEBC-5FA2-F838-3256-0BD16350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10" y="3613233"/>
            <a:ext cx="2615184" cy="59436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_x408875632">
            <a:extLst>
              <a:ext uri="{FF2B5EF4-FFF2-40B4-BE49-F238E27FC236}">
                <a16:creationId xmlns:a16="http://schemas.microsoft.com/office/drawing/2014/main" id="{DDA8E5CE-3121-93D2-D5D4-CDCA3FE7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7700"/>
            <a:ext cx="5387872" cy="58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26FD9E8-7DD9-AAAF-D7AC-9C9984FA166D}"/>
              </a:ext>
            </a:extLst>
          </p:cNvPr>
          <p:cNvSpPr/>
          <p:nvPr/>
        </p:nvSpPr>
        <p:spPr>
          <a:xfrm>
            <a:off x="4345858" y="3696893"/>
            <a:ext cx="1278194" cy="42704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485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모델 제작 및 학습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5DF22BA-4053-29F8-DFC4-251D24D0AD3B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485" y="2705725"/>
            <a:ext cx="4050030" cy="142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4</a:t>
            </a: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결과 분석 </a:t>
            </a: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839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모델의 성능 최적화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4154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기존 예측 모델과 비교</a:t>
            </a:r>
            <a:endParaRPr lang="ko-KR" altLang="en-US" sz="4000" b="1" spc="-300" dirty="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">
            <a:extLst>
              <a:ext uri="{FF2B5EF4-FFF2-40B4-BE49-F238E27FC236}">
                <a16:creationId xmlns:a16="http://schemas.microsoft.com/office/drawing/2014/main" id="{DD6A65A1-E6C5-115D-EA40-607303B0EF59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8" y="273049"/>
            <a:ext cx="35936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Pyscript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web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구현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F4570-7B94-8C47-467E-172E11B3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063483"/>
            <a:ext cx="8537575" cy="505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28E89343-8882-93C8-C1D4-31D93B6CC897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결과 분석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3FF1A-9CCD-283A-91F6-C1EA2F0FC84F}"/>
              </a:ext>
            </a:extLst>
          </p:cNvPr>
          <p:cNvSpPr txBox="1"/>
          <p:nvPr/>
        </p:nvSpPr>
        <p:spPr>
          <a:xfrm>
            <a:off x="1957165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1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9015444">
            <a:off x="3056005" y="1164146"/>
            <a:ext cx="13454884" cy="89768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639" y="2705725"/>
            <a:ext cx="396134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Part 5</a:t>
            </a:r>
          </a:p>
          <a:p>
            <a:pPr algn="ctr">
              <a:defRPr/>
            </a:pPr>
            <a:r>
              <a:rPr lang="ko-KR" altLang="en-US" sz="4400" b="1">
                <a:solidFill>
                  <a:schemeClr val="tx2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1"/>
          <p:cNvSpPr/>
          <p:nvPr/>
        </p:nvSpPr>
        <p:spPr>
          <a:xfrm>
            <a:off x="861435" y="199990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6" name="모서리가 둥근 직사각형 31"/>
          <p:cNvSpPr/>
          <p:nvPr/>
        </p:nvSpPr>
        <p:spPr>
          <a:xfrm>
            <a:off x="861435" y="1999909"/>
            <a:ext cx="469889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93%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39" name="다이아몬드 17"/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0" name="모서리가 둥근 직사각형 16"/>
          <p:cNvSpPr/>
          <p:nvPr/>
        </p:nvSpPr>
        <p:spPr>
          <a:xfrm>
            <a:off x="861435" y="286118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1" name="모서리가 둥근 직사각형 32"/>
          <p:cNvSpPr/>
          <p:nvPr/>
        </p:nvSpPr>
        <p:spPr>
          <a:xfrm>
            <a:off x="861436" y="2861186"/>
            <a:ext cx="4014835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84%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4" name="다이아몬드 23"/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5" name="모서리가 둥근 직사각형 18"/>
          <p:cNvSpPr/>
          <p:nvPr/>
        </p:nvSpPr>
        <p:spPr>
          <a:xfrm>
            <a:off x="861435" y="372368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6" name="모서리가 둥근 직사각형 34"/>
          <p:cNvSpPr/>
          <p:nvPr/>
        </p:nvSpPr>
        <p:spPr>
          <a:xfrm>
            <a:off x="861436" y="3723689"/>
            <a:ext cx="2646710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7" name="TextBox 26"/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61%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8" name="TextBox 27"/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9" name="다이아몬드 28"/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0" name="모서리가 둥근 직사각형 19"/>
          <p:cNvSpPr/>
          <p:nvPr/>
        </p:nvSpPr>
        <p:spPr>
          <a:xfrm>
            <a:off x="861435" y="458767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1" name="모서리가 둥근 직사각형 35"/>
          <p:cNvSpPr/>
          <p:nvPr/>
        </p:nvSpPr>
        <p:spPr>
          <a:xfrm>
            <a:off x="861436" y="4584966"/>
            <a:ext cx="195352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2" name="TextBox 31"/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47%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4" name="다이아몬드 33"/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5" name="모서리가 둥근 직사각형 21"/>
          <p:cNvSpPr/>
          <p:nvPr/>
        </p:nvSpPr>
        <p:spPr>
          <a:xfrm>
            <a:off x="861435" y="544746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6" name="모서리가 둥근 직사각형 37"/>
          <p:cNvSpPr/>
          <p:nvPr/>
        </p:nvSpPr>
        <p:spPr>
          <a:xfrm>
            <a:off x="861436" y="5447469"/>
            <a:ext cx="567161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7" name="TextBox 36"/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12%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8" name="TextBox 37"/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9" name="다이아몬드 38"/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444A5-46B7-158C-B7FD-3A2807F08806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">
            <a:extLst>
              <a:ext uri="{FF2B5EF4-FFF2-40B4-BE49-F238E27FC236}">
                <a16:creationId xmlns:a16="http://schemas.microsoft.com/office/drawing/2014/main" id="{B4A1C8AB-C2D3-D6FC-3209-30EFBB03FC10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399" y="330200"/>
            <a:ext cx="403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향후 개발 가능성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5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spc="-300">
                <a:latin typeface="+mj-ea"/>
                <a:ea typeface="+mj-ea"/>
              </a:rPr>
              <a:t>키워드를 입력하세요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0956" y="1982450"/>
            <a:ext cx="265008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b="1" spc="-300">
                <a:solidFill>
                  <a:schemeClr val="tx2"/>
                </a:solidFill>
                <a:latin typeface="나눔바른고딕OTF"/>
                <a:ea typeface="나눔바른고딕OTF"/>
              </a:rPr>
              <a:t>Q&amp;A</a:t>
            </a:r>
            <a:endParaRPr lang="ko-KR" altLang="en-US" sz="8800" b="1" spc="-3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050" y="38100"/>
            <a:ext cx="4560570" cy="6840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1" y="1982450"/>
            <a:ext cx="572143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800">
                <a:solidFill>
                  <a:schemeClr val="tx2"/>
                </a:solidFill>
                <a:latin typeface="나눔바른고딕OTF"/>
                <a:ea typeface="나눔바른고딕OTF"/>
              </a:rPr>
              <a:t>감사합니다</a:t>
            </a: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!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712049" y="2609908"/>
            <a:ext cx="8767903" cy="2931737"/>
            <a:chOff x="-144160" y="3605754"/>
            <a:chExt cx="4108340" cy="2931737"/>
          </a:xfrm>
        </p:grpSpPr>
        <p:sp>
          <p:nvSpPr>
            <p:cNvPr id="28" name="TextBox 27"/>
            <p:cNvSpPr txBox="1"/>
            <p:nvPr/>
          </p:nvSpPr>
          <p:spPr>
            <a:xfrm>
              <a:off x="52329" y="4162270"/>
              <a:ext cx="3911849" cy="2375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현대사회가 저금리 및 유동성으로 인해 화폐가치가 떨어지고 자산가치가 오르고 있다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  </a:t>
              </a:r>
            </a:p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과거와 달리 투자를 하지 않으면 돈을 벌기 힘든 구조로 가고 있어 너도 나도 투자하는 상황이 일어나고 있다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r>
                <a:rPr lang="ko-KR" altLang="en-US" sz="1500">
                  <a:latin typeface="나눔바른고딕OTF"/>
                  <a:ea typeface="나눔바른고딕OTF"/>
                </a:rPr>
                <a:t>접근성이 편리하고 적은 자금으로도 시작 할 수 있는 주식이 인기가 있는 이유이다</a:t>
              </a:r>
              <a:r>
                <a:rPr lang="en-US" altLang="ko-KR" sz="150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최근에 인공지능도 성행하면서 주식 투자에 인공지능을 접목하는 사례가 늘어나고 있다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엄청난 데이터를 분석하고 패턴을 찾는 것에 기초한 인공지능이 사람의 투자 방식보다 성능이 높을 것 같지만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,</a:t>
              </a: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 예측 성공률은  그다지 높지 않았다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endParaRPr lang="en-US" altLang="ko-KR" sz="150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그래서 인공지능을 활용한 주식 예측 프로그램 모델링을 직접 해보고 </a:t>
              </a:r>
            </a:p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예측 성공률을 보며 향후 발전성을 보고 싶어 선정하게 되었다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44160" y="3605754"/>
              <a:ext cx="902563" cy="388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spc="-150" dirty="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선정 배경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12049" y="1424127"/>
            <a:ext cx="3914734" cy="944450"/>
            <a:chOff x="-5171075" y="4286144"/>
            <a:chExt cx="3914734" cy="944450"/>
          </a:xfrm>
        </p:grpSpPr>
        <p:sp>
          <p:nvSpPr>
            <p:cNvPr id="34" name="TextBox 33"/>
            <p:cNvSpPr txBox="1"/>
            <p:nvPr/>
          </p:nvSpPr>
          <p:spPr>
            <a:xfrm>
              <a:off x="-4751730" y="4907429"/>
              <a:ext cx="3495389" cy="314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명 </a:t>
              </a:r>
              <a:r>
                <a:rPr lang="en-US" altLang="ko-KR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: </a:t>
              </a:r>
              <a:r>
                <a:rPr lang="ko-KR" altLang="en-US" sz="150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인공지능을 활용한 주식 예측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5171075" y="4286144"/>
              <a:ext cx="14830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spc="-15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주제</a:t>
              </a:r>
            </a:p>
          </p:txBody>
        </p:sp>
      </p:grpSp>
      <p:sp>
        <p:nvSpPr>
          <p:cNvPr id="39" name="TextBox 4"/>
          <p:cNvSpPr txBox="1"/>
          <p:nvPr/>
        </p:nvSpPr>
        <p:spPr>
          <a:xfrm>
            <a:off x="1676399" y="273049"/>
            <a:ext cx="382175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주제 선정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배경</a:t>
            </a:r>
          </a:p>
        </p:txBody>
      </p:sp>
      <p:sp>
        <p:nvSpPr>
          <p:cNvPr id="40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"/>
          <p:cNvSpPr txBox="1"/>
          <p:nvPr/>
        </p:nvSpPr>
        <p:spPr>
          <a:xfrm>
            <a:off x="1676399" y="273049"/>
            <a:ext cx="382175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구상</a:t>
            </a:r>
          </a:p>
        </p:txBody>
      </p:sp>
      <p:sp>
        <p:nvSpPr>
          <p:cNvPr id="84" name="직사각형 7"/>
          <p:cNvSpPr/>
          <p:nvPr/>
        </p:nvSpPr>
        <p:spPr>
          <a:xfrm>
            <a:off x="1086539" y="1221850"/>
            <a:ext cx="4902200" cy="2235195"/>
          </a:xfrm>
          <a:prstGeom prst="rect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5" name="직사각형 9"/>
          <p:cNvSpPr/>
          <p:nvPr/>
        </p:nvSpPr>
        <p:spPr>
          <a:xfrm>
            <a:off x="6217339" y="1221849"/>
            <a:ext cx="4902200" cy="2235195"/>
          </a:xfrm>
          <a:prstGeom prst="rect">
            <a:avLst/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6" name="직사각형 10"/>
          <p:cNvSpPr/>
          <p:nvPr/>
        </p:nvSpPr>
        <p:spPr>
          <a:xfrm>
            <a:off x="1086539" y="3654115"/>
            <a:ext cx="4902200" cy="2235195"/>
          </a:xfrm>
          <a:prstGeom prst="rect">
            <a:avLst/>
          </a:prstGeom>
          <a:solidFill>
            <a:srgbClr val="7C7C7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6217339" y="3654114"/>
            <a:ext cx="4902200" cy="2235195"/>
          </a:xfrm>
          <a:prstGeom prst="rect">
            <a:avLst/>
          </a:prstGeom>
          <a:solidFill>
            <a:srgbClr val="E5E2E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8" name="직사각형 12"/>
          <p:cNvSpPr/>
          <p:nvPr/>
        </p:nvSpPr>
        <p:spPr>
          <a:xfrm>
            <a:off x="5379139" y="2864227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5433060" y="2874694"/>
            <a:ext cx="354330" cy="447626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1</a:t>
            </a:r>
          </a:p>
        </p:txBody>
      </p:sp>
      <p:sp>
        <p:nvSpPr>
          <p:cNvPr id="90" name="직사각형 14"/>
          <p:cNvSpPr/>
          <p:nvPr/>
        </p:nvSpPr>
        <p:spPr>
          <a:xfrm>
            <a:off x="10511082" y="2843352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10569872" y="2858838"/>
            <a:ext cx="354329" cy="452132"/>
          </a:xfrm>
          <a:prstGeom prst="rect">
            <a:avLst/>
          </a:prstGeom>
          <a:solidFill>
            <a:srgbClr val="D9D9D9">
              <a:alpha val="10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2</a:t>
            </a:r>
          </a:p>
        </p:txBody>
      </p:sp>
      <p:sp>
        <p:nvSpPr>
          <p:cNvPr id="92" name="직사각형 16"/>
          <p:cNvSpPr/>
          <p:nvPr/>
        </p:nvSpPr>
        <p:spPr>
          <a:xfrm>
            <a:off x="5377987" y="5287810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3" name="TextBox 17"/>
          <p:cNvSpPr txBox="1"/>
          <p:nvPr/>
        </p:nvSpPr>
        <p:spPr>
          <a:xfrm>
            <a:off x="5452110" y="5307802"/>
            <a:ext cx="354330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3</a:t>
            </a:r>
          </a:p>
        </p:txBody>
      </p:sp>
      <p:sp>
        <p:nvSpPr>
          <p:cNvPr id="94" name="직사각형 18"/>
          <p:cNvSpPr/>
          <p:nvPr/>
        </p:nvSpPr>
        <p:spPr>
          <a:xfrm>
            <a:off x="10516618" y="5287809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5" name="TextBox 19"/>
          <p:cNvSpPr txBox="1"/>
          <p:nvPr/>
        </p:nvSpPr>
        <p:spPr>
          <a:xfrm>
            <a:off x="10586086" y="5298276"/>
            <a:ext cx="362400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4</a:t>
            </a:r>
          </a:p>
        </p:txBody>
      </p:sp>
      <p:sp>
        <p:nvSpPr>
          <p:cNvPr id="97" name="TextBox 21"/>
          <p:cNvSpPr txBox="1"/>
          <p:nvPr/>
        </p:nvSpPr>
        <p:spPr>
          <a:xfrm>
            <a:off x="6442707" y="1594934"/>
            <a:ext cx="4116282" cy="146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주식 예측에 성능이 좋은 모델 선택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인풋 데이터 선정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투자 예측 중 어느 값을 결과로 할지</a:t>
            </a:r>
          </a:p>
        </p:txBody>
      </p:sp>
      <p:sp>
        <p:nvSpPr>
          <p:cNvPr id="98" name="TextBox 22"/>
          <p:cNvSpPr txBox="1"/>
          <p:nvPr/>
        </p:nvSpPr>
        <p:spPr>
          <a:xfrm>
            <a:off x="1311193" y="3813799"/>
            <a:ext cx="2914097" cy="19183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인풋 데이터 기간 범위 선정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크롤링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전처리 </a:t>
            </a:r>
            <a:r>
              <a:rPr kumimoji="0" lang="en-US" altLang="ko-KR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 정규화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모델 설계 및 제작</a:t>
            </a:r>
          </a:p>
        </p:txBody>
      </p:sp>
      <p:sp>
        <p:nvSpPr>
          <p:cNvPr id="99" name="TextBox 23"/>
          <p:cNvSpPr txBox="1"/>
          <p:nvPr/>
        </p:nvSpPr>
        <p:spPr>
          <a:xfrm>
            <a:off x="6444126" y="3820485"/>
            <a:ext cx="4066956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모델 결과 값 분석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기존 예측 모델 결과와 비교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web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구현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&amp; 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결과 연동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(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분석 내용 정리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)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ppt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보고서 제작</a:t>
            </a:r>
          </a:p>
        </p:txBody>
      </p:sp>
      <p:sp>
        <p:nvSpPr>
          <p:cNvPr id="101" name="TextBox 20"/>
          <p:cNvSpPr txBox="1"/>
          <p:nvPr/>
        </p:nvSpPr>
        <p:spPr>
          <a:xfrm>
            <a:off x="1314028" y="1624521"/>
            <a:ext cx="3515591" cy="1461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주식 투자에 영향을 주는 요소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단기 투자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vs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장기투자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우량주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vs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유망주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279E82D-2C66-45FC-14CA-103017CEB1FA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078BE-7DA6-5C5C-57DA-DCFC830AB841}"/>
              </a:ext>
            </a:extLst>
          </p:cNvPr>
          <p:cNvSpPr txBox="1"/>
          <p:nvPr/>
        </p:nvSpPr>
        <p:spPr>
          <a:xfrm>
            <a:off x="1701969" y="2705725"/>
            <a:ext cx="23246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2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"/>
          <p:cNvSpPr txBox="1"/>
          <p:nvPr/>
        </p:nvSpPr>
        <p:spPr>
          <a:xfrm>
            <a:off x="1676399" y="273049"/>
            <a:ext cx="5263922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주제 선정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 업무 분담</a:t>
            </a:r>
          </a:p>
        </p:txBody>
      </p:sp>
      <p:sp>
        <p:nvSpPr>
          <p:cNvPr id="18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주요 일정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5340" t="18570" r="28140" b="39540"/>
          <a:stretch>
            <a:fillRect/>
          </a:stretch>
        </p:blipFill>
        <p:spPr>
          <a:xfrm>
            <a:off x="609461" y="1012082"/>
            <a:ext cx="10973077" cy="388739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"/>
          <p:cNvSpPr txBox="1"/>
          <p:nvPr/>
        </p:nvSpPr>
        <p:spPr>
          <a:xfrm>
            <a:off x="1676399" y="273049"/>
            <a:ext cx="5263922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모델 설계 </a:t>
            </a:r>
            <a:r>
              <a:rPr kumimoji="0" lang="en-US" altLang="ko-KR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&amp; </a:t>
            </a: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제작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5400" t="18470" r="28170" b="34870"/>
          <a:stretch>
            <a:fillRect/>
          </a:stretch>
        </p:blipFill>
        <p:spPr>
          <a:xfrm>
            <a:off x="610358" y="1009649"/>
            <a:ext cx="10971282" cy="433525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AECD61C6-B028-A92D-4815-7273CD77D9BF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/>
          <p:cNvSpPr txBox="1"/>
          <p:nvPr/>
        </p:nvSpPr>
        <p:spPr>
          <a:xfrm>
            <a:off x="1676399" y="273049"/>
            <a:ext cx="4210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최종 성과 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정리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5400" t="18320" r="28090" b="27630"/>
          <a:stretch>
            <a:fillRect/>
          </a:stretch>
        </p:blipFill>
        <p:spPr>
          <a:xfrm>
            <a:off x="613044" y="998745"/>
            <a:ext cx="10965910" cy="501290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87177F89-417C-E734-657A-78F2117579BE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1345</Words>
  <Application>Microsoft Office PowerPoint</Application>
  <PresentationFormat>와이드스크린</PresentationFormat>
  <Paragraphs>208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Pretendard ExtraBold</vt:lpstr>
      <vt:lpstr>나눔바른고딕OTF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임수빈</cp:lastModifiedBy>
  <cp:revision>122</cp:revision>
  <dcterms:created xsi:type="dcterms:W3CDTF">2021-10-22T06:13:27Z</dcterms:created>
  <dcterms:modified xsi:type="dcterms:W3CDTF">2023-01-10T12:46:12Z</dcterms:modified>
  <cp:version/>
</cp:coreProperties>
</file>