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78" y="5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799" y="1987420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8623243" y="2717715"/>
            <a:ext cx="331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정연비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김덕준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이시현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임수빈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1100539" y="1205204"/>
            <a:ext cx="10158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| AI</a:t>
            </a:r>
            <a:r>
              <a:rPr lang="ko-KR" altLang="en-US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이용한 </a:t>
            </a:r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Trading |</a:t>
            </a:r>
            <a:endParaRPr lang="ko-KR" altLang="en-US" sz="8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4EA0-1A0E-1CAF-FE41-E7A356C4D229}"/>
              </a:ext>
            </a:extLst>
          </p:cNvPr>
          <p:cNvSpPr txBox="1"/>
          <p:nvPr/>
        </p:nvSpPr>
        <p:spPr>
          <a:xfrm>
            <a:off x="4841511" y="517113"/>
            <a:ext cx="250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오픈소스 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SW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4e3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8627" y="2705725"/>
            <a:ext cx="333136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Part 3</a:t>
            </a:r>
            <a:endParaRPr lang="en-US" altLang="ko-KR" sz="4400" b="1">
              <a:solidFill>
                <a:schemeClr val="tx2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프로젝트 과정</a:t>
            </a:r>
            <a:endParaRPr lang="ko-KR" altLang="en-US" sz="4400" b="1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034666" cy="696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034666" cy="696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034666" cy="696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034666" cy="696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034666" cy="696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034666" cy="696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330200"/>
            <a:ext cx="306205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프로젝트 과정</a:t>
            </a:r>
            <a:endParaRPr lang="ko-KR" altLang="en-US" sz="4400" b="1" spc="-300">
              <a:solidFill>
                <a:schemeClr val="accent4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Part 3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/>
                <a:gridCol w="3710167"/>
                <a:gridCol w="3710167"/>
              </a:tblGrid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  <a:endParaRPr lang="ko-KR" altLang="en-US" sz="2200" spc="-15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2200" spc="-15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2200" spc="-15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spc="-300">
                <a:solidFill>
                  <a:schemeClr val="accent4"/>
                </a:solidFill>
              </a:rPr>
              <a:t>제목을 입력하세요</a:t>
            </a:r>
            <a:endParaRPr lang="ko-KR" altLang="en-US" sz="4400" spc="-30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Part 3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5511" y="3252248"/>
            <a:ext cx="1789846" cy="1618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봄이 아무 아스라히 한 추억과 묻힌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이름자 별빛이 써 같이 별 시와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이름자 된 릴케 내일 써 별 책상을 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.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바른고딕OTF"/>
              <a:ea typeface="나눔스퀘어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49381" y="3252248"/>
            <a:ext cx="1789846" cy="1618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봄이 아무 아스라히 한 추억과 묻힌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이름자 별빛이 써 같이 별 시와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이름자 된 릴케 내일 써 별 책상을 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.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바른고딕OTF"/>
              <a:ea typeface="나눔스퀘어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83252" y="3252248"/>
            <a:ext cx="1789846" cy="1618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봄이 아무 아스라히 한 추억과 묻힌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이름자 별빛이 써 같이 별 시와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이름자 된 릴케 내일 써 별 책상을 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.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바른고딕OTF"/>
              <a:ea typeface="나눔스퀘어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27277" y="3252248"/>
            <a:ext cx="1789846" cy="1618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봄이 아무 아스라히 한 추억과 묻힌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이름자 별빛이 써 같이 별 시와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이름자 된 릴케 내일 써 별 책상을 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/>
                <a:ea typeface="나눔스퀘어 Light"/>
              </a:rPr>
              <a:t>.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바른고딕OTF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60750" y="1436921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75113" y="149296"/>
            <a:ext cx="484177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>
                <a:solidFill>
                  <a:schemeClr val="tx2"/>
                </a:solidFill>
                <a:latin typeface="나눔바른고딕OTF"/>
                <a:ea typeface="나눔바른고딕OTF"/>
              </a:rPr>
              <a:t>Contents</a:t>
            </a:r>
            <a:endParaRPr lang="ko-KR" altLang="en-US" sz="88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7235" y="1764806"/>
            <a:ext cx="3078479" cy="3519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개요</a:t>
            </a:r>
            <a:endParaRPr lang="ko-KR" altLang="en-US" sz="3000" b="1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주요 일정</a:t>
            </a:r>
            <a:endParaRPr lang="ko-KR" altLang="en-US" sz="3000" b="1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프로젝트 과정</a:t>
            </a:r>
            <a:endParaRPr lang="ko-KR" altLang="en-US" sz="3000" b="1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결과 분석 </a:t>
            </a:r>
            <a:r>
              <a:rPr lang="en-US" altLang="ko-KR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&amp;</a:t>
            </a: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 시연</a:t>
            </a:r>
            <a:endParaRPr lang="ko-KR" altLang="en-US" sz="3000" b="1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향후 개발 가능성</a:t>
            </a:r>
            <a:endParaRPr lang="en-US" altLang="ko-KR" sz="3000" b="1">
              <a:solidFill>
                <a:schemeClr val="accent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전자기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485" y="2705725"/>
            <a:ext cx="4050030" cy="142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Part 4</a:t>
            </a:r>
            <a:endParaRPr lang="en-US" altLang="ko-KR" sz="4400" b="1">
              <a:solidFill>
                <a:schemeClr val="tx2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결과 분석 </a:t>
            </a: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&amp;</a:t>
            </a: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 시연</a:t>
            </a:r>
            <a:endParaRPr lang="ko-KR" altLang="en-US" sz="4400" b="1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034666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프로젝트 결과</a:t>
            </a:r>
            <a:endParaRPr lang="ko-KR" altLang="en-US" sz="4000" b="1" spc="-300">
              <a:solidFill>
                <a:schemeClr val="accent4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결과 분석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034666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프로젝트 결과</a:t>
            </a:r>
            <a:endParaRPr lang="ko-KR" altLang="en-US" sz="4000" b="1" spc="-300">
              <a:solidFill>
                <a:schemeClr val="accent4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결과 분석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034666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프로젝트 결과</a:t>
            </a:r>
            <a:endParaRPr lang="ko-KR" altLang="en-US" sz="4000" b="1" spc="-300">
              <a:solidFill>
                <a:schemeClr val="accent4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결과 분석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9015444">
            <a:off x="3056005" y="1164146"/>
            <a:ext cx="13454884" cy="89768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639" y="2705725"/>
            <a:ext cx="396134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Part 5</a:t>
            </a:r>
            <a:endParaRPr lang="en-US" altLang="ko-KR" sz="4400" b="1">
              <a:solidFill>
                <a:schemeClr val="tx2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향후 개발 가능성</a:t>
            </a:r>
            <a:endParaRPr lang="ko-KR" altLang="en-US" sz="4400" b="1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  <a:endParaRPr lang="ko-KR" altLang="en-US" sz="4000" b="1" spc="-300">
              <a:solidFill>
                <a:schemeClr val="accent4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  <a:endParaRPr lang="ko-KR" altLang="en-US" sz="4000" b="1" spc="-300">
              <a:solidFill>
                <a:schemeClr val="accent4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5" name="모서리가 둥근 직사각형 1"/>
          <p:cNvSpPr/>
          <p:nvPr/>
        </p:nvSpPr>
        <p:spPr>
          <a:xfrm>
            <a:off x="861435" y="199990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36" name="모서리가 둥근 직사각형 31"/>
          <p:cNvSpPr/>
          <p:nvPr/>
        </p:nvSpPr>
        <p:spPr>
          <a:xfrm>
            <a:off x="861435" y="1999909"/>
            <a:ext cx="4698897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f5f5d"/>
                </a:solidFill>
                <a:latin typeface="Pretendard ExtraBold"/>
                <a:ea typeface="Pretendard ExtraBold"/>
              </a:rPr>
              <a:t>93%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38" name="TextBox 16"/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39" name="다이아몬드 17"/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0" name="모서리가 둥근 직사각형 16"/>
          <p:cNvSpPr/>
          <p:nvPr/>
        </p:nvSpPr>
        <p:spPr>
          <a:xfrm>
            <a:off x="861435" y="2861186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1" name="모서리가 둥근 직사각형 32"/>
          <p:cNvSpPr/>
          <p:nvPr/>
        </p:nvSpPr>
        <p:spPr>
          <a:xfrm>
            <a:off x="861436" y="2861186"/>
            <a:ext cx="4014835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f5f5d"/>
                </a:solidFill>
                <a:latin typeface="Pretendard ExtraBold"/>
                <a:ea typeface="Pretendard ExtraBold"/>
              </a:rPr>
              <a:t>84%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43" name="TextBox 22"/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44" name="다이아몬드 23"/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5" name="모서리가 둥근 직사각형 18"/>
          <p:cNvSpPr/>
          <p:nvPr/>
        </p:nvSpPr>
        <p:spPr>
          <a:xfrm>
            <a:off x="861435" y="372368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6" name="모서리가 둥근 직사각형 34"/>
          <p:cNvSpPr/>
          <p:nvPr/>
        </p:nvSpPr>
        <p:spPr>
          <a:xfrm>
            <a:off x="861436" y="3723689"/>
            <a:ext cx="2646710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7" name="TextBox 26"/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f5f5d"/>
                </a:solidFill>
                <a:latin typeface="Pretendard ExtraBold"/>
                <a:ea typeface="Pretendard ExtraBold"/>
              </a:rPr>
              <a:t>61%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48" name="TextBox 27"/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49" name="다이아몬드 28"/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0" name="모서리가 둥근 직사각형 19"/>
          <p:cNvSpPr/>
          <p:nvPr/>
        </p:nvSpPr>
        <p:spPr>
          <a:xfrm>
            <a:off x="861435" y="4587676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1" name="모서리가 둥근 직사각형 35"/>
          <p:cNvSpPr/>
          <p:nvPr/>
        </p:nvSpPr>
        <p:spPr>
          <a:xfrm>
            <a:off x="861436" y="4584966"/>
            <a:ext cx="1953527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2" name="TextBox 31"/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f5f5d"/>
                </a:solidFill>
                <a:latin typeface="Pretendard ExtraBold"/>
                <a:ea typeface="Pretendard ExtraBold"/>
              </a:rPr>
              <a:t>47%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53" name="TextBox 32"/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54" name="다이아몬드 33"/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5" name="모서리가 둥근 직사각형 21"/>
          <p:cNvSpPr/>
          <p:nvPr/>
        </p:nvSpPr>
        <p:spPr>
          <a:xfrm>
            <a:off x="861435" y="544746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6" name="모서리가 둥근 직사각형 37"/>
          <p:cNvSpPr/>
          <p:nvPr/>
        </p:nvSpPr>
        <p:spPr>
          <a:xfrm>
            <a:off x="861436" y="5447469"/>
            <a:ext cx="567161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7" name="TextBox 36"/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f5f5d"/>
                </a:solidFill>
                <a:latin typeface="Pretendard ExtraBold"/>
                <a:ea typeface="Pretendard ExtraBold"/>
              </a:rPr>
              <a:t>12%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58" name="TextBox 37"/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59" name="다이아몬드 38"/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  <a:endParaRPr lang="ko-KR" altLang="en-US" sz="4000" b="1" spc="-300">
              <a:solidFill>
                <a:schemeClr val="accent4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399" y="330200"/>
            <a:ext cx="4033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향후 개발 가능성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5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3FF1A-9CCD-283A-91F6-C1EA2F0FC84F}"/>
              </a:ext>
            </a:extLst>
          </p:cNvPr>
          <p:cNvSpPr txBox="1"/>
          <p:nvPr/>
        </p:nvSpPr>
        <p:spPr>
          <a:xfrm>
            <a:off x="1957165" y="2705725"/>
            <a:ext cx="1696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1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>
                <a:solidFill>
                  <a:schemeClr val="bg1"/>
                </a:solidFill>
              </a:rPr>
              <a:t>키워드를 입력하세요</a:t>
            </a:r>
            <a:endParaRPr lang="ko-KR" altLang="en-US" sz="4000" spc="-3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  <a:endParaRPr lang="ko-KR" altLang="en-US" sz="4000" spc="-30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spc="-300">
                <a:latin typeface="+mj-ea"/>
                <a:ea typeface="+mj-ea"/>
              </a:rPr>
              <a:t>키워드를 입력하세요</a:t>
            </a:r>
            <a:endParaRPr lang="ko-KR" altLang="en-US" sz="5400" spc="-3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0956" y="1982450"/>
            <a:ext cx="265008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 b="1" spc="-300">
                <a:solidFill>
                  <a:schemeClr val="tx2"/>
                </a:solidFill>
                <a:latin typeface="나눔바른고딕OTF"/>
                <a:ea typeface="나눔바른고딕OTF"/>
              </a:rPr>
              <a:t>Q&amp;A</a:t>
            </a:r>
            <a:endParaRPr lang="ko-KR" altLang="en-US" sz="8800" b="1" spc="-3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aeb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9050" y="38100"/>
            <a:ext cx="4560570" cy="68408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1" y="1982450"/>
            <a:ext cx="572143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800">
                <a:solidFill>
                  <a:schemeClr val="tx2"/>
                </a:solidFill>
                <a:latin typeface="나눔바른고딕OTF"/>
                <a:ea typeface="나눔바른고딕OTF"/>
              </a:rPr>
              <a:t>감사합니다</a:t>
            </a:r>
            <a:r>
              <a:rPr lang="en-US" altLang="ko-KR" sz="8800">
                <a:solidFill>
                  <a:schemeClr val="tx2"/>
                </a:solidFill>
                <a:latin typeface="나눔바른고딕OTF"/>
                <a:ea typeface="나눔바른고딕OTF"/>
              </a:rPr>
              <a:t>!</a:t>
            </a:r>
            <a:endParaRPr lang="ko-KR" altLang="en-US" sz="88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 rot="0">
            <a:off x="1712049" y="2609908"/>
            <a:ext cx="8767903" cy="2931737"/>
            <a:chOff x="-144160" y="3605754"/>
            <a:chExt cx="4108340" cy="2931737"/>
          </a:xfrm>
        </p:grpSpPr>
        <p:sp>
          <p:nvSpPr>
            <p:cNvPr id="28" name="TextBox 27"/>
            <p:cNvSpPr txBox="1"/>
            <p:nvPr/>
          </p:nvSpPr>
          <p:spPr>
            <a:xfrm>
              <a:off x="52329" y="4162270"/>
              <a:ext cx="3911849" cy="2375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500">
                  <a:latin typeface="나눔바른고딕OTF"/>
                  <a:ea typeface="나눔바른고딕OTF"/>
                </a:rPr>
                <a:t>현대사회가 저금리 및 유동성으로 인해 화폐가치가 떨어지고 자산가치가 오르고 있다</a:t>
              </a:r>
              <a:r>
                <a:rPr lang="en-US" altLang="ko-KR" sz="1500">
                  <a:latin typeface="나눔바른고딕OTF"/>
                  <a:ea typeface="나눔바른고딕OTF"/>
                </a:rPr>
                <a:t>.  </a:t>
              </a:r>
              <a:endParaRPr lang="en-US" altLang="ko-KR" sz="150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ko-KR" altLang="en-US" sz="1500">
                  <a:latin typeface="나눔바른고딕OTF"/>
                  <a:ea typeface="나눔바른고딕OTF"/>
                </a:rPr>
                <a:t>과거와 달리 투자를 하지 않으면 돈을 벌기 힘든 구조로 가고 있어 너도 나도 투자하는 상황이 일어나고 있다</a:t>
              </a:r>
              <a:r>
                <a:rPr lang="en-US" altLang="ko-KR" sz="1500">
                  <a:latin typeface="나눔바른고딕OTF"/>
                  <a:ea typeface="나눔바른고딕OTF"/>
                </a:rPr>
                <a:t>.</a:t>
              </a:r>
              <a:endParaRPr lang="en-US" altLang="ko-KR" sz="150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ko-KR" altLang="en-US" sz="1500">
                  <a:latin typeface="나눔바른고딕OTF"/>
                  <a:ea typeface="나눔바른고딕OTF"/>
                </a:rPr>
                <a:t>접근성이 편리하고 적은 자금으로도 시작 할 수 있는 주식이 인기가 있는 이유이다</a:t>
              </a:r>
              <a:r>
                <a:rPr lang="en-US" altLang="ko-KR" sz="1500">
                  <a:latin typeface="나눔바른고딕OTF"/>
                  <a:ea typeface="나눔바른고딕OTF"/>
                </a:rPr>
                <a:t>.</a:t>
              </a:r>
              <a:endParaRPr lang="en-US" altLang="ko-KR" sz="150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endParaRPr lang="en-US" altLang="ko-KR" sz="150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최근에 인공지능도 성행하면서 주식 투자에 인공지능을 접목하는 사례가 늘어나고 있다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.</a:t>
              </a:r>
              <a:endParaRPr lang="en-US" altLang="ko-KR" sz="150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엄청난 데이터를 분석하고 패턴을 찾는 것에 기초한 인공지능이 사람의 투자 방식보다 성능이 높을 것 같지만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,</a:t>
              </a: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 예측 성공률은  그다지 높지 않았다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.</a:t>
              </a:r>
              <a:endParaRPr lang="en-US" altLang="ko-KR" sz="150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endParaRPr lang="en-US" altLang="ko-KR" sz="150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그래서 인공지능을 활용한 주식 예측 프로그램 모델링을 직접 해보고 </a:t>
              </a:r>
              <a:endParaRPr lang="ko-KR" altLang="en-US" sz="150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예측 성공률을 보며 향후 발전성을 보고 싶어 선정하게 되었다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.</a:t>
              </a:r>
              <a:endParaRPr lang="en-US" altLang="ko-KR" sz="150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44160" y="3605754"/>
              <a:ext cx="902563" cy="388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spc="-15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프로젝트 선정 배경</a:t>
              </a:r>
              <a:endParaRPr lang="ko-KR" altLang="en-US" sz="2000" spc="-15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1712049" y="1424127"/>
            <a:ext cx="3914734" cy="944450"/>
            <a:chOff x="-5171075" y="4286144"/>
            <a:chExt cx="3914734" cy="944450"/>
          </a:xfrm>
        </p:grpSpPr>
        <p:sp>
          <p:nvSpPr>
            <p:cNvPr id="34" name="TextBox 33"/>
            <p:cNvSpPr txBox="1"/>
            <p:nvPr/>
          </p:nvSpPr>
          <p:spPr>
            <a:xfrm>
              <a:off x="-4751730" y="4907429"/>
              <a:ext cx="3495389" cy="314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프로젝트 명 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: </a:t>
              </a: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인공지능을 활용한 주식 예측</a:t>
              </a:r>
              <a:endParaRPr lang="ko-KR" altLang="en-US" sz="150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5171075" y="4286144"/>
              <a:ext cx="14830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spc="-15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프로젝트 주제</a:t>
              </a:r>
              <a:endParaRPr lang="ko-KR" altLang="en-US" sz="2000" spc="-15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</p:txBody>
        </p:sp>
      </p:grpSp>
      <p:sp>
        <p:nvSpPr>
          <p:cNvPr id="39" name="TextBox 4"/>
          <p:cNvSpPr txBox="1"/>
          <p:nvPr/>
        </p:nvSpPr>
        <p:spPr>
          <a:xfrm>
            <a:off x="1676399" y="273049"/>
            <a:ext cx="3821755" cy="696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주제 선정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배경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0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"/>
          <p:cNvSpPr txBox="1"/>
          <p:nvPr/>
        </p:nvSpPr>
        <p:spPr>
          <a:xfrm>
            <a:off x="1676399" y="273049"/>
            <a:ext cx="3821755" cy="696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구상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84" name="직사각형 7"/>
          <p:cNvSpPr/>
          <p:nvPr/>
        </p:nvSpPr>
        <p:spPr>
          <a:xfrm>
            <a:off x="1086539" y="1221850"/>
            <a:ext cx="4902200" cy="2235195"/>
          </a:xfrm>
          <a:prstGeom prst="rect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5" name="직사각형 9"/>
          <p:cNvSpPr/>
          <p:nvPr/>
        </p:nvSpPr>
        <p:spPr>
          <a:xfrm>
            <a:off x="6217339" y="1221849"/>
            <a:ext cx="4902200" cy="2235195"/>
          </a:xfrm>
          <a:prstGeom prst="rect">
            <a:avLst/>
          </a:prstGeom>
          <a:solidFill>
            <a:schemeClr val="accent4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6" name="직사각형 10"/>
          <p:cNvSpPr/>
          <p:nvPr/>
        </p:nvSpPr>
        <p:spPr>
          <a:xfrm>
            <a:off x="1086539" y="3654115"/>
            <a:ext cx="4902200" cy="2235195"/>
          </a:xfrm>
          <a:prstGeom prst="rect">
            <a:avLst/>
          </a:prstGeom>
          <a:solidFill>
            <a:srgbClr val="7c7c7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7" name="직사각형 11"/>
          <p:cNvSpPr/>
          <p:nvPr/>
        </p:nvSpPr>
        <p:spPr>
          <a:xfrm>
            <a:off x="6217339" y="3654114"/>
            <a:ext cx="4902200" cy="2235195"/>
          </a:xfrm>
          <a:prstGeom prst="rect">
            <a:avLst/>
          </a:prstGeom>
          <a:solidFill>
            <a:srgbClr val="e5e2e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8" name="직사각형 12"/>
          <p:cNvSpPr/>
          <p:nvPr/>
        </p:nvSpPr>
        <p:spPr>
          <a:xfrm>
            <a:off x="5379139" y="2864227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9" name="TextBox 13"/>
          <p:cNvSpPr txBox="1"/>
          <p:nvPr/>
        </p:nvSpPr>
        <p:spPr>
          <a:xfrm>
            <a:off x="5433060" y="2874694"/>
            <a:ext cx="354330" cy="447626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0" name="직사각형 14"/>
          <p:cNvSpPr/>
          <p:nvPr/>
        </p:nvSpPr>
        <p:spPr>
          <a:xfrm>
            <a:off x="6336295" y="2864227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1" name="TextBox 15"/>
          <p:cNvSpPr txBox="1"/>
          <p:nvPr/>
        </p:nvSpPr>
        <p:spPr>
          <a:xfrm>
            <a:off x="6395085" y="2879713"/>
            <a:ext cx="354329" cy="452132"/>
          </a:xfrm>
          <a:prstGeom prst="rect">
            <a:avLst/>
          </a:prstGeom>
          <a:solidFill>
            <a:srgbClr val="d9d9d9">
              <a:alpha val="100000"/>
            </a:srgbClr>
          </a:solidFill>
          <a:ln>
            <a:noFill/>
          </a:ln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2" name="직사각형 16"/>
          <p:cNvSpPr/>
          <p:nvPr/>
        </p:nvSpPr>
        <p:spPr>
          <a:xfrm>
            <a:off x="5377987" y="3763810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3" name="TextBox 17"/>
          <p:cNvSpPr txBox="1"/>
          <p:nvPr/>
        </p:nvSpPr>
        <p:spPr>
          <a:xfrm>
            <a:off x="5433060" y="3774277"/>
            <a:ext cx="354330" cy="461665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4" name="직사각형 18"/>
          <p:cNvSpPr/>
          <p:nvPr/>
        </p:nvSpPr>
        <p:spPr>
          <a:xfrm>
            <a:off x="6335143" y="3763809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5" name="TextBox 19"/>
          <p:cNvSpPr txBox="1"/>
          <p:nvPr/>
        </p:nvSpPr>
        <p:spPr>
          <a:xfrm>
            <a:off x="6404610" y="3774276"/>
            <a:ext cx="362401" cy="461665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non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4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6" name="TextBox 20"/>
          <p:cNvSpPr txBox="1"/>
          <p:nvPr/>
        </p:nvSpPr>
        <p:spPr>
          <a:xfrm>
            <a:off x="1312409" y="1482256"/>
            <a:ext cx="2760481" cy="173528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주가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 환율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 제무제표 크롤링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ffffff"/>
              </a:solidFill>
              <a:latin typeface="나눔바른고딕OTF"/>
              <a:ea typeface="나눔바른고딕OTF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데이터 전처리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ffffff"/>
              </a:solidFill>
              <a:latin typeface="나눔바른고딕OTF"/>
              <a:ea typeface="나눔바른고딕OTF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데이터 정규화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ffffff"/>
              </a:solidFill>
              <a:latin typeface="나눔바른고딕OTF"/>
              <a:ea typeface="나눔바른고딕OTF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인풋 데이터  제작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ffffff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97" name="TextBox 21"/>
          <p:cNvSpPr txBox="1"/>
          <p:nvPr/>
        </p:nvSpPr>
        <p:spPr>
          <a:xfrm>
            <a:off x="8154575" y="1503738"/>
            <a:ext cx="2049780" cy="173528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인공지능 모델  설계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ffffff"/>
              </a:solidFill>
              <a:latin typeface="나눔바른고딕OTF"/>
              <a:ea typeface="나눔바른고딕OTF"/>
            </a:endParaRP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모델 제작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 학습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ffffff"/>
              </a:solidFill>
              <a:latin typeface="나눔바른고딕OTF"/>
              <a:ea typeface="나눔바른고딕OTF"/>
            </a:endParaRP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모델 예측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 개선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ffffff"/>
              </a:solidFill>
              <a:latin typeface="나눔바른고딕OTF"/>
              <a:ea typeface="나눔바른고딕OTF"/>
            </a:endParaRP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성능 최적화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ffffff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98" name="TextBox 22"/>
          <p:cNvSpPr txBox="1"/>
          <p:nvPr/>
        </p:nvSpPr>
        <p:spPr>
          <a:xfrm>
            <a:off x="1312409" y="3914521"/>
            <a:ext cx="2055631" cy="173189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모델 결과값 분석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ffffff"/>
              </a:solidFill>
              <a:latin typeface="나눔바른고딕OTF"/>
              <a:ea typeface="나눔바른고딕OTF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Pyscript web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설계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ffffff"/>
              </a:solidFill>
              <a:latin typeface="나눔바른고딕OTF"/>
              <a:ea typeface="나눔바른고딕OTF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데이터 값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web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구현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ffffff"/>
              </a:solidFill>
              <a:latin typeface="나눔바른고딕OTF"/>
              <a:ea typeface="나눔바른고딕OTF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OTF"/>
                <a:ea typeface="나눔바른고딕OTF"/>
              </a:rPr>
              <a:t>분석 내용 정리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ffffff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99" name="TextBox 23"/>
          <p:cNvSpPr txBox="1"/>
          <p:nvPr/>
        </p:nvSpPr>
        <p:spPr>
          <a:xfrm>
            <a:off x="8147683" y="3914521"/>
            <a:ext cx="2849882" cy="17318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6d6868"/>
                </a:solidFill>
                <a:latin typeface="나눔바른고딕OTF"/>
                <a:ea typeface="나눔바른고딕OTF"/>
              </a:rPr>
              <a:t>ppt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6d6868"/>
                </a:solidFill>
                <a:latin typeface="나눔바른고딕OTF"/>
                <a:ea typeface="나눔바른고딕OTF"/>
              </a:rPr>
              <a:t>흐름 구상 및 자료 취합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6d6868"/>
              </a:solidFill>
              <a:latin typeface="나눔바른고딕OTF"/>
              <a:ea typeface="나눔바른고딕OTF"/>
            </a:endParaRP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6d6868"/>
                </a:solidFill>
                <a:latin typeface="나눔바른고딕OTF"/>
                <a:ea typeface="나눔바른고딕OTF"/>
              </a:rPr>
              <a:t>ppt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6d6868"/>
                </a:solidFill>
                <a:latin typeface="나눔바른고딕OTF"/>
                <a:ea typeface="나눔바른고딕OTF"/>
              </a:rPr>
              <a:t> 작성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6d6868"/>
                </a:solidFill>
                <a:latin typeface="나눔바른고딕OTF"/>
                <a:ea typeface="나눔바른고딕OTF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6d6868"/>
                </a:solidFill>
                <a:latin typeface="나눔바른고딕OTF"/>
                <a:ea typeface="나눔바른고딕OTF"/>
              </a:rPr>
              <a:t> 마무리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6d6868"/>
              </a:solidFill>
              <a:latin typeface="나눔바른고딕OTF"/>
              <a:ea typeface="나눔바른고딕OTF"/>
            </a:endParaRP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6d6868"/>
                </a:solidFill>
                <a:latin typeface="나눔바른고딕OTF"/>
                <a:ea typeface="나눔바른고딕OTF"/>
              </a:rPr>
              <a:t>보고서 흐름 구상 및 자류 취합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6d6868"/>
              </a:solidFill>
              <a:latin typeface="나눔바른고딕OTF"/>
              <a:ea typeface="나눔바른고딕OTF"/>
            </a:endParaRP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6d6868"/>
                </a:solidFill>
                <a:latin typeface="나눔바른고딕OTF"/>
                <a:ea typeface="나눔바른고딕OTF"/>
              </a:rPr>
              <a:t>보고서 작성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6d6868"/>
                </a:solidFill>
                <a:latin typeface="나눔바른고딕OTF"/>
                <a:ea typeface="나눔바른고딕OTF"/>
              </a:rPr>
              <a:t> &amp;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6d6868"/>
                </a:solidFill>
                <a:latin typeface="나눔바른고딕OTF"/>
                <a:ea typeface="나눔바른고딕OTF"/>
              </a:rPr>
              <a:t>마무리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6d6868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4078BE-7DA6-5C5C-57DA-DCFC830AB841}"/>
              </a:ext>
            </a:extLst>
          </p:cNvPr>
          <p:cNvSpPr txBox="1"/>
          <p:nvPr/>
        </p:nvSpPr>
        <p:spPr>
          <a:xfrm>
            <a:off x="1701969" y="2705725"/>
            <a:ext cx="23246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2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4530" t="4650" r="8430" b="38630"/>
          <a:stretch>
            <a:fillRect/>
          </a:stretch>
        </p:blipFill>
        <p:spPr>
          <a:xfrm>
            <a:off x="894494" y="1279515"/>
            <a:ext cx="10403011" cy="370598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7" name="TextBox 4"/>
          <p:cNvSpPr txBox="1"/>
          <p:nvPr/>
        </p:nvSpPr>
        <p:spPr>
          <a:xfrm>
            <a:off x="1676399" y="273049"/>
            <a:ext cx="5263922" cy="696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주제 선정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업무 분담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주요 일정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3860" t="7400" r="5470" b="25710"/>
          <a:stretch>
            <a:fillRect/>
          </a:stretch>
        </p:blipFill>
        <p:spPr>
          <a:xfrm>
            <a:off x="882479" y="1275492"/>
            <a:ext cx="10427041" cy="412218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주요 일정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8" name="TextBox 4"/>
          <p:cNvSpPr txBox="1"/>
          <p:nvPr/>
        </p:nvSpPr>
        <p:spPr>
          <a:xfrm>
            <a:off x="1676399" y="273049"/>
            <a:ext cx="5263922" cy="696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모델 설계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&amp; 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제작 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3230" t="7010" r="8130" b="9850"/>
          <a:stretch>
            <a:fillRect/>
          </a:stretch>
        </p:blipFill>
        <p:spPr>
          <a:xfrm>
            <a:off x="887781" y="1276133"/>
            <a:ext cx="10416437" cy="476293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" name="TextBox 4"/>
          <p:cNvSpPr txBox="1"/>
          <p:nvPr/>
        </p:nvSpPr>
        <p:spPr>
          <a:xfrm>
            <a:off x="1676399" y="273049"/>
            <a:ext cx="4210091" cy="696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최종 성과 및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정리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30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d3a35"/>
                </a:solidFill>
                <a:latin typeface="나눔바른고딕OTF"/>
                <a:ea typeface="나눔바른고딕OTF"/>
              </a:rPr>
              <a:t>주요 일정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689</ep:Words>
  <ep:PresentationFormat>와이드스크린</ep:PresentationFormat>
  <ep:Paragraphs>157</ep:Paragraphs>
  <ep:Slides>33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2021-10-22T06:13:27.000</dcterms:created>
  <dc:creator>Yu Saebyeol</dc:creator>
  <cp:lastModifiedBy>lsv05</cp:lastModifiedBy>
  <dcterms:modified xsi:type="dcterms:W3CDTF">2023-01-09T02:05:34.113</dcterms:modified>
  <cp:revision>81</cp:revision>
  <dc:title>PowerPoint 프레젠테이션</dc:title>
  <cp:version/>
</cp:coreProperties>
</file>