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256" r:id="rId2"/>
    <p:sldId id="257" r:id="rId3"/>
    <p:sldId id="258" r:id="rId4"/>
    <p:sldId id="259" r:id="rId5"/>
    <p:sldId id="265" r:id="rId6"/>
    <p:sldId id="310" r:id="rId7"/>
    <p:sldId id="311" r:id="rId8"/>
    <p:sldId id="312" r:id="rId9"/>
    <p:sldId id="314" r:id="rId10"/>
    <p:sldId id="336" r:id="rId11"/>
    <p:sldId id="267" r:id="rId12"/>
    <p:sldId id="295" r:id="rId13"/>
    <p:sldId id="293" r:id="rId14"/>
    <p:sldId id="309" r:id="rId15"/>
    <p:sldId id="320" r:id="rId16"/>
    <p:sldId id="317" r:id="rId17"/>
    <p:sldId id="300" r:id="rId18"/>
    <p:sldId id="313" r:id="rId19"/>
    <p:sldId id="321" r:id="rId20"/>
    <p:sldId id="315" r:id="rId21"/>
    <p:sldId id="316" r:id="rId22"/>
    <p:sldId id="326" r:id="rId23"/>
    <p:sldId id="328" r:id="rId24"/>
    <p:sldId id="329" r:id="rId25"/>
    <p:sldId id="330" r:id="rId26"/>
    <p:sldId id="327" r:id="rId27"/>
    <p:sldId id="325" r:id="rId28"/>
    <p:sldId id="331" r:id="rId29"/>
    <p:sldId id="324" r:id="rId30"/>
    <p:sldId id="274" r:id="rId31"/>
    <p:sldId id="335" r:id="rId32"/>
    <p:sldId id="334" r:id="rId33"/>
    <p:sldId id="278" r:id="rId34"/>
    <p:sldId id="279" r:id="rId35"/>
    <p:sldId id="276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23C1F7-28A6-21B7-8BF3-87637237221C}" name="임수빈" initials="임" userId="임수빈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FC8"/>
    <a:srgbClr val="E9A46F"/>
    <a:srgbClr val="3573FD"/>
    <a:srgbClr val="3333FF"/>
    <a:srgbClr val="0000FF"/>
    <a:srgbClr val="F5B20B"/>
    <a:srgbClr val="F9E807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799" y="1987420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8448673" y="5786146"/>
            <a:ext cx="3321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정연비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김덕준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이시현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임수빈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1100539" y="1205204"/>
            <a:ext cx="10158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| AI</a:t>
            </a:r>
            <a:r>
              <a:rPr lang="ko-KR" altLang="en-US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 |</a:t>
            </a:r>
            <a:endParaRPr lang="ko-KR" altLang="en-US" sz="8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4EA0-1A0E-1CAF-FE41-E7A356C4D229}"/>
              </a:ext>
            </a:extLst>
          </p:cNvPr>
          <p:cNvSpPr txBox="1"/>
          <p:nvPr/>
        </p:nvSpPr>
        <p:spPr>
          <a:xfrm>
            <a:off x="4777591" y="532879"/>
            <a:ext cx="2804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SW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65030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 dirty="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주가,  거래량  데이터  </a:t>
            </a:r>
            <a:r>
              <a:rPr lang="ko-KR" altLang="en-US" sz="4000" b="1" i="0" strike="noStrike" cap="none" spc="-290" dirty="0" err="1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크롤링</a:t>
            </a:r>
            <a:endParaRPr lang="ko-KR" altLang="en-US" sz="4000" b="1" i="0" strike="noStrike" cap="none" dirty="0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2452F2-88CB-E327-692C-9869D7FD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27"/>
          <p:cNvSpPr txBox="1">
            <a:spLocks/>
          </p:cNvSpPr>
          <p:nvPr/>
        </p:nvSpPr>
        <p:spPr>
          <a:xfrm>
            <a:off x="683094" y="1197935"/>
            <a:ext cx="8326120" cy="79637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0">
              <a:lnSpc>
                <a:spcPct val="160000"/>
              </a:lnSpc>
              <a:buFontTx/>
              <a:buNone/>
              <a:defRPr/>
            </a:pPr>
            <a:r>
              <a:rPr lang="ko-KR" altLang="en-US" sz="1500" b="0" i="0" strike="noStrike" cap="none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기업별로 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2018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년 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2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월부터 현재까지 </a:t>
            </a:r>
            <a:r>
              <a:rPr lang="ko-KR" altLang="en-US" sz="1500" b="0" i="0" strike="noStrike" cap="none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휴장일을 제외한 주식가격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데이터</a:t>
            </a:r>
          </a:p>
          <a:p>
            <a:pPr marL="0" indent="0" algn="just" latinLnBrk="0">
              <a:lnSpc>
                <a:spcPct val="160000"/>
              </a:lnSpc>
              <a:buFontTx/>
              <a:buNone/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날짜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종가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전일비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거래량 순</a:t>
            </a:r>
          </a:p>
        </p:txBody>
      </p:sp>
      <p:pic>
        <p:nvPicPr>
          <p:cNvPr id="5122" name="그림 24" descr="C:/Users/wjddu/AppData/Roaming/PolarisOffice/ETemp/22092_15973744/fImage2788344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7228" r="90" b="9282"/>
          <a:stretch/>
        </p:blipFill>
        <p:spPr>
          <a:xfrm>
            <a:off x="683094" y="2132291"/>
            <a:ext cx="10878324" cy="22501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BAED6-AE1B-B9DC-DFC4-A8FAFD9E4BE1}"/>
              </a:ext>
            </a:extLst>
          </p:cNvPr>
          <p:cNvSpPr txBox="1"/>
          <p:nvPr/>
        </p:nvSpPr>
        <p:spPr>
          <a:xfrm>
            <a:off x="664585" y="4399269"/>
            <a:ext cx="3553454" cy="325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latinLnBrk="0">
              <a:lnSpc>
                <a:spcPct val="160000"/>
              </a:lnSpc>
              <a:buFontTx/>
              <a:buNone/>
              <a:defRPr/>
            </a:pPr>
            <a:r>
              <a:rPr lang="ko-KR" altLang="en-US" sz="1000" strike="noStrike" cap="none" dirty="0">
                <a:solidFill>
                  <a:schemeClr val="tx1">
                    <a:lumMod val="50000"/>
                  </a:schemeClr>
                </a:solidFill>
                <a:latin typeface="나눔바른고딕OTF" charset="0"/>
                <a:ea typeface="나눔바른고딕OTF" charset="0"/>
              </a:rPr>
              <a:t>출처 </a:t>
            </a:r>
            <a:r>
              <a:rPr lang="en-US" altLang="ko-KR" sz="1000" strike="noStrike" cap="none" dirty="0">
                <a:solidFill>
                  <a:schemeClr val="tx1">
                    <a:lumMod val="50000"/>
                  </a:schemeClr>
                </a:solidFill>
                <a:latin typeface="나눔바른고딕OTF" charset="0"/>
                <a:ea typeface="나눔바른고딕OTF" charset="0"/>
              </a:rPr>
              <a:t>:</a:t>
            </a:r>
            <a:r>
              <a:rPr lang="ko-KR" altLang="en-US" sz="1000" strike="noStrike" cap="none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나눔바른고딕OTF" charset="0"/>
                <a:cs typeface="Arial" panose="020B0604020202020204" pitchFamily="34" charset="0"/>
              </a:rPr>
              <a:t>https://finance.naver.com/item/sise_day.nhn?code=%s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나눔바른고딕OTF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844D1F-4A59-5778-CA4F-D7DF4A7F2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93" y="4761786"/>
            <a:ext cx="4266237" cy="1597780"/>
          </a:xfrm>
          <a:prstGeom prst="rect">
            <a:avLst/>
          </a:prstGeom>
          <a:effectLst>
            <a:outerShdw blurRad="88900" dist="508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4D3C8275-76E5-B759-DF58-14274135507B}"/>
              </a:ext>
            </a:extLst>
          </p:cNvPr>
          <p:cNvSpPr/>
          <p:nvPr/>
        </p:nvSpPr>
        <p:spPr>
          <a:xfrm rot="10800000" flipH="1">
            <a:off x="5693543" y="5000928"/>
            <a:ext cx="923812" cy="802643"/>
          </a:xfrm>
          <a:prstGeom prst="bentArrow">
            <a:avLst>
              <a:gd name="adj1" fmla="val 31765"/>
              <a:gd name="adj2" fmla="val 25379"/>
              <a:gd name="adj3" fmla="val 50000"/>
              <a:gd name="adj4" fmla="val 19558"/>
            </a:avLst>
          </a:prstGeom>
          <a:solidFill>
            <a:srgbClr val="A49F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3F0CB66-BB85-2A35-F6E0-4316B00873BD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Word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56766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환율 데이터 크롤링</a:t>
            </a:r>
          </a:p>
        </p:txBody>
      </p:sp>
      <p:sp>
        <p:nvSpPr>
          <p:cNvPr id="38" name="TextBox 27"/>
          <p:cNvSpPr txBox="1"/>
          <p:nvPr/>
        </p:nvSpPr>
        <p:spPr>
          <a:xfrm>
            <a:off x="1898298" y="1630892"/>
            <a:ext cx="9773083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날짜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 시가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변동률 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9" name="TextBox 28"/>
          <p:cNvSpPr txBox="1"/>
          <p:nvPr/>
        </p:nvSpPr>
        <p:spPr>
          <a:xfrm>
            <a:off x="601967" y="1551343"/>
            <a:ext cx="223021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환율 데이터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5F95F264-99B8-641C-20AE-D4F3251147F0}"/>
              </a:ext>
            </a:extLst>
          </p:cNvPr>
          <p:cNvSpPr txBox="1"/>
          <p:nvPr/>
        </p:nvSpPr>
        <p:spPr>
          <a:xfrm>
            <a:off x="10290038" y="4139793"/>
            <a:ext cx="1299994" cy="3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나눔바른고딕OTF"/>
                <a:ea typeface="나눔바른고딕OTF"/>
              </a:rPr>
              <a:t>출처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나눔바른고딕OTF"/>
                <a:ea typeface="나눔바른고딕OTF"/>
              </a:rPr>
              <a:t>  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   www.investing.com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BCC36B-BA67-0D47-9E73-7E4ACBC0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08874408">
            <a:extLst>
              <a:ext uri="{FF2B5EF4-FFF2-40B4-BE49-F238E27FC236}">
                <a16:creationId xmlns:a16="http://schemas.microsoft.com/office/drawing/2014/main" id="{8F29583E-B646-A9F8-051B-F97089946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7"/>
          <a:stretch/>
        </p:blipFill>
        <p:spPr bwMode="auto">
          <a:xfrm>
            <a:off x="601967" y="2302286"/>
            <a:ext cx="10988065" cy="183750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4F1DC5C7-A712-6105-B4D5-4882E7D28CFC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7131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주가에 영향을 미치는 재무제표 수치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1F242EBC-FEBD-CC61-D973-941D16474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3826" r="3572" b="26687"/>
          <a:stretch/>
        </p:blipFill>
        <p:spPr>
          <a:xfrm>
            <a:off x="1762164" y="3726859"/>
            <a:ext cx="8226786" cy="97313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790E3BE-534E-3393-74D0-04BD55C91057}"/>
              </a:ext>
            </a:extLst>
          </p:cNvPr>
          <p:cNvGrpSpPr/>
          <p:nvPr/>
        </p:nvGrpSpPr>
        <p:grpSpPr>
          <a:xfrm>
            <a:off x="9437875" y="4136936"/>
            <a:ext cx="1030659" cy="777103"/>
            <a:chOff x="4431117" y="5300576"/>
            <a:chExt cx="1030659" cy="777103"/>
          </a:xfrm>
        </p:grpSpPr>
        <p:sp>
          <p:nvSpPr>
            <p:cNvPr id="20" name="화살표: 위쪽 19">
              <a:extLst>
                <a:ext uri="{FF2B5EF4-FFF2-40B4-BE49-F238E27FC236}">
                  <a16:creationId xmlns:a16="http://schemas.microsoft.com/office/drawing/2014/main" id="{A7DD768D-6A10-6507-B5AF-20A13B00D43E}"/>
                </a:ext>
              </a:extLst>
            </p:cNvPr>
            <p:cNvSpPr/>
            <p:nvPr/>
          </p:nvSpPr>
          <p:spPr>
            <a:xfrm flipV="1">
              <a:off x="4647436" y="5346847"/>
              <a:ext cx="740780" cy="730832"/>
            </a:xfrm>
            <a:prstGeom prst="up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A3CF20-29B7-1EAF-6E59-94ABBEC8F179}"/>
                </a:ext>
              </a:extLst>
            </p:cNvPr>
            <p:cNvSpPr txBox="1"/>
            <p:nvPr/>
          </p:nvSpPr>
          <p:spPr>
            <a:xfrm>
              <a:off x="4431117" y="5300576"/>
              <a:ext cx="103065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PER</a:t>
              </a:r>
              <a:endParaRPr lang="ko-KR" altLang="en-US" sz="20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36" name="그림 35" descr="테이블이(가) 표시된 사진&#10;&#10;자동 생성된 설명">
            <a:extLst>
              <a:ext uri="{FF2B5EF4-FFF2-40B4-BE49-F238E27FC236}">
                <a16:creationId xmlns:a16="http://schemas.microsoft.com/office/drawing/2014/main" id="{C016F970-FB1F-2BF7-F0F6-1E4463575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34940" r="3572" b="46875"/>
          <a:stretch/>
        </p:blipFill>
        <p:spPr>
          <a:xfrm>
            <a:off x="1762164" y="1458501"/>
            <a:ext cx="8226786" cy="908102"/>
          </a:xfrm>
          <a:prstGeom prst="rect">
            <a:avLst/>
          </a:prstGeom>
        </p:spPr>
      </p:pic>
      <p:pic>
        <p:nvPicPr>
          <p:cNvPr id="37" name="그림 36" descr="테이블이(가) 표시된 사진&#10;&#10;자동 생성된 설명">
            <a:extLst>
              <a:ext uri="{FF2B5EF4-FFF2-40B4-BE49-F238E27FC236}">
                <a16:creationId xmlns:a16="http://schemas.microsoft.com/office/drawing/2014/main" id="{827F52B1-FD40-5462-7670-ECD3CD975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73704" r="3572" b="9027"/>
          <a:stretch/>
        </p:blipFill>
        <p:spPr>
          <a:xfrm>
            <a:off x="1762164" y="4882273"/>
            <a:ext cx="8226786" cy="862400"/>
          </a:xfrm>
          <a:prstGeom prst="rect">
            <a:avLst/>
          </a:prstGeom>
        </p:spPr>
      </p:pic>
      <p:pic>
        <p:nvPicPr>
          <p:cNvPr id="38" name="그림 37" descr="테이블이(가) 표시된 사진&#10;&#10;자동 생성된 설명">
            <a:extLst>
              <a:ext uri="{FF2B5EF4-FFF2-40B4-BE49-F238E27FC236}">
                <a16:creationId xmlns:a16="http://schemas.microsoft.com/office/drawing/2014/main" id="{FB6BC36A-28F4-7D33-9615-053EDC1B7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16784" r="3572" b="65677"/>
          <a:stretch/>
        </p:blipFill>
        <p:spPr>
          <a:xfrm>
            <a:off x="1762164" y="2648498"/>
            <a:ext cx="8226786" cy="87588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3602395-EBCC-7CE8-4E93-1DE9E9B2C623}"/>
              </a:ext>
            </a:extLst>
          </p:cNvPr>
          <p:cNvGrpSpPr/>
          <p:nvPr/>
        </p:nvGrpSpPr>
        <p:grpSpPr>
          <a:xfrm>
            <a:off x="9433368" y="1689346"/>
            <a:ext cx="1030659" cy="763757"/>
            <a:chOff x="2974475" y="4948506"/>
            <a:chExt cx="1030659" cy="763757"/>
          </a:xfrm>
        </p:grpSpPr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id="{29ECB40A-777D-7A85-3F20-526BB4B0C3E9}"/>
                </a:ext>
              </a:extLst>
            </p:cNvPr>
            <p:cNvSpPr/>
            <p:nvPr/>
          </p:nvSpPr>
          <p:spPr>
            <a:xfrm>
              <a:off x="3190794" y="4948506"/>
              <a:ext cx="740780" cy="707886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0D6EA4-01C2-7E5D-205D-01887C432E88}"/>
                </a:ext>
              </a:extLst>
            </p:cNvPr>
            <p:cNvSpPr txBox="1"/>
            <p:nvPr/>
          </p:nvSpPr>
          <p:spPr>
            <a:xfrm>
              <a:off x="2974475" y="5312153"/>
              <a:ext cx="103065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EPS</a:t>
              </a:r>
              <a:endParaRPr lang="ko-KR" altLang="en-US" sz="20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DD16EA-FDD0-7E41-F84B-0AB462DFDE3F}"/>
              </a:ext>
            </a:extLst>
          </p:cNvPr>
          <p:cNvGrpSpPr/>
          <p:nvPr/>
        </p:nvGrpSpPr>
        <p:grpSpPr>
          <a:xfrm>
            <a:off x="9426301" y="2856920"/>
            <a:ext cx="1030659" cy="752183"/>
            <a:chOff x="5905012" y="4958210"/>
            <a:chExt cx="1030659" cy="752183"/>
          </a:xfrm>
        </p:grpSpPr>
        <p:sp>
          <p:nvSpPr>
            <p:cNvPr id="18" name="화살표: 위쪽 17">
              <a:extLst>
                <a:ext uri="{FF2B5EF4-FFF2-40B4-BE49-F238E27FC236}">
                  <a16:creationId xmlns:a16="http://schemas.microsoft.com/office/drawing/2014/main" id="{B3BCD783-52DA-8F0A-6295-87B3AC11876F}"/>
                </a:ext>
              </a:extLst>
            </p:cNvPr>
            <p:cNvSpPr/>
            <p:nvPr/>
          </p:nvSpPr>
          <p:spPr>
            <a:xfrm>
              <a:off x="6121331" y="4958210"/>
              <a:ext cx="740780" cy="707886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BE21F5-227F-920E-65BB-490189F693B3}"/>
                </a:ext>
              </a:extLst>
            </p:cNvPr>
            <p:cNvSpPr txBox="1"/>
            <p:nvPr/>
          </p:nvSpPr>
          <p:spPr>
            <a:xfrm>
              <a:off x="5905012" y="5310283"/>
              <a:ext cx="103065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ROE</a:t>
              </a:r>
              <a:endParaRPr lang="ko-KR" altLang="en-US" sz="20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6" name="화살표: 위쪽/아래쪽 25">
            <a:extLst>
              <a:ext uri="{FF2B5EF4-FFF2-40B4-BE49-F238E27FC236}">
                <a16:creationId xmlns:a16="http://schemas.microsoft.com/office/drawing/2014/main" id="{C25ABDC1-A9F6-F5DA-1FA3-A41B983A3FAD}"/>
              </a:ext>
            </a:extLst>
          </p:cNvPr>
          <p:cNvSpPr/>
          <p:nvPr/>
        </p:nvSpPr>
        <p:spPr>
          <a:xfrm>
            <a:off x="9654194" y="5092836"/>
            <a:ext cx="739454" cy="1099620"/>
          </a:xfrm>
          <a:prstGeom prst="upDownArrow">
            <a:avLst/>
          </a:prstGeom>
          <a:gradFill>
            <a:gsLst>
              <a:gs pos="0">
                <a:srgbClr val="C00000"/>
              </a:gs>
              <a:gs pos="58000">
                <a:srgbClr val="601030"/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DFC2A-3842-4DB8-4B26-37A3A6EF6EEA}"/>
              </a:ext>
            </a:extLst>
          </p:cNvPr>
          <p:cNvSpPr txBox="1"/>
          <p:nvPr/>
        </p:nvSpPr>
        <p:spPr>
          <a:xfrm>
            <a:off x="9444009" y="5431462"/>
            <a:ext cx="103065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PBR</a:t>
            </a:r>
            <a:endParaRPr lang="ko-KR" altLang="en-US" sz="2000" b="1" dirty="0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46B9241-3EC7-2FAC-726B-3B8B4410059E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07342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5738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재무제표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데이터 </a:t>
            </a:r>
            <a:r>
              <a:rPr kumimoji="0" lang="ko-KR" altLang="en-US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크롤링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653431" y="1514826"/>
            <a:ext cx="320287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재무제표 데이터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45" name="그림 44"/>
          <p:cNvPicPr/>
          <p:nvPr/>
        </p:nvPicPr>
        <p:blipFill rotWithShape="1">
          <a:blip r:embed="rId2">
            <a:lum/>
          </a:blip>
          <a:srcRect l="4064" t="66600" r="1246" b="7400"/>
          <a:stretch/>
        </p:blipFill>
        <p:spPr>
          <a:xfrm>
            <a:off x="653431" y="2235264"/>
            <a:ext cx="10870734" cy="21478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9D2F2372-A45D-BEDB-7F91-619C953773EC}"/>
              </a:ext>
            </a:extLst>
          </p:cNvPr>
          <p:cNvSpPr txBox="1"/>
          <p:nvPr/>
        </p:nvSpPr>
        <p:spPr>
          <a:xfrm>
            <a:off x="2432454" y="1620494"/>
            <a:ext cx="7676379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ROA,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ROE, EPS, BPS, DPS, PER, PBR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데이터 추출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53AE1077-25D3-1529-4915-5113357CEE70}"/>
              </a:ext>
            </a:extLst>
          </p:cNvPr>
          <p:cNvSpPr txBox="1"/>
          <p:nvPr/>
        </p:nvSpPr>
        <p:spPr>
          <a:xfrm>
            <a:off x="10306995" y="4366306"/>
            <a:ext cx="1217170" cy="3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나눔바른고딕OTF"/>
                <a:ea typeface="나눔바른고딕OTF"/>
              </a:rPr>
              <a:t>출처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나눔바른고딕OTF"/>
                <a:ea typeface="나눔바른고딕OTF"/>
              </a:rPr>
              <a:t> : 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나눔바른고딕OTF"/>
                <a:cs typeface="Arial" panose="020B0604020202020204" pitchFamily="34" charset="0"/>
              </a:rPr>
              <a:t>comp.fnguide.com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55B6D0D-67C6-B837-75AB-F14972E5003E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66657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97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인풋데이터 병합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2452F2-88CB-E327-692C-9869D7FD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4D420622-AA7A-21C4-AFDD-4B4F5C511BB2}"/>
              </a:ext>
            </a:extLst>
          </p:cNvPr>
          <p:cNvSpPr txBox="1"/>
          <p:nvPr/>
        </p:nvSpPr>
        <p:spPr>
          <a:xfrm>
            <a:off x="4859597" y="1135375"/>
            <a:ext cx="2831502" cy="6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 인풋 데이터  구성 </a:t>
            </a:r>
            <a:endParaRPr kumimoji="0" lang="en-US" altLang="ko-KR" sz="2400" b="1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76D99A-B446-A23B-9B46-41F7A5CCC493}"/>
              </a:ext>
            </a:extLst>
          </p:cNvPr>
          <p:cNvSpPr/>
          <p:nvPr/>
        </p:nvSpPr>
        <p:spPr>
          <a:xfrm>
            <a:off x="1587500" y="1827191"/>
            <a:ext cx="9005104" cy="4446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61E209-38DB-6369-9F0A-86436A585ED0}"/>
              </a:ext>
            </a:extLst>
          </p:cNvPr>
          <p:cNvSpPr/>
          <p:nvPr/>
        </p:nvSpPr>
        <p:spPr>
          <a:xfrm>
            <a:off x="2390826" y="2105979"/>
            <a:ext cx="7410347" cy="78077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주식 종가데이터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4C7BD5-66E2-7871-702C-F1DD7800B3CA}"/>
              </a:ext>
            </a:extLst>
          </p:cNvPr>
          <p:cNvSpPr/>
          <p:nvPr/>
        </p:nvSpPr>
        <p:spPr>
          <a:xfrm>
            <a:off x="2390825" y="3144242"/>
            <a:ext cx="7410347" cy="78077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환율 데이터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87EEA7C-7F07-B12F-1B47-B23208D5B404}"/>
              </a:ext>
            </a:extLst>
          </p:cNvPr>
          <p:cNvSpPr/>
          <p:nvPr/>
        </p:nvSpPr>
        <p:spPr>
          <a:xfrm>
            <a:off x="2390824" y="4182505"/>
            <a:ext cx="7410347" cy="78077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거래량 데이터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A1B8F1-1EB2-E906-3A7E-D5229F9BC9A5}"/>
              </a:ext>
            </a:extLst>
          </p:cNvPr>
          <p:cNvSpPr/>
          <p:nvPr/>
        </p:nvSpPr>
        <p:spPr>
          <a:xfrm>
            <a:off x="2390824" y="5220768"/>
            <a:ext cx="7410347" cy="78077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주식 종가데이터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6FFBBF8-3BB0-A653-3CC9-D69E8E40F848}"/>
              </a:ext>
            </a:extLst>
          </p:cNvPr>
          <p:cNvSpPr/>
          <p:nvPr/>
        </p:nvSpPr>
        <p:spPr>
          <a:xfrm>
            <a:off x="2615879" y="2282647"/>
            <a:ext cx="441581" cy="441581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948388-1BBF-01DE-FAAE-8FD3C6440C90}"/>
              </a:ext>
            </a:extLst>
          </p:cNvPr>
          <p:cNvSpPr/>
          <p:nvPr/>
        </p:nvSpPr>
        <p:spPr>
          <a:xfrm>
            <a:off x="2615878" y="3306442"/>
            <a:ext cx="441581" cy="441581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478DCBC-45C4-D4AB-5B6E-709A72237604}"/>
              </a:ext>
            </a:extLst>
          </p:cNvPr>
          <p:cNvSpPr/>
          <p:nvPr/>
        </p:nvSpPr>
        <p:spPr>
          <a:xfrm>
            <a:off x="2615878" y="4359326"/>
            <a:ext cx="441581" cy="441581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4FC4B39-26C7-2277-99F7-D13164CA7298}"/>
              </a:ext>
            </a:extLst>
          </p:cNvPr>
          <p:cNvSpPr/>
          <p:nvPr/>
        </p:nvSpPr>
        <p:spPr>
          <a:xfrm>
            <a:off x="2615877" y="5390365"/>
            <a:ext cx="441581" cy="441581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9C130A0-B074-FC3E-941B-B8A37C9E2F46}"/>
              </a:ext>
            </a:extLst>
          </p:cNvPr>
          <p:cNvSpPr/>
          <p:nvPr/>
        </p:nvSpPr>
        <p:spPr>
          <a:xfrm>
            <a:off x="8993273" y="2563486"/>
            <a:ext cx="807643" cy="3264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..1148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50A32CA-4011-508F-53BB-6073C200E464}"/>
              </a:ext>
            </a:extLst>
          </p:cNvPr>
          <p:cNvGrpSpPr/>
          <p:nvPr/>
        </p:nvGrpSpPr>
        <p:grpSpPr>
          <a:xfrm>
            <a:off x="1562099" y="1423994"/>
            <a:ext cx="2185847" cy="378560"/>
            <a:chOff x="1562100" y="1454576"/>
            <a:chExt cx="2009268" cy="34797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14FBBC-D787-5E31-2C64-25DB8C74A629}"/>
                </a:ext>
              </a:extLst>
            </p:cNvPr>
            <p:cNvSpPr/>
            <p:nvPr/>
          </p:nvSpPr>
          <p:spPr>
            <a:xfrm>
              <a:off x="1562100" y="1454697"/>
              <a:ext cx="1734819" cy="3477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375A4E82-1A34-5DD0-1757-9107A4CDF9C9}"/>
                </a:ext>
              </a:extLst>
            </p:cNvPr>
            <p:cNvSpPr/>
            <p:nvPr/>
          </p:nvSpPr>
          <p:spPr>
            <a:xfrm>
              <a:off x="3296919" y="1454576"/>
              <a:ext cx="274449" cy="347978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8C367D0-9510-97B3-AADB-65D6F99C3D86}"/>
              </a:ext>
            </a:extLst>
          </p:cNvPr>
          <p:cNvSpPr txBox="1"/>
          <p:nvPr/>
        </p:nvSpPr>
        <p:spPr>
          <a:xfrm>
            <a:off x="1568513" y="1427386"/>
            <a:ext cx="218584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INPUT [4][1148]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486DB37-F8A5-0C16-EDA0-F96FA166E079}"/>
              </a:ext>
            </a:extLst>
          </p:cNvPr>
          <p:cNvSpPr/>
          <p:nvPr/>
        </p:nvSpPr>
        <p:spPr>
          <a:xfrm>
            <a:off x="8992911" y="3600268"/>
            <a:ext cx="807643" cy="3264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..1148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14798BF-EB99-DA63-CC49-65F4DA8B7A8A}"/>
              </a:ext>
            </a:extLst>
          </p:cNvPr>
          <p:cNvSpPr/>
          <p:nvPr/>
        </p:nvSpPr>
        <p:spPr>
          <a:xfrm>
            <a:off x="8994440" y="4636286"/>
            <a:ext cx="807643" cy="3264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..1148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1BD4702-89B1-FA2B-82FA-EA6A28339393}"/>
              </a:ext>
            </a:extLst>
          </p:cNvPr>
          <p:cNvSpPr/>
          <p:nvPr/>
        </p:nvSpPr>
        <p:spPr>
          <a:xfrm>
            <a:off x="8993274" y="5677031"/>
            <a:ext cx="807643" cy="3264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..1148</a:t>
            </a:r>
            <a:endParaRPr lang="ko-KR" altLang="en-US" dirty="0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50B93F9-09AD-954E-6F76-EB98EAFE1448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52220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Import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76A77F-E637-0D2F-1F0B-6531168B2164}"/>
              </a:ext>
            </a:extLst>
          </p:cNvPr>
          <p:cNvGrpSpPr/>
          <p:nvPr/>
        </p:nvGrpSpPr>
        <p:grpSpPr>
          <a:xfrm>
            <a:off x="665804" y="1687364"/>
            <a:ext cx="4273398" cy="1524479"/>
            <a:chOff x="314425" y="1161366"/>
            <a:chExt cx="3731301" cy="13310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6D1DFF3-1398-3D9E-BEE2-835854642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5614" b="79396"/>
            <a:stretch/>
          </p:blipFill>
          <p:spPr>
            <a:xfrm>
              <a:off x="314425" y="1482644"/>
              <a:ext cx="2723949" cy="1009815"/>
            </a:xfrm>
            <a:prstGeom prst="rect">
              <a:avLst/>
            </a:prstGeom>
          </p:spPr>
        </p:pic>
        <p:sp>
          <p:nvSpPr>
            <p:cNvPr id="36" name="텍스트 상자 1"/>
            <p:cNvSpPr txBox="1">
              <a:spLocks/>
            </p:cNvSpPr>
            <p:nvPr/>
          </p:nvSpPr>
          <p:spPr>
            <a:xfrm>
              <a:off x="314425" y="1161366"/>
              <a:ext cx="3731301" cy="35047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데이터 가공과 </a:t>
              </a:r>
              <a:r>
                <a:rPr sz="2000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연산</a:t>
              </a:r>
              <a:r>
                <a:rPr 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에 필요한</a:t>
              </a:r>
              <a:r>
                <a:rPr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sz="2000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라이브러리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2" name="TextBox 3">
            <a:extLst>
              <a:ext uri="{FF2B5EF4-FFF2-40B4-BE49-F238E27FC236}">
                <a16:creationId xmlns:a16="http://schemas.microsoft.com/office/drawing/2014/main" id="{3E9C6C40-8E83-DF42-7F33-D8F8B2BBE793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9D8430-024E-9A96-D977-391A44804B6D}"/>
              </a:ext>
            </a:extLst>
          </p:cNvPr>
          <p:cNvGrpSpPr/>
          <p:nvPr/>
        </p:nvGrpSpPr>
        <p:grpSpPr>
          <a:xfrm>
            <a:off x="6177802" y="1687364"/>
            <a:ext cx="4612080" cy="1483657"/>
            <a:chOff x="1075710" y="2385326"/>
            <a:chExt cx="4065617" cy="1307866"/>
          </a:xfrm>
        </p:grpSpPr>
        <p:sp>
          <p:nvSpPr>
            <p:cNvPr id="37" name="텍스트 상자 2"/>
            <p:cNvSpPr txBox="1">
              <a:spLocks/>
            </p:cNvSpPr>
            <p:nvPr/>
          </p:nvSpPr>
          <p:spPr>
            <a:xfrm>
              <a:off x="1075710" y="2385326"/>
              <a:ext cx="3073993" cy="35383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2000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크롤링에</a:t>
              </a:r>
              <a:r>
                <a:rPr 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필요한 라이브러리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8157A17-007D-2169-59D7-E5B454CF4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23856" r="48720" b="55988"/>
            <a:stretch/>
          </p:blipFill>
          <p:spPr>
            <a:xfrm>
              <a:off x="1079166" y="2705384"/>
              <a:ext cx="4062161" cy="98780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D35CD0-5682-668F-E71D-B297801539CD}"/>
              </a:ext>
            </a:extLst>
          </p:cNvPr>
          <p:cNvGrpSpPr/>
          <p:nvPr/>
        </p:nvGrpSpPr>
        <p:grpSpPr>
          <a:xfrm>
            <a:off x="374325" y="3844016"/>
            <a:ext cx="6084053" cy="1554405"/>
            <a:chOff x="453947" y="3545310"/>
            <a:chExt cx="5282740" cy="1349679"/>
          </a:xfrm>
        </p:grpSpPr>
        <p:sp>
          <p:nvSpPr>
            <p:cNvPr id="38" name="텍스트 상자 3"/>
            <p:cNvSpPr txBox="1">
              <a:spLocks/>
            </p:cNvSpPr>
            <p:nvPr/>
          </p:nvSpPr>
          <p:spPr>
            <a:xfrm>
              <a:off x="453947" y="3545310"/>
              <a:ext cx="3963650" cy="34852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Malgun Gothic Semilight" panose="020B0503020000020004" pitchFamily="34" charset="-127"/>
                </a:rPr>
                <a:t>모델 학습, 분석에 필요한 라이브러리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Malgun Gothic Semilight" panose="020B0503020000020004" pitchFamily="34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8368433-221D-E863-C32A-AD767073F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454" r="33312" b="30627"/>
            <a:stretch/>
          </p:blipFill>
          <p:spPr>
            <a:xfrm>
              <a:off x="453947" y="3869758"/>
              <a:ext cx="5282740" cy="1025231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57AEB9-2E0F-B7E2-4FFC-34E240A4AC87}"/>
              </a:ext>
            </a:extLst>
          </p:cNvPr>
          <p:cNvGrpSpPr/>
          <p:nvPr/>
        </p:nvGrpSpPr>
        <p:grpSpPr>
          <a:xfrm>
            <a:off x="6753346" y="3869033"/>
            <a:ext cx="4462650" cy="1878031"/>
            <a:chOff x="7072878" y="4732765"/>
            <a:chExt cx="3963650" cy="1668035"/>
          </a:xfrm>
        </p:grpSpPr>
        <p:sp>
          <p:nvSpPr>
            <p:cNvPr id="39" name="텍스트 상자 4"/>
            <p:cNvSpPr txBox="1">
              <a:spLocks/>
            </p:cNvSpPr>
            <p:nvPr/>
          </p:nvSpPr>
          <p:spPr>
            <a:xfrm>
              <a:off x="7072878" y="4732765"/>
              <a:ext cx="3073994" cy="3565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직접 구현한 파일(모듈) 선언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AFCFEA5-1FC6-9B83-7F69-D2BE823A9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112" r="49964"/>
            <a:stretch/>
          </p:blipFill>
          <p:spPr>
            <a:xfrm>
              <a:off x="7072878" y="5083041"/>
              <a:ext cx="3963650" cy="1317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446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정규화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144E408E-03DE-60ED-627B-8CCD35A8F578}"/>
              </a:ext>
            </a:extLst>
          </p:cNvPr>
          <p:cNvSpPr txBox="1"/>
          <p:nvPr/>
        </p:nvSpPr>
        <p:spPr>
          <a:xfrm>
            <a:off x="650875" y="1027430"/>
            <a:ext cx="1305744" cy="538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정규화 함수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02746E-A820-59DB-4A8B-6D38D8DED3EC}"/>
              </a:ext>
            </a:extLst>
          </p:cNvPr>
          <p:cNvGrpSpPr/>
          <p:nvPr/>
        </p:nvGrpSpPr>
        <p:grpSpPr>
          <a:xfrm>
            <a:off x="571250" y="1700240"/>
            <a:ext cx="8026132" cy="1596475"/>
            <a:chOff x="488604" y="2080916"/>
            <a:chExt cx="8026132" cy="1596475"/>
          </a:xfrm>
        </p:grpSpPr>
        <p:pic>
          <p:nvPicPr>
            <p:cNvPr id="2" name="그림 1" descr="C:/Users/wjddu/AppData/Roaming/PolarisOffice/ETemp/15928_23901256/image14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5" r="17355" b="51840"/>
            <a:stretch/>
          </p:blipFill>
          <p:spPr>
            <a:xfrm>
              <a:off x="488604" y="2080916"/>
              <a:ext cx="6401146" cy="1596475"/>
            </a:xfrm>
            <a:prstGeom prst="rect">
              <a:avLst/>
            </a:prstGeom>
            <a:noFill/>
          </p:spPr>
        </p:pic>
        <p:sp>
          <p:nvSpPr>
            <p:cNvPr id="36" name="텍스트 상자 5"/>
            <p:cNvSpPr txBox="1">
              <a:spLocks/>
            </p:cNvSpPr>
            <p:nvPr/>
          </p:nvSpPr>
          <p:spPr>
            <a:xfrm>
              <a:off x="3310603" y="2108914"/>
              <a:ext cx="5204133" cy="32444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분산이 작아 정규화 값이 작은 환율 데이터에 사용</a:t>
              </a:r>
              <a:endParaRPr lang="ko-KR" altLang="en-US" sz="15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647A3B-C5F5-101D-F9C0-98DD6C629DB7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30531-491D-1212-7691-5AD862688127}"/>
              </a:ext>
            </a:extLst>
          </p:cNvPr>
          <p:cNvGrpSpPr/>
          <p:nvPr/>
        </p:nvGrpSpPr>
        <p:grpSpPr>
          <a:xfrm>
            <a:off x="7774236" y="2018412"/>
            <a:ext cx="3352152" cy="2821176"/>
            <a:chOff x="8357765" y="4176764"/>
            <a:chExt cx="3352152" cy="2821176"/>
          </a:xfrm>
        </p:grpSpPr>
        <p:pic>
          <p:nvPicPr>
            <p:cNvPr id="38" name="그림 8" descr="C:/Users/wjddu/AppData/Roaming/PolarisOffice/ETemp/15928_23901256/image15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55" r="55415" b="8125"/>
            <a:stretch/>
          </p:blipFill>
          <p:spPr>
            <a:xfrm>
              <a:off x="8357765" y="4603804"/>
              <a:ext cx="3050381" cy="2394136"/>
            </a:xfrm>
            <a:prstGeom prst="rect">
              <a:avLst/>
            </a:prstGeom>
            <a:noFill/>
          </p:spPr>
        </p:pic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C2AFE574-C3FC-471E-9FDF-6BFD64696B1A}"/>
                </a:ext>
              </a:extLst>
            </p:cNvPr>
            <p:cNvSpPr txBox="1"/>
            <p:nvPr/>
          </p:nvSpPr>
          <p:spPr>
            <a:xfrm>
              <a:off x="8357765" y="4176764"/>
              <a:ext cx="3352152" cy="427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b="1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정규화 함수</a:t>
              </a:r>
              <a:r>
                <a:rPr kumimoji="0" lang="en-US" altLang="ko-KR" sz="1500" b="1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, </a:t>
              </a:r>
              <a:r>
                <a:rPr kumimoji="0" lang="ko-KR" altLang="en-US" sz="1500" b="1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거래량 정규화에 사용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B4AADD-E489-7201-4DD0-BF242B568B8B}"/>
              </a:ext>
            </a:extLst>
          </p:cNvPr>
          <p:cNvGrpSpPr/>
          <p:nvPr/>
        </p:nvGrpSpPr>
        <p:grpSpPr>
          <a:xfrm>
            <a:off x="571250" y="3760034"/>
            <a:ext cx="6401146" cy="1559441"/>
            <a:chOff x="537766" y="4622315"/>
            <a:chExt cx="6401146" cy="1559441"/>
          </a:xfrm>
        </p:grpSpPr>
        <p:pic>
          <p:nvPicPr>
            <p:cNvPr id="9" name="그림 8" descr="C:/Users/wjddu/AppData/Roaming/PolarisOffice/ETemp/15928_23901256/image14.png">
              <a:extLst>
                <a:ext uri="{FF2B5EF4-FFF2-40B4-BE49-F238E27FC236}">
                  <a16:creationId xmlns:a16="http://schemas.microsoft.com/office/drawing/2014/main" id="{231703FA-69A1-31D8-7F7D-B5A687D15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92" r="17355" b="7010"/>
            <a:stretch/>
          </p:blipFill>
          <p:spPr>
            <a:xfrm>
              <a:off x="537766" y="4622315"/>
              <a:ext cx="6401146" cy="1559441"/>
            </a:xfrm>
            <a:prstGeom prst="rect">
              <a:avLst/>
            </a:prstGeom>
            <a:noFill/>
          </p:spPr>
        </p:pic>
        <p:sp>
          <p:nvSpPr>
            <p:cNvPr id="37" name="텍스트 상자 7"/>
            <p:cNvSpPr txBox="1">
              <a:spLocks/>
            </p:cNvSpPr>
            <p:nvPr/>
          </p:nvSpPr>
          <p:spPr>
            <a:xfrm>
              <a:off x="2708204" y="4697617"/>
              <a:ext cx="3050381" cy="32444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정규화 함수, 재무제표 정규화에 사용</a:t>
              </a:r>
              <a:endParaRPr lang="ko-KR" altLang="en-US" sz="15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63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9251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exchangeRate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20DE5D-2048-491D-265A-F9B5E8CC3810}"/>
              </a:ext>
            </a:extLst>
          </p:cNvPr>
          <p:cNvGrpSpPr/>
          <p:nvPr/>
        </p:nvGrpSpPr>
        <p:grpSpPr>
          <a:xfrm>
            <a:off x="1664335" y="1129029"/>
            <a:ext cx="8851349" cy="5305861"/>
            <a:chOff x="518795" y="1180465"/>
            <a:chExt cx="8851349" cy="5305861"/>
          </a:xfrm>
        </p:grpSpPr>
        <p:pic>
          <p:nvPicPr>
            <p:cNvPr id="19" name="그림 18" descr="C:/Users/wjddu/AppData/Roaming/PolarisOffice/ETemp/15928_23901256/image16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632"/>
            <a:stretch/>
          </p:blipFill>
          <p:spPr>
            <a:xfrm>
              <a:off x="518795" y="1180465"/>
              <a:ext cx="6550599" cy="5305861"/>
            </a:xfrm>
            <a:prstGeom prst="rect">
              <a:avLst/>
            </a:prstGeom>
            <a:noFill/>
          </p:spPr>
        </p:pic>
        <p:sp>
          <p:nvSpPr>
            <p:cNvPr id="43" name="텍스트 상자 11"/>
            <p:cNvSpPr txBox="1">
              <a:spLocks/>
            </p:cNvSpPr>
            <p:nvPr/>
          </p:nvSpPr>
          <p:spPr>
            <a:xfrm>
              <a:off x="7064807" y="1946254"/>
              <a:ext cx="2305337" cy="32444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환율 데이터 파일 읽어오기</a:t>
              </a:r>
              <a:endParaRPr lang="ko-KR" altLang="en-US" sz="15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4" name="텍스트 상자 12"/>
            <p:cNvSpPr txBox="1">
              <a:spLocks/>
            </p:cNvSpPr>
            <p:nvPr/>
          </p:nvSpPr>
          <p:spPr>
            <a:xfrm>
              <a:off x="4115231" y="3486441"/>
              <a:ext cx="1643462" cy="32444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환율 종가 읽어오기</a:t>
              </a:r>
              <a:endParaRPr lang="ko-KR" altLang="en-US" sz="15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5" name="텍스트 상자 13"/>
            <p:cNvSpPr txBox="1">
              <a:spLocks/>
            </p:cNvSpPr>
            <p:nvPr/>
          </p:nvSpPr>
          <p:spPr>
            <a:xfrm>
              <a:off x="4779645" y="5303925"/>
              <a:ext cx="1876794" cy="32444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형식을 맞추고 정규화</a:t>
              </a:r>
              <a:endParaRPr lang="ko-KR" altLang="en-US" sz="15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18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returnIdx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ADF949-FADD-F878-371A-D077FA0604D6}"/>
              </a:ext>
            </a:extLst>
          </p:cNvPr>
          <p:cNvGrpSpPr/>
          <p:nvPr/>
        </p:nvGrpSpPr>
        <p:grpSpPr>
          <a:xfrm>
            <a:off x="2029539" y="1256848"/>
            <a:ext cx="8132921" cy="5012350"/>
            <a:chOff x="-1033619" y="1129029"/>
            <a:chExt cx="8132921" cy="50123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6C8C7A-3628-E79B-AFB0-2AF679034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33619" y="1129029"/>
              <a:ext cx="8132921" cy="5002258"/>
            </a:xfrm>
            <a:prstGeom prst="rect">
              <a:avLst/>
            </a:prstGeom>
          </p:spPr>
        </p:pic>
        <p:sp>
          <p:nvSpPr>
            <p:cNvPr id="4" name="TextBox 27"/>
            <p:cNvSpPr txBox="1">
              <a:spLocks/>
            </p:cNvSpPr>
            <p:nvPr/>
          </p:nvSpPr>
          <p:spPr>
            <a:xfrm>
              <a:off x="356726" y="5714339"/>
              <a:ext cx="4756048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재무제표 </a:t>
              </a:r>
              <a:r>
                <a:rPr lang="en-US" altLang="ko-KR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(ROA, ROE, EPS, BPS, DPS, PER, PBR) </a:t>
              </a: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크롤링</a:t>
              </a:r>
              <a:endParaRPr lang="ko-KR" altLang="en-US" sz="1500" b="1" dirty="0">
                <a:solidFill>
                  <a:srgbClr val="3A3838"/>
                </a:solidFill>
                <a:latin typeface="나눔바른고딕OTF" charset="0"/>
                <a:ea typeface="나눔바른고딕OTF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83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returnIdx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2B2F40-5459-6B2D-9186-EF1A03CD54CF}"/>
              </a:ext>
            </a:extLst>
          </p:cNvPr>
          <p:cNvGrpSpPr/>
          <p:nvPr/>
        </p:nvGrpSpPr>
        <p:grpSpPr>
          <a:xfrm>
            <a:off x="1149011" y="1223010"/>
            <a:ext cx="9893977" cy="4993640"/>
            <a:chOff x="1374436" y="1310640"/>
            <a:chExt cx="9893977" cy="4993640"/>
          </a:xfrm>
        </p:grpSpPr>
        <p:pic>
          <p:nvPicPr>
            <p:cNvPr id="8" name="그림 7" descr="C:/Users/wjddu/AppData/Roaming/PolarisOffice/ETemp/15928_23901256/image1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436" y="1310640"/>
              <a:ext cx="9893977" cy="4993640"/>
            </a:xfrm>
            <a:prstGeom prst="rect">
              <a:avLst/>
            </a:prstGeom>
            <a:noFill/>
          </p:spPr>
        </p:pic>
        <p:sp>
          <p:nvSpPr>
            <p:cNvPr id="4" name="TextBox 27"/>
            <p:cNvSpPr txBox="1">
              <a:spLocks/>
            </p:cNvSpPr>
            <p:nvPr/>
          </p:nvSpPr>
          <p:spPr>
            <a:xfrm>
              <a:off x="5717704" y="5120320"/>
              <a:ext cx="2836361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받아온 재무제표를 항목 당 정규화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80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3958"/>
            <a:ext cx="12192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60750" y="1436921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75113" y="149296"/>
            <a:ext cx="484177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 dirty="0">
                <a:solidFill>
                  <a:schemeClr val="tx2"/>
                </a:solidFill>
                <a:latin typeface="나눔바른고딕OTF"/>
                <a:ea typeface="나눔바른고딕OTF"/>
              </a:rPr>
              <a:t>Contents</a:t>
            </a:r>
            <a:endParaRPr lang="ko-KR" altLang="en-US" sz="8800" dirty="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5009" y="1749100"/>
            <a:ext cx="3021981" cy="459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 algn="ctr">
              <a:lnSpc>
                <a:spcPct val="20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개요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20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프로젝트 설계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20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프로그램 구현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20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시연 및 분석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20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평가 및 보완점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4425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returnPrices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41E470E-5FFE-C8A0-B7B0-AB9CAD98BD3C}"/>
              </a:ext>
            </a:extLst>
          </p:cNvPr>
          <p:cNvGrpSpPr/>
          <p:nvPr/>
        </p:nvGrpSpPr>
        <p:grpSpPr>
          <a:xfrm>
            <a:off x="1039043" y="1752572"/>
            <a:ext cx="10113913" cy="3352856"/>
            <a:chOff x="681907" y="1550510"/>
            <a:chExt cx="10113913" cy="3352856"/>
          </a:xfrm>
        </p:grpSpPr>
        <p:pic>
          <p:nvPicPr>
            <p:cNvPr id="16" name="그림 15" descr="C:/Users/wjddu/AppData/Roaming/PolarisOffice/ETemp/15928_23901256/image17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9" t="8890" r="10474" b="6464"/>
            <a:stretch/>
          </p:blipFill>
          <p:spPr>
            <a:xfrm>
              <a:off x="681907" y="1954634"/>
              <a:ext cx="10113913" cy="2948732"/>
            </a:xfrm>
            <a:prstGeom prst="rect">
              <a:avLst/>
            </a:prstGeom>
            <a:noFill/>
          </p:spPr>
        </p:pic>
        <p:sp>
          <p:nvSpPr>
            <p:cNvPr id="43" name="텍스트 상자 16"/>
            <p:cNvSpPr txBox="1">
              <a:spLocks/>
            </p:cNvSpPr>
            <p:nvPr/>
          </p:nvSpPr>
          <p:spPr>
            <a:xfrm>
              <a:off x="681907" y="1550510"/>
              <a:ext cx="2926531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ko-KR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종가, 거래량 등 주가 데이터</a:t>
              </a:r>
              <a:r>
                <a:rPr lang="en-US" altLang="ko-KR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</a:t>
              </a: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크롤링</a:t>
              </a:r>
              <a:endParaRPr lang="ko-KR" altLang="en-US" sz="1500" b="1" dirty="0">
                <a:solidFill>
                  <a:srgbClr val="3A3838"/>
                </a:solidFill>
                <a:latin typeface="나눔바른고딕OTF" charset="0"/>
                <a:ea typeface="나눔바른고딕OTF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EB1A711-147E-397B-106D-8D16F4F474EE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59618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47179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returnPrices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E57429E-0AD2-4F5F-6E9F-65D0D693DADB}"/>
              </a:ext>
            </a:extLst>
          </p:cNvPr>
          <p:cNvGrpSpPr/>
          <p:nvPr/>
        </p:nvGrpSpPr>
        <p:grpSpPr>
          <a:xfrm>
            <a:off x="727705" y="1566769"/>
            <a:ext cx="10736589" cy="4293255"/>
            <a:chOff x="335914" y="2087879"/>
            <a:chExt cx="10736589" cy="4293255"/>
          </a:xfrm>
        </p:grpSpPr>
        <p:pic>
          <p:nvPicPr>
            <p:cNvPr id="6" name="그림 5" descr="C:/Users/wjddu/AppData/Roaming/PolarisOffice/ETemp/15928_23901256/image19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14" y="2087879"/>
              <a:ext cx="10736589" cy="4293255"/>
            </a:xfrm>
            <a:prstGeom prst="rect">
              <a:avLst/>
            </a:prstGeom>
            <a:noFill/>
          </p:spPr>
        </p:pic>
        <p:sp>
          <p:nvSpPr>
            <p:cNvPr id="9" name="TextBox 27"/>
            <p:cNvSpPr txBox="1">
              <a:spLocks/>
            </p:cNvSpPr>
            <p:nvPr/>
          </p:nvSpPr>
          <p:spPr>
            <a:xfrm>
              <a:off x="6978240" y="4775246"/>
              <a:ext cx="2344543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종가데이터와 거래량 정규화</a:t>
              </a:r>
            </a:p>
          </p:txBody>
        </p:sp>
        <p:sp>
          <p:nvSpPr>
            <p:cNvPr id="36" name="텍스트 상자 17"/>
            <p:cNvSpPr txBox="1">
              <a:spLocks/>
            </p:cNvSpPr>
            <p:nvPr/>
          </p:nvSpPr>
          <p:spPr>
            <a:xfrm>
              <a:off x="6889750" y="5620241"/>
              <a:ext cx="3784600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종가데이터와 거래량을 붙여 2차원 배열로 반환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2C4524-ADC3-9AB8-10E9-F65058F5376A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86940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36575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returnInput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E60428-75FF-B59A-ECCC-2CCC016CA76A}"/>
              </a:ext>
            </a:extLst>
          </p:cNvPr>
          <p:cNvGrpSpPr/>
          <p:nvPr/>
        </p:nvGrpSpPr>
        <p:grpSpPr>
          <a:xfrm>
            <a:off x="869950" y="1484828"/>
            <a:ext cx="11512244" cy="4723788"/>
            <a:chOff x="1101212" y="1219357"/>
            <a:chExt cx="11512244" cy="4723788"/>
          </a:xfrm>
        </p:grpSpPr>
        <p:pic>
          <p:nvPicPr>
            <p:cNvPr id="4" name="그림 3" descr="C:/Users/wjddu/AppData/Roaming/PolarisOffice/ETemp/15928_23901256/image20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5" r="33962"/>
            <a:stretch/>
          </p:blipFill>
          <p:spPr>
            <a:xfrm>
              <a:off x="1101212" y="1668145"/>
              <a:ext cx="5476569" cy="4275000"/>
            </a:xfrm>
            <a:prstGeom prst="rect">
              <a:avLst/>
            </a:prstGeom>
            <a:noFill/>
          </p:spPr>
        </p:pic>
        <p:sp>
          <p:nvSpPr>
            <p:cNvPr id="9" name="TextBox 27"/>
            <p:cNvSpPr txBox="1">
              <a:spLocks/>
            </p:cNvSpPr>
            <p:nvPr/>
          </p:nvSpPr>
          <p:spPr>
            <a:xfrm>
              <a:off x="1101212" y="1219357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종가, 거래량, 재무제표, 환율을 붙여 모델에 입력할 수 있도록 가공</a:t>
              </a:r>
            </a:p>
          </p:txBody>
        </p:sp>
        <p:sp>
          <p:nvSpPr>
            <p:cNvPr id="36" name="텍스트 상자 19"/>
            <p:cNvSpPr txBox="1">
              <a:spLocks/>
            </p:cNvSpPr>
            <p:nvPr/>
          </p:nvSpPr>
          <p:spPr>
            <a:xfrm>
              <a:off x="4623947" y="2507216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연도별로 따로 나눠서 저장(재무제표가 연도별이기 때문에)</a:t>
              </a:r>
            </a:p>
          </p:txBody>
        </p:sp>
        <p:sp>
          <p:nvSpPr>
            <p:cNvPr id="37" name="텍스트 상자 20"/>
            <p:cNvSpPr txBox="1">
              <a:spLocks/>
            </p:cNvSpPr>
            <p:nvPr/>
          </p:nvSpPr>
          <p:spPr>
            <a:xfrm>
              <a:off x="6577781" y="4762815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연도별 재무제표를 종가, 거래량에 붙이기 위해 개수를 알맞게 증량 </a:t>
              </a: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47CE0DAB-BE3D-13C1-8165-7C2EF8AE481D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165940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23049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returnInput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D5008E-3833-A951-B338-491D776E5316}"/>
              </a:ext>
            </a:extLst>
          </p:cNvPr>
          <p:cNvGrpSpPr/>
          <p:nvPr/>
        </p:nvGrpSpPr>
        <p:grpSpPr>
          <a:xfrm>
            <a:off x="1838631" y="1559991"/>
            <a:ext cx="8672053" cy="4196044"/>
            <a:chOff x="1838631" y="1559991"/>
            <a:chExt cx="8672053" cy="4196044"/>
          </a:xfrm>
        </p:grpSpPr>
        <p:pic>
          <p:nvPicPr>
            <p:cNvPr id="6" name="그림 5" descr="C:/Users/wjddu/AppData/Roaming/PolarisOffice/ETemp/15928_23901256/image2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8" r="10402"/>
            <a:stretch/>
          </p:blipFill>
          <p:spPr>
            <a:xfrm>
              <a:off x="1838631" y="1559991"/>
              <a:ext cx="8672053" cy="4196044"/>
            </a:xfrm>
            <a:prstGeom prst="rect">
              <a:avLst/>
            </a:prstGeom>
            <a:noFill/>
          </p:spPr>
        </p:pic>
        <p:sp>
          <p:nvSpPr>
            <p:cNvPr id="36" name="텍스트 상자 21"/>
            <p:cNvSpPr txBox="1">
              <a:spLocks/>
            </p:cNvSpPr>
            <p:nvPr/>
          </p:nvSpPr>
          <p:spPr>
            <a:xfrm>
              <a:off x="7641520" y="3845734"/>
              <a:ext cx="2541987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종가, 거래량, 재무제표를 붙임</a:t>
              </a:r>
            </a:p>
          </p:txBody>
        </p:sp>
        <p:sp>
          <p:nvSpPr>
            <p:cNvPr id="37" name="텍스트 상자 22"/>
            <p:cNvSpPr txBox="1">
              <a:spLocks/>
            </p:cNvSpPr>
            <p:nvPr/>
          </p:nvSpPr>
          <p:spPr>
            <a:xfrm>
              <a:off x="5900873" y="5056999"/>
              <a:ext cx="186626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환율 데이터 읽어오기</a:t>
              </a:r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7174BC4C-56EA-1540-F4CC-8802BB3465CA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429400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09524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returnInput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42F332-8E81-F76D-FC80-5B984708FF50}"/>
              </a:ext>
            </a:extLst>
          </p:cNvPr>
          <p:cNvGrpSpPr/>
          <p:nvPr/>
        </p:nvGrpSpPr>
        <p:grpSpPr>
          <a:xfrm>
            <a:off x="1162850" y="1672119"/>
            <a:ext cx="9866300" cy="4276398"/>
            <a:chOff x="585390" y="1642622"/>
            <a:chExt cx="9866300" cy="427639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07B695C-1BCA-B9F5-F849-CF0B404423CF}"/>
                </a:ext>
              </a:extLst>
            </p:cNvPr>
            <p:cNvGrpSpPr/>
            <p:nvPr/>
          </p:nvGrpSpPr>
          <p:grpSpPr>
            <a:xfrm>
              <a:off x="585390" y="1642622"/>
              <a:ext cx="9866300" cy="4276398"/>
              <a:chOff x="398780" y="1524635"/>
              <a:chExt cx="8232140" cy="3627755"/>
            </a:xfrm>
          </p:grpSpPr>
          <p:pic>
            <p:nvPicPr>
              <p:cNvPr id="6" name="그림 5" descr="C:/Users/wjddu/AppData/Roaming/PolarisOffice/ETemp/15928_23901256/image22.pn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323"/>
              <a:stretch>
                <a:fillRect/>
              </a:stretch>
            </p:blipFill>
            <p:spPr>
              <a:xfrm>
                <a:off x="398780" y="1524635"/>
                <a:ext cx="8229600" cy="1503045"/>
              </a:xfrm>
              <a:prstGeom prst="rect">
                <a:avLst/>
              </a:prstGeom>
              <a:noFill/>
            </p:spPr>
          </p:pic>
          <p:pic>
            <p:nvPicPr>
              <p:cNvPr id="12" name="그림 11" descr="C:/Users/wjddu/AppData/Roaming/PolarisOffice/ETemp/15928_23901256/image22.pn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600"/>
              <a:stretch>
                <a:fillRect/>
              </a:stretch>
            </p:blipFill>
            <p:spPr>
              <a:xfrm>
                <a:off x="401320" y="3573145"/>
                <a:ext cx="8229600" cy="1579245"/>
              </a:xfrm>
              <a:prstGeom prst="rect">
                <a:avLst/>
              </a:prstGeom>
              <a:noFill/>
            </p:spPr>
          </p:pic>
          <p:sp>
            <p:nvSpPr>
              <p:cNvPr id="13" name="타원 12"/>
              <p:cNvSpPr>
                <a:spLocks/>
              </p:cNvSpPr>
              <p:nvPr/>
            </p:nvSpPr>
            <p:spPr>
              <a:xfrm>
                <a:off x="4885055" y="3226435"/>
                <a:ext cx="68580" cy="67945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16" name="타원 15"/>
              <p:cNvSpPr>
                <a:spLocks/>
              </p:cNvSpPr>
              <p:nvPr/>
            </p:nvSpPr>
            <p:spPr>
              <a:xfrm>
                <a:off x="4885055" y="3398520"/>
                <a:ext cx="68580" cy="67945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17" name="타원 16"/>
              <p:cNvSpPr>
                <a:spLocks/>
              </p:cNvSpPr>
              <p:nvPr/>
            </p:nvSpPr>
            <p:spPr>
              <a:xfrm>
                <a:off x="4885055" y="3569970"/>
                <a:ext cx="68580" cy="67945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</p:grpSp>
        <p:sp>
          <p:nvSpPr>
            <p:cNvPr id="36" name="텍스트 상자 23"/>
            <p:cNvSpPr txBox="1">
              <a:spLocks/>
            </p:cNvSpPr>
            <p:nvPr/>
          </p:nvSpPr>
          <p:spPr>
            <a:xfrm>
              <a:off x="6147574" y="3645495"/>
              <a:ext cx="3545560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종가, 거래량, 재무제표에 환율을 붙여 반환</a:t>
              </a:r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25B33309-8904-EA3B-4D5D-30AFE8377CA1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00271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400558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모델 제작 및 학습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pic>
        <p:nvPicPr>
          <p:cNvPr id="36" name="그림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" y="1837690"/>
            <a:ext cx="7300595" cy="1814195"/>
          </a:xfrm>
          <a:prstGeom prst="rect">
            <a:avLst/>
          </a:prstGeom>
          <a:noFill/>
        </p:spPr>
      </p:pic>
      <p:sp>
        <p:nvSpPr>
          <p:cNvPr id="37" name="텍스트 상자 37"/>
          <p:cNvSpPr txBox="1">
            <a:spLocks/>
          </p:cNvSpPr>
          <p:nvPr/>
        </p:nvSpPr>
        <p:spPr>
          <a:xfrm>
            <a:off x="8266431" y="2430145"/>
            <a:ext cx="224425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사용한 </a:t>
            </a:r>
            <a:r>
              <a:rPr lang="ko-KR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모델 : LSTM</a:t>
            </a:r>
            <a:endParaRPr lang="ko-KR" altLang="en-US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38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" y="3653155"/>
            <a:ext cx="4580255" cy="1539875"/>
          </a:xfrm>
          <a:prstGeom prst="rect">
            <a:avLst/>
          </a:prstGeom>
          <a:noFill/>
        </p:spPr>
      </p:pic>
      <p:pic>
        <p:nvPicPr>
          <p:cNvPr id="39" name="그림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4796155"/>
            <a:ext cx="5669915" cy="1356995"/>
          </a:xfrm>
          <a:prstGeom prst="rect">
            <a:avLst/>
          </a:prstGeom>
          <a:noFill/>
        </p:spPr>
      </p:pic>
      <p:sp>
        <p:nvSpPr>
          <p:cNvPr id="40" name="도형 40"/>
          <p:cNvSpPr>
            <a:spLocks/>
          </p:cNvSpPr>
          <p:nvPr/>
        </p:nvSpPr>
        <p:spPr>
          <a:xfrm rot="18900000">
            <a:off x="5826125" y="3877310"/>
            <a:ext cx="405765" cy="65659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7">
            <a:extLst>
              <a:ext uri="{FF2B5EF4-FFF2-40B4-BE49-F238E27FC236}">
                <a16:creationId xmlns:a16="http://schemas.microsoft.com/office/drawing/2014/main" id="{03E693D7-B1F5-73B5-8CCB-6215B2315C92}"/>
              </a:ext>
            </a:extLst>
          </p:cNvPr>
          <p:cNvSpPr txBox="1">
            <a:spLocks/>
          </p:cNvSpPr>
          <p:nvPr/>
        </p:nvSpPr>
        <p:spPr>
          <a:xfrm>
            <a:off x="7962838" y="4380509"/>
            <a:ext cx="1204718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모델 학습</a:t>
            </a:r>
            <a:endParaRPr lang="ko-KR" altLang="en-US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B700EA9-8FEE-230E-2452-B420DFE1236B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190906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642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predictNextDay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A260C3-306C-9019-8766-BA366DF71759}"/>
              </a:ext>
            </a:extLst>
          </p:cNvPr>
          <p:cNvGrpSpPr/>
          <p:nvPr/>
        </p:nvGrpSpPr>
        <p:grpSpPr>
          <a:xfrm>
            <a:off x="2276191" y="1893827"/>
            <a:ext cx="7639617" cy="3542295"/>
            <a:chOff x="566420" y="1336740"/>
            <a:chExt cx="8092333" cy="3815363"/>
          </a:xfrm>
        </p:grpSpPr>
        <p:pic>
          <p:nvPicPr>
            <p:cNvPr id="4" name="그림 3" descr="C:/Users/wjddu/AppData/Roaming/PolarisOffice/ETemp/15928_23901256/image26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688"/>
            <a:stretch/>
          </p:blipFill>
          <p:spPr>
            <a:xfrm>
              <a:off x="566421" y="1721485"/>
              <a:ext cx="6035675" cy="3430618"/>
            </a:xfrm>
            <a:prstGeom prst="rect">
              <a:avLst/>
            </a:prstGeom>
            <a:noFill/>
          </p:spPr>
        </p:pic>
        <p:sp>
          <p:nvSpPr>
            <p:cNvPr id="36" name="텍스트 상자 25"/>
            <p:cNvSpPr txBox="1">
              <a:spLocks/>
            </p:cNvSpPr>
            <p:nvPr/>
          </p:nvSpPr>
          <p:spPr>
            <a:xfrm>
              <a:off x="566420" y="1336740"/>
              <a:ext cx="1345256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모델 읽어오기</a:t>
              </a:r>
            </a:p>
          </p:txBody>
        </p:sp>
        <p:sp>
          <p:nvSpPr>
            <p:cNvPr id="37" name="텍스트 상자 26"/>
            <p:cNvSpPr txBox="1">
              <a:spLocks/>
            </p:cNvSpPr>
            <p:nvPr/>
          </p:nvSpPr>
          <p:spPr>
            <a:xfrm>
              <a:off x="4627463" y="2409560"/>
              <a:ext cx="4031290" cy="4599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들어온 </a:t>
              </a: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입력값을</a:t>
              </a: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바탕으로 다음날의 데이터 예측</a:t>
              </a: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465E638F-ECBE-91B6-59E2-7367B54E349D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24186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13227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plotGraph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5A5560-15BE-4D8D-ECFF-A4634C59F843}"/>
              </a:ext>
            </a:extLst>
          </p:cNvPr>
          <p:cNvGrpSpPr/>
          <p:nvPr/>
        </p:nvGrpSpPr>
        <p:grpSpPr>
          <a:xfrm>
            <a:off x="1029079" y="1791047"/>
            <a:ext cx="10133842" cy="3489688"/>
            <a:chOff x="652145" y="1352739"/>
            <a:chExt cx="10133842" cy="3489688"/>
          </a:xfrm>
        </p:grpSpPr>
        <p:pic>
          <p:nvPicPr>
            <p:cNvPr id="4" name="그림 3" descr="C:/Users/wjddu/AppData/Roaming/PolarisOffice/ETemp/15928_23901256/image27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45" y="1634172"/>
              <a:ext cx="10133842" cy="3208255"/>
            </a:xfrm>
            <a:prstGeom prst="rect">
              <a:avLst/>
            </a:prstGeom>
            <a:noFill/>
          </p:spPr>
        </p:pic>
        <p:sp>
          <p:nvSpPr>
            <p:cNvPr id="36" name="텍스트 상자 27"/>
            <p:cNvSpPr txBox="1">
              <a:spLocks/>
            </p:cNvSpPr>
            <p:nvPr/>
          </p:nvSpPr>
          <p:spPr>
            <a:xfrm>
              <a:off x="652145" y="1352739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기존 종가 데이터와 예측한 데이터를 다른 색으로 플롯</a:t>
              </a:r>
            </a:p>
          </p:txBody>
        </p:sp>
        <p:sp>
          <p:nvSpPr>
            <p:cNvPr id="37" name="텍스트 상자 28"/>
            <p:cNvSpPr txBox="1">
              <a:spLocks/>
            </p:cNvSpPr>
            <p:nvPr/>
          </p:nvSpPr>
          <p:spPr>
            <a:xfrm>
              <a:off x="4750312" y="2700039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기존 데이터가 너무 길어 예측데이터가 안보이므로 1000번째부터 자름</a:t>
              </a: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6B90D102-898A-A688-71E5-FF4361748E56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19241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10540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codeName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7126AB-6147-583D-90B0-59D02C86CDB9}"/>
              </a:ext>
            </a:extLst>
          </p:cNvPr>
          <p:cNvGrpSpPr/>
          <p:nvPr/>
        </p:nvGrpSpPr>
        <p:grpSpPr>
          <a:xfrm>
            <a:off x="2284258" y="1952576"/>
            <a:ext cx="7623483" cy="2952848"/>
            <a:chOff x="311149" y="1709420"/>
            <a:chExt cx="7623483" cy="2952848"/>
          </a:xfrm>
        </p:grpSpPr>
        <p:pic>
          <p:nvPicPr>
            <p:cNvPr id="4" name="그림 3" descr="C:/Users/wjddu/AppData/Roaming/PolarisOffice/ETemp/15928_23901256/image2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9" y="1709420"/>
              <a:ext cx="7623483" cy="2952848"/>
            </a:xfrm>
            <a:prstGeom prst="rect">
              <a:avLst/>
            </a:prstGeom>
            <a:noFill/>
          </p:spPr>
        </p:pic>
        <p:sp>
          <p:nvSpPr>
            <p:cNvPr id="36" name="텍스트 상자 29"/>
            <p:cNvSpPr txBox="1">
              <a:spLocks/>
            </p:cNvSpPr>
            <p:nvPr/>
          </p:nvSpPr>
          <p:spPr>
            <a:xfrm>
              <a:off x="3206750" y="2239645"/>
              <a:ext cx="4019960" cy="38241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300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원하는 기업명을 입력하면 기업명에 대응하는 코드 반환</a:t>
              </a: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783AF017-A3A0-5B91-021F-44CD5A101AF2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1610855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main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01EAB4-3758-5027-0C6D-CB35F5FAA819}"/>
              </a:ext>
            </a:extLst>
          </p:cNvPr>
          <p:cNvGrpSpPr/>
          <p:nvPr/>
        </p:nvGrpSpPr>
        <p:grpSpPr>
          <a:xfrm>
            <a:off x="533717" y="1129029"/>
            <a:ext cx="11124565" cy="5139404"/>
            <a:chOff x="387985" y="1108361"/>
            <a:chExt cx="11124565" cy="5139404"/>
          </a:xfrm>
        </p:grpSpPr>
        <p:pic>
          <p:nvPicPr>
            <p:cNvPr id="12" name="그림 11" descr="C:/Users/wjddu/AppData/Roaming/PolarisOffice/ETemp/15928_23901256/image29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85" y="1238250"/>
              <a:ext cx="11124565" cy="5009515"/>
            </a:xfrm>
            <a:prstGeom prst="rect">
              <a:avLst/>
            </a:prstGeom>
            <a:noFill/>
          </p:spPr>
        </p:pic>
        <p:sp>
          <p:nvSpPr>
            <p:cNvPr id="36" name="텍스트 상자 30"/>
            <p:cNvSpPr txBox="1">
              <a:spLocks/>
            </p:cNvSpPr>
            <p:nvPr/>
          </p:nvSpPr>
          <p:spPr>
            <a:xfrm>
              <a:off x="3726180" y="1108361"/>
              <a:ext cx="6035675" cy="283346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회사명 입력</a:t>
              </a: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codeName함수를</a:t>
              </a: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통해 회사명을 코드로 바꾸기</a:t>
              </a: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예측하고 싶은 기간 입력</a:t>
              </a: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endParaRPr lang="ko-KR" altLang="en-US" sz="1500" b="1" dirty="0">
                <a:solidFill>
                  <a:srgbClr val="3A3838"/>
                </a:solidFill>
                <a:latin typeface="나눔바른고딕OTF" charset="0"/>
                <a:ea typeface="나눔바른고딕OTF" charset="0"/>
              </a:endParaRP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종가, 거래량, 날짜 받아오기</a:t>
              </a: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재무제표 받아오기</a:t>
              </a: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endParaRPr lang="ko-KR" altLang="en-US" sz="1500" b="1" dirty="0">
                <a:solidFill>
                  <a:srgbClr val="3A3838"/>
                </a:solidFill>
                <a:latin typeface="나눔바른고딕OTF" charset="0"/>
                <a:ea typeface="나눔바른고딕OTF" charset="0"/>
              </a:endParaRP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그래프에 나타낼 수 있도록 날짜와 종가데이터 선언</a:t>
              </a:r>
            </a:p>
          </p:txBody>
        </p:sp>
        <p:sp>
          <p:nvSpPr>
            <p:cNvPr id="37" name="텍스트 상자 32"/>
            <p:cNvSpPr txBox="1">
              <a:spLocks/>
            </p:cNvSpPr>
            <p:nvPr/>
          </p:nvSpPr>
          <p:spPr>
            <a:xfrm>
              <a:off x="2771529" y="4296159"/>
              <a:ext cx="6921500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다음날 주가 예측, 예측한 주가를 </a:t>
              </a: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입력값으로</a:t>
              </a: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다시 넣기를 예측하고 싶은 날 수 만큼 반복</a:t>
              </a:r>
            </a:p>
          </p:txBody>
        </p:sp>
        <p:sp>
          <p:nvSpPr>
            <p:cNvPr id="38" name="텍스트 상자 33"/>
            <p:cNvSpPr txBox="1">
              <a:spLocks/>
            </p:cNvSpPr>
            <p:nvPr/>
          </p:nvSpPr>
          <p:spPr>
            <a:xfrm>
              <a:off x="3726179" y="5165405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dates</a:t>
              </a: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변수에 </a:t>
              </a: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D+day</a:t>
              </a: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추가</a:t>
              </a:r>
            </a:p>
          </p:txBody>
        </p:sp>
        <p:sp>
          <p:nvSpPr>
            <p:cNvPr id="39" name="텍스트 상자 34"/>
            <p:cNvSpPr txBox="1">
              <a:spLocks/>
            </p:cNvSpPr>
            <p:nvPr/>
          </p:nvSpPr>
          <p:spPr>
            <a:xfrm>
              <a:off x="3042920" y="5769610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그래프 출력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8B856A-8846-0848-47C7-AE33FBD44AEA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153447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3FF1A-9CCD-283A-91F6-C1EA2F0FC84F}"/>
              </a:ext>
            </a:extLst>
          </p:cNvPr>
          <p:cNvSpPr txBox="1"/>
          <p:nvPr/>
        </p:nvSpPr>
        <p:spPr>
          <a:xfrm>
            <a:off x="1957165" y="2705725"/>
            <a:ext cx="1696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1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5751" y="2705725"/>
            <a:ext cx="340349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Part 4</a:t>
            </a:r>
          </a:p>
          <a:p>
            <a:pPr algn="ctr">
              <a:defRPr/>
            </a:pPr>
            <a:r>
              <a:rPr lang="ko-KR" altLang="en-US" sz="44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시연 및 분석</a:t>
            </a:r>
            <a:endParaRPr lang="en-US" altLang="ko-KR" sz="44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50"/>
            <a:ext cx="4498769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프로젝트 모델 시연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FA1960-8222-7FDF-2459-7A774D7C91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090"/>
            <a:ext cx="1559560" cy="5537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시연 및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8C7EE-3931-900B-0CCC-BDAF8E6440A2}"/>
              </a:ext>
            </a:extLst>
          </p:cNvPr>
          <p:cNvSpPr txBox="1"/>
          <p:nvPr/>
        </p:nvSpPr>
        <p:spPr>
          <a:xfrm>
            <a:off x="4008919" y="3820888"/>
            <a:ext cx="4174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잠시만 기다려 주세요</a:t>
            </a:r>
            <a:r>
              <a:rPr lang="en-US" altLang="ko-KR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!</a:t>
            </a:r>
            <a:endParaRPr lang="ko-KR" altLang="en-US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3" name="Picture 2" descr="눈앞 수익 좇아선 안 돼… 분할·장기투자 나서야” [심층기획]">
            <a:extLst>
              <a:ext uri="{FF2B5EF4-FFF2-40B4-BE49-F238E27FC236}">
                <a16:creationId xmlns:a16="http://schemas.microsoft.com/office/drawing/2014/main" id="{3B9BB28D-7781-FB03-3453-C919CADDA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16" y="2637002"/>
            <a:ext cx="760827" cy="10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눈앞 수익 좇아선 안 돼… 분할·장기투자 나서야” [심층기획]">
            <a:extLst>
              <a:ext uri="{FF2B5EF4-FFF2-40B4-BE49-F238E27FC236}">
                <a16:creationId xmlns:a16="http://schemas.microsoft.com/office/drawing/2014/main" id="{029A9A52-10D3-1B64-4FC5-DF89F589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89" y="2637002"/>
            <a:ext cx="760827" cy="10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눈앞 수익 좇아선 안 돼… 분할·장기투자 나서야” [심층기획]">
            <a:extLst>
              <a:ext uri="{FF2B5EF4-FFF2-40B4-BE49-F238E27FC236}">
                <a16:creationId xmlns:a16="http://schemas.microsoft.com/office/drawing/2014/main" id="{9DC9B2B2-2098-561C-8DCE-757CA5E9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81" y="2637002"/>
            <a:ext cx="760827" cy="10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0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50"/>
            <a:ext cx="4498769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기존 예측 모델과 비교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FA1960-8222-7FDF-2459-7A774D7C91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090"/>
            <a:ext cx="1559560" cy="5537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시연 및 분석</a:t>
            </a:r>
          </a:p>
        </p:txBody>
      </p:sp>
      <p:pic>
        <p:nvPicPr>
          <p:cNvPr id="8" name="그림 41" descr="C:/Users/wjddu/AppData/Roaming/PolarisOffice/ETemp/22092_15973744/fImage31332468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02" y="1923144"/>
            <a:ext cx="4398620" cy="2921641"/>
          </a:xfrm>
          <a:prstGeom prst="rect">
            <a:avLst/>
          </a:prstGeom>
          <a:noFill/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D63BF57-14B7-2DE3-7247-0FE6E4F9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1" y="1923144"/>
            <a:ext cx="4820949" cy="320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F8C7EE-3931-900B-0CCC-BDAF8E6440A2}"/>
              </a:ext>
            </a:extLst>
          </p:cNvPr>
          <p:cNvSpPr txBox="1"/>
          <p:nvPr/>
        </p:nvSpPr>
        <p:spPr>
          <a:xfrm>
            <a:off x="967854" y="1235774"/>
            <a:ext cx="417416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기존 </a:t>
            </a:r>
            <a:r>
              <a:rPr lang="en-US" altLang="ko-KR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LSTM</a:t>
            </a: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모델 </a:t>
            </a:r>
            <a:endParaRPr lang="en-US" altLang="ko-KR" sz="2000" b="1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en-US" altLang="ko-KR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500" i="0" dirty="0">
                <a:solidFill>
                  <a:srgbClr val="3573F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파란색</a:t>
            </a:r>
            <a:r>
              <a:rPr lang="ko-KR" altLang="en-US" sz="1500" i="0" dirty="0">
                <a:solidFill>
                  <a:srgbClr val="3366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실제가격</a:t>
            </a:r>
            <a:r>
              <a:rPr lang="en-US" altLang="ko-KR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i="0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빨간색 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예측가격 </a:t>
            </a:r>
            <a:r>
              <a:rPr lang="en-US" altLang="ko-KR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)</a:t>
            </a:r>
            <a:r>
              <a:rPr lang="ko-KR" altLang="en-US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33D1C-1EDF-EA18-5C54-9B9C42B29B96}"/>
              </a:ext>
            </a:extLst>
          </p:cNvPr>
          <p:cNvSpPr txBox="1"/>
          <p:nvPr/>
        </p:nvSpPr>
        <p:spPr>
          <a:xfrm>
            <a:off x="6247781" y="1215258"/>
            <a:ext cx="545676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프로젝트 </a:t>
            </a:r>
            <a:r>
              <a:rPr lang="en-US" altLang="ko-KR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LSTM</a:t>
            </a: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모델 </a:t>
            </a:r>
            <a:endParaRPr lang="en-US" altLang="ko-KR" sz="2000" b="1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en-US" altLang="ko-KR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500" i="0" dirty="0">
                <a:solidFill>
                  <a:srgbClr val="3573F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파란색</a:t>
            </a:r>
            <a:r>
              <a:rPr lang="ko-KR" altLang="en-US" sz="1500" i="0" dirty="0">
                <a:solidFill>
                  <a:srgbClr val="3366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현재까지의 가격</a:t>
            </a:r>
            <a:r>
              <a:rPr lang="en-US" altLang="ko-KR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i="0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빨간색 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미래 예측가격 </a:t>
            </a:r>
            <a:r>
              <a:rPr lang="en-US" altLang="ko-KR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)</a:t>
            </a:r>
            <a:r>
              <a:rPr lang="ko-KR" altLang="en-US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88DD3-4EB8-C226-5587-5850E31EFD9F}"/>
              </a:ext>
            </a:extLst>
          </p:cNvPr>
          <p:cNvSpPr txBox="1"/>
          <p:nvPr/>
        </p:nvSpPr>
        <p:spPr>
          <a:xfrm>
            <a:off x="4921817" y="4576053"/>
            <a:ext cx="51458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 spc="-150" dirty="0">
                <a:solidFill>
                  <a:srgbClr val="F5B20B"/>
                </a:solidFill>
                <a:latin typeface="나눔바른고딕OTF"/>
                <a:ea typeface="나눔바른고딕OTF"/>
              </a:rPr>
              <a:t>현재</a:t>
            </a:r>
            <a:endParaRPr lang="ko-KR" altLang="en-US" sz="1500" spc="-150" dirty="0">
              <a:solidFill>
                <a:srgbClr val="F5B20B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1EFDBA-3C76-F221-0209-BCD107E36E74}"/>
              </a:ext>
            </a:extLst>
          </p:cNvPr>
          <p:cNvSpPr txBox="1"/>
          <p:nvPr/>
        </p:nvSpPr>
        <p:spPr>
          <a:xfrm>
            <a:off x="10558529" y="4773274"/>
            <a:ext cx="51458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 spc="-150" dirty="0">
                <a:solidFill>
                  <a:srgbClr val="F5B20B"/>
                </a:solidFill>
                <a:latin typeface="나눔바른고딕OTF"/>
                <a:ea typeface="나눔바른고딕OTF"/>
              </a:rPr>
              <a:t>현재</a:t>
            </a:r>
            <a:endParaRPr lang="ko-KR" altLang="en-US" sz="1500" spc="-150" dirty="0">
              <a:solidFill>
                <a:srgbClr val="F5B20B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C3B1C1-3145-7B89-947F-426FDD5F1041}"/>
              </a:ext>
            </a:extLst>
          </p:cNvPr>
          <p:cNvCxnSpPr>
            <a:cxnSpLocks/>
          </p:cNvCxnSpPr>
          <p:nvPr/>
        </p:nvCxnSpPr>
        <p:spPr>
          <a:xfrm flipH="1">
            <a:off x="5179108" y="1999012"/>
            <a:ext cx="10409" cy="2588915"/>
          </a:xfrm>
          <a:prstGeom prst="line">
            <a:avLst/>
          </a:prstGeom>
          <a:ln w="6350">
            <a:solidFill>
              <a:srgbClr val="F5B20B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822561D-0563-303A-F365-82B07E813D5A}"/>
              </a:ext>
            </a:extLst>
          </p:cNvPr>
          <p:cNvCxnSpPr>
            <a:cxnSpLocks/>
          </p:cNvCxnSpPr>
          <p:nvPr/>
        </p:nvCxnSpPr>
        <p:spPr>
          <a:xfrm>
            <a:off x="10821136" y="1959213"/>
            <a:ext cx="0" cy="2781267"/>
          </a:xfrm>
          <a:prstGeom prst="line">
            <a:avLst/>
          </a:prstGeom>
          <a:ln w="6350">
            <a:solidFill>
              <a:srgbClr val="F5B20B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7">
            <a:extLst>
              <a:ext uri="{FF2B5EF4-FFF2-40B4-BE49-F238E27FC236}">
                <a16:creationId xmlns:a16="http://schemas.microsoft.com/office/drawing/2014/main" id="{D7B84384-EBED-CE49-4C3F-A9AA72EEB0E4}"/>
              </a:ext>
            </a:extLst>
          </p:cNvPr>
          <p:cNvSpPr txBox="1"/>
          <p:nvPr/>
        </p:nvSpPr>
        <p:spPr>
          <a:xfrm>
            <a:off x="358554" y="5286284"/>
            <a:ext cx="552765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hangingPunct="1"/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기존 </a:t>
            </a:r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예측</a:t>
            </a:r>
            <a:r>
              <a:rPr lang="en-US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모델은</a:t>
            </a:r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과거</a:t>
            </a:r>
            <a:r>
              <a:rPr lang="en-US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주가 데이터로</a:t>
            </a:r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훈련시켜</a:t>
            </a:r>
            <a:r>
              <a:rPr lang="en-US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지난 날들을 예측하도록 만들어짐</a:t>
            </a:r>
            <a:endParaRPr lang="en-US" altLang="ko-KR" sz="1500" b="0" i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l" hangingPunct="1"/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미래를 예측한 것이 아니라</a:t>
            </a:r>
            <a:r>
              <a:rPr lang="en-US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그래프 모양을 예측하도록 설계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됨</a:t>
            </a:r>
            <a:endParaRPr lang="en-US" altLang="ko-KR" sz="1500" b="0" i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6F42FC-4EED-CA1A-AE47-E21F1C484C63}"/>
              </a:ext>
            </a:extLst>
          </p:cNvPr>
          <p:cNvSpPr txBox="1"/>
          <p:nvPr/>
        </p:nvSpPr>
        <p:spPr>
          <a:xfrm>
            <a:off x="6755602" y="5286284"/>
            <a:ext cx="456772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hangingPunct="1"/>
            <a:r>
              <a:rPr lang="ko-KR" altLang="en-US" sz="1500" b="1" i="0" dirty="0">
                <a:solidFill>
                  <a:srgbClr val="3573F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파란색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그래프는 지난 날부터 코드 실행일까지의 데이터</a:t>
            </a:r>
            <a:endParaRPr lang="ko-KR" altLang="en-US" sz="150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l" hangingPunct="1"/>
            <a:r>
              <a:rPr lang="ko-KR" altLang="en-US" sz="1500" b="1" i="0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빨간색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그래프는 미래의 예측 주가</a:t>
            </a:r>
            <a:endParaRPr lang="en-US" altLang="ko-KR" sz="1500" b="0" i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l" hangingPunct="1"/>
            <a:r>
              <a:rPr lang="ko-KR" altLang="en-US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 프로젝트 모델은 미래의 일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연을 예측하도록 설계됨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1500" b="0" i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  자동 생성된 설명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tretch>
            <a:fillRect/>
          </a:stretch>
        </p:blipFill>
        <p:spPr>
          <a:xfrm rot="19015444">
            <a:off x="3056005" y="1164146"/>
            <a:ext cx="13454884" cy="89768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7603" y="2705725"/>
            <a:ext cx="357341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Part </a:t>
            </a:r>
            <a:r>
              <a:rPr lang="ko-KR" altLang="en-US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５</a:t>
            </a:r>
            <a:endParaRPr lang="en-US" altLang="ko-KR" sz="4400" b="1" dirty="0">
              <a:solidFill>
                <a:schemeClr val="tx2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평가 및 보완점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평가 및 보완점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2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평가 및 보완점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6539F-6910-8EC3-2E51-5C642AB3AC7C}"/>
              </a:ext>
            </a:extLst>
          </p:cNvPr>
          <p:cNvSpPr txBox="1"/>
          <p:nvPr/>
        </p:nvSpPr>
        <p:spPr>
          <a:xfrm>
            <a:off x="6536280" y="3169032"/>
            <a:ext cx="49551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모델에 학습할 인풋 데이터 개수 증가 </a:t>
            </a:r>
            <a:r>
              <a:rPr lang="en-US" altLang="ko-KR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(5</a:t>
            </a: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개</a:t>
            </a:r>
            <a:r>
              <a:rPr lang="en-US" altLang="ko-KR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-20</a:t>
            </a: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개</a:t>
            </a:r>
            <a:r>
              <a:rPr lang="en-US" altLang="ko-KR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장기투자에 영향을 주는 지표데이터를 추가하여 예측 정확성 향상</a:t>
            </a:r>
            <a:endParaRPr lang="en-US" altLang="ko-KR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예측 결과 데이터를 웹을 통해서 사용자에게 제공</a:t>
            </a:r>
            <a:endParaRPr lang="en-US" altLang="ko-KR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ko-KR" altLang="en-US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2" name="그림 45" descr="C:/Users/wjddu/AppData/Roaming/PolarisOffice/ETemp/22092_15973744/fImage249804725705.png">
            <a:extLst>
              <a:ext uri="{FF2B5EF4-FFF2-40B4-BE49-F238E27FC236}">
                <a16:creationId xmlns:a16="http://schemas.microsoft.com/office/drawing/2014/main" id="{0049B5A4-046A-3592-67DE-4DBE08CA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" y="2499531"/>
            <a:ext cx="5044023" cy="3310116"/>
          </a:xfrm>
          <a:prstGeom prst="rect">
            <a:avLst/>
          </a:prstGeom>
          <a:noFill/>
        </p:spPr>
      </p:pic>
      <p:sp>
        <p:nvSpPr>
          <p:cNvPr id="4" name="텍스트 상자 46">
            <a:extLst>
              <a:ext uri="{FF2B5EF4-FFF2-40B4-BE49-F238E27FC236}">
                <a16:creationId xmlns:a16="http://schemas.microsoft.com/office/drawing/2014/main" id="{E5A12A65-AFD6-DABF-AFDB-D84F0A86F75D}"/>
              </a:ext>
            </a:extLst>
          </p:cNvPr>
          <p:cNvSpPr txBox="1">
            <a:spLocks/>
          </p:cNvSpPr>
          <p:nvPr/>
        </p:nvSpPr>
        <p:spPr>
          <a:xfrm>
            <a:off x="999066" y="1764083"/>
            <a:ext cx="6009223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인풋데이터의 부족으로 인한 </a:t>
            </a:r>
            <a:r>
              <a:rPr lang="ko-KR" altLang="en-US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장기</a:t>
            </a:r>
            <a:r>
              <a:rPr lang="en-US" altLang="ko-KR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단위</a:t>
            </a:r>
            <a:r>
              <a:rPr lang="en-US" altLang="ko-KR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예측 시 예측 성능 ↓</a:t>
            </a:r>
          </a:p>
          <a:p>
            <a:pPr marL="0" indent="0" algn="l" hangingPunct="1"/>
            <a:r>
              <a:rPr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ko-KR" altLang="en-US" sz="18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69198-E526-10B8-CF98-BC5B833CB7E6}"/>
              </a:ext>
            </a:extLst>
          </p:cNvPr>
          <p:cNvSpPr txBox="1"/>
          <p:nvPr/>
        </p:nvSpPr>
        <p:spPr>
          <a:xfrm>
            <a:off x="6536280" y="2571504"/>
            <a:ext cx="863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보완점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E4F8B5-9465-2E7F-10F5-FF509D5C217B}"/>
              </a:ext>
            </a:extLst>
          </p:cNvPr>
          <p:cNvSpPr txBox="1"/>
          <p:nvPr/>
        </p:nvSpPr>
        <p:spPr>
          <a:xfrm>
            <a:off x="700610" y="1229353"/>
            <a:ext cx="88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평가</a:t>
            </a:r>
            <a:endParaRPr lang="ko-KR" altLang="en-US" sz="2000" b="1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8" y="273049"/>
            <a:ext cx="400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Pyscript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web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구현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F4570-7B94-8C47-467E-172E11B3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615127"/>
            <a:ext cx="8537575" cy="505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656774-8442-889E-0FB1-8B993A0C090D}"/>
              </a:ext>
            </a:extLst>
          </p:cNvPr>
          <p:cNvSpPr txBox="1"/>
          <p:nvPr/>
        </p:nvSpPr>
        <p:spPr>
          <a:xfrm>
            <a:off x="4507003" y="1123291"/>
            <a:ext cx="3177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예측 결과 데이터 웹 구현 진행 중</a:t>
            </a:r>
            <a:endParaRPr lang="en-US" altLang="ko-KR" sz="2000" b="1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BE84F-0DF2-E1F3-BEB8-FE0D96E6B74D}"/>
              </a:ext>
            </a:extLst>
          </p:cNvPr>
          <p:cNvSpPr txBox="1"/>
          <p:nvPr/>
        </p:nvSpPr>
        <p:spPr>
          <a:xfrm>
            <a:off x="104775" y="339102"/>
            <a:ext cx="155942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평가 및 보완점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0956" y="1982450"/>
            <a:ext cx="265008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 b="1" spc="-300">
                <a:solidFill>
                  <a:schemeClr val="tx2"/>
                </a:solidFill>
                <a:latin typeface="나눔바른고딕OTF"/>
                <a:ea typeface="나눔바른고딕OTF"/>
              </a:rPr>
              <a:t>Q&amp;A</a:t>
            </a:r>
            <a:endParaRPr lang="ko-KR" altLang="en-US" sz="8800" b="1" spc="-3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9050" y="38100"/>
            <a:ext cx="4560570" cy="68408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1" y="1982450"/>
            <a:ext cx="572143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800">
                <a:solidFill>
                  <a:schemeClr val="tx2"/>
                </a:solidFill>
                <a:latin typeface="나눔바른고딕OTF"/>
                <a:ea typeface="나눔바른고딕OTF"/>
              </a:rPr>
              <a:t>감사합니다</a:t>
            </a: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!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9322" y="1509968"/>
            <a:ext cx="5206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프로젝트 주제 </a:t>
            </a:r>
            <a:endParaRPr lang="en-US" altLang="ko-KR" sz="2000" b="1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: </a:t>
            </a:r>
            <a:r>
              <a:rPr lang="en-US" altLang="ko-KR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AI</a:t>
            </a:r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</a:t>
            </a:r>
            <a:endParaRPr lang="ko-KR" altLang="en-US" sz="2000" b="1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  <p:sp>
        <p:nvSpPr>
          <p:cNvPr id="39" name="TextBox 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76399" y="273049"/>
            <a:ext cx="3821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개발 배경</a:t>
            </a:r>
          </a:p>
        </p:txBody>
      </p:sp>
      <p:sp>
        <p:nvSpPr>
          <p:cNvPr id="40" name="TextBox 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  <p:pic>
        <p:nvPicPr>
          <p:cNvPr id="12" name="그림 11" descr="텍스트, 실내, 전자기기이(가) 표시된 사진&#10;&#10;자동 생성된 설명">
            <a:extLst>
              <a:ext uri="{FF2B5EF4-FFF2-40B4-BE49-F238E27FC236}">
                <a16:creationId xmlns:a16="http://schemas.microsoft.com/office/drawing/2014/main" id="{BFE1204E-19E0-3F9F-D4B7-C2045C57DE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37" y="1398033"/>
            <a:ext cx="5709920" cy="42824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30EE2C5-D07E-255C-8937-4E537F0AA8E2}"/>
              </a:ext>
            </a:extLst>
          </p:cNvPr>
          <p:cNvGrpSpPr/>
          <p:nvPr/>
        </p:nvGrpSpPr>
        <p:grpSpPr>
          <a:xfrm>
            <a:off x="489322" y="2646813"/>
            <a:ext cx="5206912" cy="2208900"/>
            <a:chOff x="555928" y="2636981"/>
            <a:chExt cx="5206912" cy="22089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16D0AC6-B52E-577F-B327-256EF9F6BBAD}"/>
                </a:ext>
              </a:extLst>
            </p:cNvPr>
            <p:cNvGrpSpPr/>
            <p:nvPr/>
          </p:nvGrpSpPr>
          <p:grpSpPr>
            <a:xfrm>
              <a:off x="555928" y="2636981"/>
              <a:ext cx="5206912" cy="2208900"/>
              <a:chOff x="499154" y="2539483"/>
              <a:chExt cx="4908588" cy="22089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18818" y="2539483"/>
                <a:ext cx="20486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b="1" spc="-150" dirty="0">
                    <a:solidFill>
                      <a:schemeClr val="tx1">
                        <a:lumMod val="50000"/>
                      </a:schemeClr>
                    </a:solidFill>
                    <a:latin typeface="나눔바른고딕OTF"/>
                    <a:ea typeface="나눔바른고딕OTF"/>
                  </a:rPr>
                  <a:t>프로젝트 선정 배경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172AF7-081C-EADB-3D7E-9C889A479513}"/>
                  </a:ext>
                </a:extLst>
              </p:cNvPr>
              <p:cNvSpPr txBox="1"/>
              <p:nvPr/>
            </p:nvSpPr>
            <p:spPr>
              <a:xfrm>
                <a:off x="499154" y="3147945"/>
                <a:ext cx="4908588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ko-KR" altLang="en-US" sz="1500" dirty="0">
                    <a:latin typeface="나눔바른고딕OTF"/>
                    <a:ea typeface="나눔바른고딕OTF"/>
                  </a:rPr>
                  <a:t> </a:t>
                </a:r>
                <a:r>
                  <a:rPr lang="en-US" altLang="ko-KR" sz="2000" b="1" dirty="0">
                    <a:latin typeface="나눔바른고딕OTF"/>
                    <a:ea typeface="나눔바른고딕OTF"/>
                  </a:rPr>
                  <a:t>“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2022</a:t>
                </a:r>
                <a:r>
                  <a:rPr lang="ko-KR" altLang="en-US" sz="1500" dirty="0">
                    <a:latin typeface="나눔바른고딕OTF"/>
                    <a:ea typeface="나눔바른고딕OTF"/>
                  </a:rPr>
                  <a:t>년 최근 트렌드로 주식이 열풍이었다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. </a:t>
                </a:r>
              </a:p>
              <a:p>
                <a:pPr algn="just">
                  <a:defRPr/>
                </a:pPr>
                <a:r>
                  <a:rPr lang="ko-KR" altLang="en-US" sz="1500" dirty="0">
                    <a:latin typeface="나눔바른고딕OTF"/>
                    <a:ea typeface="나눔바른고딕OTF"/>
                  </a:rPr>
                  <a:t>또한 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4</a:t>
                </a:r>
                <a:r>
                  <a:rPr lang="ko-KR" altLang="en-US" sz="1500" dirty="0">
                    <a:latin typeface="나눔바른고딕OTF"/>
                    <a:ea typeface="나눔바른고딕OTF"/>
                  </a:rPr>
                  <a:t>차산업혁명과 함께 산업계에서 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IT</a:t>
                </a:r>
                <a:r>
                  <a:rPr lang="ko-KR" altLang="en-US" sz="1500" dirty="0">
                    <a:latin typeface="나눔바른고딕OTF"/>
                    <a:ea typeface="나눔바른고딕OTF"/>
                  </a:rPr>
                  <a:t>기술과 접목된 기술을 개발하는데 주력하였고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, AI</a:t>
                </a:r>
                <a:r>
                  <a:rPr lang="ko-KR" altLang="en-US" sz="1500" dirty="0">
                    <a:latin typeface="나눔바른고딕OTF"/>
                    <a:ea typeface="나눔바른고딕OTF"/>
                  </a:rPr>
                  <a:t>와 주식이 융합하여 인공지능 트레이딩 분야가 생겨났다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. </a:t>
                </a:r>
              </a:p>
              <a:p>
                <a:pPr algn="just">
                  <a:defRPr/>
                </a:pPr>
                <a:r>
                  <a:rPr lang="ko-KR" altLang="en-US" sz="1500" dirty="0">
                    <a:latin typeface="나눔바른고딕OTF"/>
                    <a:ea typeface="나눔바른고딕OTF"/>
                  </a:rPr>
                  <a:t>팀원들 서로 주식에 대한 관심이 높고 인공지능분야에 흥미를 느껴 장기투자를 예측하는 프로그램을 개발하기로 하였다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.</a:t>
                </a:r>
                <a:r>
                  <a:rPr lang="en-US" altLang="ko-KR" b="1" dirty="0">
                    <a:latin typeface="나눔바른고딕OTF"/>
                    <a:ea typeface="나눔바른고딕OTF"/>
                  </a:rPr>
                  <a:t>”</a:t>
                </a:r>
                <a:endParaRPr lang="en-US" altLang="ko-KR" sz="1500" b="1" dirty="0">
                  <a:latin typeface="나눔바른고딕OTF"/>
                  <a:ea typeface="나눔바른고딕OTF"/>
                </a:endParaRPr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236A930-FC8D-CD7B-8B78-F7CE7F88F109}"/>
                </a:ext>
              </a:extLst>
            </p:cNvPr>
            <p:cNvCxnSpPr>
              <a:cxnSpLocks/>
            </p:cNvCxnSpPr>
            <p:nvPr/>
          </p:nvCxnSpPr>
          <p:spPr>
            <a:xfrm>
              <a:off x="648929" y="3106736"/>
              <a:ext cx="5047305" cy="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9818" y="2705725"/>
            <a:ext cx="376898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Part 2</a:t>
            </a:r>
          </a:p>
          <a:p>
            <a:pPr algn="ctr"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7" y="273049"/>
            <a:ext cx="57535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주가 예측 참고 지표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ACED2AB6-BC86-BAA0-245B-9B32B039D83C}"/>
              </a:ext>
            </a:extLst>
          </p:cNvPr>
          <p:cNvSpPr txBox="1">
            <a:spLocks/>
          </p:cNvSpPr>
          <p:nvPr/>
        </p:nvSpPr>
        <p:spPr>
          <a:xfrm>
            <a:off x="670225" y="1041701"/>
            <a:ext cx="9267812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주식 투자는 크게 </a:t>
            </a:r>
            <a:r>
              <a:rPr lang="ko-KR" altLang="en-US" sz="1500" b="1" spc="-150" dirty="0">
                <a:solidFill>
                  <a:srgbClr val="E9A46F"/>
                </a:solidFill>
                <a:latin typeface="나눔바른고딕OTF"/>
                <a:ea typeface="나눔바른고딕OTF"/>
              </a:rPr>
              <a:t>단기 투자</a:t>
            </a:r>
            <a:r>
              <a:rPr lang="ko-KR" altLang="en-US" sz="15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와</a:t>
            </a:r>
            <a:r>
              <a:rPr lang="ko-KR" altLang="en-US" sz="1500" b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b="1" spc="-150" dirty="0">
                <a:solidFill>
                  <a:srgbClr val="87BFC8"/>
                </a:solidFill>
                <a:latin typeface="나눔바른고딕OTF"/>
                <a:ea typeface="나눔바른고딕OTF"/>
              </a:rPr>
              <a:t>장기 투자</a:t>
            </a:r>
            <a:r>
              <a:rPr lang="ko-KR" altLang="en-US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로</a:t>
            </a:r>
            <a:r>
              <a:rPr lang="ko-KR" altLang="en-US" sz="1500" b="1" spc="-150" dirty="0">
                <a:solidFill>
                  <a:srgbClr val="87BFC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나눌 수 있다．</a:t>
            </a:r>
            <a:endParaRPr lang="en-US" altLang="ko-KR" sz="15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소요가 큰 실시간 이슈 데이터 대신 </a:t>
            </a:r>
            <a:r>
              <a:rPr lang="ko-KR" altLang="en-US" sz="1500" b="1" spc="-150" dirty="0">
                <a:solidFill>
                  <a:srgbClr val="87BFC8"/>
                </a:solidFill>
                <a:latin typeface="나눔바른고딕OTF"/>
                <a:ea typeface="나눔바른고딕OTF"/>
              </a:rPr>
              <a:t>장기 투자지표</a:t>
            </a:r>
            <a:r>
              <a:rPr lang="ko-KR" altLang="en-US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를</a:t>
            </a:r>
            <a:r>
              <a:rPr lang="ko-KR" altLang="en-US" sz="1500" b="1" spc="-150" dirty="0">
                <a:solidFill>
                  <a:srgbClr val="87BFC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채택하여 프로젝트에 적용시켰다．</a:t>
            </a:r>
            <a:endParaRPr lang="en-US" altLang="ko-KR" sz="15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5167C9B2-AAA5-BA83-CA9D-9635DD9A30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  <a:endParaRPr kumimoji="0" lang="en-US" altLang="ko-KR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2AD07C-5860-1E5A-A514-466283277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t="13738" r="11364" b="19596"/>
          <a:stretch/>
        </p:blipFill>
        <p:spPr>
          <a:xfrm>
            <a:off x="1367642" y="1956491"/>
            <a:ext cx="9098478" cy="43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0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인풋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D9FB74A-3FB4-4096-252A-70348B1CD7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  <p:pic>
        <p:nvPicPr>
          <p:cNvPr id="5" name="그림 4" descr="전자기기이(가) 표시된 사진&#10;&#10;자동 생성된 설명">
            <a:extLst>
              <a:ext uri="{FF2B5EF4-FFF2-40B4-BE49-F238E27FC236}">
                <a16:creationId xmlns:a16="http://schemas.microsoft.com/office/drawing/2014/main" id="{B29A135E-EBA2-9492-5054-6C4CA8F1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r="8377"/>
          <a:stretch/>
        </p:blipFill>
        <p:spPr>
          <a:xfrm>
            <a:off x="1745285" y="1177401"/>
            <a:ext cx="7897358" cy="49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7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4611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주식 예측 모델 선정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4444A5-46B7-158C-B7FD-3A2807F08806}"/>
              </a:ext>
            </a:extLst>
          </p:cNvPr>
          <p:cNvSpPr txBox="1"/>
          <p:nvPr/>
        </p:nvSpPr>
        <p:spPr>
          <a:xfrm>
            <a:off x="104775" y="339102"/>
            <a:ext cx="155942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BFD86C4D-C71F-4294-9B61-8CDAFAE8A3C9}"/>
              </a:ext>
            </a:extLst>
          </p:cNvPr>
          <p:cNvSpPr txBox="1"/>
          <p:nvPr/>
        </p:nvSpPr>
        <p:spPr>
          <a:xfrm>
            <a:off x="6562463" y="5816399"/>
            <a:ext cx="3945584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최훈 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(2021), “</a:t>
            </a:r>
            <a:r>
              <a:rPr lang="ko-KR" altLang="en-US" sz="1000" i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빅데이터를 활용한 인공지능 주식 예측 분석</a:t>
            </a:r>
            <a:r>
              <a:rPr lang="en-US" altLang="ko-KR" sz="1000" i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” (</a:t>
            </a: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한국정보통신학회 </a:t>
            </a:r>
            <a:r>
              <a:rPr lang="ko-KR" altLang="en-US" sz="1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논문지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), 1439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ADA84C5-2BE7-CE80-7226-A9871E40C742}"/>
              </a:ext>
            </a:extLst>
          </p:cNvPr>
          <p:cNvGrpSpPr/>
          <p:nvPr/>
        </p:nvGrpSpPr>
        <p:grpSpPr>
          <a:xfrm>
            <a:off x="678179" y="1226774"/>
            <a:ext cx="11319710" cy="909064"/>
            <a:chOff x="678179" y="1226774"/>
            <a:chExt cx="11319710" cy="909064"/>
          </a:xfrm>
        </p:grpSpPr>
        <p:sp>
          <p:nvSpPr>
            <p:cNvPr id="11" name="Rect 0">
              <a:extLst>
                <a:ext uri="{FF2B5EF4-FFF2-40B4-BE49-F238E27FC236}">
                  <a16:creationId xmlns:a16="http://schemas.microsoft.com/office/drawing/2014/main" id="{E003AE46-A53F-1167-8D09-FF709D341653}"/>
                </a:ext>
              </a:extLst>
            </p:cNvPr>
            <p:cNvSpPr>
              <a:spLocks/>
            </p:cNvSpPr>
            <p:nvPr/>
          </p:nvSpPr>
          <p:spPr>
            <a:xfrm>
              <a:off x="678180" y="1649730"/>
              <a:ext cx="5320030" cy="342265"/>
            </a:xfrm>
            <a:prstGeom prst="roundRect">
              <a:avLst>
                <a:gd name="adj" fmla="val 16667"/>
              </a:avLst>
            </a:prstGeom>
            <a:solidFill>
              <a:srgbClr val="DADADA">
                <a:alpha val="68687"/>
              </a:srgbClr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12" name="Rect 0">
              <a:extLst>
                <a:ext uri="{FF2B5EF4-FFF2-40B4-BE49-F238E27FC236}">
                  <a16:creationId xmlns:a16="http://schemas.microsoft.com/office/drawing/2014/main" id="{4B759848-E8A5-2EAB-3562-81C16AA15AB9}"/>
                </a:ext>
              </a:extLst>
            </p:cNvPr>
            <p:cNvSpPr>
              <a:spLocks/>
            </p:cNvSpPr>
            <p:nvPr/>
          </p:nvSpPr>
          <p:spPr>
            <a:xfrm>
              <a:off x="678180" y="1649730"/>
              <a:ext cx="2788285" cy="34226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 dirty="0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13" name="Rect 0">
              <a:extLst>
                <a:ext uri="{FF2B5EF4-FFF2-40B4-BE49-F238E27FC236}">
                  <a16:creationId xmlns:a16="http://schemas.microsoft.com/office/drawing/2014/main" id="{F48C13F5-7852-0977-5E61-95430F430B80}"/>
                </a:ext>
              </a:extLst>
            </p:cNvPr>
            <p:cNvSpPr txBox="1">
              <a:spLocks/>
            </p:cNvSpPr>
            <p:nvPr/>
          </p:nvSpPr>
          <p:spPr>
            <a:xfrm>
              <a:off x="6006224" y="1645643"/>
              <a:ext cx="891591" cy="3231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500" b="1" dirty="0">
                  <a:solidFill>
                    <a:srgbClr val="5F5F5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57.74</a:t>
              </a:r>
              <a:r>
                <a:rPr lang="en-US" altLang="ko-KR" sz="1500" b="1" i="0" strike="noStrike" cap="none" dirty="0">
                  <a:solidFill>
                    <a:srgbClr val="5F5F5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%</a:t>
              </a:r>
              <a:endParaRPr lang="ko-KR" altLang="en-US" sz="1500" b="1" i="0" strike="noStrike" cap="none" dirty="0">
                <a:solidFill>
                  <a:srgbClr val="5F5F5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4" name="Rect 0">
              <a:extLst>
                <a:ext uri="{FF2B5EF4-FFF2-40B4-BE49-F238E27FC236}">
                  <a16:creationId xmlns:a16="http://schemas.microsoft.com/office/drawing/2014/main" id="{33B3EFA7-4FDE-2DE8-E75F-E596F3EBC2BE}"/>
                </a:ext>
              </a:extLst>
            </p:cNvPr>
            <p:cNvSpPr>
              <a:spLocks/>
            </p:cNvSpPr>
            <p:nvPr/>
          </p:nvSpPr>
          <p:spPr>
            <a:xfrm>
              <a:off x="3257550" y="1655445"/>
              <a:ext cx="354330" cy="336550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D01A89F4-C3D8-0184-B361-972568811C80}"/>
                </a:ext>
              </a:extLst>
            </p:cNvPr>
            <p:cNvSpPr txBox="1">
              <a:spLocks/>
            </p:cNvSpPr>
            <p:nvPr/>
          </p:nvSpPr>
          <p:spPr>
            <a:xfrm>
              <a:off x="678179" y="1226774"/>
              <a:ext cx="734496" cy="40011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CNN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22" name="Rect 0">
              <a:extLst>
                <a:ext uri="{FF2B5EF4-FFF2-40B4-BE49-F238E27FC236}">
                  <a16:creationId xmlns:a16="http://schemas.microsoft.com/office/drawing/2014/main" id="{1657CD95-97AF-EFE6-1399-D9F5865238DC}"/>
                </a:ext>
              </a:extLst>
            </p:cNvPr>
            <p:cNvSpPr txBox="1">
              <a:spLocks/>
            </p:cNvSpPr>
            <p:nvPr/>
          </p:nvSpPr>
          <p:spPr>
            <a:xfrm>
              <a:off x="7168086" y="1580558"/>
              <a:ext cx="4829803" cy="5552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하나만의 데이터(시가, 종가 등)가 그래프로 나타난 것을 예측, 다른 지표를 참고하기에 적합하지 않음</a:t>
              </a:r>
              <a:endPara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23" name="Rect 0">
            <a:extLst>
              <a:ext uri="{FF2B5EF4-FFF2-40B4-BE49-F238E27FC236}">
                <a16:creationId xmlns:a16="http://schemas.microsoft.com/office/drawing/2014/main" id="{53952B89-281B-B6CB-7544-BB62C6C15DB5}"/>
              </a:ext>
            </a:extLst>
          </p:cNvPr>
          <p:cNvSpPr txBox="1">
            <a:spLocks/>
          </p:cNvSpPr>
          <p:nvPr/>
        </p:nvSpPr>
        <p:spPr>
          <a:xfrm>
            <a:off x="1504401" y="4827938"/>
            <a:ext cx="9003646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“LSTM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예측에 사용되는 주가 속성으로 시가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고가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저가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종가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거래량 등이 사용된다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.”</a:t>
            </a:r>
          </a:p>
          <a:p>
            <a:pPr marL="0" indent="0" algn="l" hangingPunct="1"/>
            <a:endParaRPr lang="en-US" altLang="ko-KR" sz="15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l" hangingPunct="1"/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“LSTM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인공지능 모형의 주식 </a:t>
            </a:r>
            <a:r>
              <a:rPr lang="ko-KR" altLang="en-US" sz="15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예측률은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500" b="1" u="sng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84.9%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다른 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AI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인공지능 모형 중 </a:t>
            </a:r>
            <a:r>
              <a:rPr lang="ko-KR" altLang="en-US" sz="1500" b="1" u="sng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가장 높은 주식 </a:t>
            </a:r>
            <a:r>
              <a:rPr lang="ko-KR" altLang="en-US" sz="1500" b="1" u="sng" dirty="0" err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예측률</a:t>
            </a:r>
            <a:r>
              <a:rPr lang="ko-KR" altLang="en-US" sz="15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을</a:t>
            </a:r>
            <a:r>
              <a:rPr lang="ko-KR" altLang="en-US" sz="15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보여주고 있다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”</a:t>
            </a:r>
            <a:endParaRPr lang="ko-KR" altLang="en-US" sz="15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5CBC83-9010-0FF6-9CBC-C1A771D762A9}"/>
              </a:ext>
            </a:extLst>
          </p:cNvPr>
          <p:cNvGrpSpPr/>
          <p:nvPr/>
        </p:nvGrpSpPr>
        <p:grpSpPr>
          <a:xfrm>
            <a:off x="678179" y="2366904"/>
            <a:ext cx="10138508" cy="857241"/>
            <a:chOff x="678179" y="2118662"/>
            <a:chExt cx="10138508" cy="857241"/>
          </a:xfrm>
        </p:grpSpPr>
        <p:sp>
          <p:nvSpPr>
            <p:cNvPr id="6" name="Rect 0">
              <a:extLst>
                <a:ext uri="{FF2B5EF4-FFF2-40B4-BE49-F238E27FC236}">
                  <a16:creationId xmlns:a16="http://schemas.microsoft.com/office/drawing/2014/main" id="{DE9EE547-B6E3-FA59-0D77-377F9AE67F1D}"/>
                </a:ext>
              </a:extLst>
            </p:cNvPr>
            <p:cNvSpPr>
              <a:spLocks/>
            </p:cNvSpPr>
            <p:nvPr/>
          </p:nvSpPr>
          <p:spPr>
            <a:xfrm>
              <a:off x="678180" y="2520315"/>
              <a:ext cx="5320030" cy="342265"/>
            </a:xfrm>
            <a:prstGeom prst="roundRect">
              <a:avLst>
                <a:gd name="adj" fmla="val 16667"/>
              </a:avLst>
            </a:prstGeom>
            <a:solidFill>
              <a:srgbClr val="DADADA">
                <a:alpha val="68687"/>
              </a:srgbClr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8" name="Rect 0">
              <a:extLst>
                <a:ext uri="{FF2B5EF4-FFF2-40B4-BE49-F238E27FC236}">
                  <a16:creationId xmlns:a16="http://schemas.microsoft.com/office/drawing/2014/main" id="{D8A5FEBF-9D1F-9630-D35F-CA1CC1949C54}"/>
                </a:ext>
              </a:extLst>
            </p:cNvPr>
            <p:cNvSpPr>
              <a:spLocks/>
            </p:cNvSpPr>
            <p:nvPr/>
          </p:nvSpPr>
          <p:spPr>
            <a:xfrm>
              <a:off x="678179" y="2528064"/>
              <a:ext cx="3149633" cy="342265"/>
            </a:xfrm>
            <a:prstGeom prst="roundRect">
              <a:avLst>
                <a:gd name="adj" fmla="val 16667"/>
              </a:avLst>
            </a:prstGeom>
            <a:solidFill>
              <a:srgbClr val="BEB7B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 dirty="0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9" name="Rect 0">
              <a:extLst>
                <a:ext uri="{FF2B5EF4-FFF2-40B4-BE49-F238E27FC236}">
                  <a16:creationId xmlns:a16="http://schemas.microsoft.com/office/drawing/2014/main" id="{B4F4562B-4E82-910F-99B9-C0EDD875CA32}"/>
                </a:ext>
              </a:extLst>
            </p:cNvPr>
            <p:cNvSpPr txBox="1">
              <a:spLocks/>
            </p:cNvSpPr>
            <p:nvPr/>
          </p:nvSpPr>
          <p:spPr>
            <a:xfrm>
              <a:off x="6032331" y="2517627"/>
              <a:ext cx="909223" cy="3231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500" b="1" dirty="0">
                  <a:solidFill>
                    <a:srgbClr val="5F5F5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50.0</a:t>
              </a:r>
              <a:r>
                <a:rPr lang="en-US" altLang="ko-KR" sz="1500" b="1" i="0" strike="noStrike" cap="none" dirty="0">
                  <a:solidFill>
                    <a:srgbClr val="5F5F5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%</a:t>
              </a:r>
              <a:r>
                <a:rPr lang="ko-KR" altLang="ko-KR" sz="1500" b="1" i="0" strike="noStrike" cap="none" dirty="0">
                  <a:solidFill>
                    <a:srgbClr val="5F5F5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</a:t>
              </a:r>
              <a:endParaRPr lang="ko-KR" altLang="en-US" sz="1500" b="1" i="0" strike="noStrike" cap="none" dirty="0">
                <a:solidFill>
                  <a:srgbClr val="5F5F5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0" name="Rect 0">
              <a:extLst>
                <a:ext uri="{FF2B5EF4-FFF2-40B4-BE49-F238E27FC236}">
                  <a16:creationId xmlns:a16="http://schemas.microsoft.com/office/drawing/2014/main" id="{E677B1AB-D109-D158-A241-563343D96AB5}"/>
                </a:ext>
              </a:extLst>
            </p:cNvPr>
            <p:cNvSpPr>
              <a:spLocks/>
            </p:cNvSpPr>
            <p:nvPr/>
          </p:nvSpPr>
          <p:spPr>
            <a:xfrm>
              <a:off x="3619796" y="2529988"/>
              <a:ext cx="354330" cy="336550"/>
            </a:xfrm>
            <a:prstGeom prst="diamond">
              <a:avLst/>
            </a:prstGeom>
            <a:solidFill>
              <a:srgbClr val="BEB7B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682D8CF4-E5F4-57FF-21E4-DA9B7E71A29B}"/>
                </a:ext>
              </a:extLst>
            </p:cNvPr>
            <p:cNvSpPr txBox="1">
              <a:spLocks/>
            </p:cNvSpPr>
            <p:nvPr/>
          </p:nvSpPr>
          <p:spPr>
            <a:xfrm>
              <a:off x="686194" y="2118662"/>
              <a:ext cx="726481" cy="40011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RNN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2" name="Rect 0">
              <a:extLst>
                <a:ext uri="{FF2B5EF4-FFF2-40B4-BE49-F238E27FC236}">
                  <a16:creationId xmlns:a16="http://schemas.microsoft.com/office/drawing/2014/main" id="{58BF3F85-D7C8-DA74-2576-0E07E0A9CCF0}"/>
                </a:ext>
              </a:extLst>
            </p:cNvPr>
            <p:cNvSpPr txBox="1">
              <a:spLocks/>
            </p:cNvSpPr>
            <p:nvPr/>
          </p:nvSpPr>
          <p:spPr>
            <a:xfrm>
              <a:off x="7168086" y="2420623"/>
              <a:ext cx="3648601" cy="5552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주가 같은 시계열 데이터 분석에 용이</a:t>
              </a:r>
              <a:r>
                <a:rPr lang="en-US" alt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pPr marL="0" indent="0" algn="l" hangingPunct="1"/>
              <a:r>
                <a:rPr 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거리가 먼 데이터들</a:t>
              </a:r>
              <a:r>
                <a:rPr lang="ko-KR" altLang="en-US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</a:t>
              </a:r>
              <a:r>
                <a:rPr lang="en-US" alt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연관성이 반영되기 힘듦</a:t>
              </a:r>
              <a:endParaRPr lang="ko-KR" altLang="en-US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15" name="Rect 0">
            <a:extLst>
              <a:ext uri="{FF2B5EF4-FFF2-40B4-BE49-F238E27FC236}">
                <a16:creationId xmlns:a16="http://schemas.microsoft.com/office/drawing/2014/main" id="{EA1AA912-A177-D8E1-9601-0BD0A9E1C2AD}"/>
              </a:ext>
            </a:extLst>
          </p:cNvPr>
          <p:cNvSpPr>
            <a:spLocks/>
          </p:cNvSpPr>
          <p:nvPr/>
        </p:nvSpPr>
        <p:spPr>
          <a:xfrm>
            <a:off x="686194" y="3855259"/>
            <a:ext cx="5320030" cy="342265"/>
          </a:xfrm>
          <a:prstGeom prst="roundRect">
            <a:avLst>
              <a:gd name="adj" fmla="val 16667"/>
            </a:avLst>
          </a:prstGeom>
          <a:solidFill>
            <a:srgbClr val="DADADA">
              <a:alpha val="68687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solidFill>
                <a:srgbClr val="FFFFFF"/>
              </a:solidFill>
              <a:latin typeface="Montserrat SemiBold" charset="0"/>
              <a:ea typeface="Pretendard" charset="0"/>
              <a:cs typeface="Montserrat SemiBold" charset="0"/>
            </a:endParaRPr>
          </a:p>
        </p:txBody>
      </p:sp>
      <p:sp>
        <p:nvSpPr>
          <p:cNvPr id="16" name="Rect 0">
            <a:extLst>
              <a:ext uri="{FF2B5EF4-FFF2-40B4-BE49-F238E27FC236}">
                <a16:creationId xmlns:a16="http://schemas.microsoft.com/office/drawing/2014/main" id="{750422FE-C222-74B2-3BED-0CB06D4C8069}"/>
              </a:ext>
            </a:extLst>
          </p:cNvPr>
          <p:cNvSpPr>
            <a:spLocks/>
          </p:cNvSpPr>
          <p:nvPr/>
        </p:nvSpPr>
        <p:spPr>
          <a:xfrm>
            <a:off x="693216" y="3862295"/>
            <a:ext cx="4399280" cy="342265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 dirty="0">
              <a:solidFill>
                <a:srgbClr val="FFFFFF"/>
              </a:solidFill>
              <a:latin typeface="Montserrat SemiBold" charset="0"/>
              <a:ea typeface="Pretendard" charset="0"/>
              <a:cs typeface="Montserrat SemiBold" charset="0"/>
            </a:endParaRPr>
          </a:p>
        </p:txBody>
      </p:sp>
      <p:sp>
        <p:nvSpPr>
          <p:cNvPr id="17" name="Rect 0">
            <a:extLst>
              <a:ext uri="{FF2B5EF4-FFF2-40B4-BE49-F238E27FC236}">
                <a16:creationId xmlns:a16="http://schemas.microsoft.com/office/drawing/2014/main" id="{967B38CB-0113-E082-8D99-9731027DB3B5}"/>
              </a:ext>
            </a:extLst>
          </p:cNvPr>
          <p:cNvSpPr txBox="1">
            <a:spLocks/>
          </p:cNvSpPr>
          <p:nvPr/>
        </p:nvSpPr>
        <p:spPr>
          <a:xfrm>
            <a:off x="5998020" y="3855259"/>
            <a:ext cx="774571" cy="3231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500" b="1" dirty="0">
                <a:solidFill>
                  <a:srgbClr val="5F5F5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84.9</a:t>
            </a:r>
            <a:r>
              <a:rPr lang="en-US" altLang="ko-KR" sz="1500" b="1" i="0" strike="noStrike" cap="none" dirty="0">
                <a:solidFill>
                  <a:srgbClr val="5F5F5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%</a:t>
            </a:r>
            <a:endParaRPr lang="ko-KR" altLang="en-US" sz="1500" b="1" i="0" strike="noStrike" cap="none" dirty="0">
              <a:solidFill>
                <a:srgbClr val="5F5F5D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Rect 0">
            <a:extLst>
              <a:ext uri="{FF2B5EF4-FFF2-40B4-BE49-F238E27FC236}">
                <a16:creationId xmlns:a16="http://schemas.microsoft.com/office/drawing/2014/main" id="{1E7BEE54-54D1-CFC9-6CE6-FCCFA3146838}"/>
              </a:ext>
            </a:extLst>
          </p:cNvPr>
          <p:cNvSpPr>
            <a:spLocks/>
          </p:cNvSpPr>
          <p:nvPr/>
        </p:nvSpPr>
        <p:spPr>
          <a:xfrm>
            <a:off x="4885816" y="3866253"/>
            <a:ext cx="354330" cy="336550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solidFill>
                <a:srgbClr val="FFFFFF"/>
              </a:solidFill>
              <a:latin typeface="Montserrat SemiBold" charset="0"/>
              <a:ea typeface="Pretendard" charset="0"/>
              <a:cs typeface="Montserrat SemiBold" charset="0"/>
            </a:endParaRPr>
          </a:p>
        </p:txBody>
      </p:sp>
      <p:sp>
        <p:nvSpPr>
          <p:cNvPr id="21" name="Rect 0">
            <a:extLst>
              <a:ext uri="{FF2B5EF4-FFF2-40B4-BE49-F238E27FC236}">
                <a16:creationId xmlns:a16="http://schemas.microsoft.com/office/drawing/2014/main" id="{0033C759-B9E6-91C1-EF22-1AE636931E6F}"/>
              </a:ext>
            </a:extLst>
          </p:cNvPr>
          <p:cNvSpPr txBox="1">
            <a:spLocks/>
          </p:cNvSpPr>
          <p:nvPr/>
        </p:nvSpPr>
        <p:spPr>
          <a:xfrm>
            <a:off x="720080" y="3459179"/>
            <a:ext cx="871136" cy="4001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LSTM</a:t>
            </a:r>
            <a:endParaRPr lang="ko-KR" altLang="en-US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" name="Rect 0">
            <a:extLst>
              <a:ext uri="{FF2B5EF4-FFF2-40B4-BE49-F238E27FC236}">
                <a16:creationId xmlns:a16="http://schemas.microsoft.com/office/drawing/2014/main" id="{A0B615A0-EA73-10F0-EF7F-91E5A66B4578}"/>
              </a:ext>
            </a:extLst>
          </p:cNvPr>
          <p:cNvSpPr txBox="1">
            <a:spLocks/>
          </p:cNvSpPr>
          <p:nvPr/>
        </p:nvSpPr>
        <p:spPr>
          <a:xfrm>
            <a:off x="7201972" y="3755463"/>
            <a:ext cx="3822773" cy="555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거리가 먼 데이터들도 연관시킬 수 있도록 </a:t>
            </a:r>
            <a:endParaRPr lang="en-US" altLang="ko-KR" sz="15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l" hangingPunct="1"/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먼 과거의</a:t>
            </a:r>
            <a:r>
              <a:rPr 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값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도</a:t>
            </a:r>
            <a:r>
              <a:rPr 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현재 값에 영향력을 줄 수 있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 함</a:t>
            </a:r>
            <a:endParaRPr lang="en-US" altLang="ko-KR" sz="15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87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F1BA84-ABCA-B001-12A3-B063DA32687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73012" y="2705725"/>
            <a:ext cx="376898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Part 3</a:t>
            </a:r>
          </a:p>
          <a:p>
            <a:pPr algn="ctr"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289632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948</Words>
  <Application>Microsoft Office PowerPoint</Application>
  <PresentationFormat>와이드스크린</PresentationFormat>
  <Paragraphs>218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나눔바른고딕OTF</vt:lpstr>
      <vt:lpstr>맑은 고딕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임수빈</cp:lastModifiedBy>
  <cp:revision>173</cp:revision>
  <dcterms:created xsi:type="dcterms:W3CDTF">2021-10-22T06:13:27Z</dcterms:created>
  <dcterms:modified xsi:type="dcterms:W3CDTF">2023-01-12T18:50:59Z</dcterms:modified>
  <cp:version/>
</cp:coreProperties>
</file>