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30_F8E99453.xml" ContentType="application/vnd.ms-powerpoint.comments+xml"/>
  <Override PartName="/ppt/comments/modernComment_127_7B95F8A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303" r:id="rId9"/>
    <p:sldId id="265" r:id="rId10"/>
    <p:sldId id="289" r:id="rId11"/>
    <p:sldId id="305" r:id="rId12"/>
    <p:sldId id="262" r:id="rId13"/>
    <p:sldId id="263" r:id="rId14"/>
    <p:sldId id="264" r:id="rId15"/>
    <p:sldId id="290" r:id="rId16"/>
    <p:sldId id="302" r:id="rId17"/>
    <p:sldId id="288" r:id="rId18"/>
    <p:sldId id="295" r:id="rId19"/>
    <p:sldId id="291" r:id="rId20"/>
    <p:sldId id="293" r:id="rId21"/>
    <p:sldId id="267" r:id="rId22"/>
    <p:sldId id="268" r:id="rId23"/>
    <p:sldId id="266" r:id="rId24"/>
    <p:sldId id="300" r:id="rId25"/>
    <p:sldId id="299" r:id="rId26"/>
    <p:sldId id="298" r:id="rId27"/>
    <p:sldId id="301" r:id="rId28"/>
    <p:sldId id="270" r:id="rId29"/>
    <p:sldId id="274" r:id="rId30"/>
    <p:sldId id="275" r:id="rId31"/>
    <p:sldId id="277" r:id="rId32"/>
    <p:sldId id="276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23C1F7-28A6-21B7-8BF3-87637237221C}" name="임수빈" initials="임" userId="임수빈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" y="485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8/10/relationships/authors" Target="authors.xml"/></Relationships>
</file>

<file path=ppt/comments/modernComment_127_7B95F8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435199-55B2-4068-A471-E7E622DB1404}" authorId="{9023C1F7-28A6-21B7-8BF3-87637237221C}" created="2023-01-11T00:40:45.252">
    <pc:sldMkLst xmlns:pc="http://schemas.microsoft.com/office/powerpoint/2013/main/command">
      <pc:docMk/>
      <pc:sldMk cId="2073426086" sldId="295"/>
    </pc:sldMkLst>
    <p188:txBody>
      <a:bodyPr/>
      <a:lstStyle/>
      <a:p>
        <a:r>
          <a:rPr lang="ko-KR" altLang="en-US"/>
          <a:t>여기도 많이 빈약함</a:t>
        </a:r>
      </a:p>
    </p188:txBody>
  </p188:cm>
</p188:cmLst>
</file>

<file path=ppt/comments/modernComment_130_F8E994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1E26B2-46E1-4780-91F1-0E029AE1662F}" authorId="{9023C1F7-28A6-21B7-8BF3-87637237221C}" created="2023-01-11T07:19:04.3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76057427" sldId="304"/>
      <ac:spMk id="8" creationId="{ACED2AB6-BC86-BAA0-245B-9B32B039D83C}"/>
    </ac:deMkLst>
    <p188:txBody>
      <a:bodyPr/>
      <a:lstStyle/>
      <a:p>
        <a:r>
          <a:rPr lang="ko-KR" altLang="en-US"/>
          <a:t>이거 내가 아는 주식 투자를 위해
Per 지수 확인? 그런거 하는데
주식 예측을 다 끝난 ai는 
투자 해도 되는지 안되는지 이런 결과 
를 보여줄 때 어떤 요구사항이 필요한지
이런걸 분석하라는거 같은데 되게 조금 어려워서 내일 해볼게..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microsoft.com/office/2018/10/relationships/comments" Target="../comments/modernComment_127_7B95F8A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_F8E9945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241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3.1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소프트웨어 개발 방법론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41" name="TextBox 27"/>
          <p:cNvSpPr txBox="1"/>
          <p:nvPr/>
        </p:nvSpPr>
        <p:spPr>
          <a:xfrm>
            <a:off x="2174019" y="2269396"/>
            <a:ext cx="6578362" cy="375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개요에서 설명을 더 추가 하고 삭제해도 될 거 같음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	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3.1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소프트웨어 개발 방법론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소규모 프로젝트인 동시에 사용자의 요구사항을 실시간 반영하는데 특화된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에자일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방법론 채택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주제특성에 맞는 프로그램 개발 방법론 중 애자일 방법론 채택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표준단어 생각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팀원간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코드작성및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이해도 증진을 위한 표준단어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설정뒤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프로그램 작성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887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241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3.2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업무 구상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6" name="TextBox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41" name="TextBox 27"/>
          <p:cNvSpPr txBox="1"/>
          <p:nvPr/>
        </p:nvSpPr>
        <p:spPr>
          <a:xfrm>
            <a:off x="2174019" y="2269396"/>
            <a:ext cx="6578362" cy="375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개요에서 설명을 더 추가 하고 삭제해도 될 거 같음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	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3.1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소프트웨어 개발 방법론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소규모 프로젝트인 동시에 사용자의 요구사항을 실시간 반영하는데 특화된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에자일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방법론 채택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주제특성에 맞는 프로그램 개발 방법론 중 애자일 방법론 채택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표준단어 생각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팀원간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코드작성및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이해도 증진을 위한 표준단어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설정뒤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프로그램 작성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21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5340" t="18570" r="28140" b="39540"/>
          <a:stretch>
            <a:fillRect/>
          </a:stretch>
        </p:blipFill>
        <p:spPr>
          <a:xfrm>
            <a:off x="609461" y="1332122"/>
            <a:ext cx="10973077" cy="3887394"/>
          </a:xfrm>
          <a:prstGeom prst="rect">
            <a:avLst/>
          </a:prstGeom>
          <a:ln>
            <a:noFill/>
          </a:ln>
          <a:effectLst>
            <a:outerShdw blurRad="2286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078865A-B32E-2B8C-319E-4972B957B2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D43814C-E95C-BE74-61E7-DC8591E91D0A}"/>
              </a:ext>
            </a:extLst>
          </p:cNvPr>
          <p:cNvSpPr txBox="1"/>
          <p:nvPr/>
        </p:nvSpPr>
        <p:spPr>
          <a:xfrm>
            <a:off x="1676399" y="273049"/>
            <a:ext cx="5241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3.2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업무 구상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5400" t="18470" r="28170" b="34870"/>
          <a:stretch>
            <a:fillRect/>
          </a:stretch>
        </p:blipFill>
        <p:spPr>
          <a:xfrm>
            <a:off x="610358" y="1009649"/>
            <a:ext cx="10971282" cy="433525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B9E4C94E-003A-AC46-E22F-4FCAEA2973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6DAAF14-2EDF-6A6C-EDFB-19ABE0582A70}"/>
              </a:ext>
            </a:extLst>
          </p:cNvPr>
          <p:cNvSpPr txBox="1"/>
          <p:nvPr/>
        </p:nvSpPr>
        <p:spPr>
          <a:xfrm>
            <a:off x="1676399" y="273049"/>
            <a:ext cx="5241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3.2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업무 구상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400" t="18320" r="28090" b="27630"/>
          <a:stretch>
            <a:fillRect/>
          </a:stretch>
        </p:blipFill>
        <p:spPr>
          <a:xfrm>
            <a:off x="613044" y="998745"/>
            <a:ext cx="10965910" cy="501290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904A557-7183-7D80-CBDC-38B7C1322D5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142C117-3278-6DD4-AF3A-2B21AA325C05}"/>
              </a:ext>
            </a:extLst>
          </p:cNvPr>
          <p:cNvSpPr txBox="1"/>
          <p:nvPr/>
        </p:nvSpPr>
        <p:spPr>
          <a:xfrm>
            <a:off x="1676399" y="273049"/>
            <a:ext cx="5241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3.2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업무 구상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38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모델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964734" y="1639681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i="0" u="none" strike="noStrike" dirty="0">
                <a:latin typeface="나눔바른고딕OTF"/>
                <a:ea typeface="나눔바른고딕OTF"/>
              </a:rPr>
              <a:t>ANN</a:t>
            </a:r>
            <a:r>
              <a:rPr lang="en-US" sz="1500" b="0" i="0" u="none" strike="noStrike" dirty="0">
                <a:latin typeface="나눔바른고딕OTF"/>
                <a:ea typeface="나눔바른고딕OTF"/>
              </a:rPr>
              <a:t> 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주식 </a:t>
            </a:r>
            <a:r>
              <a:rPr lang="ko-KR" altLang="en-US" sz="1500" b="0" i="0" u="none" strike="noStrike" dirty="0" err="1">
                <a:latin typeface="나눔바른고딕OTF"/>
                <a:ea typeface="나눔바른고딕OTF"/>
              </a:rPr>
              <a:t>예측률은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 </a:t>
            </a:r>
            <a:r>
              <a:rPr lang="en-US" altLang="ko-KR" sz="1500" b="1" i="0" u="sng" strike="noStrike" dirty="0">
                <a:solidFill>
                  <a:srgbClr val="FF0000"/>
                </a:solidFill>
                <a:latin typeface="나눔바른고딕OTF"/>
                <a:ea typeface="나눔바른고딕OTF"/>
              </a:rPr>
              <a:t>69.21%</a:t>
            </a:r>
            <a:r>
              <a:rPr lang="ko-KR" altLang="en-US" sz="1500" b="0" i="0" strike="noStrike" dirty="0">
                <a:latin typeface="나눔바른고딕OTF"/>
                <a:ea typeface="나눔바른고딕OTF"/>
              </a:rPr>
              <a:t>로</a:t>
            </a:r>
            <a:r>
              <a:rPr lang="en-US" altLang="ko-KR" sz="1500" b="0" i="0" strike="noStrike" dirty="0">
                <a:latin typeface="나눔바른고딕OTF"/>
                <a:ea typeface="나눔바른고딕OTF"/>
              </a:rPr>
              <a:t> </a:t>
            </a:r>
            <a:r>
              <a:rPr lang="en-US" altLang="ko-KR" sz="1500" b="1" i="0" strike="noStrike" dirty="0">
                <a:latin typeface="나눔바른고딕OTF"/>
                <a:ea typeface="나눔바른고딕OTF"/>
              </a:rPr>
              <a:t>IPO </a:t>
            </a:r>
            <a:r>
              <a:rPr lang="ko-KR" altLang="en-US" sz="1500" b="1" i="0" strike="noStrike" dirty="0">
                <a:latin typeface="나눔바른고딕OTF"/>
                <a:ea typeface="나눔바른고딕OTF"/>
              </a:rPr>
              <a:t>진입장벽을 낮추는 장점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이 있다</a:t>
            </a:r>
            <a:r>
              <a:rPr lang="en-US" altLang="ko-KR" sz="1500" b="0" i="0" u="none" strike="noStrike" dirty="0"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 </a:t>
            </a:r>
            <a:r>
              <a:rPr lang="ko-KR" altLang="en-US" sz="1500" b="1" i="0" u="sng" strike="noStrike" dirty="0">
                <a:latin typeface="나눔바른고딕OTF"/>
                <a:ea typeface="나눔바른고딕OTF"/>
              </a:rPr>
              <a:t>수요 예측 경쟁률 독립변수를 </a:t>
            </a:r>
            <a:r>
              <a:rPr lang="ko-KR" altLang="en-US" sz="1500" b="1" u="sng" dirty="0">
                <a:latin typeface="나눔바른고딕OTF"/>
                <a:ea typeface="나눔바른고딕OTF"/>
              </a:rPr>
              <a:t>활</a:t>
            </a:r>
            <a:r>
              <a:rPr lang="ko-KR" altLang="en-US" sz="1500" b="1" i="0" u="sng" strike="noStrike" dirty="0">
                <a:latin typeface="나눔바른고딕OTF"/>
                <a:ea typeface="나눔바른고딕OTF"/>
              </a:rPr>
              <a:t>용할 수 없을 시 예측에 대한 불일치 결과를 초</a:t>
            </a: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래한다</a:t>
            </a:r>
            <a:r>
              <a:rPr lang="en-US" altLang="ko-KR" sz="1500" b="0" i="0" u="none" strike="noStrike" dirty="0"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42" name="TextBox 28"/>
          <p:cNvSpPr txBox="1"/>
          <p:nvPr/>
        </p:nvSpPr>
        <p:spPr>
          <a:xfrm>
            <a:off x="545396" y="1083163"/>
            <a:ext cx="245226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예측을 위한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AI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모델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6958325B-1741-00D0-0F29-FCB44A8457E8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1439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09C133B-37C3-061A-4BAB-63576353360C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178530C7-2B3C-6157-9E8A-3C38A2091F48}"/>
              </a:ext>
            </a:extLst>
          </p:cNvPr>
          <p:cNvSpPr txBox="1"/>
          <p:nvPr/>
        </p:nvSpPr>
        <p:spPr>
          <a:xfrm>
            <a:off x="964734" y="2451084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DNN</a:t>
            </a:r>
            <a:r>
              <a:rPr kumimoji="0" lang="en-US" altLang="ko-KR" sz="1500" b="0" i="0" u="none" strike="noStrike" kern="1200" cap="none" spc="0" normalizeH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sng" strike="noStrike" kern="1200" cap="none" spc="0" normalizeH="0" baseline="0" dirty="0">
                <a:solidFill>
                  <a:srgbClr val="FF0000"/>
                </a:solidFill>
                <a:latin typeface="나눔바른고딕OTF"/>
                <a:ea typeface="나눔바른고딕OTF"/>
              </a:rPr>
              <a:t>51.01%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변동패턴이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고도화된 입력 특성을 이용한다면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 패턴을 정확한 높은 확률과 예측할 수 있는 장점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이 있으나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아직까지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매우 간단한 구조의 입력데이터와 단순한 구조의 네트워크를 이용한 단점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을 가지고 있다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744EDEF7-C71E-7958-E544-A8C0FC277816}"/>
              </a:ext>
            </a:extLst>
          </p:cNvPr>
          <p:cNvSpPr txBox="1"/>
          <p:nvPr/>
        </p:nvSpPr>
        <p:spPr>
          <a:xfrm>
            <a:off x="964734" y="3252016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k-NN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종가가 있으며 실시간 이슈는 반영하지 못한다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단일 최상의 인스턴스 또는 관측 공간에서 이웃들의 가중치 조합을 찾는 장점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이 있으나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일반적 </a:t>
            </a:r>
            <a:r>
              <a:rPr lang="ko-KR" altLang="en-US" sz="1500" b="1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데이터마이닝이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 예측력을 향상시키는데 상당한 어려움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을 가지고 있다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44EDC1C7-977E-F658-1441-6B4481A1A8FC}"/>
              </a:ext>
            </a:extLst>
          </p:cNvPr>
          <p:cNvSpPr txBox="1"/>
          <p:nvPr/>
        </p:nvSpPr>
        <p:spPr>
          <a:xfrm>
            <a:off x="964733" y="4056978"/>
            <a:ext cx="10489329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CNN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의 주식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57.74%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비교 모형과 비교해 가장 우수한 예측 정확도를 보여준다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하지만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그래프의 변동성을 이용하여 예측하는 알고리즘이 일반성이 검증되지 못하는 한계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를 가지고 있다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RNN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의 주식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50% </a:t>
            </a:r>
            <a:r>
              <a:rPr lang="ko-KR" altLang="en-US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이상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으로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복잡한 분류가 가능하나 개인 투자자의 거래 정보를 실제 투자에 활용하는데 한계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를 가진다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72CBE3DD-03A0-8DF3-0014-A5556D33A32A}"/>
              </a:ext>
            </a:extLst>
          </p:cNvPr>
          <p:cNvSpPr txBox="1"/>
          <p:nvPr/>
        </p:nvSpPr>
        <p:spPr>
          <a:xfrm>
            <a:off x="964733" y="5213492"/>
            <a:ext cx="10489329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LSTM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의 주식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예측률은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/>
                <a:ea typeface="나눔바른고딕OTF"/>
              </a:rPr>
              <a:t>84.9%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다른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AI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모델 중 </a:t>
            </a:r>
            <a:r>
              <a:rPr lang="ko-KR" altLang="en-US" sz="1500" b="1" dirty="0">
                <a:solidFill>
                  <a:srgbClr val="3A3838"/>
                </a:solidFill>
                <a:latin typeface="나눔바른고딕OTF"/>
                <a:ea typeface="나눔바른고딕OTF"/>
              </a:rPr>
              <a:t>가장 높은 </a:t>
            </a:r>
            <a:r>
              <a:rPr lang="ko-KR" altLang="en-US" sz="1500" b="1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보여준다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 등이 사용되며 실시간 이슈는 반영하지 못한다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단방향의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LSTM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순환 신경망보다 양방향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LSTM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순환 신경망을 이용했을 때 주가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예측률이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높은 것으로 나타났다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94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38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모델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6958325B-1741-00D0-0F29-FCB44A8457E8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1439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09C133B-37C3-061A-4BAB-63576353360C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72CBE3DD-03A0-8DF3-0014-A5556D33A32A}"/>
              </a:ext>
            </a:extLst>
          </p:cNvPr>
          <p:cNvSpPr txBox="1"/>
          <p:nvPr/>
        </p:nvSpPr>
        <p:spPr>
          <a:xfrm>
            <a:off x="4367980" y="1169095"/>
            <a:ext cx="344562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0" b="1" dirty="0">
                <a:solidFill>
                  <a:srgbClr val="FF0000"/>
                </a:solidFill>
                <a:latin typeface="나눔바른고딕OTF"/>
                <a:ea typeface="나눔바른고딕OTF"/>
              </a:rPr>
              <a:t>LSTM</a:t>
            </a:r>
            <a:endParaRPr lang="en-US" altLang="ko-KR" sz="10000" dirty="0">
              <a:solidFill>
                <a:srgbClr val="FF0000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27">
            <a:extLst>
              <a:ext uri="{FF2B5EF4-FFF2-40B4-BE49-F238E27FC236}">
                <a16:creationId xmlns:a16="http://schemas.microsoft.com/office/drawing/2014/main" id="{134374FB-F9A6-BE4E-E230-9534BC3C6C71}"/>
              </a:ext>
            </a:extLst>
          </p:cNvPr>
          <p:cNvSpPr txBox="1"/>
          <p:nvPr/>
        </p:nvSpPr>
        <p:spPr>
          <a:xfrm>
            <a:off x="1112217" y="3777983"/>
            <a:ext cx="1048932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주식 데이터는 시계열 데이터로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이러우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35503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18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주식 예측 영향을 주는 요소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>
            <a:spLocks/>
          </p:cNvSpPr>
          <p:nvPr/>
        </p:nvSpPr>
        <p:spPr>
          <a:xfrm>
            <a:off x="682100" y="1123326"/>
            <a:ext cx="7970288" cy="53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AI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를 이용하여 주가를 예측 하는데 필요한 데이터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정보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지수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실시간 이슈 등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E816496A-6FBA-6166-8DAC-B1323E960DBD}"/>
              </a:ext>
            </a:extLst>
          </p:cNvPr>
          <p:cNvSpPr txBox="1">
            <a:spLocks/>
          </p:cNvSpPr>
          <p:nvPr/>
        </p:nvSpPr>
        <p:spPr>
          <a:xfrm>
            <a:off x="1237809" y="1844936"/>
            <a:ext cx="9720646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주가 정보</a:t>
            </a:r>
            <a:endParaRPr lang="en-US" altLang="ko-KR" sz="1500" b="0" i="0" u="none" strike="noStrike" dirty="0"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종목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코드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일자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현재 주가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전일대비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등락률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전일가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전일거래량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PER,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매수호가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52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주 최고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최저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외국인 비율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액면가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자본금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상장주식수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시가총액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상장일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매수 잔량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호가 등의 정보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07809757-DE3C-4E86-6785-1661322581F0}"/>
              </a:ext>
            </a:extLst>
          </p:cNvPr>
          <p:cNvSpPr txBox="1">
            <a:spLocks/>
          </p:cNvSpPr>
          <p:nvPr/>
        </p:nvSpPr>
        <p:spPr>
          <a:xfrm>
            <a:off x="1237809" y="3061484"/>
            <a:ext cx="9720646" cy="153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주가 지수</a:t>
            </a:r>
            <a:endParaRPr lang="en-US" altLang="ko-KR" sz="1500" b="0" i="0" u="none" strike="noStrike" dirty="0"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비슷한 업종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규모별 또는 다양한 범주로 주가 변동 상황을 종합한 종합주가지수를 두면 여러가지 종목의 시세 흐름을 알기 쉽게 나타낼  수 있는 지표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실시간 이슈로는 크게 내적인 원인 외적인 원인으로 영향을 받는다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E3BAD997-8BB6-64E2-4202-272654940983}"/>
              </a:ext>
            </a:extLst>
          </p:cNvPr>
          <p:cNvSpPr txBox="1">
            <a:spLocks/>
          </p:cNvSpPr>
          <p:nvPr/>
        </p:nvSpPr>
        <p:spPr>
          <a:xfrm>
            <a:off x="1233543" y="4645679"/>
            <a:ext cx="9720646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내적인 원인은 인간의 감정과 불확실성 방대한 정보의 양이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어우려져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발생하는 혼란과 공포가 사람의 판단력을 저하시켜 이성적인 사고를 불가능하게 만드는 것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외적인 원인은 투자자들의 내적 요인이 합쳐진 투자심리에 있다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.(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국제적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정치적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재무적 이슈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7970FF24-C3C3-6284-907C-08273F19682E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1437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CC32146-6904-F8EF-89A5-8DBC558F2023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791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5735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 예측을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위한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요소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CF27A40-F74A-B84A-EEE0-84B49E376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1" t="3981" r="18952" b="8673"/>
          <a:stretch/>
        </p:blipFill>
        <p:spPr>
          <a:xfrm>
            <a:off x="4970724" y="1063483"/>
            <a:ext cx="6893404" cy="5447035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/>
          <p:nvPr/>
        </p:nvSpPr>
        <p:spPr>
          <a:xfrm>
            <a:off x="327872" y="1628743"/>
            <a:ext cx="4403707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인공신경망 예측으로 사용하려는 주가 속성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종목 코드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환율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변동률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(ROE, PER,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EPS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...)</a:t>
            </a: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BF3732C1-DDAA-C8A8-AC05-1FDD46A8DAE7}"/>
              </a:ext>
            </a:extLst>
          </p:cNvPr>
          <p:cNvSpPr txBox="1"/>
          <p:nvPr/>
        </p:nvSpPr>
        <p:spPr>
          <a:xfrm>
            <a:off x="327871" y="3152237"/>
            <a:ext cx="440370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사용에 고려하려고 한 요소들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주가 시세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기사를 크롤링하여 </a:t>
            </a:r>
            <a:r>
              <a:rPr lang="ko-KR" altLang="en-US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긍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부정 보상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유망주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예측</a:t>
            </a:r>
            <a:endParaRPr lang="en-US" altLang="ko-KR" sz="20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C133F71-DFB8-A0EB-2CE9-970CB474A4D7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20734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0" name="그룹 26"/>
          <p:cNvGrpSpPr/>
          <p:nvPr/>
        </p:nvGrpSpPr>
        <p:grpSpPr>
          <a:xfrm>
            <a:off x="567018" y="1628743"/>
            <a:ext cx="5528981" cy="983556"/>
            <a:chOff x="-144161" y="3605753"/>
            <a:chExt cx="2590692" cy="983556"/>
          </a:xfrm>
        </p:grpSpPr>
        <p:sp>
          <p:nvSpPr>
            <p:cNvPr id="41" name="TextBox 27"/>
            <p:cNvSpPr txBox="1"/>
            <p:nvPr/>
          </p:nvSpPr>
          <p:spPr>
            <a:xfrm>
              <a:off x="52327" y="4162269"/>
              <a:ext cx="2394204" cy="427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500" b="0" i="0" u="none" strike="noStrike" dirty="0">
                  <a:latin typeface="나눔바른고딕OTF"/>
                  <a:ea typeface="나눔바른고딕OTF"/>
                </a:rPr>
                <a:t>어떠한 이유로 </a:t>
              </a:r>
              <a:r>
                <a:rPr lang="ko-KR" altLang="en-US" sz="1500" b="0" i="0" u="none" strike="noStrike">
                  <a:latin typeface="나눔바른고딕OTF"/>
                  <a:ea typeface="나눔바른고딕OTF"/>
                </a:rPr>
                <a:t>이 속성들을 신경망 인풋 데이터로 선정했는지</a:t>
              </a:r>
              <a:endPara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endParaRPr>
            </a:p>
          </p:txBody>
        </p:sp>
        <p:sp>
          <p:nvSpPr>
            <p:cNvPr id="42" name="TextBox 28"/>
            <p:cNvSpPr txBox="1"/>
            <p:nvPr/>
          </p:nvSpPr>
          <p:spPr>
            <a:xfrm>
              <a:off x="-144161" y="3605753"/>
              <a:ext cx="1045001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0" i="0" u="none" strike="noStrike" kern="1200" cap="none" spc="-150" normalizeH="0" baseline="0" dirty="0" err="1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인풋인풋</a:t>
              </a:r>
              <a:endPara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DEDCDF-01DB-EBFC-428C-50B72971BA85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42451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8290" y="1745142"/>
            <a:ext cx="2935419" cy="4189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요구분석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프로그램 설계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프로그램 구현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테스트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15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분석 및 보완점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지표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898126" y="2202449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삼성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SK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하이닉스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금양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동언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F&amp;B, 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에스에프에이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연간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: 2017 ~22(E), 23(E), 24(E))</a:t>
            </a:r>
          </a:p>
        </p:txBody>
      </p:sp>
      <p:sp>
        <p:nvSpPr>
          <p:cNvPr id="42" name="TextBox 28"/>
          <p:cNvSpPr txBox="1"/>
          <p:nvPr/>
        </p:nvSpPr>
        <p:spPr>
          <a:xfrm>
            <a:off x="478787" y="1645933"/>
            <a:ext cx="320287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 데이터 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EN-US" sz="2000" b="0" i="0" u="none" strike="noStrike" dirty="0">
                <a:latin typeface="나눔바른고딕OTF"/>
                <a:ea typeface="나눔바른고딕OTF"/>
              </a:rPr>
              <a:t>csv </a:t>
            </a:r>
            <a:r>
              <a:rPr lang="ko-KR" altLang="en-US" sz="2000" b="0" i="0" u="none" strike="noStrike" dirty="0">
                <a:latin typeface="나눔바른고딕OTF"/>
                <a:ea typeface="나눔바른고딕OTF"/>
              </a:rPr>
              <a:t>파일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pic>
        <p:nvPicPr>
          <p:cNvPr id="43" name="그림 4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816295" y="440704"/>
            <a:ext cx="2143327" cy="244498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45" name="그림 44"/>
          <p:cNvPicPr/>
          <p:nvPr/>
        </p:nvPicPr>
        <p:blipFill rotWithShape="1">
          <a:blip r:embed="rId3">
            <a:lum/>
          </a:blip>
          <a:srcRect t="66600" b="7400"/>
          <a:stretch>
            <a:fillRect/>
          </a:stretch>
        </p:blipFill>
        <p:spPr>
          <a:xfrm>
            <a:off x="653431" y="3318768"/>
            <a:ext cx="10580337" cy="197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9D2F2372-A45D-BEDB-7F91-619C953773EC}"/>
              </a:ext>
            </a:extLst>
          </p:cNvPr>
          <p:cNvSpPr txBox="1"/>
          <p:nvPr/>
        </p:nvSpPr>
        <p:spPr>
          <a:xfrm>
            <a:off x="898126" y="2673155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ROA,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ROE, EPS, BPS, DPS, PER,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추출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53AE1077-25D3-1529-4915-5113357CEE7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: https://comp.fnguide.com/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5A7F55E-4374-2F79-EA7E-006038742106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36665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567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환율 데이터 크롤링</a:t>
            </a:r>
          </a:p>
        </p:txBody>
      </p:sp>
      <p:sp>
        <p:nvSpPr>
          <p:cNvPr id="38" name="TextBox 27"/>
          <p:cNvSpPr txBox="1"/>
          <p:nvPr/>
        </p:nvSpPr>
        <p:spPr>
          <a:xfrm>
            <a:off x="986357" y="2185259"/>
            <a:ext cx="97730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 시가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변동률의 데이터가 저장되어 있으며 주식가격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csv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에 있는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컬럼과 동일함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 (Exchange.csv)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567018" y="1628743"/>
            <a:ext cx="223021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월별 환율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5F95F264-99B8-641C-20AE-D4F3251147F0}"/>
              </a:ext>
            </a:extLst>
          </p:cNvPr>
          <p:cNvSpPr txBox="1"/>
          <p:nvPr/>
        </p:nvSpPr>
        <p:spPr>
          <a:xfrm>
            <a:off x="10346399" y="6259560"/>
            <a:ext cx="1613223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: www.investing.com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CC36B-BA67-0D47-9E73-7E4ACBC0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8874408">
            <a:extLst>
              <a:ext uri="{FF2B5EF4-FFF2-40B4-BE49-F238E27FC236}">
                <a16:creationId xmlns:a16="http://schemas.microsoft.com/office/drawing/2014/main" id="{8F29583E-B646-A9F8-051B-F9708994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7"/>
          <a:stretch/>
        </p:blipFill>
        <p:spPr bwMode="auto">
          <a:xfrm>
            <a:off x="601967" y="3166954"/>
            <a:ext cx="10988065" cy="1837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DF0D2799-E893-6C2B-6CED-758459859AD1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97298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주가 데이터 크롤링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DA52AB2-9AAF-3B40-35B9-35EEB899DF5A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pic>
        <p:nvPicPr>
          <p:cNvPr id="4" name="_x408874624">
            <a:extLst>
              <a:ext uri="{FF2B5EF4-FFF2-40B4-BE49-F238E27FC236}">
                <a16:creationId xmlns:a16="http://schemas.microsoft.com/office/drawing/2014/main" id="{0AA21D3C-D2BE-15E7-524E-3B0ED057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96" y="425116"/>
            <a:ext cx="2225594" cy="24449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03393968">
            <a:extLst>
              <a:ext uri="{FF2B5EF4-FFF2-40B4-BE49-F238E27FC236}">
                <a16:creationId xmlns:a16="http://schemas.microsoft.com/office/drawing/2014/main" id="{40D73069-440A-AA49-C386-620AA6A2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68"/>
          <a:stretch/>
        </p:blipFill>
        <p:spPr bwMode="auto">
          <a:xfrm>
            <a:off x="2063839" y="3104709"/>
            <a:ext cx="7684757" cy="260470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7">
            <a:extLst>
              <a:ext uri="{FF2B5EF4-FFF2-40B4-BE49-F238E27FC236}">
                <a16:creationId xmlns:a16="http://schemas.microsoft.com/office/drawing/2014/main" id="{BEE86921-8601-5FF7-AF7D-B305C45E37C1}"/>
              </a:ext>
            </a:extLst>
          </p:cNvPr>
          <p:cNvSpPr txBox="1"/>
          <p:nvPr/>
        </p:nvSpPr>
        <p:spPr>
          <a:xfrm>
            <a:off x="986357" y="2185259"/>
            <a:ext cx="8325283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각 종별로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1996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년 부터 현재까지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휴장 날짜를 제외한 주식가격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저장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전일비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 순으로 저장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(ex : samsung.csv)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4D420622-AA7A-21C4-AFDD-4B4F5C511BB2}"/>
              </a:ext>
            </a:extLst>
          </p:cNvPr>
          <p:cNvSpPr txBox="1"/>
          <p:nvPr/>
        </p:nvSpPr>
        <p:spPr>
          <a:xfrm>
            <a:off x="567018" y="1628743"/>
            <a:ext cx="283150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주식 가격 데이터 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(csv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파일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)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1399639" y="1129536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필요 라이브러리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08875992">
            <a:extLst>
              <a:ext uri="{FF2B5EF4-FFF2-40B4-BE49-F238E27FC236}">
                <a16:creationId xmlns:a16="http://schemas.microsoft.com/office/drawing/2014/main" id="{BE3451CA-941E-BD4E-FEDD-CA7C9541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913761"/>
            <a:ext cx="2796385" cy="117303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8">
            <a:extLst>
              <a:ext uri="{FF2B5EF4-FFF2-40B4-BE49-F238E27FC236}">
                <a16:creationId xmlns:a16="http://schemas.microsoft.com/office/drawing/2014/main" id="{F74DE174-BF55-BF96-D7B5-1609C1DC75FE}"/>
              </a:ext>
            </a:extLst>
          </p:cNvPr>
          <p:cNvSpPr txBox="1"/>
          <p:nvPr/>
        </p:nvSpPr>
        <p:spPr>
          <a:xfrm>
            <a:off x="5422998" y="1129536"/>
            <a:ext cx="128260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정규화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055" name="_x408874552">
            <a:extLst>
              <a:ext uri="{FF2B5EF4-FFF2-40B4-BE49-F238E27FC236}">
                <a16:creationId xmlns:a16="http://schemas.microsoft.com/office/drawing/2014/main" id="{A17166AC-4134-54C1-80AE-A7510AFF3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44" y="1742414"/>
            <a:ext cx="5311837" cy="197545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id="{27632C3F-9DE9-ED0A-51C9-3131D98A37DF}"/>
              </a:ext>
            </a:extLst>
          </p:cNvPr>
          <p:cNvSpPr txBox="1"/>
          <p:nvPr/>
        </p:nvSpPr>
        <p:spPr>
          <a:xfrm>
            <a:off x="2943459" y="3717872"/>
            <a:ext cx="629568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Stock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클래스 → 환율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정규화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</a:t>
            </a:r>
            <a:r>
              <a:rPr kumimoji="0" lang="en-US" altLang="ko-KR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종목코드 입력 함수가 있음 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057" name="_x408875920">
            <a:extLst>
              <a:ext uri="{FF2B5EF4-FFF2-40B4-BE49-F238E27FC236}">
                <a16:creationId xmlns:a16="http://schemas.microsoft.com/office/drawing/2014/main" id="{71020D20-B047-A017-6B32-959C328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35399"/>
            <a:ext cx="8534399" cy="16801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943844" y="1098243"/>
            <a:ext cx="205984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exchangeRate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함수</a:t>
            </a:r>
            <a:endParaRPr kumimoji="0" lang="en-US" altLang="ko-KR" sz="150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408874480">
            <a:extLst>
              <a:ext uri="{FF2B5EF4-FFF2-40B4-BE49-F238E27FC236}">
                <a16:creationId xmlns:a16="http://schemas.microsoft.com/office/drawing/2014/main" id="{B2911782-658D-2A8E-0DBC-9080FA59A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59" y="2277895"/>
            <a:ext cx="9786282" cy="371142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7">
            <a:extLst>
              <a:ext uri="{FF2B5EF4-FFF2-40B4-BE49-F238E27FC236}">
                <a16:creationId xmlns:a16="http://schemas.microsoft.com/office/drawing/2014/main" id="{292D2F1E-0B0B-A7FA-19BC-ABF68FEA74FD}"/>
              </a:ext>
            </a:extLst>
          </p:cNvPr>
          <p:cNvSpPr txBox="1"/>
          <p:nvPr/>
        </p:nvSpPr>
        <p:spPr>
          <a:xfrm>
            <a:off x="1933357" y="1637655"/>
            <a:ext cx="83252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환율 정보가 담긴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Exchange.csv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파일을 호출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L2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정규화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40461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1399639" y="1129536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showChart</a:t>
            </a: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08875704">
            <a:extLst>
              <a:ext uri="{FF2B5EF4-FFF2-40B4-BE49-F238E27FC236}">
                <a16:creationId xmlns:a16="http://schemas.microsoft.com/office/drawing/2014/main" id="{8B7ADC15-18E3-8409-4CCC-8F341B1E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77" y="2140585"/>
            <a:ext cx="7613623" cy="358787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0298F301-2C70-CA03-8DE0-EA3D78DEAAF3}"/>
              </a:ext>
            </a:extLst>
          </p:cNvPr>
          <p:cNvSpPr txBox="1"/>
          <p:nvPr/>
        </p:nvSpPr>
        <p:spPr>
          <a:xfrm>
            <a:off x="2412678" y="1603226"/>
            <a:ext cx="3907911" cy="42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재무제표을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하여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table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로 표현하는 함수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864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1057407" y="953717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-150" normalizeH="0" baseline="0">
                <a:solidFill>
                  <a:srgbClr val="1D1C1C"/>
                </a:solidFill>
                <a:latin typeface="나눔바른고딕OTF"/>
                <a:ea typeface="나눔바른고딕OTF"/>
              </a:rPr>
              <a:t>Idx</a:t>
            </a:r>
            <a:r>
              <a:rPr lang="en-US" altLang="ko-KR" sz="2000" spc="-150">
                <a:solidFill>
                  <a:srgbClr val="1D1C1C"/>
                </a:solidFill>
                <a:latin typeface="나눔바른고딕OTF"/>
                <a:ea typeface="나눔바른고딕OTF"/>
              </a:rPr>
              <a:t>Norm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08874264">
            <a:extLst>
              <a:ext uri="{FF2B5EF4-FFF2-40B4-BE49-F238E27FC236}">
                <a16:creationId xmlns:a16="http://schemas.microsoft.com/office/drawing/2014/main" id="{864F0989-BE58-D573-CC7E-56A17E6A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7" y="1683385"/>
            <a:ext cx="10526364" cy="466928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FE9C9168-A658-A9DC-0B35-56E752663174}"/>
              </a:ext>
            </a:extLst>
          </p:cNvPr>
          <p:cNvSpPr txBox="1"/>
          <p:nvPr/>
        </p:nvSpPr>
        <p:spPr>
          <a:xfrm>
            <a:off x="2558197" y="1171966"/>
            <a:ext cx="903944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재무제표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(ROA, ROE, EPS, BPS, DPS, PER, PBR)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각 항목당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2018.12 ~ 2023.12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의 데이터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6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항목 호출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정규화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985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644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추출 코드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334510" y="1149369"/>
            <a:ext cx="179518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inputCode</a:t>
            </a: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FE9C9168-A658-A9DC-0B35-56E752663174}"/>
              </a:ext>
            </a:extLst>
          </p:cNvPr>
          <p:cNvSpPr txBox="1"/>
          <p:nvPr/>
        </p:nvSpPr>
        <p:spPr>
          <a:xfrm>
            <a:off x="1659974" y="3031247"/>
            <a:ext cx="2020167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실행 결과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(ex : 001570)</a:t>
            </a:r>
          </a:p>
        </p:txBody>
      </p:sp>
      <p:pic>
        <p:nvPicPr>
          <p:cNvPr id="10243" name="_x408876136">
            <a:extLst>
              <a:ext uri="{FF2B5EF4-FFF2-40B4-BE49-F238E27FC236}">
                <a16:creationId xmlns:a16="http://schemas.microsoft.com/office/drawing/2014/main" id="{D2FEEDEA-5A16-C994-7AE5-F5878695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0" y="1809404"/>
            <a:ext cx="3663984" cy="97536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_x408875920">
            <a:extLst>
              <a:ext uri="{FF2B5EF4-FFF2-40B4-BE49-F238E27FC236}">
                <a16:creationId xmlns:a16="http://schemas.microsoft.com/office/drawing/2014/main" id="{0E56DEBC-5FA2-F838-3256-0BD16350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10" y="3613233"/>
            <a:ext cx="2615184" cy="59436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_x408875632">
            <a:extLst>
              <a:ext uri="{FF2B5EF4-FFF2-40B4-BE49-F238E27FC236}">
                <a16:creationId xmlns:a16="http://schemas.microsoft.com/office/drawing/2014/main" id="{DDA8E5CE-3121-93D2-D5D4-CDCA3FE7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7700"/>
            <a:ext cx="5387872" cy="58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26FD9E8-7DD9-AAAF-D7AC-9C9984FA166D}"/>
              </a:ext>
            </a:extLst>
          </p:cNvPr>
          <p:cNvSpPr/>
          <p:nvPr/>
        </p:nvSpPr>
        <p:spPr>
          <a:xfrm>
            <a:off x="4345858" y="3696893"/>
            <a:ext cx="1278194" cy="42704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485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모델 제작 및 학습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5DF22BA-4053-29F8-DFC4-251D24D0AD3B}"/>
              </a:ext>
            </a:extLst>
          </p:cNvPr>
          <p:cNvSpPr txBox="1"/>
          <p:nvPr/>
        </p:nvSpPr>
        <p:spPr>
          <a:xfrm>
            <a:off x="104775" y="339102"/>
            <a:ext cx="1559430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0172" y="2705725"/>
            <a:ext cx="295465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분석 </a:t>
            </a: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&amp;</a:t>
            </a: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839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모델의 성능 최적화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분석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4154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기존 예측 모델과 비교</a:t>
            </a:r>
            <a:endParaRPr lang="ko-KR" altLang="en-US" sz="4000" b="1" spc="-300" dirty="0">
              <a:solidFill>
                <a:schemeClr val="accent4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A1960-8222-7FDF-2459-7A774D7C91B5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분석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8" y="273049"/>
            <a:ext cx="35936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F4570-7B94-8C47-467E-172E11B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063483"/>
            <a:ext cx="8537575" cy="50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90F94C5F-80C6-32FB-EE82-D8730AFFD442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분석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639" y="2705725"/>
            <a:ext cx="396134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5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C5F80-82F8-298F-587F-99BB70866A1A}"/>
              </a:ext>
            </a:extLst>
          </p:cNvPr>
          <p:cNvSpPr txBox="1"/>
          <p:nvPr/>
        </p:nvSpPr>
        <p:spPr>
          <a:xfrm>
            <a:off x="2006845" y="4229220"/>
            <a:ext cx="85975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 dirty="0">
                <a:latin typeface="나눔바른고딕OTF"/>
                <a:ea typeface="나눔바른고딕OTF"/>
              </a:rPr>
              <a:t>주식 투자의 모든 것을 모델을 통해 알 수 있진 않지만</a:t>
            </a:r>
            <a:r>
              <a:rPr lang="en-US" altLang="ko-KR" sz="1500" dirty="0"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latin typeface="나눔바른고딕OTF"/>
                <a:ea typeface="나눔바른고딕OTF"/>
              </a:rPr>
              <a:t>참고 할 만한 훌륭한 지표가 될 것이다</a:t>
            </a:r>
            <a:r>
              <a:rPr lang="en-US" altLang="ko-KR" sz="1500" dirty="0">
                <a:latin typeface="나눔바른고딕OTF"/>
                <a:ea typeface="나눔바른고딕OTF"/>
              </a:rPr>
              <a:t>. </a:t>
            </a:r>
          </a:p>
          <a:p>
            <a:pPr algn="just">
              <a:defRPr/>
            </a:pPr>
            <a:r>
              <a:rPr lang="ko-KR" altLang="en-US" sz="1500" dirty="0">
                <a:latin typeface="나눔바른고딕OTF"/>
                <a:ea typeface="나눔바른고딕OTF"/>
              </a:rPr>
              <a:t>주식 투자 뿐만 아니라 가격 물가 데이터에도 활용하여  </a:t>
            </a:r>
            <a:endParaRPr lang="en-US" altLang="ko-KR" sz="1500" dirty="0">
              <a:latin typeface="나눔바른고딕OTF"/>
              <a:ea typeface="나눔바른고딕OTF"/>
            </a:endParaRPr>
          </a:p>
          <a:p>
            <a:pPr algn="just">
              <a:defRPr/>
            </a:pPr>
            <a:r>
              <a:rPr lang="ko-KR" altLang="en-US" sz="1500" dirty="0">
                <a:latin typeface="나눔바른고딕OTF"/>
                <a:ea typeface="나눔바른고딕OTF"/>
              </a:rPr>
              <a:t>인공지능을 활용한 주식 예측 프로그램은 투자에 대한 손실 책임 판단의 어려움</a:t>
            </a:r>
            <a:r>
              <a:rPr lang="en-US" altLang="ko-KR" sz="1500" dirty="0"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latin typeface="나눔바른고딕OTF"/>
                <a:ea typeface="나눔바른고딕OTF"/>
              </a:rPr>
              <a:t>정확도 등의 여러 문제점이 있다</a:t>
            </a:r>
            <a:r>
              <a:rPr lang="en-US" altLang="ko-KR" sz="1500" dirty="0">
                <a:latin typeface="나눔바른고딕OTF"/>
                <a:ea typeface="나눔바른고딕OTF"/>
              </a:rPr>
              <a:t>.</a:t>
            </a:r>
          </a:p>
          <a:p>
            <a:pPr algn="just">
              <a:defRPr/>
            </a:pPr>
            <a:r>
              <a:rPr lang="ko-KR" altLang="en-US" sz="1500" dirty="0">
                <a:latin typeface="나눔바른고딕OTF"/>
                <a:ea typeface="나눔바른고딕OTF"/>
              </a:rPr>
              <a:t>하지만 </a:t>
            </a:r>
            <a:r>
              <a:rPr lang="ko-KR" altLang="en-US" sz="1500" dirty="0" err="1">
                <a:latin typeface="나눔바른고딕OTF"/>
                <a:ea typeface="나눔바른고딕OTF"/>
              </a:rPr>
              <a:t>글러벌</a:t>
            </a:r>
            <a:r>
              <a:rPr lang="ko-KR" altLang="en-US" sz="1500" dirty="0">
                <a:latin typeface="나눔바른고딕OTF"/>
                <a:ea typeface="나눔바른고딕OTF"/>
              </a:rPr>
              <a:t> </a:t>
            </a:r>
            <a:r>
              <a:rPr lang="ko-KR" altLang="en-US" sz="1500" dirty="0" err="1">
                <a:latin typeface="나눔바른고딕OTF"/>
                <a:ea typeface="나눔바른고딕OTF"/>
              </a:rPr>
              <a:t>로보어드바이저</a:t>
            </a:r>
            <a:r>
              <a:rPr lang="ko-KR" altLang="en-US" sz="1500" dirty="0">
                <a:latin typeface="나눔바른고딕OTF"/>
                <a:ea typeface="나눔바른고딕OTF"/>
              </a:rPr>
              <a:t> 시장은 </a:t>
            </a:r>
            <a:r>
              <a:rPr lang="en-US" altLang="ko-KR" sz="1500" dirty="0">
                <a:latin typeface="나눔바른고딕OTF"/>
                <a:ea typeface="나눔바른고딕OTF"/>
              </a:rPr>
              <a:t>2</a:t>
            </a:r>
            <a:r>
              <a:rPr lang="ko-KR" altLang="en-US" sz="1500" dirty="0">
                <a:latin typeface="나눔바른고딕OTF"/>
                <a:ea typeface="나눔바른고딕OTF"/>
              </a:rPr>
              <a:t>조 </a:t>
            </a:r>
            <a:r>
              <a:rPr lang="en-US" altLang="ko-KR" sz="1500" dirty="0">
                <a:latin typeface="나눔바른고딕OTF"/>
                <a:ea typeface="나눔바른고딕OTF"/>
              </a:rPr>
              <a:t>5500</a:t>
            </a:r>
            <a:r>
              <a:rPr lang="ko-KR" altLang="en-US" sz="1500" dirty="0">
                <a:latin typeface="나눔바른고딕OTF"/>
                <a:ea typeface="나눔바른고딕OTF"/>
              </a:rPr>
              <a:t>억원이 넘는 규모로 성장할 것으로 예측되고 있다</a:t>
            </a:r>
            <a:r>
              <a:rPr lang="en-US" altLang="ko-KR" sz="1500" dirty="0">
                <a:latin typeface="나눔바른고딕OTF"/>
                <a:ea typeface="나눔바른고딕OTF"/>
              </a:rPr>
              <a:t>. </a:t>
            </a:r>
            <a:r>
              <a:rPr lang="ko-KR" altLang="en-US" sz="1500" dirty="0">
                <a:latin typeface="나눔바른고딕OTF"/>
                <a:ea typeface="나눔바른고딕OTF"/>
              </a:rPr>
              <a:t>이런 확장된 진출이 예상되는 만큼 미래의 자산관리에 많이 활용 될 것으로 본다</a:t>
            </a:r>
            <a:endParaRPr lang="en-US" altLang="ko-KR" sz="1500" dirty="0">
              <a:latin typeface="나눔바른고딕OTF"/>
              <a:ea typeface="나눔바른고딕OT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0FBA7-75CB-FD78-65DF-7FEDFF1B54F7}"/>
              </a:ext>
            </a:extLst>
          </p:cNvPr>
          <p:cNvSpPr txBox="1"/>
          <p:nvPr/>
        </p:nvSpPr>
        <p:spPr>
          <a:xfrm>
            <a:off x="1587500" y="3629055"/>
            <a:ext cx="2069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기대효과   및  활용분야</a:t>
            </a:r>
            <a:endParaRPr lang="ko-KR" altLang="en-US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"/>
          <p:cNvSpPr/>
          <p:nvPr/>
        </p:nvSpPr>
        <p:spPr>
          <a:xfrm>
            <a:off x="861435" y="199990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6" name="모서리가 둥근 직사각형 31"/>
          <p:cNvSpPr/>
          <p:nvPr/>
        </p:nvSpPr>
        <p:spPr>
          <a:xfrm>
            <a:off x="861435" y="1999909"/>
            <a:ext cx="469889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93%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39" name="다이아몬드 17"/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0" name="모서리가 둥근 직사각형 16"/>
          <p:cNvSpPr/>
          <p:nvPr/>
        </p:nvSpPr>
        <p:spPr>
          <a:xfrm>
            <a:off x="861435" y="286118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1" name="모서리가 둥근 직사각형 32"/>
          <p:cNvSpPr/>
          <p:nvPr/>
        </p:nvSpPr>
        <p:spPr>
          <a:xfrm>
            <a:off x="861436" y="2861186"/>
            <a:ext cx="4014835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84%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4" name="다이아몬드 23"/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5" name="모서리가 둥근 직사각형 18"/>
          <p:cNvSpPr/>
          <p:nvPr/>
        </p:nvSpPr>
        <p:spPr>
          <a:xfrm>
            <a:off x="861435" y="372368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6" name="모서리가 둥근 직사각형 34"/>
          <p:cNvSpPr/>
          <p:nvPr/>
        </p:nvSpPr>
        <p:spPr>
          <a:xfrm>
            <a:off x="861436" y="3723689"/>
            <a:ext cx="2646710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7" name="TextBox 26"/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61%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49" name="다이아몬드 28"/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0" name="모서리가 둥근 직사각형 19"/>
          <p:cNvSpPr/>
          <p:nvPr/>
        </p:nvSpPr>
        <p:spPr>
          <a:xfrm>
            <a:off x="861435" y="4587676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1" name="모서리가 둥근 직사각형 35"/>
          <p:cNvSpPr/>
          <p:nvPr/>
        </p:nvSpPr>
        <p:spPr>
          <a:xfrm>
            <a:off x="861436" y="4584966"/>
            <a:ext cx="1953527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47%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4" name="다이아몬드 33"/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5" name="모서리가 둥근 직사각형 21"/>
          <p:cNvSpPr/>
          <p:nvPr/>
        </p:nvSpPr>
        <p:spPr>
          <a:xfrm>
            <a:off x="861435" y="5447469"/>
            <a:ext cx="5319113" cy="341578"/>
          </a:xfrm>
          <a:prstGeom prst="roundRect">
            <a:avLst>
              <a:gd name="adj" fmla="val 16667"/>
            </a:avLst>
          </a:prstGeom>
          <a:solidFill>
            <a:srgbClr val="DADADA">
              <a:alpha val="698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6" name="모서리가 둥근 직사각형 37"/>
          <p:cNvSpPr/>
          <p:nvPr/>
        </p:nvSpPr>
        <p:spPr>
          <a:xfrm>
            <a:off x="861436" y="5447469"/>
            <a:ext cx="567161" cy="341578"/>
          </a:xfrm>
          <a:prstGeom prst="roundRect">
            <a:avLst>
              <a:gd name="adj" fmla="val 16667"/>
            </a:avLst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57" name="TextBox 36"/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5F5F5D"/>
                </a:solidFill>
                <a:latin typeface="Pretendard ExtraBold"/>
                <a:ea typeface="Pretendard ExtraBold"/>
              </a:rPr>
              <a:t>12%</a:t>
            </a:r>
            <a:endParaRPr kumimoji="0" lang="ko-KR" altLang="en-US" sz="2000" b="1" i="0" u="none" strike="noStrike" kern="1200" cap="none" spc="0" normalizeH="0" baseline="0">
              <a:solidFill>
                <a:srgbClr val="5F5F5D"/>
              </a:solidFill>
              <a:latin typeface="Pretendard ExtraBold"/>
              <a:ea typeface="Pretendard ExtraBold"/>
            </a:endParaRPr>
          </a:p>
        </p:txBody>
      </p:sp>
      <p:sp>
        <p:nvSpPr>
          <p:cNvPr id="58" name="TextBox 37"/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5D5B5B"/>
                </a:solidFill>
                <a:latin typeface="Pretendard ExtraBold"/>
                <a:ea typeface="Pretendard ExtraBold"/>
              </a:rPr>
              <a:t>Lorem Ipsum is simply dummy text of the printing and typesetting industry. </a:t>
            </a:r>
            <a:endParaRPr kumimoji="0" lang="ko-KR" altLang="en-US" sz="800" b="0" i="0" u="none" strike="noStrike" kern="1200" cap="none" spc="0" normalizeH="0" baseline="0">
              <a:solidFill>
                <a:srgbClr val="5D5B5B"/>
              </a:solidFill>
              <a:latin typeface="Pretendard ExtraBold"/>
              <a:ea typeface="Pretendard ExtraBold"/>
            </a:endParaRPr>
          </a:p>
        </p:txBody>
      </p:sp>
      <p:sp>
        <p:nvSpPr>
          <p:cNvPr id="59" name="다이아몬드 38"/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444A5-46B7-158C-B7FD-3A2807F08806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340958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>
                <a:solidFill>
                  <a:schemeClr val="accent4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">
            <a:extLst>
              <a:ext uri="{FF2B5EF4-FFF2-40B4-BE49-F238E27FC236}">
                <a16:creationId xmlns:a16="http://schemas.microsoft.com/office/drawing/2014/main" id="{B4A1C8AB-C2D3-D6FC-3209-30EFBB03FC10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향후 개발 가능성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399" y="330200"/>
            <a:ext cx="403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향후 개발 가능성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9154" y="1372320"/>
            <a:ext cx="5206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프로젝트 주제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</a:t>
            </a: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</a:t>
            </a:r>
            <a:endParaRPr lang="ko-KR" altLang="en-US" sz="2000" b="1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4"/>
          <p:cNvSpPr txBox="1"/>
          <p:nvPr/>
        </p:nvSpPr>
        <p:spPr>
          <a:xfrm>
            <a:off x="1676399" y="273049"/>
            <a:ext cx="3821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1.1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개발 배경</a:t>
            </a:r>
          </a:p>
        </p:txBody>
      </p:sp>
      <p:sp>
        <p:nvSpPr>
          <p:cNvPr id="40" name="TextBox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6D0AC6-B52E-577F-B327-256EF9F6BBAD}"/>
              </a:ext>
            </a:extLst>
          </p:cNvPr>
          <p:cNvGrpSpPr/>
          <p:nvPr/>
        </p:nvGrpSpPr>
        <p:grpSpPr>
          <a:xfrm>
            <a:off x="499154" y="2559147"/>
            <a:ext cx="5206912" cy="2085790"/>
            <a:chOff x="499154" y="2559147"/>
            <a:chExt cx="5206912" cy="2085790"/>
          </a:xfrm>
        </p:grpSpPr>
        <p:sp>
          <p:nvSpPr>
            <p:cNvPr id="29" name="TextBox 28"/>
            <p:cNvSpPr txBox="1"/>
            <p:nvPr/>
          </p:nvSpPr>
          <p:spPr>
            <a:xfrm>
              <a:off x="499154" y="2559147"/>
              <a:ext cx="19262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b="1" spc="-150" dirty="0">
                  <a:solidFill>
                    <a:schemeClr val="tx1">
                      <a:lumMod val="50000"/>
                    </a:schemeClr>
                  </a:solidFill>
                  <a:latin typeface="나눔바른고딕OTF"/>
                  <a:ea typeface="나눔바른고딕OTF"/>
                </a:rPr>
                <a:t>프로젝트 선정 배경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3172AF7-081C-EADB-3D7E-9C889A479513}"/>
                </a:ext>
              </a:extLst>
            </p:cNvPr>
            <p:cNvSpPr txBox="1"/>
            <p:nvPr/>
          </p:nvSpPr>
          <p:spPr>
            <a:xfrm>
              <a:off x="499154" y="3167609"/>
              <a:ext cx="520691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500" dirty="0">
                  <a:latin typeface="나눔바른고딕OTF"/>
                  <a:ea typeface="나눔바른고딕OTF"/>
                </a:rPr>
                <a:t> 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2022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년 최근의 트렌드로써 주식이 열풍이었다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또한 컴퓨터 기술의 관심도는 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90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년 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IT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버블 이후 가장 큰 화두다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. </a:t>
              </a:r>
            </a:p>
            <a:p>
              <a:pPr algn="just">
                <a:defRPr/>
              </a:pPr>
              <a:r>
                <a:rPr lang="ko-KR" altLang="en-US" sz="1500" dirty="0">
                  <a:latin typeface="나눔바른고딕OTF"/>
                  <a:ea typeface="나눔바른고딕OTF"/>
                </a:rPr>
                <a:t>팀원들의 주식 관심도도 높고 인공지능의 활용도를 생각하여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서로 접목 하자는 의견이 나왔다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.</a:t>
              </a:r>
            </a:p>
            <a:p>
              <a:pPr algn="just">
                <a:defRPr/>
              </a:pPr>
              <a:r>
                <a:rPr lang="ko-KR" altLang="en-US" sz="1500" dirty="0">
                  <a:latin typeface="나눔바른고딕OTF"/>
                  <a:ea typeface="나눔바른고딕OTF"/>
                </a:rPr>
                <a:t>그리하여 장기적으로 주가의 등락률을 예측하는 프로그램을 만들자는 프로젝트를 진행하게 되었다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.</a:t>
              </a:r>
            </a:p>
          </p:txBody>
        </p:sp>
      </p:grpSp>
      <p:pic>
        <p:nvPicPr>
          <p:cNvPr id="12" name="그림 11" descr="텍스트, 실내, 전자기기이(가) 표시된 사진&#10;&#10;자동 생성된 설명">
            <a:extLst>
              <a:ext uri="{FF2B5EF4-FFF2-40B4-BE49-F238E27FC236}">
                <a16:creationId xmlns:a16="http://schemas.microsoft.com/office/drawing/2014/main" id="{BFE1204E-19E0-3F9F-D4B7-C2045C57D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8972"/>
            <a:ext cx="5709920" cy="428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spc="-300">
                <a:latin typeface="+mj-ea"/>
                <a:ea typeface="+mj-ea"/>
              </a:rPr>
              <a:t>키워드를 입력하세요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"/>
          <p:cNvSpPr txBox="1"/>
          <p:nvPr/>
        </p:nvSpPr>
        <p:spPr>
          <a:xfrm>
            <a:off x="1676399" y="273049"/>
            <a:ext cx="3821755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구상</a:t>
            </a:r>
          </a:p>
        </p:txBody>
      </p:sp>
      <p:sp>
        <p:nvSpPr>
          <p:cNvPr id="84" name="직사각형 7"/>
          <p:cNvSpPr/>
          <p:nvPr/>
        </p:nvSpPr>
        <p:spPr>
          <a:xfrm>
            <a:off x="1086539" y="1221850"/>
            <a:ext cx="4902200" cy="2235195"/>
          </a:xfrm>
          <a:prstGeom prst="rect">
            <a:avLst/>
          </a:prstGeom>
          <a:solidFill>
            <a:srgbClr val="BEB7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5" name="직사각형 9"/>
          <p:cNvSpPr/>
          <p:nvPr/>
        </p:nvSpPr>
        <p:spPr>
          <a:xfrm>
            <a:off x="6217339" y="1221849"/>
            <a:ext cx="4902200" cy="2235195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6" name="직사각형 10"/>
          <p:cNvSpPr/>
          <p:nvPr/>
        </p:nvSpPr>
        <p:spPr>
          <a:xfrm>
            <a:off x="1086539" y="3654115"/>
            <a:ext cx="4902200" cy="2235195"/>
          </a:xfrm>
          <a:prstGeom prst="rect">
            <a:avLst/>
          </a:prstGeom>
          <a:solidFill>
            <a:srgbClr val="7C7C7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6217339" y="3654114"/>
            <a:ext cx="4902200" cy="2235195"/>
          </a:xfrm>
          <a:prstGeom prst="rect">
            <a:avLst/>
          </a:prstGeom>
          <a:solidFill>
            <a:srgbClr val="E5E2E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8" name="직사각형 12"/>
          <p:cNvSpPr/>
          <p:nvPr/>
        </p:nvSpPr>
        <p:spPr>
          <a:xfrm>
            <a:off x="5379139" y="2864227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5433060" y="2874694"/>
            <a:ext cx="354330" cy="447626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1</a:t>
            </a:r>
          </a:p>
        </p:txBody>
      </p:sp>
      <p:sp>
        <p:nvSpPr>
          <p:cNvPr id="90" name="직사각형 14"/>
          <p:cNvSpPr/>
          <p:nvPr/>
        </p:nvSpPr>
        <p:spPr>
          <a:xfrm>
            <a:off x="10511082" y="2843352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10569872" y="2858838"/>
            <a:ext cx="354329" cy="452132"/>
          </a:xfrm>
          <a:prstGeom prst="rect">
            <a:avLst/>
          </a:prstGeom>
          <a:solidFill>
            <a:srgbClr val="D9D9D9">
              <a:alpha val="10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2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377987" y="5287810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3" name="TextBox 17"/>
          <p:cNvSpPr txBox="1"/>
          <p:nvPr/>
        </p:nvSpPr>
        <p:spPr>
          <a:xfrm>
            <a:off x="5452110" y="5307802"/>
            <a:ext cx="35433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3</a:t>
            </a:r>
          </a:p>
        </p:txBody>
      </p:sp>
      <p:sp>
        <p:nvSpPr>
          <p:cNvPr id="94" name="직사각형 18"/>
          <p:cNvSpPr/>
          <p:nvPr/>
        </p:nvSpPr>
        <p:spPr>
          <a:xfrm>
            <a:off x="10516618" y="5287809"/>
            <a:ext cx="482600" cy="482600"/>
          </a:xfrm>
          <a:prstGeom prst="rect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6D6868"/>
              </a:solidFill>
              <a:latin typeface="Montserrat SemiBold"/>
              <a:ea typeface="Pretendard"/>
              <a:cs typeface="Montserrat SemiBold"/>
            </a:endParaRPr>
          </a:p>
        </p:txBody>
      </p:sp>
      <p:sp>
        <p:nvSpPr>
          <p:cNvPr id="95" name="TextBox 19"/>
          <p:cNvSpPr txBox="1"/>
          <p:nvPr/>
        </p:nvSpPr>
        <p:spPr>
          <a:xfrm>
            <a:off x="10586086" y="5298276"/>
            <a:ext cx="362400" cy="461665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6D6868"/>
                </a:solidFill>
                <a:latin typeface="Montserrat SemiBold"/>
                <a:ea typeface="Pretendard"/>
                <a:cs typeface="Montserrat SemiBold"/>
              </a:rPr>
              <a:t>4</a:t>
            </a:r>
          </a:p>
        </p:txBody>
      </p:sp>
      <p:sp>
        <p:nvSpPr>
          <p:cNvPr id="97" name="TextBox 21"/>
          <p:cNvSpPr txBox="1"/>
          <p:nvPr/>
        </p:nvSpPr>
        <p:spPr>
          <a:xfrm>
            <a:off x="6442707" y="1594934"/>
            <a:ext cx="4116282" cy="146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주식 예측에 성능이 좋은 모델 선택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선정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FFFFFF"/>
                </a:solidFill>
                <a:latin typeface="나눔바른고딕OTF"/>
                <a:ea typeface="나눔바른고딕OTF"/>
              </a:rPr>
              <a:t>투자 예측 중 어느 값을 결과로 할지</a:t>
            </a:r>
          </a:p>
        </p:txBody>
      </p:sp>
      <p:sp>
        <p:nvSpPr>
          <p:cNvPr id="98" name="TextBox 22"/>
          <p:cNvSpPr txBox="1"/>
          <p:nvPr/>
        </p:nvSpPr>
        <p:spPr>
          <a:xfrm>
            <a:off x="1311193" y="3803967"/>
            <a:ext cx="2914097" cy="1918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인풋 데이터 기간 범위 선정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</a:t>
            </a:r>
            <a:r>
              <a:rPr kumimoji="0" lang="ko-KR" altLang="en-US" sz="2000" b="1" i="0" u="none" strike="noStrike" kern="1200" cap="none" spc="-150" normalizeH="0" baseline="0" dirty="0" err="1">
                <a:solidFill>
                  <a:srgbClr val="FFFFFF"/>
                </a:solidFill>
                <a:latin typeface="나눔바른고딕OTF"/>
                <a:ea typeface="나눔바른고딕OTF"/>
              </a:rPr>
              <a:t>크롤링</a:t>
            </a:r>
            <a:endParaRPr kumimoji="0" lang="ko-KR" altLang="en-US" sz="2000" b="1" i="0" u="none" strike="noStrike" kern="1200" cap="none" spc="-150" normalizeH="0" baseline="0" dirty="0">
              <a:solidFill>
                <a:srgbClr val="FFFFFF"/>
              </a:solidFill>
              <a:latin typeface="나눔바른고딕OTF"/>
              <a:ea typeface="나눔바른고딕OTF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데이터 </a:t>
            </a:r>
            <a:r>
              <a:rPr kumimoji="0" lang="ko-KR" altLang="en-US" sz="2000" b="1" i="0" u="none" strike="noStrike" kern="1200" cap="none" spc="-150" normalizeH="0" baseline="0" dirty="0" err="1">
                <a:solidFill>
                  <a:srgbClr val="FFFFFF"/>
                </a:solidFill>
                <a:latin typeface="나눔바른고딕OTF"/>
                <a:ea typeface="나눔바른고딕OTF"/>
              </a:rPr>
              <a:t>전처리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정규화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모델 설계 및 제작</a:t>
            </a:r>
          </a:p>
        </p:txBody>
      </p:sp>
      <p:sp>
        <p:nvSpPr>
          <p:cNvPr id="99" name="TextBox 23"/>
          <p:cNvSpPr txBox="1"/>
          <p:nvPr/>
        </p:nvSpPr>
        <p:spPr>
          <a:xfrm>
            <a:off x="6444126" y="3810653"/>
            <a:ext cx="4066956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모델 결과 값 분석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기존 예측 모델 결과와 비교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web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구현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 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결과 연동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(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분석 내용 정리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)</a:t>
            </a: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ppt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&amp;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6D6868"/>
                </a:solidFill>
                <a:latin typeface="나눔바른고딕OTF"/>
                <a:ea typeface="나눔바른고딕OTF"/>
              </a:rPr>
              <a:t> 보고서 제작</a:t>
            </a:r>
          </a:p>
        </p:txBody>
      </p:sp>
      <p:sp>
        <p:nvSpPr>
          <p:cNvPr id="101" name="TextBox 20"/>
          <p:cNvSpPr txBox="1"/>
          <p:nvPr/>
        </p:nvSpPr>
        <p:spPr>
          <a:xfrm>
            <a:off x="1314028" y="1624521"/>
            <a:ext cx="3515591" cy="146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주식 투자에 영향을 주는 요소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단기 투자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장기투자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우량주 </a:t>
            </a:r>
            <a:r>
              <a:rPr kumimoji="0" lang="en-US" altLang="ko-KR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vs</a:t>
            </a:r>
            <a:r>
              <a:rPr kumimoji="0" lang="ko-KR" altLang="en-US" sz="2000" b="1" i="0" u="none" strike="noStrike" kern="1200" cap="none" spc="-150" normalizeH="0" baseline="0" dirty="0">
                <a:solidFill>
                  <a:srgbClr val="FFFFFF"/>
                </a:solidFill>
                <a:latin typeface="나눔바른고딕OTF"/>
                <a:ea typeface="나눔바른고딕OTF"/>
              </a:rPr>
              <a:t> 유망주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279E82D-2C66-45FC-14CA-103017CEB1FA}"/>
              </a:ext>
            </a:extLst>
          </p:cNvPr>
          <p:cNvSpPr txBox="1"/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요구 분석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>
            <a:spLocks/>
          </p:cNvSpPr>
          <p:nvPr/>
        </p:nvSpPr>
        <p:spPr>
          <a:xfrm>
            <a:off x="682100" y="1123326"/>
            <a:ext cx="797028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흠</a:t>
            </a:r>
            <a:r>
              <a:rPr lang="en-US" altLang="ko-KR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..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E816496A-6FBA-6166-8DAC-B1323E960DBD}"/>
              </a:ext>
            </a:extLst>
          </p:cNvPr>
          <p:cNvSpPr txBox="1">
            <a:spLocks/>
          </p:cNvSpPr>
          <p:nvPr/>
        </p:nvSpPr>
        <p:spPr>
          <a:xfrm>
            <a:off x="1237809" y="1844936"/>
            <a:ext cx="9720646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주가 정보</a:t>
            </a:r>
            <a:endParaRPr lang="en-US" altLang="ko-KR" sz="1500" b="0" i="0" u="none" strike="noStrike" dirty="0"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종목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코드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일자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현재 주가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전일대비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등락률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전일가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전일거래량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하한가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PER,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매수호가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52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주 최고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최저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외국인 비율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액면가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자본금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상장주식수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시가총액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상장일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매도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-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매수 잔량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호가 등의 정보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07809757-DE3C-4E86-6785-1661322581F0}"/>
              </a:ext>
            </a:extLst>
          </p:cNvPr>
          <p:cNvSpPr txBox="1">
            <a:spLocks/>
          </p:cNvSpPr>
          <p:nvPr/>
        </p:nvSpPr>
        <p:spPr>
          <a:xfrm>
            <a:off x="1237809" y="3061484"/>
            <a:ext cx="9720646" cy="1535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b="0" i="0" u="none" strike="noStrike" dirty="0">
                <a:latin typeface="나눔바른고딕OTF"/>
                <a:ea typeface="나눔바른고딕OTF"/>
              </a:rPr>
              <a:t>주가 지수</a:t>
            </a:r>
            <a:endParaRPr lang="en-US" altLang="ko-KR" sz="1500" b="0" i="0" u="none" strike="noStrike" dirty="0"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비슷한 업종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규모별 또는 다양한 범주로 주가 변동 상황을 종합한 종합주가지수를 두면 여러가지 종목의 시세 흐름을 알기 쉽게 나타낼  수 있는 지표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실시간 이슈로는 크게 내적인 원인 외적인 원인으로 영향을 받는다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E3BAD997-8BB6-64E2-4202-272654940983}"/>
              </a:ext>
            </a:extLst>
          </p:cNvPr>
          <p:cNvSpPr txBox="1">
            <a:spLocks/>
          </p:cNvSpPr>
          <p:nvPr/>
        </p:nvSpPr>
        <p:spPr>
          <a:xfrm>
            <a:off x="1233543" y="4645679"/>
            <a:ext cx="9720646" cy="11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내적인 원인은 인간의 감정과 불확실성 방대한 정보의 양이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어우려져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발생하는 혼란과 공포가 사람의 판단력을 저하시켜 이성적인 사고를 불가능하게 만드는 것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외적인 원인은 투자자들의 내적 요인이 합쳐진 투자심리에 있다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.(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국제적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정치적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재무적 이슈로 인한 투자 심리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7970FF24-C3C3-6284-907C-08273F19682E}"/>
              </a:ext>
            </a:extLst>
          </p:cNvPr>
          <p:cNvSpPr txBox="1"/>
          <p:nvPr/>
        </p:nvSpPr>
        <p:spPr>
          <a:xfrm>
            <a:off x="8012040" y="6140745"/>
            <a:ext cx="3843075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,2021), 1437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741A001-E963-2DDA-3FFB-41BC855FB3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요구 분석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686E61F-95FE-DB4B-856C-E7E391333083}"/>
              </a:ext>
            </a:extLst>
          </p:cNvPr>
          <p:cNvSpPr txBox="1"/>
          <p:nvPr/>
        </p:nvSpPr>
        <p:spPr>
          <a:xfrm>
            <a:off x="1676399" y="273049"/>
            <a:ext cx="52639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2.1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사용자 구현 요구 분석</a:t>
            </a:r>
          </a:p>
        </p:txBody>
      </p:sp>
    </p:spTree>
    <p:extLst>
      <p:ext uri="{BB962C8B-B14F-4D97-AF65-F5344CB8AC3E}">
        <p14:creationId xmlns:p14="http://schemas.microsoft.com/office/powerpoint/2010/main" val="4176057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"/>
          <p:cNvSpPr txBox="1"/>
          <p:nvPr/>
        </p:nvSpPr>
        <p:spPr>
          <a:xfrm>
            <a:off x="1676399" y="273049"/>
            <a:ext cx="52639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2.2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개발 요구 분석</a:t>
            </a:r>
          </a:p>
        </p:txBody>
      </p:sp>
      <p:sp>
        <p:nvSpPr>
          <p:cNvPr id="18" name="TextBox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요구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9135A-27E4-3EC8-6F46-F85C69BBBA6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18569" y="1241943"/>
            <a:ext cx="526392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b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s4 – </a:t>
            </a:r>
            <a:r>
              <a:rPr lang="en-US" altLang="ko-KR" sz="1500" dirty="0" err="1">
                <a:solidFill>
                  <a:srgbClr val="3A3838"/>
                </a:solidFill>
                <a:latin typeface="나눔바른고딕OTF"/>
                <a:ea typeface="나눔바른고딕OTF"/>
              </a:rPr>
              <a:t>beutifulsoup</a:t>
            </a: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>
              <a:solidFill>
                <a:srgbClr val="3A3838"/>
              </a:solidFill>
              <a:latin typeface="나눔바른고딕OTF"/>
              <a:ea typeface="나눔바른고딕OTF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-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데이터 추출하고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파싱할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나눔바른고딕OTF"/>
                <a:ea typeface="나눔바른고딕OTF"/>
                <a:cs typeface="+mn-cs"/>
              </a:rPr>
              <a:t> 때 간편하게 해주는 오픈소스 라이브러리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나눔바른고딕OTF"/>
              <a:ea typeface="나눔바른고딕OTF"/>
              <a:cs typeface="+mn-cs"/>
            </a:endParaRPr>
          </a:p>
          <a:p>
            <a:pPr algn="just">
              <a:defRPr/>
            </a:pPr>
            <a:endParaRPr lang="en-US" altLang="ko-KR" sz="1500" dirty="0">
              <a:latin typeface="나눔바른고딕OTF"/>
              <a:ea typeface="나눔바른고딕OTF"/>
            </a:endParaRPr>
          </a:p>
          <a:p>
            <a:pPr algn="just">
              <a:defRPr/>
            </a:pPr>
            <a:r>
              <a:rPr lang="en-US" altLang="ko-KR" sz="1500" dirty="0" err="1">
                <a:latin typeface="나눔바른고딕OTF"/>
                <a:ea typeface="나눔바른고딕OTF"/>
              </a:rPr>
              <a:t>urllib</a:t>
            </a:r>
            <a:endParaRPr lang="en-US" altLang="ko-KR" sz="1500" dirty="0">
              <a:latin typeface="나눔바른고딕OTF"/>
              <a:ea typeface="나눔바른고딕OTF"/>
            </a:endParaRPr>
          </a:p>
          <a:p>
            <a:pPr algn="just">
              <a:defRPr/>
            </a:pPr>
            <a:endParaRPr lang="en-US" altLang="ko-KR" sz="1500" dirty="0">
              <a:latin typeface="나눔바른고딕OTF"/>
              <a:ea typeface="나눔바른고딕OTF"/>
            </a:endParaRPr>
          </a:p>
          <a:p>
            <a:pPr algn="just">
              <a:defRPr/>
            </a:pPr>
            <a:r>
              <a:rPr lang="en-US" altLang="ko-KR" sz="1500" dirty="0">
                <a:latin typeface="나눔바른고딕OTF"/>
                <a:ea typeface="나눔바른고딕OTF"/>
              </a:rPr>
              <a:t>-  URL</a:t>
            </a:r>
            <a:r>
              <a:rPr lang="ko-KR" altLang="en-US" sz="1500" dirty="0">
                <a:latin typeface="나눔바른고딕OTF"/>
                <a:ea typeface="나눔바른고딕OTF"/>
              </a:rPr>
              <a:t>을 가져오기 위한 파이썬 모듈</a:t>
            </a:r>
            <a:endParaRPr lang="en-US" altLang="ko-KR" sz="1500" dirty="0">
              <a:latin typeface="나눔바른고딕OTF"/>
              <a:ea typeface="나눔바른고딕OTF"/>
            </a:endParaRPr>
          </a:p>
        </p:txBody>
      </p: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E1C44214-09B0-CF9C-55F0-771EAA3F98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4795" y="1241943"/>
            <a:ext cx="6258632" cy="5324535"/>
            <a:chOff x="394795" y="1241943"/>
            <a:chExt cx="6258632" cy="53245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5922EF-3424-6727-C10F-058F9676CE1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4795" y="1241943"/>
              <a:ext cx="6258632" cy="5324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2000" b="1" dirty="0">
                  <a:latin typeface="나눔바른고딕OTF"/>
                  <a:ea typeface="나눔바른고딕OTF"/>
                </a:rPr>
                <a:t>개발 언어 </a:t>
              </a:r>
              <a:r>
                <a:rPr lang="en-US" altLang="ko-KR" sz="2000" b="1" dirty="0">
                  <a:latin typeface="나눔바른고딕OTF"/>
                  <a:ea typeface="나눔바른고딕OTF"/>
                </a:rPr>
                <a:t> </a:t>
              </a: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Python</a:t>
              </a: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ko-KR" altLang="en-US" sz="2000" b="1" dirty="0">
                  <a:latin typeface="나눔바른고딕OTF"/>
                  <a:ea typeface="나눔바른고딕OTF"/>
                </a:rPr>
                <a:t>필요한 라이브러리 및 모듈</a:t>
              </a:r>
              <a:endParaRPr lang="en-US" altLang="ko-KR" sz="2000" b="1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 err="1">
                  <a:latin typeface="나눔바른고딕OTF"/>
                  <a:ea typeface="나눔바른고딕OTF"/>
                </a:rPr>
                <a:t>Tensorflow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-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수치 계산과 </a:t>
              </a:r>
              <a:r>
                <a:rPr lang="ko-KR" altLang="en-US" sz="1500" dirty="0" err="1">
                  <a:latin typeface="나눔바른고딕OTF"/>
                  <a:ea typeface="나눔바른고딕OTF"/>
                </a:rPr>
                <a:t>머신러닝을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 도와주는 오픈소스 라이브러리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 err="1">
                  <a:latin typeface="나눔바른고딕OTF"/>
                  <a:ea typeface="나눔바른고딕OTF"/>
                </a:rPr>
                <a:t>Keras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-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딥러닝 모델을 간편하게 만들고 훈련시킬 수 있는 딥러닝 프레임워크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 err="1">
                  <a:latin typeface="나눔바른고딕OTF"/>
                  <a:ea typeface="나눔바른고딕OTF"/>
                </a:rPr>
                <a:t>Numpy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-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벡터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,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행렬 등 수치 연산을 수행하는 선형대수 라이브러리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pandas</a:t>
              </a: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-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데이터 처리와 분석을 위한 라이브러리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</p:txBody>
        </p: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596AD9C1-39C8-34BE-AA18-426602D6953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48458" y="1732629"/>
              <a:ext cx="1811291" cy="4143684"/>
              <a:chOff x="1148458" y="1732629"/>
              <a:chExt cx="1811291" cy="4143684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0905E8C-BF0E-EB80-1537-CFA20B7D1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0840" y="2661645"/>
                <a:ext cx="1418909" cy="476191"/>
              </a:xfrm>
              <a:prstGeom prst="rect">
                <a:avLst/>
              </a:prstGeom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C3E55C12-3611-80C4-CFC2-554CB0A17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458" y="3700258"/>
                <a:ext cx="878083" cy="254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ombined logo">
                <a:extLst>
                  <a:ext uri="{FF2B5EF4-FFF2-40B4-BE49-F238E27FC236}">
                    <a16:creationId xmlns:a16="http://schemas.microsoft.com/office/drawing/2014/main" id="{5FBF413B-E373-B176-705B-B0917FE8F9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161" y="1732629"/>
                <a:ext cx="1198524" cy="403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undefined">
                <a:extLst>
                  <a:ext uri="{FF2B5EF4-FFF2-40B4-BE49-F238E27FC236}">
                    <a16:creationId xmlns:a16="http://schemas.microsoft.com/office/drawing/2014/main" id="{62AAB94B-316A-933B-97CB-903B003E5F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161" y="4515405"/>
                <a:ext cx="1025133" cy="461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undefined">
                <a:extLst>
                  <a:ext uri="{FF2B5EF4-FFF2-40B4-BE49-F238E27FC236}">
                    <a16:creationId xmlns:a16="http://schemas.microsoft.com/office/drawing/2014/main" id="{0D22C29D-7D95-AFB7-F848-AACF9925C8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5161" y="5468394"/>
                <a:ext cx="1009284" cy="407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2B42FAE3-0216-98F8-8912-2CEC4C39C9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18569" y="3088601"/>
            <a:ext cx="5421147" cy="1323439"/>
            <a:chOff x="6318569" y="3088601"/>
            <a:chExt cx="5421147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4DB525-CC78-C553-84E5-BF848D25D34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18569" y="3088601"/>
              <a:ext cx="5421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2000" b="1" dirty="0">
                  <a:latin typeface="나눔바른고딕OTF"/>
                  <a:ea typeface="나눔바른고딕OTF"/>
                </a:rPr>
                <a:t>모델 결과 </a:t>
              </a:r>
              <a:r>
                <a:rPr lang="en-US" altLang="ko-KR" sz="2000" b="1" dirty="0">
                  <a:latin typeface="나눔바른고딕OTF"/>
                  <a:ea typeface="나눔바른고딕OTF"/>
                </a:rPr>
                <a:t>web </a:t>
              </a:r>
              <a:r>
                <a:rPr lang="ko-KR" altLang="en-US" sz="2000" b="1" dirty="0">
                  <a:latin typeface="나눔바른고딕OTF"/>
                  <a:ea typeface="나눔바른고딕OTF"/>
                </a:rPr>
                <a:t>구현</a:t>
              </a:r>
              <a:r>
                <a:rPr lang="en-US" altLang="ko-KR" sz="2000" b="1" dirty="0">
                  <a:latin typeface="나눔바른고딕OTF"/>
                  <a:ea typeface="나눔바른고딕OTF"/>
                </a:rPr>
                <a:t>  </a:t>
              </a: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 err="1">
                  <a:latin typeface="나눔바른고딕OTF"/>
                  <a:ea typeface="나눔바른고딕OTF"/>
                </a:rPr>
                <a:t>Pyscript</a:t>
              </a: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endParaRPr lang="en-US" altLang="ko-KR" sz="1500" dirty="0">
                <a:latin typeface="나눔바른고딕OTF"/>
                <a:ea typeface="나눔바른고딕OTF"/>
              </a:endParaRPr>
            </a:p>
            <a:p>
              <a:pPr algn="just">
                <a:defRPr/>
              </a:pPr>
              <a:r>
                <a:rPr lang="en-US" altLang="ko-KR" sz="1500" dirty="0">
                  <a:latin typeface="나눔바른고딕OTF"/>
                  <a:ea typeface="나눔바른고딕OTF"/>
                </a:rPr>
                <a:t>- Python 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애플리케이션을 만들 수 있게 해주는 프레임워크 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(</a:t>
              </a:r>
              <a:r>
                <a:rPr lang="ko-KR" altLang="en-US" sz="1500" dirty="0">
                  <a:latin typeface="나눔바른고딕OTF"/>
                  <a:ea typeface="나눔바른고딕OTF"/>
                </a:rPr>
                <a:t>웹 개발</a:t>
              </a:r>
              <a:r>
                <a:rPr lang="en-US" altLang="ko-KR" sz="1500" dirty="0">
                  <a:latin typeface="나눔바른고딕OTF"/>
                  <a:ea typeface="나눔바른고딕OTF"/>
                </a:rPr>
                <a:t>)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97CA709-5C21-E5E9-943E-A268E6928E0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9575" y="3604313"/>
              <a:ext cx="740411" cy="350589"/>
            </a:xfrm>
            <a:prstGeom prst="rect">
              <a:avLst/>
            </a:prstGeom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6C50317-181B-3202-321E-B10C1571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82" y="1214331"/>
            <a:ext cx="1199336" cy="3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636F9ABF-D670-958B-AE97-B7D33333B1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18568" y="4650569"/>
            <a:ext cx="5727658" cy="1347045"/>
            <a:chOff x="6318568" y="4650569"/>
            <a:chExt cx="5727658" cy="1347045"/>
          </a:xfrm>
        </p:grpSpPr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45C4FBD8-B2A4-23AD-FAE0-B1CB594B01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318568" y="4650569"/>
              <a:ext cx="5727658" cy="1347045"/>
              <a:chOff x="6318568" y="4650569"/>
              <a:chExt cx="5727658" cy="134704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07E76-BAB7-5A3A-3D48-F5EC1FA61EC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318568" y="4650569"/>
                <a:ext cx="19772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ko-KR" altLang="en-US" sz="2000" b="1" dirty="0">
                    <a:latin typeface="나눔바른고딕OTF"/>
                    <a:ea typeface="나눔바른고딕OTF"/>
                  </a:rPr>
                  <a:t>개발자 소통 도구</a:t>
                </a:r>
                <a:endParaRPr lang="en-US" altLang="ko-KR" sz="2000" b="1" dirty="0">
                  <a:latin typeface="나눔바른고딕OTF"/>
                  <a:ea typeface="나눔바른고딕OTF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7F6D886-28CC-08AE-1BBD-4D30E7A511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6323515" y="5212784"/>
                <a:ext cx="5722711" cy="784830"/>
                <a:chOff x="6323515" y="5212784"/>
                <a:chExt cx="5722711" cy="784830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016AFC-2FED-BCCA-FAD5-F18428863C1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323515" y="5212784"/>
                  <a:ext cx="2007617" cy="7848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r>
                    <a:rPr lang="en-US" altLang="ko-KR" sz="1500" dirty="0">
                      <a:latin typeface="나눔바른고딕OTF"/>
                      <a:ea typeface="나눔바른고딕OTF"/>
                    </a:rPr>
                    <a:t>Notion</a:t>
                  </a:r>
                </a:p>
                <a:p>
                  <a:pPr algn="just">
                    <a:defRPr/>
                  </a:pP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  <a:p>
                  <a:pPr algn="just">
                    <a:defRPr/>
                  </a:pPr>
                  <a:r>
                    <a:rPr lang="en-US" altLang="ko-KR" sz="1500" dirty="0">
                      <a:latin typeface="나눔바른고딕OTF"/>
                      <a:ea typeface="나눔바른고딕OTF"/>
                    </a:rPr>
                    <a:t>- </a:t>
                  </a:r>
                  <a:r>
                    <a:rPr lang="ko-KR" altLang="en-US" sz="1500" dirty="0">
                      <a:latin typeface="나눔바른고딕OTF"/>
                      <a:ea typeface="나눔바른고딕OTF"/>
                    </a:rPr>
                    <a:t>프로젝트 논의 및 기록</a:t>
                  </a: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F06F09-EE9D-9CB7-8D50-0E784ED84C0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238368" y="5212784"/>
                  <a:ext cx="1648083" cy="7848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r>
                    <a:rPr lang="en-US" altLang="ko-KR" sz="1500" dirty="0">
                      <a:latin typeface="나눔바른고딕OTF"/>
                      <a:ea typeface="나눔바른고딕OTF"/>
                    </a:rPr>
                    <a:t>GitHub </a:t>
                  </a:r>
                </a:p>
                <a:p>
                  <a:pPr algn="just">
                    <a:defRPr/>
                  </a:pP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  <a:p>
                  <a:pPr algn="just">
                    <a:defRPr/>
                  </a:pPr>
                  <a:r>
                    <a:rPr lang="en-US" altLang="ko-KR" sz="1500" dirty="0">
                      <a:latin typeface="나눔바른고딕OTF"/>
                      <a:ea typeface="나눔바른고딕OTF"/>
                    </a:rPr>
                    <a:t>- </a:t>
                  </a:r>
                  <a:r>
                    <a:rPr lang="ko-KR" altLang="en-US" sz="1500" dirty="0">
                      <a:latin typeface="나눔바른고딕OTF"/>
                      <a:ea typeface="나눔바른고딕OTF"/>
                    </a:rPr>
                    <a:t>소스코드 호스팅</a:t>
                  </a: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59F019D-A2D7-1FF9-A359-0B7F317ED30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788030" y="5212784"/>
                  <a:ext cx="2258196" cy="7848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r>
                    <a:rPr lang="ko-KR" altLang="en-US" sz="1500" dirty="0">
                      <a:latin typeface="나눔바른고딕OTF"/>
                      <a:ea typeface="나눔바른고딕OTF"/>
                    </a:rPr>
                    <a:t>카카오톡</a:t>
                  </a: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  <a:p>
                  <a:pPr algn="just">
                    <a:defRPr/>
                  </a:pP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  <a:p>
                  <a:pPr algn="just">
                    <a:defRPr/>
                  </a:pPr>
                  <a:r>
                    <a:rPr lang="en-US" altLang="ko-KR" sz="1500" dirty="0">
                      <a:latin typeface="나눔바른고딕OTF"/>
                      <a:ea typeface="나눔바른고딕OTF"/>
                    </a:rPr>
                    <a:t>- </a:t>
                  </a:r>
                  <a:r>
                    <a:rPr lang="ko-KR" altLang="en-US" sz="1500" dirty="0">
                      <a:latin typeface="나눔바른고딕OTF"/>
                      <a:ea typeface="나눔바른고딕OTF"/>
                    </a:rPr>
                    <a:t>실시간 의견 논의 및 소통 </a:t>
                  </a:r>
                  <a:endParaRPr lang="en-US" altLang="ko-KR" sz="1500" dirty="0">
                    <a:latin typeface="나눔바른고딕OTF"/>
                    <a:ea typeface="나눔바른고딕OTF"/>
                  </a:endParaRPr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91EFC1C-26E7-BFBF-1D03-63A0A540807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72319" y="5071081"/>
              <a:ext cx="4065632" cy="535958"/>
              <a:chOff x="7072319" y="5071081"/>
              <a:chExt cx="4065632" cy="535958"/>
            </a:xfrm>
          </p:grpSpPr>
          <p:pic>
            <p:nvPicPr>
              <p:cNvPr id="1038" name="Picture 14" descr="카카오톡 로고">
                <a:extLst>
                  <a:ext uri="{FF2B5EF4-FFF2-40B4-BE49-F238E27FC236}">
                    <a16:creationId xmlns:a16="http://schemas.microsoft.com/office/drawing/2014/main" id="{A9CFE0F4-8F83-F9A6-1113-0301B6F883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34645" y="5071081"/>
                <a:ext cx="503306" cy="503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F33D97E-A271-1C34-72B9-9563DA6039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2319" y="5083724"/>
                <a:ext cx="941967" cy="523315"/>
              </a:xfrm>
              <a:prstGeom prst="rect">
                <a:avLst/>
              </a:prstGeom>
            </p:spPr>
          </p:pic>
          <p:pic>
            <p:nvPicPr>
              <p:cNvPr id="28" name="그림 2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A7F2ED3-0BF5-9330-C4BB-559DAF0E3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2409" y="5222983"/>
                <a:ext cx="679171" cy="2784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860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1736</Words>
  <Application>Microsoft Office PowerPoint</Application>
  <PresentationFormat>와이드스크린</PresentationFormat>
  <Paragraphs>286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Pretendard ExtraBold</vt:lpstr>
      <vt:lpstr>나눔바른고딕OTF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133</cp:revision>
  <dcterms:created xsi:type="dcterms:W3CDTF">2021-10-22T06:13:27Z</dcterms:created>
  <dcterms:modified xsi:type="dcterms:W3CDTF">2023-01-11T09:36:10Z</dcterms:modified>
  <cp:version/>
</cp:coreProperties>
</file>