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9" r:id="rId5"/>
    <p:sldId id="270" r:id="rId6"/>
    <p:sldId id="271" r:id="rId7"/>
    <p:sldId id="260" r:id="rId8"/>
    <p:sldId id="266" r:id="rId9"/>
    <p:sldId id="286" r:id="rId10"/>
    <p:sldId id="287" r:id="rId11"/>
    <p:sldId id="263" r:id="rId12"/>
    <p:sldId id="267" r:id="rId13"/>
    <p:sldId id="273" r:id="rId14"/>
    <p:sldId id="274" r:id="rId15"/>
    <p:sldId id="268" r:id="rId16"/>
    <p:sldId id="275" r:id="rId17"/>
    <p:sldId id="276" r:id="rId18"/>
    <p:sldId id="284" r:id="rId19"/>
    <p:sldId id="277" r:id="rId20"/>
    <p:sldId id="285" r:id="rId21"/>
    <p:sldId id="278" r:id="rId22"/>
    <p:sldId id="282" r:id="rId23"/>
    <p:sldId id="283" r:id="rId24"/>
    <p:sldId id="280" r:id="rId25"/>
    <p:sldId id="281" r:id="rId26"/>
    <p:sldId id="258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DEE"/>
    <a:srgbClr val="E9E9E9"/>
    <a:srgbClr val="E4E3E1"/>
    <a:srgbClr val="E6E4E5"/>
    <a:srgbClr val="D1D1CF"/>
    <a:srgbClr val="DEDEE0"/>
    <a:srgbClr val="E1E1E2"/>
    <a:srgbClr val="E8E2E2"/>
    <a:srgbClr val="EAEBED"/>
    <a:srgbClr val="EDEDE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7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solidFill>
          <a:schemeClr val="tx2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2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6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49425" y="0"/>
          <a:ext cx="1911349" cy="1911349"/>
        </a:xfrm>
        <a:prstGeom prst="triangle">
          <a:avLst/>
        </a:prstGeom>
        <a:solidFill>
          <a:schemeClr val="tx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 dirty="0"/>
        </a:p>
      </dsp:txBody>
      <dsp:txXfrm>
        <a:off x="2227262" y="955675"/>
        <a:ext cx="955675" cy="955674"/>
      </dsp:txXfrm>
    </dsp:sp>
    <dsp:sp modelId="{B9081641-3E3E-4D63-BDE6-FED6BAA54B1C}">
      <dsp:nvSpPr>
        <dsp:cNvPr id="0" name=""/>
        <dsp:cNvSpPr/>
      </dsp:nvSpPr>
      <dsp:spPr>
        <a:xfrm>
          <a:off x="793750" y="1911349"/>
          <a:ext cx="1911349" cy="1911349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 dirty="0"/>
        </a:p>
      </dsp:txBody>
      <dsp:txXfrm>
        <a:off x="1271587" y="2867024"/>
        <a:ext cx="955675" cy="955674"/>
      </dsp:txXfrm>
    </dsp:sp>
    <dsp:sp modelId="{4C9C0468-2CFC-4773-A99A-8EC2169C7EA7}">
      <dsp:nvSpPr>
        <dsp:cNvPr id="0" name=""/>
        <dsp:cNvSpPr/>
      </dsp:nvSpPr>
      <dsp:spPr>
        <a:xfrm rot="10800000">
          <a:off x="1749425" y="1911349"/>
          <a:ext cx="1911349" cy="1911349"/>
        </a:xfrm>
        <a:prstGeom prst="triangl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 dirty="0"/>
        </a:p>
      </dsp:txBody>
      <dsp:txXfrm rot="10800000">
        <a:off x="2227262" y="1911349"/>
        <a:ext cx="955675" cy="955674"/>
      </dsp:txXfrm>
    </dsp:sp>
    <dsp:sp modelId="{230401A8-E534-40EF-9B07-4F9CCF86AA7E}">
      <dsp:nvSpPr>
        <dsp:cNvPr id="0" name=""/>
        <dsp:cNvSpPr/>
      </dsp:nvSpPr>
      <dsp:spPr>
        <a:xfrm>
          <a:off x="2705100" y="1911349"/>
          <a:ext cx="1911349" cy="1911349"/>
        </a:xfrm>
        <a:prstGeom prst="triangle">
          <a:avLst/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 dirty="0"/>
        </a:p>
      </dsp:txBody>
      <dsp:txXfrm>
        <a:off x="3182937" y="2867024"/>
        <a:ext cx="955675" cy="955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91C37AB-8C78-4D6C-BA47-74533619AC5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71799" y="1987420"/>
            <a:ext cx="6248400" cy="52324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0C938C-F8B1-4FFF-8F74-6ED0A876B136}"/>
              </a:ext>
            </a:extLst>
          </p:cNvPr>
          <p:cNvSpPr txBox="1"/>
          <p:nvPr/>
        </p:nvSpPr>
        <p:spPr>
          <a:xfrm>
            <a:off x="8623243" y="2717715"/>
            <a:ext cx="3319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정연비</a:t>
            </a:r>
            <a:r>
              <a:rPr lang="en-US" altLang="ko-KR" sz="2000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2000" dirty="0" err="1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김덕준</a:t>
            </a:r>
            <a:r>
              <a:rPr lang="en-US" altLang="ko-KR" sz="2000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2000" dirty="0" err="1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이시현</a:t>
            </a:r>
            <a:r>
              <a:rPr lang="en-US" altLang="ko-KR" sz="2000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2000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임수빈</a:t>
            </a:r>
            <a:endParaRPr lang="en-US" altLang="ko-KR" sz="2000" dirty="0">
              <a:solidFill>
                <a:schemeClr val="tx2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1FC92-B1C1-4C46-ABEF-2B6B78AA5915}"/>
              </a:ext>
            </a:extLst>
          </p:cNvPr>
          <p:cNvSpPr txBox="1"/>
          <p:nvPr/>
        </p:nvSpPr>
        <p:spPr>
          <a:xfrm>
            <a:off x="1100539" y="1205204"/>
            <a:ext cx="1015887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| AI</a:t>
            </a:r>
            <a:r>
              <a:rPr lang="ko-KR" altLang="en-US" sz="8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를 이용한 </a:t>
            </a:r>
            <a:r>
              <a:rPr lang="en-US" altLang="ko-KR" sz="8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Trading |</a:t>
            </a:r>
            <a:endParaRPr lang="ko-KR" altLang="en-US" sz="80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F24EA0-1A0E-1CAF-FE41-E7A356C4D229}"/>
              </a:ext>
            </a:extLst>
          </p:cNvPr>
          <p:cNvSpPr txBox="1"/>
          <p:nvPr/>
        </p:nvSpPr>
        <p:spPr>
          <a:xfrm>
            <a:off x="4841511" y="517113"/>
            <a:ext cx="2508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오픈소스 </a:t>
            </a:r>
            <a:r>
              <a:rPr lang="en-US" altLang="ko-KR" sz="2000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SW </a:t>
            </a:r>
            <a:r>
              <a:rPr lang="ko-KR" altLang="en-US" sz="2000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프로젝트</a:t>
            </a:r>
            <a:endParaRPr lang="en-US" altLang="ko-KR" sz="2000" dirty="0">
              <a:solidFill>
                <a:schemeClr val="tx2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21323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-300" dirty="0">
                <a:solidFill>
                  <a:schemeClr val="accent4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주요 일정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229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7B88BF-C076-44AE-9D15-FD9C354415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F41F35-7649-53A7-1A72-F4838B79C948}"/>
              </a:ext>
            </a:extLst>
          </p:cNvPr>
          <p:cNvSpPr txBox="1"/>
          <p:nvPr/>
        </p:nvSpPr>
        <p:spPr>
          <a:xfrm>
            <a:off x="1198627" y="2705725"/>
            <a:ext cx="33313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Part 3</a:t>
            </a:r>
          </a:p>
          <a:p>
            <a:pPr algn="ctr"/>
            <a:r>
              <a:rPr lang="ko-KR" altLang="en-US" sz="4400" b="1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프로젝트 과정</a:t>
            </a:r>
          </a:p>
        </p:txBody>
      </p:sp>
    </p:spTree>
    <p:extLst>
      <p:ext uri="{BB962C8B-B14F-4D97-AF65-F5344CB8AC3E}">
        <p14:creationId xmlns:p14="http://schemas.microsoft.com/office/powerpoint/2010/main" val="284311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0620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프로젝트 과정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3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DEB8122C-31B4-639A-22FC-57CB00874559}"/>
              </a:ext>
            </a:extLst>
          </p:cNvPr>
          <p:cNvSpPr>
            <a:spLocks/>
          </p:cNvSpPr>
          <p:nvPr/>
        </p:nvSpPr>
        <p:spPr>
          <a:xfrm>
            <a:off x="2039784" y="4527217"/>
            <a:ext cx="2554285" cy="1401631"/>
          </a:xfrm>
          <a:custGeom>
            <a:avLst/>
            <a:gdLst>
              <a:gd name="connsiteX0" fmla="*/ 0 w 2289329"/>
              <a:gd name="connsiteY0" fmla="*/ 114466 h 1144664"/>
              <a:gd name="connsiteX1" fmla="*/ 114466 w 2289329"/>
              <a:gd name="connsiteY1" fmla="*/ 0 h 1144664"/>
              <a:gd name="connsiteX2" fmla="*/ 2174863 w 2289329"/>
              <a:gd name="connsiteY2" fmla="*/ 0 h 1144664"/>
              <a:gd name="connsiteX3" fmla="*/ 2289329 w 2289329"/>
              <a:gd name="connsiteY3" fmla="*/ 114466 h 1144664"/>
              <a:gd name="connsiteX4" fmla="*/ 2289329 w 2289329"/>
              <a:gd name="connsiteY4" fmla="*/ 1030198 h 1144664"/>
              <a:gd name="connsiteX5" fmla="*/ 2174863 w 2289329"/>
              <a:gd name="connsiteY5" fmla="*/ 1144664 h 1144664"/>
              <a:gd name="connsiteX6" fmla="*/ 114466 w 2289329"/>
              <a:gd name="connsiteY6" fmla="*/ 1144664 h 1144664"/>
              <a:gd name="connsiteX7" fmla="*/ 0 w 2289329"/>
              <a:gd name="connsiteY7" fmla="*/ 1030198 h 1144664"/>
              <a:gd name="connsiteX8" fmla="*/ 0 w 2289329"/>
              <a:gd name="connsiteY8" fmla="*/ 114466 h 114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329" h="1144664">
                <a:moveTo>
                  <a:pt x="0" y="114466"/>
                </a:moveTo>
                <a:cubicBezTo>
                  <a:pt x="0" y="51248"/>
                  <a:pt x="51248" y="0"/>
                  <a:pt x="114466" y="0"/>
                </a:cubicBezTo>
                <a:lnTo>
                  <a:pt x="2174863" y="0"/>
                </a:lnTo>
                <a:cubicBezTo>
                  <a:pt x="2238081" y="0"/>
                  <a:pt x="2289329" y="51248"/>
                  <a:pt x="2289329" y="114466"/>
                </a:cubicBezTo>
                <a:lnTo>
                  <a:pt x="2289329" y="1030198"/>
                </a:lnTo>
                <a:cubicBezTo>
                  <a:pt x="2289329" y="1093416"/>
                  <a:pt x="2238081" y="1144664"/>
                  <a:pt x="2174863" y="1144664"/>
                </a:cubicBezTo>
                <a:lnTo>
                  <a:pt x="114466" y="1144664"/>
                </a:lnTo>
                <a:cubicBezTo>
                  <a:pt x="51248" y="1144664"/>
                  <a:pt x="0" y="1093416"/>
                  <a:pt x="0" y="1030198"/>
                </a:cubicBezTo>
                <a:lnTo>
                  <a:pt x="0" y="11446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36" tIns="189736" rIns="189736" bIns="189736" numCol="1" spcCol="1270" anchor="ctr" anchorCtr="0">
            <a:noAutofit/>
          </a:bodyPr>
          <a:lstStyle/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500" kern="1200" dirty="0" err="1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이시현</a:t>
            </a:r>
            <a:endParaRPr lang="en-US" altLang="ko-KR" sz="1500" kern="1200" dirty="0">
              <a:solidFill>
                <a:schemeClr val="tx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500" kern="1200" dirty="0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사용자 인어페이스 구성</a:t>
            </a:r>
            <a:r>
              <a:rPr lang="en-US" altLang="ko-KR" sz="1500" kern="1200" dirty="0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</a:t>
            </a:r>
          </a:p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500" kern="1200" dirty="0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보고서</a:t>
            </a:r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D8778FCD-4CE9-9E75-A0D0-E42A4D7890A3}"/>
              </a:ext>
            </a:extLst>
          </p:cNvPr>
          <p:cNvSpPr>
            <a:spLocks/>
          </p:cNvSpPr>
          <p:nvPr/>
        </p:nvSpPr>
        <p:spPr>
          <a:xfrm>
            <a:off x="7405791" y="4527217"/>
            <a:ext cx="2554285" cy="1401631"/>
          </a:xfrm>
          <a:custGeom>
            <a:avLst/>
            <a:gdLst>
              <a:gd name="connsiteX0" fmla="*/ 0 w 2289329"/>
              <a:gd name="connsiteY0" fmla="*/ 114466 h 1144664"/>
              <a:gd name="connsiteX1" fmla="*/ 114466 w 2289329"/>
              <a:gd name="connsiteY1" fmla="*/ 0 h 1144664"/>
              <a:gd name="connsiteX2" fmla="*/ 2174863 w 2289329"/>
              <a:gd name="connsiteY2" fmla="*/ 0 h 1144664"/>
              <a:gd name="connsiteX3" fmla="*/ 2289329 w 2289329"/>
              <a:gd name="connsiteY3" fmla="*/ 114466 h 1144664"/>
              <a:gd name="connsiteX4" fmla="*/ 2289329 w 2289329"/>
              <a:gd name="connsiteY4" fmla="*/ 1030198 h 1144664"/>
              <a:gd name="connsiteX5" fmla="*/ 2174863 w 2289329"/>
              <a:gd name="connsiteY5" fmla="*/ 1144664 h 1144664"/>
              <a:gd name="connsiteX6" fmla="*/ 114466 w 2289329"/>
              <a:gd name="connsiteY6" fmla="*/ 1144664 h 1144664"/>
              <a:gd name="connsiteX7" fmla="*/ 0 w 2289329"/>
              <a:gd name="connsiteY7" fmla="*/ 1030198 h 1144664"/>
              <a:gd name="connsiteX8" fmla="*/ 0 w 2289329"/>
              <a:gd name="connsiteY8" fmla="*/ 114466 h 114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329" h="1144664">
                <a:moveTo>
                  <a:pt x="0" y="114466"/>
                </a:moveTo>
                <a:cubicBezTo>
                  <a:pt x="0" y="51248"/>
                  <a:pt x="51248" y="0"/>
                  <a:pt x="114466" y="0"/>
                </a:cubicBezTo>
                <a:lnTo>
                  <a:pt x="2174863" y="0"/>
                </a:lnTo>
                <a:cubicBezTo>
                  <a:pt x="2238081" y="0"/>
                  <a:pt x="2289329" y="51248"/>
                  <a:pt x="2289329" y="114466"/>
                </a:cubicBezTo>
                <a:lnTo>
                  <a:pt x="2289329" y="1030198"/>
                </a:lnTo>
                <a:cubicBezTo>
                  <a:pt x="2289329" y="1093416"/>
                  <a:pt x="2238081" y="1144664"/>
                  <a:pt x="2174863" y="1144664"/>
                </a:cubicBezTo>
                <a:lnTo>
                  <a:pt x="114466" y="1144664"/>
                </a:lnTo>
                <a:cubicBezTo>
                  <a:pt x="51248" y="1144664"/>
                  <a:pt x="0" y="1093416"/>
                  <a:pt x="0" y="1030198"/>
                </a:cubicBezTo>
                <a:lnTo>
                  <a:pt x="0" y="11446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36" tIns="189736" rIns="189736" bIns="189736" numCol="1" spcCol="1270" anchor="ctr" anchorCtr="0">
            <a:noAutofit/>
          </a:bodyPr>
          <a:lstStyle/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500" kern="1200" dirty="0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임수빈</a:t>
            </a:r>
            <a:endParaRPr lang="en-US" altLang="ko-KR" sz="1500" kern="1200" dirty="0">
              <a:solidFill>
                <a:schemeClr val="tx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1500" dirty="0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ppt, </a:t>
            </a:r>
            <a:r>
              <a:rPr lang="ko-KR" altLang="en-US" sz="1500" dirty="0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보고서</a:t>
            </a:r>
            <a:endParaRPr lang="ko-KR" altLang="en-US" sz="1500" kern="1200" dirty="0">
              <a:solidFill>
                <a:schemeClr val="tx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8A06E0D3-3D03-010E-0246-41EEB8589706}"/>
              </a:ext>
            </a:extLst>
          </p:cNvPr>
          <p:cNvSpPr>
            <a:spLocks/>
          </p:cNvSpPr>
          <p:nvPr/>
        </p:nvSpPr>
        <p:spPr>
          <a:xfrm>
            <a:off x="7405791" y="1455650"/>
            <a:ext cx="2554285" cy="1401631"/>
          </a:xfrm>
          <a:custGeom>
            <a:avLst/>
            <a:gdLst>
              <a:gd name="connsiteX0" fmla="*/ 0 w 2289329"/>
              <a:gd name="connsiteY0" fmla="*/ 114466 h 1144664"/>
              <a:gd name="connsiteX1" fmla="*/ 114466 w 2289329"/>
              <a:gd name="connsiteY1" fmla="*/ 0 h 1144664"/>
              <a:gd name="connsiteX2" fmla="*/ 2174863 w 2289329"/>
              <a:gd name="connsiteY2" fmla="*/ 0 h 1144664"/>
              <a:gd name="connsiteX3" fmla="*/ 2289329 w 2289329"/>
              <a:gd name="connsiteY3" fmla="*/ 114466 h 1144664"/>
              <a:gd name="connsiteX4" fmla="*/ 2289329 w 2289329"/>
              <a:gd name="connsiteY4" fmla="*/ 1030198 h 1144664"/>
              <a:gd name="connsiteX5" fmla="*/ 2174863 w 2289329"/>
              <a:gd name="connsiteY5" fmla="*/ 1144664 h 1144664"/>
              <a:gd name="connsiteX6" fmla="*/ 114466 w 2289329"/>
              <a:gd name="connsiteY6" fmla="*/ 1144664 h 1144664"/>
              <a:gd name="connsiteX7" fmla="*/ 0 w 2289329"/>
              <a:gd name="connsiteY7" fmla="*/ 1030198 h 1144664"/>
              <a:gd name="connsiteX8" fmla="*/ 0 w 2289329"/>
              <a:gd name="connsiteY8" fmla="*/ 114466 h 114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329" h="1144664">
                <a:moveTo>
                  <a:pt x="0" y="114466"/>
                </a:moveTo>
                <a:cubicBezTo>
                  <a:pt x="0" y="51248"/>
                  <a:pt x="51248" y="0"/>
                  <a:pt x="114466" y="0"/>
                </a:cubicBezTo>
                <a:lnTo>
                  <a:pt x="2174863" y="0"/>
                </a:lnTo>
                <a:cubicBezTo>
                  <a:pt x="2238081" y="0"/>
                  <a:pt x="2289329" y="51248"/>
                  <a:pt x="2289329" y="114466"/>
                </a:cubicBezTo>
                <a:lnTo>
                  <a:pt x="2289329" y="1030198"/>
                </a:lnTo>
                <a:cubicBezTo>
                  <a:pt x="2289329" y="1093416"/>
                  <a:pt x="2238081" y="1144664"/>
                  <a:pt x="2174863" y="1144664"/>
                </a:cubicBezTo>
                <a:lnTo>
                  <a:pt x="114466" y="1144664"/>
                </a:lnTo>
                <a:cubicBezTo>
                  <a:pt x="51248" y="1144664"/>
                  <a:pt x="0" y="1093416"/>
                  <a:pt x="0" y="1030198"/>
                </a:cubicBezTo>
                <a:lnTo>
                  <a:pt x="0" y="11446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36" tIns="189736" rIns="189736" bIns="189736" numCol="1" spcCol="1270" anchor="ctr" anchorCtr="0">
            <a:noAutofit/>
          </a:bodyPr>
          <a:lstStyle/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500" kern="1200" dirty="0" err="1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김덕준</a:t>
            </a:r>
            <a:endParaRPr lang="en-US" altLang="ko-KR" sz="1500" kern="1200" dirty="0">
              <a:solidFill>
                <a:schemeClr val="tx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500" dirty="0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아이디어 구상</a:t>
            </a:r>
            <a:r>
              <a:rPr lang="en-US" altLang="ko-KR" sz="1500" dirty="0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</a:p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500" dirty="0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재무제표 </a:t>
            </a:r>
            <a:r>
              <a:rPr lang="en-US" altLang="ko-KR" sz="1500" dirty="0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DB </a:t>
            </a:r>
            <a:r>
              <a:rPr lang="ko-KR" altLang="en-US" sz="1500" dirty="0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추출 </a:t>
            </a:r>
            <a:r>
              <a:rPr lang="en-US" altLang="ko-KR" sz="1500" dirty="0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</a:t>
            </a:r>
            <a:r>
              <a:rPr lang="ko-KR" altLang="en-US" sz="1500" dirty="0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코딩</a:t>
            </a:r>
            <a:r>
              <a:rPr lang="en-US" altLang="ko-KR" sz="1500" dirty="0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),</a:t>
            </a:r>
            <a:endParaRPr lang="ko-KR" altLang="en-US" sz="1500" kern="1200" dirty="0">
              <a:solidFill>
                <a:schemeClr val="tx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BD9B66DA-2345-5A9E-82AC-DA08EA78F9DA}"/>
              </a:ext>
            </a:extLst>
          </p:cNvPr>
          <p:cNvSpPr>
            <a:spLocks/>
          </p:cNvSpPr>
          <p:nvPr/>
        </p:nvSpPr>
        <p:spPr>
          <a:xfrm>
            <a:off x="2039785" y="1455650"/>
            <a:ext cx="2554285" cy="1401631"/>
          </a:xfrm>
          <a:custGeom>
            <a:avLst/>
            <a:gdLst>
              <a:gd name="connsiteX0" fmla="*/ 0 w 2289329"/>
              <a:gd name="connsiteY0" fmla="*/ 114466 h 1144664"/>
              <a:gd name="connsiteX1" fmla="*/ 114466 w 2289329"/>
              <a:gd name="connsiteY1" fmla="*/ 0 h 1144664"/>
              <a:gd name="connsiteX2" fmla="*/ 2174863 w 2289329"/>
              <a:gd name="connsiteY2" fmla="*/ 0 h 1144664"/>
              <a:gd name="connsiteX3" fmla="*/ 2289329 w 2289329"/>
              <a:gd name="connsiteY3" fmla="*/ 114466 h 1144664"/>
              <a:gd name="connsiteX4" fmla="*/ 2289329 w 2289329"/>
              <a:gd name="connsiteY4" fmla="*/ 1030198 h 1144664"/>
              <a:gd name="connsiteX5" fmla="*/ 2174863 w 2289329"/>
              <a:gd name="connsiteY5" fmla="*/ 1144664 h 1144664"/>
              <a:gd name="connsiteX6" fmla="*/ 114466 w 2289329"/>
              <a:gd name="connsiteY6" fmla="*/ 1144664 h 1144664"/>
              <a:gd name="connsiteX7" fmla="*/ 0 w 2289329"/>
              <a:gd name="connsiteY7" fmla="*/ 1030198 h 1144664"/>
              <a:gd name="connsiteX8" fmla="*/ 0 w 2289329"/>
              <a:gd name="connsiteY8" fmla="*/ 114466 h 114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329" h="1144664">
                <a:moveTo>
                  <a:pt x="0" y="114466"/>
                </a:moveTo>
                <a:cubicBezTo>
                  <a:pt x="0" y="51248"/>
                  <a:pt x="51248" y="0"/>
                  <a:pt x="114466" y="0"/>
                </a:cubicBezTo>
                <a:lnTo>
                  <a:pt x="2174863" y="0"/>
                </a:lnTo>
                <a:cubicBezTo>
                  <a:pt x="2238081" y="0"/>
                  <a:pt x="2289329" y="51248"/>
                  <a:pt x="2289329" y="114466"/>
                </a:cubicBezTo>
                <a:lnTo>
                  <a:pt x="2289329" y="1030198"/>
                </a:lnTo>
                <a:cubicBezTo>
                  <a:pt x="2289329" y="1093416"/>
                  <a:pt x="2238081" y="1144664"/>
                  <a:pt x="2174863" y="1144664"/>
                </a:cubicBezTo>
                <a:lnTo>
                  <a:pt x="114466" y="1144664"/>
                </a:lnTo>
                <a:cubicBezTo>
                  <a:pt x="51248" y="1144664"/>
                  <a:pt x="0" y="1093416"/>
                  <a:pt x="0" y="1030198"/>
                </a:cubicBezTo>
                <a:lnTo>
                  <a:pt x="0" y="11446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36" tIns="189736" rIns="189736" bIns="189736" numCol="1" spcCol="1270" anchor="ctr" anchorCtr="0">
            <a:noAutofit/>
          </a:bodyPr>
          <a:lstStyle/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500" dirty="0" err="1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정연비</a:t>
            </a:r>
            <a:r>
              <a:rPr lang="ko-KR" altLang="en-US" sz="1500" dirty="0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1500" dirty="0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</a:t>
            </a:r>
            <a:r>
              <a:rPr lang="ko-KR" altLang="en-US" sz="1500" dirty="0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조장</a:t>
            </a:r>
            <a:r>
              <a:rPr lang="en-US" altLang="ko-KR" sz="1500" dirty="0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</a:t>
            </a:r>
          </a:p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500" kern="1200" dirty="0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모델 설계 </a:t>
            </a:r>
            <a:r>
              <a:rPr lang="en-US" altLang="ko-KR" sz="1500" kern="1200" dirty="0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</a:t>
            </a:r>
            <a:r>
              <a:rPr lang="ko-KR" altLang="en-US" sz="1500" kern="1200" dirty="0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코딩</a:t>
            </a:r>
            <a:r>
              <a:rPr lang="en-US" altLang="ko-KR" sz="1500" kern="1200" dirty="0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</a:t>
            </a:r>
            <a:r>
              <a:rPr lang="en-US" altLang="ko-KR" sz="1500" dirty="0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</a:t>
            </a:r>
          </a:p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1500" dirty="0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-US" sz="1500" dirty="0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주가 </a:t>
            </a:r>
            <a:r>
              <a:rPr lang="en-US" altLang="ko-KR" sz="1500" dirty="0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DB </a:t>
            </a:r>
            <a:r>
              <a:rPr lang="ko-KR" altLang="en-US" sz="1500" dirty="0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추출 </a:t>
            </a:r>
            <a:r>
              <a:rPr lang="en-US" altLang="ko-KR" sz="1500" dirty="0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</a:t>
            </a:r>
            <a:r>
              <a:rPr lang="ko-KR" altLang="en-US" sz="1500" dirty="0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코딩</a:t>
            </a:r>
            <a:r>
              <a:rPr lang="en-US" altLang="ko-KR" sz="1500" dirty="0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),</a:t>
            </a:r>
            <a:endParaRPr lang="en-US" altLang="ko-KR" sz="1500" kern="1200" dirty="0">
              <a:solidFill>
                <a:schemeClr val="tx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4CF36EE-8A37-7CF2-8984-69AAA2F961A1}"/>
              </a:ext>
            </a:extLst>
          </p:cNvPr>
          <p:cNvGrpSpPr/>
          <p:nvPr/>
        </p:nvGrpSpPr>
        <p:grpSpPr>
          <a:xfrm>
            <a:off x="3691563" y="2364790"/>
            <a:ext cx="4616733" cy="2642674"/>
            <a:chOff x="3334841" y="1934743"/>
            <a:chExt cx="5366007" cy="3071567"/>
          </a:xfrm>
        </p:grpSpPr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02F35A98-ED67-1A96-2F4E-1F4C306043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51213" y="2507075"/>
              <a:ext cx="2733262" cy="1946168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972E32F4-D5DE-6F6F-4E69-F35F924C12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00848" y="2677885"/>
              <a:ext cx="0" cy="1558503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27315458-0693-1467-37C1-9119CFEE6E76}"/>
                </a:ext>
              </a:extLst>
            </p:cNvPr>
            <p:cNvCxnSpPr>
              <a:cxnSpLocks/>
            </p:cNvCxnSpPr>
            <p:nvPr/>
          </p:nvCxnSpPr>
          <p:spPr>
            <a:xfrm>
              <a:off x="4651215" y="1934743"/>
              <a:ext cx="2733261" cy="0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08282F16-C278-D063-2DAE-EFCD2307D2FB}"/>
                </a:ext>
              </a:extLst>
            </p:cNvPr>
            <p:cNvCxnSpPr>
              <a:cxnSpLocks/>
            </p:cNvCxnSpPr>
            <p:nvPr/>
          </p:nvCxnSpPr>
          <p:spPr>
            <a:xfrm>
              <a:off x="4651214" y="5006310"/>
              <a:ext cx="2733261" cy="0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88CEE1F9-CCFD-074F-5384-7C9667B069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34841" y="2677884"/>
              <a:ext cx="0" cy="1558503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C08D50F0-4231-0CCC-A81B-9E56A91C01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49253" y="2512454"/>
              <a:ext cx="2737183" cy="1940789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2307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3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다이어그램 13">
            <a:extLst>
              <a:ext uri="{FF2B5EF4-FFF2-40B4-BE49-F238E27FC236}">
                <a16:creationId xmlns:a16="http://schemas.microsoft.com/office/drawing/2014/main" id="{B0989B56-5048-4C53-A13F-7F49242DDF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0083831"/>
              </p:ext>
            </p:extLst>
          </p:nvPr>
        </p:nvGraphicFramePr>
        <p:xfrm>
          <a:off x="417217" y="2081080"/>
          <a:ext cx="5410200" cy="3822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A32F306-D791-4185-9F69-842317C1DAE3}"/>
              </a:ext>
            </a:extLst>
          </p:cNvPr>
          <p:cNvSpPr txBox="1"/>
          <p:nvPr/>
        </p:nvSpPr>
        <p:spPr>
          <a:xfrm>
            <a:off x="6504263" y="359146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C10F96-7F0A-4827-9424-E3CE857AA0A5}"/>
              </a:ext>
            </a:extLst>
          </p:cNvPr>
          <p:cNvSpPr txBox="1"/>
          <p:nvPr/>
        </p:nvSpPr>
        <p:spPr>
          <a:xfrm>
            <a:off x="6504263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02FEC6B-D708-4C69-BA45-B5CF1D8EC471}"/>
              </a:ext>
            </a:extLst>
          </p:cNvPr>
          <p:cNvCxnSpPr/>
          <p:nvPr/>
        </p:nvCxnSpPr>
        <p:spPr>
          <a:xfrm>
            <a:off x="6504263" y="3429000"/>
            <a:ext cx="56877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0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3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1229BD32-555F-48A5-93A1-CFCC4BEEAEB6}"/>
              </a:ext>
            </a:extLst>
          </p:cNvPr>
          <p:cNvSpPr/>
          <p:nvPr/>
        </p:nvSpPr>
        <p:spPr>
          <a:xfrm>
            <a:off x="5753680" y="3443089"/>
            <a:ext cx="2939816" cy="2939816"/>
          </a:xfrm>
          <a:prstGeom prst="ellipse">
            <a:avLst/>
          </a:prstGeom>
          <a:solidFill>
            <a:schemeClr val="accent4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2211CE2-9BA4-4A14-97F9-EFBD9BF7288F}"/>
              </a:ext>
            </a:extLst>
          </p:cNvPr>
          <p:cNvSpPr/>
          <p:nvPr/>
        </p:nvSpPr>
        <p:spPr>
          <a:xfrm>
            <a:off x="3518986" y="3443089"/>
            <a:ext cx="2939816" cy="2939816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3D56044-9038-4F7E-A4E5-1CD6E1BAAC42}"/>
              </a:ext>
            </a:extLst>
          </p:cNvPr>
          <p:cNvSpPr/>
          <p:nvPr/>
        </p:nvSpPr>
        <p:spPr>
          <a:xfrm>
            <a:off x="4674301" y="1457299"/>
            <a:ext cx="2939816" cy="2939816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A335DA-FCD5-47A9-B782-2A99CCC8BA68}"/>
              </a:ext>
            </a:extLst>
          </p:cNvPr>
          <p:cNvSpPr txBox="1"/>
          <p:nvPr/>
        </p:nvSpPr>
        <p:spPr>
          <a:xfrm>
            <a:off x="3983136" y="4862453"/>
            <a:ext cx="1382330" cy="495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내용 입력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CA9B2F-45EC-46D6-9055-BACB970DEB64}"/>
              </a:ext>
            </a:extLst>
          </p:cNvPr>
          <p:cNvSpPr txBox="1"/>
          <p:nvPr/>
        </p:nvSpPr>
        <p:spPr>
          <a:xfrm>
            <a:off x="6910392" y="4862453"/>
            <a:ext cx="1382330" cy="495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내용 입력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A2F558-3B2C-462E-ACB5-BF3243E1F1D3}"/>
              </a:ext>
            </a:extLst>
          </p:cNvPr>
          <p:cNvSpPr txBox="1"/>
          <p:nvPr/>
        </p:nvSpPr>
        <p:spPr>
          <a:xfrm>
            <a:off x="5453044" y="2712422"/>
            <a:ext cx="1382330" cy="495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내용 입력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BAFBD6-004C-4D17-81B3-EB695D22B045}"/>
              </a:ext>
            </a:extLst>
          </p:cNvPr>
          <p:cNvSpPr txBox="1"/>
          <p:nvPr/>
        </p:nvSpPr>
        <p:spPr>
          <a:xfrm>
            <a:off x="931669" y="4597533"/>
            <a:ext cx="2469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A9A47A-64EA-4B03-9DD1-7165C9110271}"/>
              </a:ext>
            </a:extLst>
          </p:cNvPr>
          <p:cNvSpPr txBox="1"/>
          <p:nvPr/>
        </p:nvSpPr>
        <p:spPr>
          <a:xfrm>
            <a:off x="8790554" y="4581581"/>
            <a:ext cx="2469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C15F3B-2760-493E-9173-ED1BCB9B1F2C}"/>
              </a:ext>
            </a:extLst>
          </p:cNvPr>
          <p:cNvSpPr txBox="1"/>
          <p:nvPr/>
        </p:nvSpPr>
        <p:spPr>
          <a:xfrm>
            <a:off x="7801499" y="1904703"/>
            <a:ext cx="2469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399F660-7BF7-4DFC-A330-71D331C9A6FD}"/>
              </a:ext>
            </a:extLst>
          </p:cNvPr>
          <p:cNvSpPr/>
          <p:nvPr/>
        </p:nvSpPr>
        <p:spPr>
          <a:xfrm>
            <a:off x="336946" y="1349955"/>
            <a:ext cx="2611390" cy="711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4AACC8-9B14-4FDF-8693-5C83E2D25B14}"/>
              </a:ext>
            </a:extLst>
          </p:cNvPr>
          <p:cNvSpPr txBox="1"/>
          <p:nvPr/>
        </p:nvSpPr>
        <p:spPr>
          <a:xfrm>
            <a:off x="436336" y="1482791"/>
            <a:ext cx="269916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59330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0620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-300" dirty="0">
                <a:solidFill>
                  <a:schemeClr val="accent4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프로젝트 과정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3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F16E728-C75B-4C8D-9DE2-67BFA17FF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103338"/>
              </p:ext>
            </p:extLst>
          </p:nvPr>
        </p:nvGraphicFramePr>
        <p:xfrm>
          <a:off x="522783" y="1757889"/>
          <a:ext cx="11130501" cy="4567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10167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3710167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3710167">
                  <a:extLst>
                    <a:ext uri="{9D8B030D-6E8A-4147-A177-3AD203B41FA5}">
                      <a16:colId xmlns:a16="http://schemas.microsoft.com/office/drawing/2014/main" val="1382983538"/>
                    </a:ext>
                  </a:extLst>
                </a:gridCol>
              </a:tblGrid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강조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429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3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175A9F-05A6-47D7-AA68-B0EF6B4CB31A}"/>
              </a:ext>
            </a:extLst>
          </p:cNvPr>
          <p:cNvSpPr/>
          <p:nvPr/>
        </p:nvSpPr>
        <p:spPr>
          <a:xfrm>
            <a:off x="1086539" y="1612375"/>
            <a:ext cx="4902200" cy="22351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8A0F948-EA33-41BE-B966-5BC625F2A73B}"/>
              </a:ext>
            </a:extLst>
          </p:cNvPr>
          <p:cNvSpPr/>
          <p:nvPr/>
        </p:nvSpPr>
        <p:spPr>
          <a:xfrm>
            <a:off x="6217339" y="1612374"/>
            <a:ext cx="4902200" cy="2235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BA3158-F4CE-43A3-A34E-F4923BE3DC62}"/>
              </a:ext>
            </a:extLst>
          </p:cNvPr>
          <p:cNvSpPr/>
          <p:nvPr/>
        </p:nvSpPr>
        <p:spPr>
          <a:xfrm>
            <a:off x="1086539" y="4044640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818BFA-3F7C-4B4D-986B-FA300FDECD29}"/>
              </a:ext>
            </a:extLst>
          </p:cNvPr>
          <p:cNvSpPr/>
          <p:nvPr/>
        </p:nvSpPr>
        <p:spPr>
          <a:xfrm>
            <a:off x="6217339" y="4044639"/>
            <a:ext cx="4902200" cy="22351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A834CB-3E77-4850-81EA-0738A38B94AE}"/>
              </a:ext>
            </a:extLst>
          </p:cNvPr>
          <p:cNvSpPr/>
          <p:nvPr/>
        </p:nvSpPr>
        <p:spPr>
          <a:xfrm>
            <a:off x="5379139" y="3254752"/>
            <a:ext cx="482600" cy="482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D50184-369F-47D0-B343-9821B2D96EA8}"/>
              </a:ext>
            </a:extLst>
          </p:cNvPr>
          <p:cNvSpPr txBox="1"/>
          <p:nvPr/>
        </p:nvSpPr>
        <p:spPr>
          <a:xfrm>
            <a:off x="5424362" y="3265219"/>
            <a:ext cx="389851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D3475F5-D708-4936-9B4E-CF4D93A91613}"/>
              </a:ext>
            </a:extLst>
          </p:cNvPr>
          <p:cNvSpPr/>
          <p:nvPr/>
        </p:nvSpPr>
        <p:spPr>
          <a:xfrm>
            <a:off x="6336295" y="3254752"/>
            <a:ext cx="482600" cy="482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CD938A-E48A-4097-ADF2-4DE78ED2AF26}"/>
              </a:ext>
            </a:extLst>
          </p:cNvPr>
          <p:cNvSpPr txBox="1"/>
          <p:nvPr/>
        </p:nvSpPr>
        <p:spPr>
          <a:xfrm>
            <a:off x="6339839" y="3270238"/>
            <a:ext cx="47320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101C079-100A-4BF4-B8E3-E52C49B0565B}"/>
              </a:ext>
            </a:extLst>
          </p:cNvPr>
          <p:cNvSpPr/>
          <p:nvPr/>
        </p:nvSpPr>
        <p:spPr>
          <a:xfrm>
            <a:off x="5377987" y="4154335"/>
            <a:ext cx="482600" cy="482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00B508-4E83-455B-8C4D-DE88551813B4}"/>
              </a:ext>
            </a:extLst>
          </p:cNvPr>
          <p:cNvSpPr txBox="1"/>
          <p:nvPr/>
        </p:nvSpPr>
        <p:spPr>
          <a:xfrm>
            <a:off x="5402188" y="4164802"/>
            <a:ext cx="42672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9803376-1224-4E40-8E80-1D7575E68EE0}"/>
              </a:ext>
            </a:extLst>
          </p:cNvPr>
          <p:cNvSpPr/>
          <p:nvPr/>
        </p:nvSpPr>
        <p:spPr>
          <a:xfrm>
            <a:off x="6335143" y="4154334"/>
            <a:ext cx="482600" cy="482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F59E5A-C12E-4369-8019-BE716E4BD0AA}"/>
              </a:ext>
            </a:extLst>
          </p:cNvPr>
          <p:cNvSpPr txBox="1"/>
          <p:nvPr/>
        </p:nvSpPr>
        <p:spPr>
          <a:xfrm>
            <a:off x="6394793" y="4164801"/>
            <a:ext cx="372218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41993D-834C-440C-8B9F-FCD4F9A9F5C0}"/>
              </a:ext>
            </a:extLst>
          </p:cNvPr>
          <p:cNvSpPr txBox="1"/>
          <p:nvPr/>
        </p:nvSpPr>
        <p:spPr>
          <a:xfrm>
            <a:off x="1312409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70407E-BBEC-4F51-842C-6A4A5612C6D2}"/>
              </a:ext>
            </a:extLst>
          </p:cNvPr>
          <p:cNvSpPr txBox="1"/>
          <p:nvPr/>
        </p:nvSpPr>
        <p:spPr>
          <a:xfrm>
            <a:off x="8806285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957A35-6348-4B9B-B010-15D908B1B179}"/>
              </a:ext>
            </a:extLst>
          </p:cNvPr>
          <p:cNvSpPr txBox="1"/>
          <p:nvPr/>
        </p:nvSpPr>
        <p:spPr>
          <a:xfrm>
            <a:off x="1312409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48445E-9775-4257-9992-3EF14AF8B3CF}"/>
              </a:ext>
            </a:extLst>
          </p:cNvPr>
          <p:cNvSpPr txBox="1"/>
          <p:nvPr/>
        </p:nvSpPr>
        <p:spPr>
          <a:xfrm>
            <a:off x="8806285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480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3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180B5A-26EB-47C9-9C46-411DB862974C}"/>
              </a:ext>
            </a:extLst>
          </p:cNvPr>
          <p:cNvSpPr/>
          <p:nvPr/>
        </p:nvSpPr>
        <p:spPr>
          <a:xfrm>
            <a:off x="635000" y="1936975"/>
            <a:ext cx="2171189" cy="3731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9A96EA7-BD42-4CD2-B79B-00BD7156E15F}"/>
              </a:ext>
            </a:extLst>
          </p:cNvPr>
          <p:cNvSpPr/>
          <p:nvPr/>
        </p:nvSpPr>
        <p:spPr>
          <a:xfrm>
            <a:off x="635000" y="1936973"/>
            <a:ext cx="2171189" cy="642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03E1A14-9043-46BB-B903-3CDB8D80C2BD}"/>
              </a:ext>
            </a:extLst>
          </p:cNvPr>
          <p:cNvSpPr/>
          <p:nvPr/>
        </p:nvSpPr>
        <p:spPr>
          <a:xfrm>
            <a:off x="9436611" y="1936975"/>
            <a:ext cx="2171189" cy="3731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BB295EF-9433-447A-B4BD-5527A8EE3567}"/>
              </a:ext>
            </a:extLst>
          </p:cNvPr>
          <p:cNvSpPr/>
          <p:nvPr/>
        </p:nvSpPr>
        <p:spPr>
          <a:xfrm>
            <a:off x="3568870" y="1936975"/>
            <a:ext cx="2171189" cy="3731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76BEDC9-E4F5-4FDD-9862-C3CA0A682E01}"/>
              </a:ext>
            </a:extLst>
          </p:cNvPr>
          <p:cNvSpPr/>
          <p:nvPr/>
        </p:nvSpPr>
        <p:spPr>
          <a:xfrm>
            <a:off x="6502740" y="1936975"/>
            <a:ext cx="2171189" cy="3731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189D5D-C718-4E09-974D-5588CAFCCEAB}"/>
              </a:ext>
            </a:extLst>
          </p:cNvPr>
          <p:cNvSpPr txBox="1"/>
          <p:nvPr/>
        </p:nvSpPr>
        <p:spPr>
          <a:xfrm>
            <a:off x="2980215" y="3731400"/>
            <a:ext cx="414626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B0A6D3-F2F2-4018-AAAB-6DB0668BFEA7}"/>
              </a:ext>
            </a:extLst>
          </p:cNvPr>
          <p:cNvSpPr txBox="1"/>
          <p:nvPr/>
        </p:nvSpPr>
        <p:spPr>
          <a:xfrm>
            <a:off x="5930725" y="3731400"/>
            <a:ext cx="414626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55FE0E-B181-4567-B446-08BBE5262F73}"/>
              </a:ext>
            </a:extLst>
          </p:cNvPr>
          <p:cNvSpPr txBox="1"/>
          <p:nvPr/>
        </p:nvSpPr>
        <p:spPr>
          <a:xfrm>
            <a:off x="8831308" y="3731400"/>
            <a:ext cx="414626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064715-5234-4809-A360-10B709E74E9C}"/>
              </a:ext>
            </a:extLst>
          </p:cNvPr>
          <p:cNvSpPr txBox="1"/>
          <p:nvPr/>
        </p:nvSpPr>
        <p:spPr>
          <a:xfrm>
            <a:off x="1204799" y="2059253"/>
            <a:ext cx="998513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76E59E6-98F0-4211-99E9-58F6D3C81AA2}"/>
              </a:ext>
            </a:extLst>
          </p:cNvPr>
          <p:cNvSpPr/>
          <p:nvPr/>
        </p:nvSpPr>
        <p:spPr>
          <a:xfrm>
            <a:off x="3568869" y="1936973"/>
            <a:ext cx="2171189" cy="642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715BC6-C532-4513-A514-9C1EC4DC4A63}"/>
              </a:ext>
            </a:extLst>
          </p:cNvPr>
          <p:cNvSpPr txBox="1"/>
          <p:nvPr/>
        </p:nvSpPr>
        <p:spPr>
          <a:xfrm>
            <a:off x="4163389" y="2059253"/>
            <a:ext cx="998513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F13B856-63DB-43F5-9F1D-24C34931D24D}"/>
              </a:ext>
            </a:extLst>
          </p:cNvPr>
          <p:cNvSpPr/>
          <p:nvPr/>
        </p:nvSpPr>
        <p:spPr>
          <a:xfrm>
            <a:off x="6502738" y="1936973"/>
            <a:ext cx="2171189" cy="642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3CBD19-F4F3-43D9-A8D7-BB42F4B3179C}"/>
              </a:ext>
            </a:extLst>
          </p:cNvPr>
          <p:cNvSpPr txBox="1"/>
          <p:nvPr/>
        </p:nvSpPr>
        <p:spPr>
          <a:xfrm>
            <a:off x="7098110" y="2059253"/>
            <a:ext cx="998513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BEDC491-5658-4DE2-A675-31F41C978D18}"/>
              </a:ext>
            </a:extLst>
          </p:cNvPr>
          <p:cNvSpPr/>
          <p:nvPr/>
        </p:nvSpPr>
        <p:spPr>
          <a:xfrm>
            <a:off x="9436606" y="1936973"/>
            <a:ext cx="2171189" cy="642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A1A5C77-58D6-4800-80E3-F22E30CB9F38}"/>
              </a:ext>
            </a:extLst>
          </p:cNvPr>
          <p:cNvSpPr txBox="1"/>
          <p:nvPr/>
        </p:nvSpPr>
        <p:spPr>
          <a:xfrm>
            <a:off x="10023228" y="2059253"/>
            <a:ext cx="998513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B8E363-9BC7-40FA-9875-44C8617DF0A3}"/>
              </a:ext>
            </a:extLst>
          </p:cNvPr>
          <p:cNvSpPr txBox="1"/>
          <p:nvPr/>
        </p:nvSpPr>
        <p:spPr>
          <a:xfrm>
            <a:off x="815511" y="3252248"/>
            <a:ext cx="1789846" cy="161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바른고딕OTF" panose="02020603020101020101" pitchFamily="18" charset="-127"/>
              <a:ea typeface="나눔스퀘어 Light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1F2F71-C933-448F-B8E8-ABDD801ABA77}"/>
              </a:ext>
            </a:extLst>
          </p:cNvPr>
          <p:cNvSpPr txBox="1"/>
          <p:nvPr/>
        </p:nvSpPr>
        <p:spPr>
          <a:xfrm>
            <a:off x="3749381" y="3252248"/>
            <a:ext cx="1789846" cy="161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바른고딕OTF" panose="02020603020101020101" pitchFamily="18" charset="-127"/>
              <a:ea typeface="나눔스퀘어 Light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3235E6-E3F7-47EB-81D6-D46826BBF3F8}"/>
              </a:ext>
            </a:extLst>
          </p:cNvPr>
          <p:cNvSpPr txBox="1"/>
          <p:nvPr/>
        </p:nvSpPr>
        <p:spPr>
          <a:xfrm>
            <a:off x="6683252" y="3252248"/>
            <a:ext cx="1789846" cy="161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바른고딕OTF" panose="02020603020101020101" pitchFamily="18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B7FCD1-9B56-49D9-8E17-4682ACD6918A}"/>
              </a:ext>
            </a:extLst>
          </p:cNvPr>
          <p:cNvSpPr txBox="1"/>
          <p:nvPr/>
        </p:nvSpPr>
        <p:spPr>
          <a:xfrm>
            <a:off x="9627277" y="3252248"/>
            <a:ext cx="1789846" cy="161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바른고딕OTF" panose="02020603020101020101" pitchFamily="18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257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전자기기이(가) 표시된 사진&#10;&#10;자동 생성된 설명">
            <a:extLst>
              <a:ext uri="{FF2B5EF4-FFF2-40B4-BE49-F238E27FC236}">
                <a16:creationId xmlns:a16="http://schemas.microsoft.com/office/drawing/2014/main" id="{87BE00BF-5095-6D5D-6951-6D13999CB9F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3A59EA-83AA-00F9-EBCA-60360E833A70}"/>
              </a:ext>
            </a:extLst>
          </p:cNvPr>
          <p:cNvSpPr txBox="1"/>
          <p:nvPr/>
        </p:nvSpPr>
        <p:spPr>
          <a:xfrm>
            <a:off x="820320" y="2705725"/>
            <a:ext cx="408797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Part 4</a:t>
            </a:r>
          </a:p>
          <a:p>
            <a:pPr algn="ctr"/>
            <a:r>
              <a:rPr lang="ko-KR" altLang="en-US" sz="4400" b="1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결과 분석 및 시연</a:t>
            </a:r>
          </a:p>
        </p:txBody>
      </p:sp>
    </p:spTree>
    <p:extLst>
      <p:ext uri="{BB962C8B-B14F-4D97-AF65-F5344CB8AC3E}">
        <p14:creationId xmlns:p14="http://schemas.microsoft.com/office/powerpoint/2010/main" val="270724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7032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-300" dirty="0">
                <a:solidFill>
                  <a:schemeClr val="accent4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결과 분석 및 시연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4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2AB0171D-4F0F-47DF-BE75-269F940DC088}"/>
              </a:ext>
            </a:extLst>
          </p:cNvPr>
          <p:cNvSpPr/>
          <p:nvPr/>
        </p:nvSpPr>
        <p:spPr>
          <a:xfrm>
            <a:off x="4951335" y="1668847"/>
            <a:ext cx="2289329" cy="1144664"/>
          </a:xfrm>
          <a:custGeom>
            <a:avLst/>
            <a:gdLst>
              <a:gd name="connsiteX0" fmla="*/ 0 w 2289329"/>
              <a:gd name="connsiteY0" fmla="*/ 114466 h 1144664"/>
              <a:gd name="connsiteX1" fmla="*/ 114466 w 2289329"/>
              <a:gd name="connsiteY1" fmla="*/ 0 h 1144664"/>
              <a:gd name="connsiteX2" fmla="*/ 2174863 w 2289329"/>
              <a:gd name="connsiteY2" fmla="*/ 0 h 1144664"/>
              <a:gd name="connsiteX3" fmla="*/ 2289329 w 2289329"/>
              <a:gd name="connsiteY3" fmla="*/ 114466 h 1144664"/>
              <a:gd name="connsiteX4" fmla="*/ 2289329 w 2289329"/>
              <a:gd name="connsiteY4" fmla="*/ 1030198 h 1144664"/>
              <a:gd name="connsiteX5" fmla="*/ 2174863 w 2289329"/>
              <a:gd name="connsiteY5" fmla="*/ 1144664 h 1144664"/>
              <a:gd name="connsiteX6" fmla="*/ 114466 w 2289329"/>
              <a:gd name="connsiteY6" fmla="*/ 1144664 h 1144664"/>
              <a:gd name="connsiteX7" fmla="*/ 0 w 2289329"/>
              <a:gd name="connsiteY7" fmla="*/ 1030198 h 1144664"/>
              <a:gd name="connsiteX8" fmla="*/ 0 w 2289329"/>
              <a:gd name="connsiteY8" fmla="*/ 114466 h 114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329" h="1144664">
                <a:moveTo>
                  <a:pt x="0" y="114466"/>
                </a:moveTo>
                <a:cubicBezTo>
                  <a:pt x="0" y="51248"/>
                  <a:pt x="51248" y="0"/>
                  <a:pt x="114466" y="0"/>
                </a:cubicBezTo>
                <a:lnTo>
                  <a:pt x="2174863" y="0"/>
                </a:lnTo>
                <a:cubicBezTo>
                  <a:pt x="2238081" y="0"/>
                  <a:pt x="2289329" y="51248"/>
                  <a:pt x="2289329" y="114466"/>
                </a:cubicBezTo>
                <a:lnTo>
                  <a:pt x="2289329" y="1030198"/>
                </a:lnTo>
                <a:cubicBezTo>
                  <a:pt x="2289329" y="1093416"/>
                  <a:pt x="2238081" y="1144664"/>
                  <a:pt x="2174863" y="1144664"/>
                </a:cubicBezTo>
                <a:lnTo>
                  <a:pt x="114466" y="1144664"/>
                </a:lnTo>
                <a:cubicBezTo>
                  <a:pt x="51248" y="1144664"/>
                  <a:pt x="0" y="1093416"/>
                  <a:pt x="0" y="1030198"/>
                </a:cubicBezTo>
                <a:lnTo>
                  <a:pt x="0" y="11446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36" tIns="189736" rIns="189736" bIns="189736" numCol="1" spcCol="1270" anchor="ctr" anchorCtr="0">
            <a:noAutofit/>
          </a:bodyPr>
          <a:lstStyle/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4100" kern="1200" dirty="0"/>
              <a:t>텍스트</a:t>
            </a: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DDD75D16-1453-4B75-95D5-5055B629385C}"/>
              </a:ext>
            </a:extLst>
          </p:cNvPr>
          <p:cNvSpPr/>
          <p:nvPr/>
        </p:nvSpPr>
        <p:spPr>
          <a:xfrm>
            <a:off x="7828224" y="4942689"/>
            <a:ext cx="2289329" cy="1144664"/>
          </a:xfrm>
          <a:custGeom>
            <a:avLst/>
            <a:gdLst>
              <a:gd name="connsiteX0" fmla="*/ 0 w 2289329"/>
              <a:gd name="connsiteY0" fmla="*/ 114466 h 1144664"/>
              <a:gd name="connsiteX1" fmla="*/ 114466 w 2289329"/>
              <a:gd name="connsiteY1" fmla="*/ 0 h 1144664"/>
              <a:gd name="connsiteX2" fmla="*/ 2174863 w 2289329"/>
              <a:gd name="connsiteY2" fmla="*/ 0 h 1144664"/>
              <a:gd name="connsiteX3" fmla="*/ 2289329 w 2289329"/>
              <a:gd name="connsiteY3" fmla="*/ 114466 h 1144664"/>
              <a:gd name="connsiteX4" fmla="*/ 2289329 w 2289329"/>
              <a:gd name="connsiteY4" fmla="*/ 1030198 h 1144664"/>
              <a:gd name="connsiteX5" fmla="*/ 2174863 w 2289329"/>
              <a:gd name="connsiteY5" fmla="*/ 1144664 h 1144664"/>
              <a:gd name="connsiteX6" fmla="*/ 114466 w 2289329"/>
              <a:gd name="connsiteY6" fmla="*/ 1144664 h 1144664"/>
              <a:gd name="connsiteX7" fmla="*/ 0 w 2289329"/>
              <a:gd name="connsiteY7" fmla="*/ 1030198 h 1144664"/>
              <a:gd name="connsiteX8" fmla="*/ 0 w 2289329"/>
              <a:gd name="connsiteY8" fmla="*/ 114466 h 114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329" h="1144664">
                <a:moveTo>
                  <a:pt x="0" y="114466"/>
                </a:moveTo>
                <a:cubicBezTo>
                  <a:pt x="0" y="51248"/>
                  <a:pt x="51248" y="0"/>
                  <a:pt x="114466" y="0"/>
                </a:cubicBezTo>
                <a:lnTo>
                  <a:pt x="2174863" y="0"/>
                </a:lnTo>
                <a:cubicBezTo>
                  <a:pt x="2238081" y="0"/>
                  <a:pt x="2289329" y="51248"/>
                  <a:pt x="2289329" y="114466"/>
                </a:cubicBezTo>
                <a:lnTo>
                  <a:pt x="2289329" y="1030198"/>
                </a:lnTo>
                <a:cubicBezTo>
                  <a:pt x="2289329" y="1093416"/>
                  <a:pt x="2238081" y="1144664"/>
                  <a:pt x="2174863" y="1144664"/>
                </a:cubicBezTo>
                <a:lnTo>
                  <a:pt x="114466" y="1144664"/>
                </a:lnTo>
                <a:cubicBezTo>
                  <a:pt x="51248" y="1144664"/>
                  <a:pt x="0" y="1093416"/>
                  <a:pt x="0" y="1030198"/>
                </a:cubicBezTo>
                <a:lnTo>
                  <a:pt x="0" y="11446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36" tIns="189736" rIns="189736" bIns="189736" numCol="1" spcCol="1270" anchor="ctr" anchorCtr="0">
            <a:noAutofit/>
          </a:bodyPr>
          <a:lstStyle/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4100" kern="1200" dirty="0"/>
              <a:t>텍스트</a:t>
            </a: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2D6EBDAB-1FA5-4D3F-88C9-E5113903EEB1}"/>
              </a:ext>
            </a:extLst>
          </p:cNvPr>
          <p:cNvSpPr/>
          <p:nvPr/>
        </p:nvSpPr>
        <p:spPr>
          <a:xfrm>
            <a:off x="2074447" y="4942689"/>
            <a:ext cx="2289329" cy="1144664"/>
          </a:xfrm>
          <a:custGeom>
            <a:avLst/>
            <a:gdLst>
              <a:gd name="connsiteX0" fmla="*/ 0 w 2289329"/>
              <a:gd name="connsiteY0" fmla="*/ 114466 h 1144664"/>
              <a:gd name="connsiteX1" fmla="*/ 114466 w 2289329"/>
              <a:gd name="connsiteY1" fmla="*/ 0 h 1144664"/>
              <a:gd name="connsiteX2" fmla="*/ 2174863 w 2289329"/>
              <a:gd name="connsiteY2" fmla="*/ 0 h 1144664"/>
              <a:gd name="connsiteX3" fmla="*/ 2289329 w 2289329"/>
              <a:gd name="connsiteY3" fmla="*/ 114466 h 1144664"/>
              <a:gd name="connsiteX4" fmla="*/ 2289329 w 2289329"/>
              <a:gd name="connsiteY4" fmla="*/ 1030198 h 1144664"/>
              <a:gd name="connsiteX5" fmla="*/ 2174863 w 2289329"/>
              <a:gd name="connsiteY5" fmla="*/ 1144664 h 1144664"/>
              <a:gd name="connsiteX6" fmla="*/ 114466 w 2289329"/>
              <a:gd name="connsiteY6" fmla="*/ 1144664 h 1144664"/>
              <a:gd name="connsiteX7" fmla="*/ 0 w 2289329"/>
              <a:gd name="connsiteY7" fmla="*/ 1030198 h 1144664"/>
              <a:gd name="connsiteX8" fmla="*/ 0 w 2289329"/>
              <a:gd name="connsiteY8" fmla="*/ 114466 h 114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329" h="1144664">
                <a:moveTo>
                  <a:pt x="0" y="114466"/>
                </a:moveTo>
                <a:cubicBezTo>
                  <a:pt x="0" y="51248"/>
                  <a:pt x="51248" y="0"/>
                  <a:pt x="114466" y="0"/>
                </a:cubicBezTo>
                <a:lnTo>
                  <a:pt x="2174863" y="0"/>
                </a:lnTo>
                <a:cubicBezTo>
                  <a:pt x="2238081" y="0"/>
                  <a:pt x="2289329" y="51248"/>
                  <a:pt x="2289329" y="114466"/>
                </a:cubicBezTo>
                <a:lnTo>
                  <a:pt x="2289329" y="1030198"/>
                </a:lnTo>
                <a:cubicBezTo>
                  <a:pt x="2289329" y="1093416"/>
                  <a:pt x="2238081" y="1144664"/>
                  <a:pt x="2174863" y="1144664"/>
                </a:cubicBezTo>
                <a:lnTo>
                  <a:pt x="114466" y="1144664"/>
                </a:lnTo>
                <a:cubicBezTo>
                  <a:pt x="51248" y="1144664"/>
                  <a:pt x="0" y="1093416"/>
                  <a:pt x="0" y="1030198"/>
                </a:cubicBezTo>
                <a:lnTo>
                  <a:pt x="0" y="11446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36" tIns="189736" rIns="189736" bIns="189736" numCol="1" spcCol="1270" anchor="ctr" anchorCtr="0">
            <a:noAutofit/>
          </a:bodyPr>
          <a:lstStyle/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4100" kern="1200" dirty="0"/>
              <a:t>텍스트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AC74D01-4089-4A7F-8452-43AFEC540057}"/>
              </a:ext>
            </a:extLst>
          </p:cNvPr>
          <p:cNvCxnSpPr>
            <a:cxnSpLocks/>
          </p:cNvCxnSpPr>
          <p:nvPr/>
        </p:nvCxnSpPr>
        <p:spPr>
          <a:xfrm flipH="1">
            <a:off x="3105771" y="3081132"/>
            <a:ext cx="1356898" cy="145111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40C61DA-438A-4A89-90FF-50A117CA4E8C}"/>
              </a:ext>
            </a:extLst>
          </p:cNvPr>
          <p:cNvCxnSpPr>
            <a:cxnSpLocks/>
          </p:cNvCxnSpPr>
          <p:nvPr/>
        </p:nvCxnSpPr>
        <p:spPr>
          <a:xfrm flipH="1" flipV="1">
            <a:off x="7615990" y="3081132"/>
            <a:ext cx="1356898" cy="145111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1DB75A0-8282-4AA2-8DF6-C84F4BE2FE38}"/>
              </a:ext>
            </a:extLst>
          </p:cNvPr>
          <p:cNvCxnSpPr>
            <a:cxnSpLocks/>
          </p:cNvCxnSpPr>
          <p:nvPr/>
        </p:nvCxnSpPr>
        <p:spPr>
          <a:xfrm>
            <a:off x="4760843" y="5515021"/>
            <a:ext cx="2733261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961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D9B40E9-C95A-4A8F-9206-6351FE1BE75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84909E9-7D4A-4AEB-B907-8E112C97A1AE}"/>
              </a:ext>
            </a:extLst>
          </p:cNvPr>
          <p:cNvCxnSpPr>
            <a:cxnSpLocks/>
          </p:cNvCxnSpPr>
          <p:nvPr/>
        </p:nvCxnSpPr>
        <p:spPr>
          <a:xfrm>
            <a:off x="3460750" y="1436921"/>
            <a:ext cx="5270500" cy="0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386C685-8BB9-46FB-AB55-17CEF03D9EAF}"/>
              </a:ext>
            </a:extLst>
          </p:cNvPr>
          <p:cNvSpPr txBox="1"/>
          <p:nvPr/>
        </p:nvSpPr>
        <p:spPr>
          <a:xfrm>
            <a:off x="3675113" y="149296"/>
            <a:ext cx="484177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Contents</a:t>
            </a:r>
            <a:endParaRPr lang="ko-KR" altLang="en-US" sz="8800" dirty="0">
              <a:solidFill>
                <a:schemeClr val="tx2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159033-65BA-BCF2-0C24-6877D07D8ACC}"/>
              </a:ext>
            </a:extLst>
          </p:cNvPr>
          <p:cNvSpPr txBox="1"/>
          <p:nvPr/>
        </p:nvSpPr>
        <p:spPr>
          <a:xfrm>
            <a:off x="4413488" y="1764806"/>
            <a:ext cx="3365024" cy="3497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 algn="ctr">
              <a:lnSpc>
                <a:spcPct val="150000"/>
              </a:lnSpc>
              <a:buAutoNum type="arabicPeriod"/>
            </a:pPr>
            <a:r>
              <a:rPr lang="ko-KR" altLang="en-US" sz="30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개요</a:t>
            </a:r>
            <a:endParaRPr lang="en-US" altLang="ko-KR" sz="3000" b="1" dirty="0">
              <a:solidFill>
                <a:schemeClr val="accen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514350" indent="-514350" algn="ctr">
              <a:lnSpc>
                <a:spcPct val="150000"/>
              </a:lnSpc>
              <a:buAutoNum type="arabicPeriod"/>
            </a:pPr>
            <a:r>
              <a:rPr lang="ko-KR" altLang="en-US" sz="30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주요 일정</a:t>
            </a:r>
            <a:endParaRPr lang="en-US" altLang="ko-KR" sz="3000" b="1" dirty="0">
              <a:solidFill>
                <a:schemeClr val="accen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514350" indent="-514350" algn="ctr">
              <a:lnSpc>
                <a:spcPct val="150000"/>
              </a:lnSpc>
              <a:buAutoNum type="arabicPeriod"/>
            </a:pPr>
            <a:r>
              <a:rPr lang="ko-KR" altLang="en-US" sz="30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프로젝트 과정</a:t>
            </a:r>
            <a:endParaRPr lang="en-US" altLang="ko-KR" sz="3000" b="1" dirty="0">
              <a:solidFill>
                <a:schemeClr val="accen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514350" indent="-514350" algn="ctr">
              <a:lnSpc>
                <a:spcPct val="150000"/>
              </a:lnSpc>
              <a:buAutoNum type="arabicPeriod"/>
            </a:pPr>
            <a:r>
              <a:rPr lang="ko-KR" altLang="en-US" sz="30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결과 분석 및 시연</a:t>
            </a:r>
            <a:endParaRPr lang="en-US" altLang="ko-KR" sz="3000" b="1" dirty="0">
              <a:solidFill>
                <a:schemeClr val="accen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514350" indent="-514350" algn="ctr">
              <a:lnSpc>
                <a:spcPct val="150000"/>
              </a:lnSpc>
              <a:buAutoNum type="arabicPeriod"/>
            </a:pPr>
            <a:r>
              <a:rPr lang="ko-KR" altLang="en-US" sz="30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향후 개발 가능성</a:t>
            </a:r>
            <a:endParaRPr lang="en-US" altLang="ko-KR" sz="3000" b="1" dirty="0">
              <a:solidFill>
                <a:schemeClr val="accen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990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:a16="http://schemas.microsoft.com/office/drawing/2014/main" id="{BFA7BFB4-8FFD-F890-F493-3D562655619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15445">
            <a:off x="3056005" y="1164146"/>
            <a:ext cx="13454884" cy="89768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F41F35-7649-53A7-1A72-F4838B79C948}"/>
              </a:ext>
            </a:extLst>
          </p:cNvPr>
          <p:cNvSpPr txBox="1"/>
          <p:nvPr/>
        </p:nvSpPr>
        <p:spPr>
          <a:xfrm>
            <a:off x="883639" y="2705725"/>
            <a:ext cx="396134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Part 5</a:t>
            </a:r>
          </a:p>
          <a:p>
            <a:pPr algn="ctr"/>
            <a:r>
              <a:rPr lang="ko-KR" altLang="en-US" sz="4400" b="1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향후 개발 가능성</a:t>
            </a:r>
          </a:p>
        </p:txBody>
      </p:sp>
    </p:spTree>
    <p:extLst>
      <p:ext uri="{BB962C8B-B14F-4D97-AF65-F5344CB8AC3E}">
        <p14:creationId xmlns:p14="http://schemas.microsoft.com/office/powerpoint/2010/main" val="347287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399" y="330200"/>
            <a:ext cx="40333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향후 개발 가능성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5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">
            <a:extLst>
              <a:ext uri="{FF2B5EF4-FFF2-40B4-BE49-F238E27FC236}">
                <a16:creationId xmlns:a16="http://schemas.microsoft.com/office/drawing/2014/main" id="{34540AD3-7F5D-4DEB-8A32-43CAEB0FCF03}"/>
              </a:ext>
            </a:extLst>
          </p:cNvPr>
          <p:cNvSpPr/>
          <p:nvPr/>
        </p:nvSpPr>
        <p:spPr>
          <a:xfrm>
            <a:off x="861435" y="199990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31">
            <a:extLst>
              <a:ext uri="{FF2B5EF4-FFF2-40B4-BE49-F238E27FC236}">
                <a16:creationId xmlns:a16="http://schemas.microsoft.com/office/drawing/2014/main" id="{8C571024-2365-4AB9-B827-E77DC9B824B0}"/>
              </a:ext>
            </a:extLst>
          </p:cNvPr>
          <p:cNvSpPr/>
          <p:nvPr/>
        </p:nvSpPr>
        <p:spPr>
          <a:xfrm>
            <a:off x="861435" y="1999909"/>
            <a:ext cx="4698897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BB4B66-29B1-468B-B508-5EB40F38E2D6}"/>
              </a:ext>
            </a:extLst>
          </p:cNvPr>
          <p:cNvSpPr txBox="1"/>
          <p:nvPr/>
        </p:nvSpPr>
        <p:spPr>
          <a:xfrm>
            <a:off x="6359712" y="1950411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93%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919112-A227-443A-8EF6-B32CC2B1DA6E}"/>
              </a:ext>
            </a:extLst>
          </p:cNvPr>
          <p:cNvSpPr txBox="1"/>
          <p:nvPr/>
        </p:nvSpPr>
        <p:spPr>
          <a:xfrm>
            <a:off x="7185267" y="2025131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0F87C5B1-61C0-4619-BDD9-CDAE2469DF19}"/>
              </a:ext>
            </a:extLst>
          </p:cNvPr>
          <p:cNvSpPr/>
          <p:nvPr/>
        </p:nvSpPr>
        <p:spPr>
          <a:xfrm>
            <a:off x="5356094" y="1999909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6">
            <a:extLst>
              <a:ext uri="{FF2B5EF4-FFF2-40B4-BE49-F238E27FC236}">
                <a16:creationId xmlns:a16="http://schemas.microsoft.com/office/drawing/2014/main" id="{2C181D80-4CFE-4911-B544-882C47DFB7B6}"/>
              </a:ext>
            </a:extLst>
          </p:cNvPr>
          <p:cNvSpPr/>
          <p:nvPr/>
        </p:nvSpPr>
        <p:spPr>
          <a:xfrm>
            <a:off x="861435" y="2861186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32">
            <a:extLst>
              <a:ext uri="{FF2B5EF4-FFF2-40B4-BE49-F238E27FC236}">
                <a16:creationId xmlns:a16="http://schemas.microsoft.com/office/drawing/2014/main" id="{99C52D4C-7D05-4D81-B598-3D44D95F54FA}"/>
              </a:ext>
            </a:extLst>
          </p:cNvPr>
          <p:cNvSpPr/>
          <p:nvPr/>
        </p:nvSpPr>
        <p:spPr>
          <a:xfrm>
            <a:off x="861436" y="2861186"/>
            <a:ext cx="4014835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326969-2365-4CA3-B304-525EFDC69869}"/>
              </a:ext>
            </a:extLst>
          </p:cNvPr>
          <p:cNvSpPr txBox="1"/>
          <p:nvPr/>
        </p:nvSpPr>
        <p:spPr>
          <a:xfrm>
            <a:off x="6359712" y="2810462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84%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D9FD03-2F93-4110-900A-5629A254847D}"/>
              </a:ext>
            </a:extLst>
          </p:cNvPr>
          <p:cNvSpPr txBox="1"/>
          <p:nvPr/>
        </p:nvSpPr>
        <p:spPr>
          <a:xfrm>
            <a:off x="7185267" y="2889444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24" name="다이아몬드 23">
            <a:extLst>
              <a:ext uri="{FF2B5EF4-FFF2-40B4-BE49-F238E27FC236}">
                <a16:creationId xmlns:a16="http://schemas.microsoft.com/office/drawing/2014/main" id="{700B86F4-2353-4CDB-A19B-9FF192C55159}"/>
              </a:ext>
            </a:extLst>
          </p:cNvPr>
          <p:cNvSpPr/>
          <p:nvPr/>
        </p:nvSpPr>
        <p:spPr>
          <a:xfrm>
            <a:off x="4672033" y="2874734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18">
            <a:extLst>
              <a:ext uri="{FF2B5EF4-FFF2-40B4-BE49-F238E27FC236}">
                <a16:creationId xmlns:a16="http://schemas.microsoft.com/office/drawing/2014/main" id="{0B480CAD-3B83-4986-9A99-522D3FF3D5BF}"/>
              </a:ext>
            </a:extLst>
          </p:cNvPr>
          <p:cNvSpPr/>
          <p:nvPr/>
        </p:nvSpPr>
        <p:spPr>
          <a:xfrm>
            <a:off x="861435" y="372368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34">
            <a:extLst>
              <a:ext uri="{FF2B5EF4-FFF2-40B4-BE49-F238E27FC236}">
                <a16:creationId xmlns:a16="http://schemas.microsoft.com/office/drawing/2014/main" id="{E2D1D114-1518-4A43-9F8E-5F378870779B}"/>
              </a:ext>
            </a:extLst>
          </p:cNvPr>
          <p:cNvSpPr/>
          <p:nvPr/>
        </p:nvSpPr>
        <p:spPr>
          <a:xfrm>
            <a:off x="861436" y="3723689"/>
            <a:ext cx="2646710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4775B1-2040-4CA2-87CD-CE36B5061C94}"/>
              </a:ext>
            </a:extLst>
          </p:cNvPr>
          <p:cNvSpPr txBox="1"/>
          <p:nvPr/>
        </p:nvSpPr>
        <p:spPr>
          <a:xfrm>
            <a:off x="6359712" y="3670513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61%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18A282-ED43-4F81-804F-525C5FA4FD51}"/>
              </a:ext>
            </a:extLst>
          </p:cNvPr>
          <p:cNvSpPr txBox="1"/>
          <p:nvPr/>
        </p:nvSpPr>
        <p:spPr>
          <a:xfrm>
            <a:off x="7185267" y="3758019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29" name="다이아몬드 28">
            <a:extLst>
              <a:ext uri="{FF2B5EF4-FFF2-40B4-BE49-F238E27FC236}">
                <a16:creationId xmlns:a16="http://schemas.microsoft.com/office/drawing/2014/main" id="{121D8421-CFD6-4246-B47A-A1247DAED4A3}"/>
              </a:ext>
            </a:extLst>
          </p:cNvPr>
          <p:cNvSpPr/>
          <p:nvPr/>
        </p:nvSpPr>
        <p:spPr>
          <a:xfrm>
            <a:off x="3303913" y="3721638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19">
            <a:extLst>
              <a:ext uri="{FF2B5EF4-FFF2-40B4-BE49-F238E27FC236}">
                <a16:creationId xmlns:a16="http://schemas.microsoft.com/office/drawing/2014/main" id="{A71EE3B1-05E6-4F3D-BE77-7694A62EE6D5}"/>
              </a:ext>
            </a:extLst>
          </p:cNvPr>
          <p:cNvSpPr/>
          <p:nvPr/>
        </p:nvSpPr>
        <p:spPr>
          <a:xfrm>
            <a:off x="861435" y="4587676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5">
            <a:extLst>
              <a:ext uri="{FF2B5EF4-FFF2-40B4-BE49-F238E27FC236}">
                <a16:creationId xmlns:a16="http://schemas.microsoft.com/office/drawing/2014/main" id="{EEDCCB3F-6AD6-4E71-8E78-FBFFBA0C3CD1}"/>
              </a:ext>
            </a:extLst>
          </p:cNvPr>
          <p:cNvSpPr/>
          <p:nvPr/>
        </p:nvSpPr>
        <p:spPr>
          <a:xfrm>
            <a:off x="861436" y="4584966"/>
            <a:ext cx="1953527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143B74-8D89-45E4-990B-CF5DE91DA740}"/>
              </a:ext>
            </a:extLst>
          </p:cNvPr>
          <p:cNvSpPr txBox="1"/>
          <p:nvPr/>
        </p:nvSpPr>
        <p:spPr>
          <a:xfrm>
            <a:off x="6359712" y="4530564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47%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396D02-F45D-47EE-87DE-AC940716BD2C}"/>
              </a:ext>
            </a:extLst>
          </p:cNvPr>
          <p:cNvSpPr txBox="1"/>
          <p:nvPr/>
        </p:nvSpPr>
        <p:spPr>
          <a:xfrm>
            <a:off x="7185267" y="4622332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4" name="다이아몬드 33">
            <a:extLst>
              <a:ext uri="{FF2B5EF4-FFF2-40B4-BE49-F238E27FC236}">
                <a16:creationId xmlns:a16="http://schemas.microsoft.com/office/drawing/2014/main" id="{A05EDE1C-462C-4510-A7BB-BFFD129EF316}"/>
              </a:ext>
            </a:extLst>
          </p:cNvPr>
          <p:cNvSpPr/>
          <p:nvPr/>
        </p:nvSpPr>
        <p:spPr>
          <a:xfrm>
            <a:off x="2619853" y="4585789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21">
            <a:extLst>
              <a:ext uri="{FF2B5EF4-FFF2-40B4-BE49-F238E27FC236}">
                <a16:creationId xmlns:a16="http://schemas.microsoft.com/office/drawing/2014/main" id="{109165FD-192B-49D7-9DDA-5A69F0526A8D}"/>
              </a:ext>
            </a:extLst>
          </p:cNvPr>
          <p:cNvSpPr/>
          <p:nvPr/>
        </p:nvSpPr>
        <p:spPr>
          <a:xfrm>
            <a:off x="861435" y="544746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7">
            <a:extLst>
              <a:ext uri="{FF2B5EF4-FFF2-40B4-BE49-F238E27FC236}">
                <a16:creationId xmlns:a16="http://schemas.microsoft.com/office/drawing/2014/main" id="{C33CD3DE-023D-43ED-9AE1-936BECFE575A}"/>
              </a:ext>
            </a:extLst>
          </p:cNvPr>
          <p:cNvSpPr/>
          <p:nvPr/>
        </p:nvSpPr>
        <p:spPr>
          <a:xfrm>
            <a:off x="861436" y="5447469"/>
            <a:ext cx="567161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4D5B90E-083D-4118-827E-6058659CCFA4}"/>
              </a:ext>
            </a:extLst>
          </p:cNvPr>
          <p:cNvSpPr txBox="1"/>
          <p:nvPr/>
        </p:nvSpPr>
        <p:spPr>
          <a:xfrm>
            <a:off x="6359712" y="5390615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12%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DBD1658-74E7-413F-8EB3-61852A8A257A}"/>
              </a:ext>
            </a:extLst>
          </p:cNvPr>
          <p:cNvSpPr txBox="1"/>
          <p:nvPr/>
        </p:nvSpPr>
        <p:spPr>
          <a:xfrm>
            <a:off x="7185267" y="5490909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9" name="다이아몬드 38">
            <a:extLst>
              <a:ext uri="{FF2B5EF4-FFF2-40B4-BE49-F238E27FC236}">
                <a16:creationId xmlns:a16="http://schemas.microsoft.com/office/drawing/2014/main" id="{92DD3731-E4BB-4A82-AD40-8DE4A368DBEA}"/>
              </a:ext>
            </a:extLst>
          </p:cNvPr>
          <p:cNvSpPr/>
          <p:nvPr/>
        </p:nvSpPr>
        <p:spPr>
          <a:xfrm>
            <a:off x="1242611" y="5454041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203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4384408-6FEF-4405-A749-F8571EDAC5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860" y="3306154"/>
            <a:ext cx="5486140" cy="300958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9FB81AB-FC27-4AD7-8AB0-926A9E0ED597}"/>
              </a:ext>
            </a:extLst>
          </p:cNvPr>
          <p:cNvSpPr/>
          <p:nvPr/>
        </p:nvSpPr>
        <p:spPr>
          <a:xfrm>
            <a:off x="609860" y="584791"/>
            <a:ext cx="5486140" cy="27213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BBD442-B492-463C-A825-DF4C942428B8}"/>
              </a:ext>
            </a:extLst>
          </p:cNvPr>
          <p:cNvSpPr/>
          <p:nvPr/>
        </p:nvSpPr>
        <p:spPr>
          <a:xfrm>
            <a:off x="6485859" y="701749"/>
            <a:ext cx="4965405" cy="5486400"/>
          </a:xfrm>
          <a:prstGeom prst="rect">
            <a:avLst/>
          </a:prstGeom>
          <a:noFill/>
          <a:ln w="254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E54C08-9C52-4168-A9C2-6CE9895E3E85}"/>
              </a:ext>
            </a:extLst>
          </p:cNvPr>
          <p:cNvSpPr txBox="1"/>
          <p:nvPr/>
        </p:nvSpPr>
        <p:spPr>
          <a:xfrm>
            <a:off x="6847367" y="1009738"/>
            <a:ext cx="99097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>
                <a:solidFill>
                  <a:schemeClr val="accent1"/>
                </a:solidFill>
              </a:rPr>
              <a:t>”</a:t>
            </a:r>
            <a:endParaRPr lang="ko-KR" altLang="en-US" sz="138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BC0640-5BE6-4F79-A4BC-ECCE02147FC1}"/>
              </a:ext>
            </a:extLst>
          </p:cNvPr>
          <p:cNvSpPr txBox="1"/>
          <p:nvPr/>
        </p:nvSpPr>
        <p:spPr>
          <a:xfrm>
            <a:off x="1490259" y="1560750"/>
            <a:ext cx="38924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66FA55-0DF9-4A35-A014-2A5C359692EF}"/>
              </a:ext>
            </a:extLst>
          </p:cNvPr>
          <p:cNvSpPr txBox="1"/>
          <p:nvPr/>
        </p:nvSpPr>
        <p:spPr>
          <a:xfrm>
            <a:off x="6883491" y="2330191"/>
            <a:ext cx="417014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/>
              <a:t>Lorem ipsum dolor sit </a:t>
            </a:r>
            <a:r>
              <a:rPr lang="en-US" altLang="ko-KR" sz="1600" dirty="0" err="1"/>
              <a:t>amet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consectetur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adipisicing</a:t>
            </a:r>
            <a:r>
              <a:rPr lang="en-US" altLang="ko-KR" sz="1600" dirty="0"/>
              <a:t> </a:t>
            </a:r>
            <a:r>
              <a:rPr lang="en-US" altLang="ko-KR" sz="1600" dirty="0" err="1"/>
              <a:t>elit</a:t>
            </a:r>
            <a:r>
              <a:rPr lang="en-US" altLang="ko-KR" sz="1600" dirty="0"/>
              <a:t>, sed do </a:t>
            </a:r>
            <a:r>
              <a:rPr lang="en-US" altLang="ko-KR" sz="1600" dirty="0" err="1"/>
              <a:t>eiusmod</a:t>
            </a:r>
            <a:r>
              <a:rPr lang="en-US" altLang="ko-KR" sz="1600" dirty="0"/>
              <a:t> </a:t>
            </a:r>
            <a:r>
              <a:rPr lang="en-US" altLang="ko-KR" sz="1600" dirty="0" err="1"/>
              <a:t>tempor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incididunt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ut</a:t>
            </a:r>
            <a:r>
              <a:rPr lang="en-US" altLang="ko-KR" sz="1600" dirty="0"/>
              <a:t> labore et dolore magna </a:t>
            </a:r>
            <a:r>
              <a:rPr lang="en-US" altLang="ko-KR" sz="1600" dirty="0" err="1"/>
              <a:t>aliqua</a:t>
            </a:r>
            <a:r>
              <a:rPr lang="en-US" altLang="ko-KR" sz="1600" dirty="0"/>
              <a:t>. Ut </a:t>
            </a:r>
            <a:r>
              <a:rPr lang="en-US" altLang="ko-KR" sz="1600" dirty="0" err="1"/>
              <a:t>enim</a:t>
            </a:r>
            <a:r>
              <a:rPr lang="en-US" altLang="ko-KR" sz="1600" dirty="0"/>
              <a:t> ad minim </a:t>
            </a:r>
            <a:r>
              <a:rPr lang="en-US" altLang="ko-KR" sz="1600" dirty="0" err="1"/>
              <a:t>veniam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quis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nostrud</a:t>
            </a:r>
            <a:r>
              <a:rPr lang="en-US" altLang="ko-KR" sz="1600" dirty="0"/>
              <a:t> exercitation </a:t>
            </a:r>
            <a:r>
              <a:rPr lang="en-US" altLang="ko-KR" sz="1600" dirty="0" err="1"/>
              <a:t>ullamco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laboris</a:t>
            </a:r>
            <a:r>
              <a:rPr lang="en-US" altLang="ko-KR" sz="1600" dirty="0"/>
              <a:t> nisi </a:t>
            </a:r>
            <a:r>
              <a:rPr lang="en-US" altLang="ko-KR" sz="1600" dirty="0" err="1"/>
              <a:t>ut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aliquip</a:t>
            </a:r>
            <a:r>
              <a:rPr lang="en-US" altLang="ko-KR" sz="1600" dirty="0"/>
              <a:t> ex </a:t>
            </a:r>
            <a:r>
              <a:rPr lang="en-US" altLang="ko-KR" sz="1600" dirty="0" err="1"/>
              <a:t>ea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commodo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consequat</a:t>
            </a:r>
            <a:r>
              <a:rPr lang="en-US" altLang="ko-KR" sz="1600" dirty="0"/>
              <a:t>. Duis </a:t>
            </a:r>
            <a:r>
              <a:rPr lang="en-US" altLang="ko-KR" sz="1600" dirty="0" err="1"/>
              <a:t>aute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irure</a:t>
            </a:r>
            <a:r>
              <a:rPr lang="en-US" altLang="ko-KR" sz="1600" dirty="0"/>
              <a:t> dolor in </a:t>
            </a:r>
            <a:r>
              <a:rPr lang="en-US" altLang="ko-KR" sz="1600" dirty="0" err="1"/>
              <a:t>reprehenderit</a:t>
            </a:r>
            <a:r>
              <a:rPr lang="en-US" altLang="ko-KR" sz="1600" dirty="0"/>
              <a:t> in </a:t>
            </a:r>
            <a:r>
              <a:rPr lang="en-US" altLang="ko-KR" sz="1600" dirty="0" err="1"/>
              <a:t>voluptate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velit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esse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cillum</a:t>
            </a:r>
            <a:r>
              <a:rPr lang="en-US" altLang="ko-KR" sz="1600" dirty="0"/>
              <a:t> dolore </a:t>
            </a:r>
            <a:r>
              <a:rPr lang="en-US" altLang="ko-KR" sz="1600" dirty="0" err="1"/>
              <a:t>eu</a:t>
            </a:r>
            <a:r>
              <a:rPr lang="en-US" altLang="ko-KR" sz="1600" dirty="0"/>
              <a:t> </a:t>
            </a:r>
            <a:r>
              <a:rPr lang="en-US" altLang="ko-KR" sz="1600" dirty="0" err="1"/>
              <a:t>fugiat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nulla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pariatur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Excepteur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occaecat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cupidatat</a:t>
            </a:r>
            <a:r>
              <a:rPr lang="en-US" altLang="ko-KR" sz="1600" dirty="0"/>
              <a:t> non </a:t>
            </a:r>
            <a:r>
              <a:rPr lang="en-US" altLang="ko-KR" sz="1600" dirty="0" err="1"/>
              <a:t>proident</a:t>
            </a:r>
            <a:r>
              <a:rPr lang="en-US" altLang="ko-KR" sz="1600" dirty="0"/>
              <a:t>, sunt in culpa qui </a:t>
            </a:r>
            <a:r>
              <a:rPr lang="en-US" altLang="ko-KR" sz="1600" dirty="0" err="1"/>
              <a:t>officia</a:t>
            </a:r>
            <a:r>
              <a:rPr lang="en-US" altLang="ko-KR" sz="1600" dirty="0"/>
              <a:t> </a:t>
            </a:r>
            <a:r>
              <a:rPr lang="en-US" altLang="ko-KR" sz="1600" dirty="0" err="1"/>
              <a:t>deserunt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mollit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anim</a:t>
            </a:r>
            <a:r>
              <a:rPr lang="en-US" altLang="ko-KR" sz="1600" dirty="0"/>
              <a:t> id </a:t>
            </a:r>
            <a:r>
              <a:rPr lang="en-US" altLang="ko-KR" sz="1600" dirty="0" err="1"/>
              <a:t>est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laborum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9895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5D4C967-576A-48E1-BD05-7B39589EDA2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230BAE4-36B4-4759-A747-F68CDA8740DA}"/>
              </a:ext>
            </a:extLst>
          </p:cNvPr>
          <p:cNvSpPr/>
          <p:nvPr/>
        </p:nvSpPr>
        <p:spPr>
          <a:xfrm>
            <a:off x="446567" y="446564"/>
            <a:ext cx="5649433" cy="28973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FBD557-C937-44DE-A978-22E30CFC2714}"/>
              </a:ext>
            </a:extLst>
          </p:cNvPr>
          <p:cNvSpPr/>
          <p:nvPr/>
        </p:nvSpPr>
        <p:spPr>
          <a:xfrm>
            <a:off x="446567" y="3533550"/>
            <a:ext cx="5649433" cy="28973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BD39C3-6C59-427D-820A-9E264CE09965}"/>
              </a:ext>
            </a:extLst>
          </p:cNvPr>
          <p:cNvSpPr txBox="1"/>
          <p:nvPr/>
        </p:nvSpPr>
        <p:spPr>
          <a:xfrm>
            <a:off x="1302636" y="4659070"/>
            <a:ext cx="3937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dirty="0">
                <a:solidFill>
                  <a:schemeClr val="bg1"/>
                </a:solidFill>
              </a:rPr>
              <a:t>키워드를 입력하세요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D2DA4F-764A-403C-A3FC-97F95D91E29B}"/>
              </a:ext>
            </a:extLst>
          </p:cNvPr>
          <p:cNvSpPr txBox="1"/>
          <p:nvPr/>
        </p:nvSpPr>
        <p:spPr>
          <a:xfrm>
            <a:off x="1332615" y="1541307"/>
            <a:ext cx="3937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dirty="0">
                <a:solidFill>
                  <a:schemeClr val="bg2">
                    <a:lumMod val="25000"/>
                  </a:schemeClr>
                </a:solidFill>
              </a:rPr>
              <a:t>키워드를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66336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198FA7F-84E7-4903-BCDB-9C71D528E6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286BBC-4752-4FA2-8C65-F03121F5D736}"/>
              </a:ext>
            </a:extLst>
          </p:cNvPr>
          <p:cNvSpPr txBox="1"/>
          <p:nvPr/>
        </p:nvSpPr>
        <p:spPr>
          <a:xfrm>
            <a:off x="3402794" y="1084521"/>
            <a:ext cx="53864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spc="-300" dirty="0">
                <a:latin typeface="+mj-ea"/>
                <a:ea typeface="+mj-ea"/>
              </a:rPr>
              <a:t>키워드를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11932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9517798-5507-49D7-9570-543A21FF57B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332" y="0"/>
            <a:ext cx="457333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7524B6-6034-44BA-A115-23C4556D9C5F}"/>
              </a:ext>
            </a:extLst>
          </p:cNvPr>
          <p:cNvSpPr txBox="1"/>
          <p:nvPr/>
        </p:nvSpPr>
        <p:spPr>
          <a:xfrm>
            <a:off x="4770956" y="1982450"/>
            <a:ext cx="265008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b="1" spc="-300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Q&amp;A</a:t>
            </a:r>
            <a:endParaRPr lang="ko-KR" altLang="en-US" sz="8800" b="1" spc="-300" dirty="0">
              <a:solidFill>
                <a:schemeClr val="tx2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AEBCEBE6-A4C2-4FFB-B291-7650A0C5D976}"/>
              </a:ext>
            </a:extLst>
          </p:cNvPr>
          <p:cNvSpPr/>
          <p:nvPr/>
        </p:nvSpPr>
        <p:spPr>
          <a:xfrm>
            <a:off x="1407042" y="978195"/>
            <a:ext cx="9377916" cy="4550733"/>
          </a:xfrm>
          <a:prstGeom prst="bracketPair">
            <a:avLst>
              <a:gd name="adj" fmla="val 111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23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3235281" y="1982450"/>
            <a:ext cx="572143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800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감사합니다</a:t>
            </a:r>
            <a:r>
              <a:rPr lang="en-US" altLang="ko-KR" sz="8800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!</a:t>
            </a:r>
            <a:endParaRPr lang="ko-KR" altLang="en-US" sz="8800" dirty="0">
              <a:solidFill>
                <a:schemeClr val="tx2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254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DF8F64-FACD-4847-BB7E-4C0E15556C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23FF1A-9CCD-283A-91F6-C1EA2F0FC84F}"/>
              </a:ext>
            </a:extLst>
          </p:cNvPr>
          <p:cNvSpPr txBox="1"/>
          <p:nvPr/>
        </p:nvSpPr>
        <p:spPr>
          <a:xfrm>
            <a:off x="1957165" y="2705725"/>
            <a:ext cx="169636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Part 1</a:t>
            </a:r>
          </a:p>
          <a:p>
            <a:pPr algn="ctr"/>
            <a:r>
              <a:rPr lang="ko-KR" altLang="en-US" sz="4400" b="1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247566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51E315B-21C8-4B50-9F3B-26FEC65DFF96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94E246-96C6-475B-9D3B-16033C1D6F2C}"/>
              </a:ext>
            </a:extLst>
          </p:cNvPr>
          <p:cNvSpPr txBox="1"/>
          <p:nvPr/>
        </p:nvSpPr>
        <p:spPr>
          <a:xfrm>
            <a:off x="7552439" y="5214456"/>
            <a:ext cx="604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7FDAE60-25D7-49E4-ABB4-96D73C6F33CF}"/>
              </a:ext>
            </a:extLst>
          </p:cNvPr>
          <p:cNvGrpSpPr/>
          <p:nvPr/>
        </p:nvGrpSpPr>
        <p:grpSpPr>
          <a:xfrm>
            <a:off x="1318758" y="2640307"/>
            <a:ext cx="8767902" cy="2957173"/>
            <a:chOff x="-144161" y="3605754"/>
            <a:chExt cx="4108340" cy="295717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61D078D-E0B3-454F-AA4F-9C1EA0E80010}"/>
                </a:ext>
              </a:extLst>
            </p:cNvPr>
            <p:cNvSpPr txBox="1"/>
            <p:nvPr/>
          </p:nvSpPr>
          <p:spPr>
            <a:xfrm>
              <a:off x="52330" y="4162270"/>
              <a:ext cx="3911849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5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현대사회가 저금리 및 유동성으로 인해 화폐가치가 떨어지고 자산가치가 오르고 있다</a:t>
              </a:r>
              <a:r>
                <a:rPr lang="en-US" altLang="ko-KR" sz="15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  </a:t>
              </a:r>
            </a:p>
            <a:p>
              <a:pPr algn="just"/>
              <a:r>
                <a:rPr lang="ko-KR" altLang="en-US" sz="15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과거와 달리 투자를 하지 않으면 돈을 벌기 힘든 구조로 가고 있어 너도 나도 투자하는 상황이 일어나고 있다</a:t>
              </a:r>
              <a:r>
                <a:rPr lang="en-US" altLang="ko-KR" sz="15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  <a:p>
              <a:pPr algn="just"/>
              <a:r>
                <a:rPr lang="ko-KR" altLang="en-US" sz="15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접근성이 편리하고 적은 자금으로도 시작 할 수 있는 주식이 인기가 있는 이유이다</a:t>
              </a:r>
              <a:r>
                <a:rPr lang="en-US" altLang="ko-KR" sz="15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  <a:p>
              <a:pPr algn="just"/>
              <a:endParaRPr lang="en-US" altLang="ko-KR" sz="1500" dirty="0">
                <a:solidFill>
                  <a:schemeClr val="tx1">
                    <a:lumMod val="50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  <a:p>
              <a:pPr algn="just"/>
              <a:r>
                <a:rPr lang="ko-KR" altLang="en-US" sz="1500" dirty="0">
                  <a:solidFill>
                    <a:schemeClr val="tx1">
                      <a:lumMod val="50000"/>
                    </a:scheme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최근에 인공지능도 성행하면서 주식 투자에 인공지능을 접목하는 사례가 늘어나고 있다</a:t>
              </a:r>
              <a:r>
                <a:rPr lang="en-US" altLang="ko-KR" sz="1500" dirty="0">
                  <a:solidFill>
                    <a:schemeClr val="tx1">
                      <a:lumMod val="50000"/>
                    </a:scheme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  <a:p>
              <a:pPr algn="just"/>
              <a:r>
                <a:rPr lang="ko-KR" altLang="en-US" sz="1500" dirty="0">
                  <a:solidFill>
                    <a:schemeClr val="tx1">
                      <a:lumMod val="50000"/>
                    </a:scheme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엄청난 데이터를 분석하고 패턴을 찾는 것에 기초한 인공지능이 사람의 투자 방식보다 성능이 높을 것 같지만</a:t>
              </a:r>
              <a:r>
                <a:rPr lang="en-US" altLang="ko-KR" sz="1500" dirty="0">
                  <a:solidFill>
                    <a:schemeClr val="tx1">
                      <a:lumMod val="50000"/>
                    </a:scheme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</a:t>
              </a:r>
              <a:r>
                <a:rPr lang="ko-KR" altLang="en-US" sz="1500" dirty="0">
                  <a:solidFill>
                    <a:schemeClr val="tx1">
                      <a:lumMod val="50000"/>
                    </a:scheme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예측 성공률은  그다지 높지 않았다</a:t>
              </a:r>
              <a:r>
                <a:rPr lang="en-US" altLang="ko-KR" sz="1500" dirty="0">
                  <a:solidFill>
                    <a:schemeClr val="tx1">
                      <a:lumMod val="50000"/>
                    </a:scheme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  <a:p>
              <a:pPr algn="just"/>
              <a:endParaRPr lang="en-US" altLang="ko-KR" sz="1500" dirty="0">
                <a:solidFill>
                  <a:schemeClr val="tx1">
                    <a:lumMod val="50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  <a:p>
              <a:pPr algn="just"/>
              <a:r>
                <a:rPr lang="ko-KR" altLang="en-US" sz="1500" dirty="0">
                  <a:solidFill>
                    <a:schemeClr val="tx1">
                      <a:lumMod val="50000"/>
                    </a:scheme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그래서 인공지능을 활용한 주식 예측 프로그램 모델링을 직접 해보고 </a:t>
              </a:r>
              <a:endParaRPr lang="en-US" altLang="ko-KR" sz="1500" dirty="0">
                <a:solidFill>
                  <a:schemeClr val="tx1">
                    <a:lumMod val="50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  <a:p>
              <a:pPr algn="just"/>
              <a:r>
                <a:rPr lang="ko-KR" altLang="en-US" sz="1500" dirty="0">
                  <a:solidFill>
                    <a:schemeClr val="tx1">
                      <a:lumMod val="50000"/>
                    </a:scheme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예측 성공률을 보며 향후 발전성을 보고 싶어 선정하게 되었다</a:t>
              </a:r>
              <a:r>
                <a:rPr lang="en-US" altLang="ko-KR" sz="1500" dirty="0">
                  <a:solidFill>
                    <a:schemeClr val="tx1">
                      <a:lumMod val="50000"/>
                    </a:scheme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F3C959F-7B29-4F1E-94FE-C32622F1B681}"/>
                </a:ext>
              </a:extLst>
            </p:cNvPr>
            <p:cNvSpPr txBox="1"/>
            <p:nvPr/>
          </p:nvSpPr>
          <p:spPr>
            <a:xfrm>
              <a:off x="-144161" y="3605754"/>
              <a:ext cx="9025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50000"/>
                    </a:scheme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프로젝트 선정 배경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9D4339E-4B49-4AED-AE1D-3B442ADAE81D}"/>
              </a:ext>
            </a:extLst>
          </p:cNvPr>
          <p:cNvGrpSpPr/>
          <p:nvPr/>
        </p:nvGrpSpPr>
        <p:grpSpPr>
          <a:xfrm>
            <a:off x="1318758" y="1454526"/>
            <a:ext cx="3914734" cy="944450"/>
            <a:chOff x="-5171075" y="4286144"/>
            <a:chExt cx="3914734" cy="94445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D04CBA2-DC73-4183-8786-D6280032E426}"/>
                </a:ext>
              </a:extLst>
            </p:cNvPr>
            <p:cNvSpPr txBox="1"/>
            <p:nvPr/>
          </p:nvSpPr>
          <p:spPr>
            <a:xfrm>
              <a:off x="-4751730" y="4907429"/>
              <a:ext cx="349538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500" dirty="0">
                  <a:solidFill>
                    <a:schemeClr val="tx1">
                      <a:lumMod val="50000"/>
                    </a:scheme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프로젝트 명 </a:t>
              </a:r>
              <a:r>
                <a:rPr lang="en-US" altLang="ko-KR" sz="1500" dirty="0">
                  <a:solidFill>
                    <a:schemeClr val="tx1">
                      <a:lumMod val="50000"/>
                    </a:scheme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: </a:t>
              </a:r>
              <a:r>
                <a:rPr lang="ko-KR" altLang="en-US" sz="1500" dirty="0">
                  <a:solidFill>
                    <a:schemeClr val="tx1">
                      <a:lumMod val="50000"/>
                    </a:scheme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인공지능을 활용한 주식 예측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DF66DC2-6027-41DE-9102-3EA342092D39}"/>
                </a:ext>
              </a:extLst>
            </p:cNvPr>
            <p:cNvSpPr txBox="1"/>
            <p:nvPr/>
          </p:nvSpPr>
          <p:spPr>
            <a:xfrm>
              <a:off x="-5171075" y="4286144"/>
              <a:ext cx="14830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50000"/>
                    </a:scheme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프로젝트 주제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EE79EA1-67AC-C677-A590-76594AC56B2C}"/>
              </a:ext>
            </a:extLst>
          </p:cNvPr>
          <p:cNvSpPr txBox="1"/>
          <p:nvPr/>
        </p:nvSpPr>
        <p:spPr>
          <a:xfrm>
            <a:off x="1676400" y="330200"/>
            <a:ext cx="11144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-300" dirty="0">
                <a:solidFill>
                  <a:schemeClr val="accent4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개요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7C6B2-5C73-789B-7367-9D870DD22807}"/>
              </a:ext>
            </a:extLst>
          </p:cNvPr>
          <p:cNvSpPr txBox="1"/>
          <p:nvPr/>
        </p:nvSpPr>
        <p:spPr>
          <a:xfrm>
            <a:off x="583709" y="34558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1</a:t>
            </a:r>
            <a:endParaRPr lang="ko-KR" alt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055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1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399932-852C-4FC0-818C-8BF64A587819}"/>
              </a:ext>
            </a:extLst>
          </p:cNvPr>
          <p:cNvSpPr/>
          <p:nvPr/>
        </p:nvSpPr>
        <p:spPr>
          <a:xfrm>
            <a:off x="1278428" y="204794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9F526F-DC3D-45D0-97CC-857F415DEC53}"/>
              </a:ext>
            </a:extLst>
          </p:cNvPr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14E13-0F73-4EAD-8EE0-CF531BE06C69}"/>
              </a:ext>
            </a:extLst>
          </p:cNvPr>
          <p:cNvSpPr txBox="1"/>
          <p:nvPr/>
        </p:nvSpPr>
        <p:spPr>
          <a:xfrm>
            <a:off x="1612432" y="2234823"/>
            <a:ext cx="428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8C8947-AD11-4BA5-AFC4-C97C91EBC161}"/>
              </a:ext>
            </a:extLst>
          </p:cNvPr>
          <p:cNvSpPr txBox="1"/>
          <p:nvPr/>
        </p:nvSpPr>
        <p:spPr>
          <a:xfrm>
            <a:off x="2945222" y="2281114"/>
            <a:ext cx="3078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B7112F-B03C-4AFD-888E-4D3992FEA2EE}"/>
              </a:ext>
            </a:extLst>
          </p:cNvPr>
          <p:cNvSpPr/>
          <p:nvPr/>
        </p:nvSpPr>
        <p:spPr>
          <a:xfrm>
            <a:off x="1278428" y="336744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282083-F71D-404F-8759-15BB8B3A55F0}"/>
              </a:ext>
            </a:extLst>
          </p:cNvPr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61A23-A89B-49A0-9103-FB499CB51CA7}"/>
              </a:ext>
            </a:extLst>
          </p:cNvPr>
          <p:cNvSpPr txBox="1"/>
          <p:nvPr/>
        </p:nvSpPr>
        <p:spPr>
          <a:xfrm>
            <a:off x="1623067" y="3564662"/>
            <a:ext cx="428322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A63ED5-C65D-4CB4-B317-42D69753959A}"/>
              </a:ext>
            </a:extLst>
          </p:cNvPr>
          <p:cNvSpPr txBox="1"/>
          <p:nvPr/>
        </p:nvSpPr>
        <p:spPr>
          <a:xfrm>
            <a:off x="2945222" y="3579352"/>
            <a:ext cx="2775119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A4D990-7F19-4B43-A33C-FCB4182E2A55}"/>
              </a:ext>
            </a:extLst>
          </p:cNvPr>
          <p:cNvSpPr/>
          <p:nvPr/>
        </p:nvSpPr>
        <p:spPr>
          <a:xfrm>
            <a:off x="1278428" y="4686948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60BB99-9F69-4AB9-84C3-FEA78F16C514}"/>
              </a:ext>
            </a:extLst>
          </p:cNvPr>
          <p:cNvSpPr/>
          <p:nvPr/>
        </p:nvSpPr>
        <p:spPr>
          <a:xfrm>
            <a:off x="2688128" y="4686948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A1068E-2C3F-4AE4-B156-57FB340C7A5D}"/>
              </a:ext>
            </a:extLst>
          </p:cNvPr>
          <p:cNvSpPr txBox="1"/>
          <p:nvPr/>
        </p:nvSpPr>
        <p:spPr>
          <a:xfrm>
            <a:off x="1623067" y="4884163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75725-6414-48F9-9779-9741EF9B938D}"/>
              </a:ext>
            </a:extLst>
          </p:cNvPr>
          <p:cNvSpPr txBox="1"/>
          <p:nvPr/>
        </p:nvSpPr>
        <p:spPr>
          <a:xfrm>
            <a:off x="2945222" y="4898853"/>
            <a:ext cx="2929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주제를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32087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1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ABC1F0A-392E-49CD-956A-2DD195464699}"/>
              </a:ext>
            </a:extLst>
          </p:cNvPr>
          <p:cNvCxnSpPr/>
          <p:nvPr/>
        </p:nvCxnSpPr>
        <p:spPr>
          <a:xfrm>
            <a:off x="1046180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A4BEAA5-02E6-4FBC-93A9-CE46F6FD0CFE}"/>
              </a:ext>
            </a:extLst>
          </p:cNvPr>
          <p:cNvSpPr txBox="1"/>
          <p:nvPr/>
        </p:nvSpPr>
        <p:spPr>
          <a:xfrm>
            <a:off x="1279466" y="5583953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2017</a:t>
            </a:r>
            <a:endParaRPr lang="ko-KR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DE27F6-8F67-4E3C-8573-56D060BA818D}"/>
              </a:ext>
            </a:extLst>
          </p:cNvPr>
          <p:cNvSpPr txBox="1"/>
          <p:nvPr/>
        </p:nvSpPr>
        <p:spPr>
          <a:xfrm>
            <a:off x="1630364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8057A6D-54BA-43D0-B167-EF8B2E74635C}"/>
              </a:ext>
            </a:extLst>
          </p:cNvPr>
          <p:cNvCxnSpPr/>
          <p:nvPr/>
        </p:nvCxnSpPr>
        <p:spPr>
          <a:xfrm>
            <a:off x="3710583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0FD33A5-75B4-4F4E-A052-F72A0BA49053}"/>
              </a:ext>
            </a:extLst>
          </p:cNvPr>
          <p:cNvSpPr txBox="1"/>
          <p:nvPr/>
        </p:nvSpPr>
        <p:spPr>
          <a:xfrm>
            <a:off x="3943870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2018</a:t>
            </a:r>
            <a:endParaRPr lang="ko-KR" alt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1153F2-8E59-4C59-930F-9B5E313593A0}"/>
              </a:ext>
            </a:extLst>
          </p:cNvPr>
          <p:cNvSpPr txBox="1"/>
          <p:nvPr/>
        </p:nvSpPr>
        <p:spPr>
          <a:xfrm>
            <a:off x="4294767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CE71B90-FB24-4C88-A8D8-8D35B256BC92}"/>
              </a:ext>
            </a:extLst>
          </p:cNvPr>
          <p:cNvCxnSpPr/>
          <p:nvPr/>
        </p:nvCxnSpPr>
        <p:spPr>
          <a:xfrm>
            <a:off x="6374986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2FF5167-02CE-4252-B4D1-E2484223B8D8}"/>
              </a:ext>
            </a:extLst>
          </p:cNvPr>
          <p:cNvSpPr txBox="1"/>
          <p:nvPr/>
        </p:nvSpPr>
        <p:spPr>
          <a:xfrm>
            <a:off x="6608273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2019</a:t>
            </a:r>
            <a:endParaRPr lang="ko-KR" alt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62544EC-E094-4A27-A58E-B28FE8C2BCF5}"/>
              </a:ext>
            </a:extLst>
          </p:cNvPr>
          <p:cNvSpPr txBox="1"/>
          <p:nvPr/>
        </p:nvSpPr>
        <p:spPr>
          <a:xfrm>
            <a:off x="6959170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30F53AF-D58D-44D1-8177-FBF84384BADC}"/>
              </a:ext>
            </a:extLst>
          </p:cNvPr>
          <p:cNvCxnSpPr/>
          <p:nvPr/>
        </p:nvCxnSpPr>
        <p:spPr>
          <a:xfrm>
            <a:off x="9039389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DB6D882-59BB-4281-A318-FD9CA47DE538}"/>
              </a:ext>
            </a:extLst>
          </p:cNvPr>
          <p:cNvSpPr txBox="1"/>
          <p:nvPr/>
        </p:nvSpPr>
        <p:spPr>
          <a:xfrm>
            <a:off x="9272676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2020</a:t>
            </a:r>
            <a:endParaRPr lang="ko-KR" alt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7CEA09-67FD-4B8D-B26A-FC3167743541}"/>
              </a:ext>
            </a:extLst>
          </p:cNvPr>
          <p:cNvSpPr txBox="1"/>
          <p:nvPr/>
        </p:nvSpPr>
        <p:spPr>
          <a:xfrm>
            <a:off x="9623573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C4C6202-265F-403D-AFF8-59D1516E5778}"/>
              </a:ext>
            </a:extLst>
          </p:cNvPr>
          <p:cNvSpPr txBox="1"/>
          <p:nvPr/>
        </p:nvSpPr>
        <p:spPr>
          <a:xfrm flipH="1">
            <a:off x="889747" y="1558487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001</a:t>
            </a:r>
            <a:endParaRPr lang="ko-KR" altLang="en-US" sz="20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B13E7A-992D-471B-A355-C9C59E4475B1}"/>
              </a:ext>
            </a:extLst>
          </p:cNvPr>
          <p:cNvSpPr txBox="1"/>
          <p:nvPr/>
        </p:nvSpPr>
        <p:spPr>
          <a:xfrm flipH="1">
            <a:off x="3505799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002</a:t>
            </a:r>
            <a:endParaRPr lang="ko-KR" altLang="en-US" sz="20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2839206-4841-4048-AF19-D322CC10F9FE}"/>
              </a:ext>
            </a:extLst>
          </p:cNvPr>
          <p:cNvSpPr txBox="1"/>
          <p:nvPr/>
        </p:nvSpPr>
        <p:spPr>
          <a:xfrm flipH="1">
            <a:off x="6121851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003</a:t>
            </a:r>
            <a:endParaRPr lang="ko-KR" altLang="en-US" sz="2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BB597D6-2374-4E47-9F5F-F2125953FEEF}"/>
              </a:ext>
            </a:extLst>
          </p:cNvPr>
          <p:cNvSpPr txBox="1"/>
          <p:nvPr/>
        </p:nvSpPr>
        <p:spPr>
          <a:xfrm flipH="1">
            <a:off x="8737903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004</a:t>
            </a:r>
            <a:endParaRPr lang="ko-KR" altLang="en-US" sz="2000" b="1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3AB5B04-AE19-4C19-90FA-D6478D209EC7}"/>
              </a:ext>
            </a:extLst>
          </p:cNvPr>
          <p:cNvSpPr/>
          <p:nvPr/>
        </p:nvSpPr>
        <p:spPr>
          <a:xfrm>
            <a:off x="805841" y="1971955"/>
            <a:ext cx="2519028" cy="3358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67AFFEB-4186-4001-A87D-CBE93A6FA505}"/>
              </a:ext>
            </a:extLst>
          </p:cNvPr>
          <p:cNvSpPr/>
          <p:nvPr/>
        </p:nvSpPr>
        <p:spPr>
          <a:xfrm>
            <a:off x="3470244" y="1971955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9343D4-9148-4818-A634-5C1B567F8E40}"/>
              </a:ext>
            </a:extLst>
          </p:cNvPr>
          <p:cNvSpPr/>
          <p:nvPr/>
        </p:nvSpPr>
        <p:spPr>
          <a:xfrm>
            <a:off x="6134647" y="1971955"/>
            <a:ext cx="2519028" cy="33587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6FF1298-7AC9-429F-AE7F-5787CEE2B979}"/>
              </a:ext>
            </a:extLst>
          </p:cNvPr>
          <p:cNvSpPr/>
          <p:nvPr/>
        </p:nvSpPr>
        <p:spPr>
          <a:xfrm>
            <a:off x="8799050" y="1971955"/>
            <a:ext cx="2519028" cy="3358703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49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21DE68-E754-4D80-8D0A-8A087AF9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4078BE-7DA6-5C5C-57DA-DCFC830AB841}"/>
              </a:ext>
            </a:extLst>
          </p:cNvPr>
          <p:cNvSpPr txBox="1"/>
          <p:nvPr/>
        </p:nvSpPr>
        <p:spPr>
          <a:xfrm>
            <a:off x="1701969" y="2705725"/>
            <a:ext cx="232467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Part 2</a:t>
            </a:r>
          </a:p>
          <a:p>
            <a:pPr algn="ctr"/>
            <a:r>
              <a:rPr lang="ko-KR" altLang="en-US" sz="4400" b="1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주요 일정</a:t>
            </a:r>
          </a:p>
        </p:txBody>
      </p:sp>
    </p:spTree>
    <p:extLst>
      <p:ext uri="{BB962C8B-B14F-4D97-AF65-F5344CB8AC3E}">
        <p14:creationId xmlns:p14="http://schemas.microsoft.com/office/powerpoint/2010/main" val="326047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21323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-300" dirty="0">
                <a:solidFill>
                  <a:schemeClr val="accent4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주요 일정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955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21323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-300" dirty="0">
                <a:solidFill>
                  <a:schemeClr val="accent4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주요 일정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712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1532</TotalTime>
  <Words>792</Words>
  <Application>Microsoft Office PowerPoint</Application>
  <PresentationFormat>와이드스크린</PresentationFormat>
  <Paragraphs>169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Pretendard</vt:lpstr>
      <vt:lpstr>Pretendard ExtraBold</vt:lpstr>
      <vt:lpstr>나눔바른고딕OTF</vt:lpstr>
      <vt:lpstr>Arial</vt:lpstr>
      <vt:lpstr>Montserrat Black</vt:lpstr>
      <vt:lpstr>Montserrat SemiBold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임수빈</cp:lastModifiedBy>
  <cp:revision>49</cp:revision>
  <dcterms:created xsi:type="dcterms:W3CDTF">2021-10-22T06:13:27Z</dcterms:created>
  <dcterms:modified xsi:type="dcterms:W3CDTF">2023-01-06T05:23:26Z</dcterms:modified>
</cp:coreProperties>
</file>