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114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0A47-795E-45AD-85D6-2D70026AB402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ABE-1F1F-44DE-A9F5-2FAF9848C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7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0A47-795E-45AD-85D6-2D70026AB402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ABE-1F1F-44DE-A9F5-2FAF9848C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7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0A47-795E-45AD-85D6-2D70026AB402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ABE-1F1F-44DE-A9F5-2FAF9848C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7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0A47-795E-45AD-85D6-2D70026AB402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ABE-1F1F-44DE-A9F5-2FAF9848C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8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0A47-795E-45AD-85D6-2D70026AB402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ABE-1F1F-44DE-A9F5-2FAF9848C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2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0A47-795E-45AD-85D6-2D70026AB402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ABE-1F1F-44DE-A9F5-2FAF9848C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7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0A47-795E-45AD-85D6-2D70026AB402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ABE-1F1F-44DE-A9F5-2FAF9848C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0A47-795E-45AD-85D6-2D70026AB402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ABE-1F1F-44DE-A9F5-2FAF9848C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8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0A47-795E-45AD-85D6-2D70026AB402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ABE-1F1F-44DE-A9F5-2FAF9848C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2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0A47-795E-45AD-85D6-2D70026AB402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ABE-1F1F-44DE-A9F5-2FAF9848C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3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0A47-795E-45AD-85D6-2D70026AB402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ABE-1F1F-44DE-A9F5-2FAF9848C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4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F0A47-795E-45AD-85D6-2D70026AB402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8CABE-1F1F-44DE-A9F5-2FAF9848C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71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End-to-end Monitoring: Vertiefung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 smtClean="0"/>
              <a:t>Seminar IT Service Management</a:t>
            </a:r>
          </a:p>
          <a:p>
            <a:r>
              <a:rPr lang="de-CH" dirty="0" smtClean="0"/>
              <a:t>ZHAW, Standort Zürich</a:t>
            </a:r>
          </a:p>
          <a:p>
            <a:r>
              <a:rPr lang="de-CH" dirty="0" smtClean="0"/>
              <a:t>Florian Lüthi</a:t>
            </a:r>
          </a:p>
          <a:p>
            <a:r>
              <a:rPr lang="de-CH" dirty="0" smtClean="0"/>
              <a:t>20. Februar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9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Web Service Level Agreements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SOA</a:t>
            </a:r>
          </a:p>
          <a:p>
            <a:r>
              <a:rPr lang="de-CH" dirty="0" smtClean="0"/>
              <a:t>Maschinenlesbare SLAs</a:t>
            </a:r>
          </a:p>
          <a:p>
            <a:r>
              <a:rPr lang="de-CH" dirty="0" smtClean="0"/>
              <a:t>Integration mit eCommerce-Systemen</a:t>
            </a:r>
          </a:p>
          <a:p>
            <a:pPr lvl="1"/>
            <a:r>
              <a:rPr lang="de-CH" dirty="0" smtClean="0"/>
              <a:t>Bewerbung/Verkauf von Services</a:t>
            </a:r>
          </a:p>
          <a:p>
            <a:pPr lvl="1"/>
            <a:r>
              <a:rPr lang="de-CH" dirty="0" smtClean="0"/>
              <a:t>Matchmaking</a:t>
            </a:r>
          </a:p>
          <a:p>
            <a:pPr lvl="1"/>
            <a:r>
              <a:rPr lang="de-CH" dirty="0" smtClean="0"/>
              <a:t>Automatisierte Verhandlung</a:t>
            </a:r>
          </a:p>
          <a:p>
            <a:pPr lvl="1"/>
            <a:r>
              <a:rPr lang="de-CH" dirty="0" smtClean="0"/>
              <a:t>Verknüpfung von Business-Prozessen über Organisationsgrenzen (ebXML)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07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Web Service Level Agreements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Drittparteien für Überwachung</a:t>
            </a:r>
          </a:p>
          <a:p>
            <a:r>
              <a:rPr lang="de-CH" dirty="0" smtClean="0"/>
              <a:t>Need-to-know Principle</a:t>
            </a:r>
          </a:p>
          <a:p>
            <a:r>
              <a:rPr lang="de-CH" dirty="0" smtClean="0"/>
              <a:t>SLA-getriebene Konfiguration von verwalteten Ressourcen</a:t>
            </a:r>
          </a:p>
          <a:p>
            <a:pPr lvl="1"/>
            <a:r>
              <a:rPr lang="de-CH" dirty="0" smtClean="0"/>
              <a:t>Komponenten-SLOs</a:t>
            </a:r>
          </a:p>
          <a:p>
            <a:pPr lvl="1"/>
            <a:r>
              <a:rPr lang="de-CH" dirty="0" smtClean="0"/>
              <a:t>MIB-RFC für SLA-Performancemessung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Web Service Level Agreements (III)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180" y="1600200"/>
            <a:ext cx="5679640" cy="4525963"/>
          </a:xfrm>
        </p:spPr>
      </p:pic>
    </p:spTree>
    <p:extLst>
      <p:ext uri="{BB962C8B-B14F-4D97-AF65-F5344CB8AC3E}">
        <p14:creationId xmlns:p14="http://schemas.microsoft.com/office/powerpoint/2010/main" val="15143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IT-Leistungskataloge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(Interaktiv)</a:t>
            </a:r>
          </a:p>
          <a:p>
            <a:r>
              <a:rPr lang="de-CH" dirty="0" smtClean="0"/>
              <a:t>Beschreibung der Leistung</a:t>
            </a:r>
          </a:p>
          <a:p>
            <a:r>
              <a:rPr lang="de-CH" dirty="0" smtClean="0"/>
              <a:t>Zeitrahmen für Erbringung oder SLA</a:t>
            </a:r>
          </a:p>
          <a:p>
            <a:r>
              <a:rPr lang="de-CH" dirty="0" smtClean="0"/>
              <a:t>Bezugsberechtigte Personen/Gruppen</a:t>
            </a:r>
          </a:p>
          <a:p>
            <a:r>
              <a:rPr lang="de-CH" dirty="0" smtClean="0"/>
              <a:t>(Kosten)</a:t>
            </a:r>
          </a:p>
          <a:p>
            <a:r>
              <a:rPr lang="de-CH" dirty="0" smtClean="0"/>
              <a:t>Beschreibung des Resultats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IT-Leistungskataloge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Voraussage der Zeit bis zum Abschluss</a:t>
            </a:r>
          </a:p>
          <a:p>
            <a:r>
              <a:rPr lang="de-CH" dirty="0" smtClean="0"/>
              <a:t>Anreize zur Durchlaufzeit-Erhöhung:</a:t>
            </a:r>
          </a:p>
          <a:p>
            <a:pPr lvl="1"/>
            <a:r>
              <a:rPr lang="de-CH" dirty="0" smtClean="0"/>
              <a:t>Teilung der Kosten bei SLA-Verletzung</a:t>
            </a:r>
            <a:endParaRPr lang="de-CH" dirty="0"/>
          </a:p>
          <a:p>
            <a:pPr lvl="1"/>
            <a:r>
              <a:rPr lang="de-CH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7847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Auswirkungen auf Outsourcing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Fortschritt der IT führt zu</a:t>
            </a:r>
          </a:p>
          <a:p>
            <a:pPr lvl="1"/>
            <a:r>
              <a:rPr lang="de-CH" dirty="0" smtClean="0"/>
              <a:t>Steigende Abhängigkeit des Business</a:t>
            </a:r>
          </a:p>
          <a:p>
            <a:pPr lvl="1"/>
            <a:r>
              <a:rPr lang="de-CH" dirty="0" smtClean="0"/>
              <a:t>Steigender Kostendruck durch externe Anbieter</a:t>
            </a:r>
          </a:p>
          <a:p>
            <a:r>
              <a:rPr lang="de-CH" dirty="0" smtClean="0"/>
              <a:t>End-to-end Monitoring führt zu</a:t>
            </a:r>
          </a:p>
          <a:p>
            <a:pPr lvl="1"/>
            <a:r>
              <a:rPr lang="de-CH" dirty="0" smtClean="0"/>
              <a:t>Erhöhter Transparenz</a:t>
            </a:r>
          </a:p>
          <a:p>
            <a:pPr lvl="1"/>
            <a:r>
              <a:rPr lang="de-CH" dirty="0" smtClean="0"/>
              <a:t>Austauschbarkeit</a:t>
            </a:r>
          </a:p>
          <a:p>
            <a:pPr lvl="1"/>
            <a:r>
              <a:rPr lang="de-CH" dirty="0" smtClean="0"/>
              <a:t>Transition von interner IT vom Kosten- zum Profitcenter</a:t>
            </a:r>
          </a:p>
        </p:txBody>
      </p:sp>
    </p:spTree>
    <p:extLst>
      <p:ext uri="{BB962C8B-B14F-4D97-AF65-F5344CB8AC3E}">
        <p14:creationId xmlns:p14="http://schemas.microsoft.com/office/powerpoint/2010/main" val="129511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Auswirkungen auf Outsourcing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Niemand will End-to-end Monitoring wegen:</a:t>
            </a:r>
          </a:p>
          <a:p>
            <a:pPr lvl="1"/>
            <a:r>
              <a:rPr lang="de-CH" dirty="0" smtClean="0"/>
              <a:t>Verantwortlichkeit für gesamten Prozess</a:t>
            </a:r>
          </a:p>
          <a:p>
            <a:pPr lvl="1"/>
            <a:r>
              <a:rPr lang="de-CH" dirty="0" smtClean="0"/>
              <a:t>Transparenz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7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Transparenz vs. Transformabilität</a:t>
            </a:r>
          </a:p>
          <a:p>
            <a:pPr lvl="1"/>
            <a:r>
              <a:rPr lang="de-CH" dirty="0" smtClean="0"/>
              <a:t>Initialer Aufbau aufwändig</a:t>
            </a:r>
          </a:p>
          <a:p>
            <a:pPr lvl="1"/>
            <a:r>
              <a:rPr lang="de-CH" dirty="0" smtClean="0"/>
              <a:t>CMDB funktioniert nur theoretisch</a:t>
            </a:r>
          </a:p>
          <a:p>
            <a:pPr lvl="1"/>
            <a:r>
              <a:rPr lang="de-CH" dirty="0" smtClean="0"/>
              <a:t>Wenn transparenz erreicht: rigide Change-Prozesse</a:t>
            </a:r>
          </a:p>
          <a:p>
            <a:pPr lvl="1"/>
            <a:r>
              <a:rPr lang="de-CH" dirty="0" smtClean="0"/>
              <a:t>Dadurch kein sinnvolles Verhältnis</a:t>
            </a:r>
          </a:p>
          <a:p>
            <a:pPr lvl="1"/>
            <a:r>
              <a:rPr lang="de-CH" dirty="0" smtClean="0"/>
              <a:t>Mögliche Lösungen: Prototyping, Continuous deployment, agiles Management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68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Skalierbarkeit nach unten</a:t>
            </a:r>
          </a:p>
          <a:p>
            <a:pPr lvl="1"/>
            <a:r>
              <a:rPr lang="de-CH" dirty="0" smtClean="0"/>
              <a:t>Six Sigma: NEIN</a:t>
            </a:r>
          </a:p>
          <a:p>
            <a:pPr lvl="1"/>
            <a:r>
              <a:rPr lang="de-CH" dirty="0" smtClean="0"/>
              <a:t>WSLAs: NEIN:</a:t>
            </a:r>
          </a:p>
          <a:p>
            <a:pPr lvl="2"/>
            <a:r>
              <a:rPr lang="de-CH" dirty="0" smtClean="0"/>
              <a:t>Geringe Verbreitung</a:t>
            </a:r>
          </a:p>
          <a:p>
            <a:pPr lvl="2"/>
            <a:r>
              <a:rPr lang="de-CH" dirty="0" smtClean="0"/>
              <a:t>Keine sinnvolle qualitativen Metriken</a:t>
            </a:r>
          </a:p>
          <a:p>
            <a:pPr lvl="1"/>
            <a:r>
              <a:rPr lang="de-CH" dirty="0" smtClean="0"/>
              <a:t>Grundsätzlich: Tummelfeld für Consultants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8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61" y="549275"/>
            <a:ext cx="5064878" cy="5576888"/>
          </a:xfrm>
        </p:spPr>
      </p:pic>
    </p:spTree>
    <p:extLst>
      <p:ext uri="{BB962C8B-B14F-4D97-AF65-F5344CB8AC3E}">
        <p14:creationId xmlns:p14="http://schemas.microsoft.com/office/powerpoint/2010/main" val="114191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Service Level Agreements</a:t>
            </a:r>
          </a:p>
          <a:p>
            <a:r>
              <a:rPr lang="de-CH" dirty="0" smtClean="0"/>
              <a:t>Service Level Objectives</a:t>
            </a:r>
          </a:p>
          <a:p>
            <a:r>
              <a:rPr lang="de-CH" dirty="0" smtClean="0"/>
              <a:t>Metriken/KPIs</a:t>
            </a:r>
          </a:p>
          <a:p>
            <a:r>
              <a:rPr lang="de-CH" dirty="0" smtClean="0"/>
              <a:t>Six Sigma</a:t>
            </a:r>
          </a:p>
          <a:p>
            <a:r>
              <a:rPr lang="de-CH" dirty="0" smtClean="0"/>
              <a:t>Web Service Level Agreements</a:t>
            </a:r>
          </a:p>
          <a:p>
            <a:r>
              <a:rPr lang="de-CH" dirty="0" smtClean="0"/>
              <a:t>IT-Leistungskataloge</a:t>
            </a:r>
          </a:p>
          <a:p>
            <a:r>
              <a:rPr lang="de-CH" dirty="0" smtClean="0"/>
              <a:t>Auswirkungen auf Outsourcing</a:t>
            </a:r>
          </a:p>
          <a:p>
            <a:r>
              <a:rPr lang="de-CH" dirty="0" smtClean="0"/>
              <a:t>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37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Service Level Agreements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2564904"/>
            <a:ext cx="6624736" cy="3561259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«Ein Service Level Agreement (SLA) ist der Teil eines Dienstleistungsvertrags, in welchem die Dienstleistung formal definiert ist.»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8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Service Level Agreements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Service Levels</a:t>
            </a:r>
          </a:p>
          <a:p>
            <a:r>
              <a:rPr lang="de-CH" dirty="0" smtClean="0"/>
              <a:t>Konditionen</a:t>
            </a:r>
          </a:p>
          <a:p>
            <a:r>
              <a:rPr lang="de-CH" dirty="0" smtClean="0"/>
              <a:t>Abhängige Parameter/SLOs/KPIs</a:t>
            </a:r>
          </a:p>
          <a:p>
            <a:r>
              <a:rPr lang="de-CH" dirty="0" smtClean="0"/>
              <a:t>Messung der Business-Zufriedenheit</a:t>
            </a:r>
          </a:p>
          <a:p>
            <a:r>
              <a:rPr lang="de-CH" dirty="0" smtClean="0"/>
              <a:t>Eigentliches Ziel: Unterstützung des BPM (stetige Verbesserung der Prozesse)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60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Service Level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Zielwert-Definition</a:t>
            </a:r>
          </a:p>
          <a:p>
            <a:r>
              <a:rPr lang="de-CH" dirty="0" smtClean="0"/>
              <a:t>Messung an Ort und Stelle der Verwendung</a:t>
            </a:r>
          </a:p>
          <a:p>
            <a:r>
              <a:rPr lang="de-CH" dirty="0" smtClean="0"/>
              <a:t>Korrekte Repräsentation der wichtigen Aspekte</a:t>
            </a:r>
          </a:p>
        </p:txBody>
      </p:sp>
    </p:spTree>
    <p:extLst>
      <p:ext uri="{BB962C8B-B14F-4D97-AF65-F5344CB8AC3E}">
        <p14:creationId xmlns:p14="http://schemas.microsoft.com/office/powerpoint/2010/main" val="186724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Metriken/KPIs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Objektive Messbarkeit</a:t>
            </a:r>
          </a:p>
          <a:p>
            <a:r>
              <a:rPr lang="de-CH" dirty="0" smtClean="0"/>
              <a:t>Involvenz der Stakeholder während Definition</a:t>
            </a:r>
          </a:p>
          <a:p>
            <a:r>
              <a:rPr lang="de-CH" dirty="0" smtClean="0"/>
              <a:t>Akzeptanz bei Dienstleister und Abnehmer</a:t>
            </a:r>
          </a:p>
          <a:p>
            <a:r>
              <a:rPr lang="de-CH" dirty="0" smtClean="0"/>
              <a:t>Möglichkeit zur Trend-Analyse</a:t>
            </a:r>
          </a:p>
          <a:p>
            <a:r>
              <a:rPr lang="de-CH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71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Metriken/KPIs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Gängige Metriken:</a:t>
            </a:r>
          </a:p>
          <a:p>
            <a:pPr lvl="1"/>
            <a:r>
              <a:rPr lang="de-CH" dirty="0" smtClean="0"/>
              <a:t>Verfügbarkeit</a:t>
            </a:r>
          </a:p>
          <a:p>
            <a:pPr lvl="1"/>
            <a:r>
              <a:rPr lang="de-CH" dirty="0" smtClean="0"/>
              <a:t>Technische Antwortzeit</a:t>
            </a:r>
          </a:p>
          <a:p>
            <a:r>
              <a:rPr lang="de-CH" dirty="0" smtClean="0"/>
              <a:t>Ganzheitliche Überwachung:</a:t>
            </a:r>
          </a:p>
          <a:p>
            <a:pPr lvl="1"/>
            <a:r>
              <a:rPr lang="de-CH" dirty="0" smtClean="0"/>
              <a:t>Business Service  = Summe aller involvierter IT-Services</a:t>
            </a:r>
          </a:p>
          <a:p>
            <a:pPr lvl="1"/>
            <a:r>
              <a:rPr lang="de-CH" dirty="0" smtClean="0"/>
              <a:t>=&gt; IT-Services als Komponenten mit Komponenten-Metriken</a:t>
            </a:r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13865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Metriken/KPIs (III)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Service/Applikations-Modelle</a:t>
            </a:r>
          </a:p>
          <a:p>
            <a:pPr lvl="1"/>
            <a:r>
              <a:rPr lang="de-CH" dirty="0" smtClean="0"/>
              <a:t>Landkarte von Services, Apps, Komponenten</a:t>
            </a:r>
          </a:p>
          <a:p>
            <a:pPr lvl="1"/>
            <a:r>
              <a:rPr lang="de-CH" dirty="0" smtClean="0"/>
              <a:t>CMDB: Federation, Auto-discovery</a:t>
            </a:r>
            <a:endParaRPr lang="de-CH" dirty="0"/>
          </a:p>
          <a:p>
            <a:r>
              <a:rPr lang="de-CH" dirty="0" smtClean="0"/>
              <a:t>Historische Daten</a:t>
            </a:r>
          </a:p>
          <a:p>
            <a:pPr lvl="1"/>
            <a:r>
              <a:rPr lang="de-CH" dirty="0" smtClean="0"/>
              <a:t>Relevant für Neuaufbau von SLOs</a:t>
            </a:r>
          </a:p>
          <a:p>
            <a:pPr lvl="1"/>
            <a:r>
              <a:rPr lang="de-CH" dirty="0" smtClean="0"/>
              <a:t>Aussagekräftige IST-Analyse für historische Performance von Komponenten</a:t>
            </a:r>
          </a:p>
        </p:txBody>
      </p:sp>
    </p:spTree>
    <p:extLst>
      <p:ext uri="{BB962C8B-B14F-4D97-AF65-F5344CB8AC3E}">
        <p14:creationId xmlns:p14="http://schemas.microsoft.com/office/powerpoint/2010/main" val="340668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Six Sigma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CH" dirty="0" smtClean="0"/>
                  <a:t>Statistische Analyse der Performance</a:t>
                </a:r>
              </a:p>
              <a:p>
                <a:r>
                  <a:rPr lang="de-CH" dirty="0" smtClean="0"/>
                  <a:t>Arithmetisches Mittel zu wenig aussagekräftig</a:t>
                </a:r>
              </a:p>
              <a:p>
                <a:r>
                  <a:rPr lang="de-CH" dirty="0" smtClean="0"/>
                  <a:t>Darum: Min/Max-Zieldefinition</a:t>
                </a:r>
              </a:p>
              <a:p>
                <a14:m>
                  <m:oMath xmlns:m="http://schemas.openxmlformats.org/officeDocument/2006/math">
                    <m:r>
                      <a:rPr lang="de-CH" b="0" i="1" smtClean="0">
                        <a:latin typeface="Cambria Math"/>
                      </a:rPr>
                      <m:t>𝜇</m:t>
                    </m:r>
                    <m:r>
                      <a:rPr lang="de-CH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CH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CH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e-CH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de-CH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b="0" i="1" smtClean="0">
                            <a:latin typeface="Cambria Math"/>
                          </a:rPr>
                          <m:t>𝑖</m:t>
                        </m:r>
                        <m:r>
                          <a:rPr lang="de-CH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e-CH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de-CH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de-CH" b="0" i="1" smtClean="0">
                        <a:latin typeface="Cambria Math"/>
                      </a:rPr>
                      <m:t>𝜎</m:t>
                    </m:r>
                    <m:r>
                      <a:rPr lang="de-CH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de-CH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CH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CH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de-CH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CH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de-CH" b="0" i="1" smtClean="0">
                                    <a:latin typeface="Cambria Math"/>
                                  </a:rPr>
                                  <m:t>−1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de-CH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de-CH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de-CH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de-CH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de-CH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de-CH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CH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b="0" i="1" smtClean="0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de-CH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de-CH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de-CH" b="0" i="1" smtClean="0">
                                            <a:latin typeface="Cambria Math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de-CH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de-CH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de-CH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CH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de-CH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de-CH" b="0" i="1" smtClean="0">
                        <a:latin typeface="Cambria Math"/>
                      </a:rPr>
                      <m:t>𝑥</m:t>
                    </m:r>
                    <m:r>
                      <a:rPr lang="de-CH" b="0" i="1" smtClean="0">
                        <a:latin typeface="Cambria Math"/>
                      </a:rPr>
                      <m:t>𝜎</m:t>
                    </m:r>
                    <m:r>
                      <a:rPr lang="de-CH" b="0" i="1" smtClean="0">
                        <a:latin typeface="Cambria Math"/>
                      </a:rPr>
                      <m:t>≥</m:t>
                    </m:r>
                    <m:r>
                      <m:rPr>
                        <m:sty m:val="p"/>
                      </m:rPr>
                      <a:rPr lang="de-CH" b="0" i="0" smtClean="0">
                        <a:latin typeface="Cambria Math"/>
                      </a:rPr>
                      <m:t>min</m:t>
                    </m:r>
                    <m:r>
                      <a:rPr lang="de-CH" b="0" i="1" smtClean="0">
                        <a:latin typeface="Cambria Math"/>
                      </a:rPr>
                      <m:t>⁡{</m:t>
                    </m:r>
                    <m:sSub>
                      <m:sSubPr>
                        <m:ctrlPr>
                          <a:rPr lang="de-CH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m:rPr>
                            <m:nor/>
                          </m:rPr>
                          <a:rPr lang="de-CH" b="0" i="0" smtClean="0">
                            <a:latin typeface="Cambria Math"/>
                          </a:rPr>
                          <m:t>z</m:t>
                        </m:r>
                      </m:sub>
                    </m:sSub>
                    <m:r>
                      <a:rPr lang="de-CH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de-CH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m:rPr>
                            <m:nor/>
                          </m:rPr>
                          <a:rPr lang="de-CH" b="0" i="0" smtClean="0">
                            <a:latin typeface="Cambria Math"/>
                          </a:rPr>
                          <m:t>min</m:t>
                        </m:r>
                      </m:sub>
                    </m:sSub>
                    <m:r>
                      <a:rPr lang="de-CH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de-CH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m:rPr>
                            <m:nor/>
                          </m:rPr>
                          <a:rPr lang="de-CH" b="0" i="0" smtClean="0">
                            <a:latin typeface="Cambria Math"/>
                          </a:rPr>
                          <m:t>max</m:t>
                        </m:r>
                      </m:sub>
                    </m:sSub>
                    <m:r>
                      <a:rPr lang="de-CH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de-CH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m:rPr>
                            <m:nor/>
                          </m:rPr>
                          <a:rPr lang="de-CH" b="0" i="0" smtClean="0">
                            <a:latin typeface="Cambria Math"/>
                          </a:rPr>
                          <m:t>z</m:t>
                        </m:r>
                      </m:sub>
                    </m:sSub>
                    <m:r>
                      <a:rPr lang="de-CH" b="0" i="1" smtClean="0">
                        <a:latin typeface="Cambria Math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06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Microsoft Office PowerPoint</Application>
  <PresentationFormat>On-screen Show (4:3)</PresentationFormat>
  <Paragraphs>106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End-to-end Monitoring: Vertiefung</vt:lpstr>
      <vt:lpstr>Agenda</vt:lpstr>
      <vt:lpstr>Service Level Agreements (I)</vt:lpstr>
      <vt:lpstr>Service Level Agreements (II)</vt:lpstr>
      <vt:lpstr>Service Level Objectives</vt:lpstr>
      <vt:lpstr>Metriken/KPIs (I)</vt:lpstr>
      <vt:lpstr>Metriken/KPIs (II)</vt:lpstr>
      <vt:lpstr>Metriken/KPIs (III)</vt:lpstr>
      <vt:lpstr>Six Sigma</vt:lpstr>
      <vt:lpstr>Web Service Level Agreements (I)</vt:lpstr>
      <vt:lpstr>Web Service Level Agreements (II)</vt:lpstr>
      <vt:lpstr>Web Service Level Agreements (III)</vt:lpstr>
      <vt:lpstr>IT-Leistungskataloge (I)</vt:lpstr>
      <vt:lpstr>IT-Leistungskataloge (II)</vt:lpstr>
      <vt:lpstr>Auswirkungen auf Outsourcing (I)</vt:lpstr>
      <vt:lpstr>Auswirkungen auf Outsourcing (II)</vt:lpstr>
      <vt:lpstr>Fazit (I)</vt:lpstr>
      <vt:lpstr>Fazit (II)</vt:lpstr>
      <vt:lpstr>PowerPoint Presentation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Monitoring: Vertiefung</dc:title>
  <dc:creator>flo</dc:creator>
  <cp:lastModifiedBy>flo</cp:lastModifiedBy>
  <cp:revision>13</cp:revision>
  <dcterms:created xsi:type="dcterms:W3CDTF">2013-02-20T08:16:38Z</dcterms:created>
  <dcterms:modified xsi:type="dcterms:W3CDTF">2013-02-20T13:38:35Z</dcterms:modified>
</cp:coreProperties>
</file>