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Relationship Id="rId4" Type="http://schemas.openxmlformats.org/officeDocument/2006/relationships/image" Target="../media/image6.jpg"/><Relationship Id="rId5" Type="http://schemas.openxmlformats.org/officeDocument/2006/relationships/image" Target="../media/image3.jpg"/><Relationship Id="rId6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jpg"/><Relationship Id="rId4" Type="http://schemas.openxmlformats.org/officeDocument/2006/relationships/image" Target="../media/image4.png"/><Relationship Id="rId5" Type="http://schemas.openxmlformats.org/officeDocument/2006/relationships/image" Target="../media/image10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jpg"/><Relationship Id="rId4" Type="http://schemas.openxmlformats.org/officeDocument/2006/relationships/image" Target="../media/image4.png"/><Relationship Id="rId5" Type="http://schemas.openxmlformats.org/officeDocument/2006/relationships/image" Target="../media/image10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jpg"/><Relationship Id="rId4" Type="http://schemas.openxmlformats.org/officeDocument/2006/relationships/image" Target="../media/image4.png"/><Relationship Id="rId5" Type="http://schemas.openxmlformats.org/officeDocument/2006/relationships/image" Target="../media/image10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jpg"/><Relationship Id="rId4" Type="http://schemas.openxmlformats.org/officeDocument/2006/relationships/image" Target="../media/image4.png"/><Relationship Id="rId5" Type="http://schemas.openxmlformats.org/officeDocument/2006/relationships/image" Target="../media/image10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jpg"/><Relationship Id="rId4" Type="http://schemas.openxmlformats.org/officeDocument/2006/relationships/image" Target="../media/image4.png"/><Relationship Id="rId5" Type="http://schemas.openxmlformats.org/officeDocument/2006/relationships/image" Target="../media/image10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jpg"/><Relationship Id="rId4" Type="http://schemas.openxmlformats.org/officeDocument/2006/relationships/image" Target="../media/image4.png"/><Relationship Id="rId5" Type="http://schemas.openxmlformats.org/officeDocument/2006/relationships/image" Target="../media/image10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jpg"/><Relationship Id="rId4" Type="http://schemas.openxmlformats.org/officeDocument/2006/relationships/image" Target="../media/image4.png"/><Relationship Id="rId5" Type="http://schemas.openxmlformats.org/officeDocument/2006/relationships/image" Target="../media/image10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1524000" y="3224055"/>
            <a:ext cx="9144000" cy="10978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524000" y="4495694"/>
            <a:ext cx="9144000" cy="813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D4294"/>
              </a:buClr>
              <a:buSzPts val="2400"/>
              <a:buNone/>
              <a:defRPr sz="2400">
                <a:solidFill>
                  <a:srgbClr val="8D4294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12329" l="18072" r="12288" t="14377"/>
          <a:stretch/>
        </p:blipFill>
        <p:spPr>
          <a:xfrm>
            <a:off x="5671122" y="372331"/>
            <a:ext cx="86880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lford Business School | University of Salford"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1452" y="856617"/>
            <a:ext cx="1691195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20142" l="10484" r="10240" t="16487"/>
          <a:stretch/>
        </p:blipFill>
        <p:spPr>
          <a:xfrm>
            <a:off x="1950695" y="900884"/>
            <a:ext cx="1525205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"/>
          <p:cNvSpPr txBox="1"/>
          <p:nvPr/>
        </p:nvSpPr>
        <p:spPr>
          <a:xfrm>
            <a:off x="1524000" y="1551885"/>
            <a:ext cx="91440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4F9E"/>
                </a:solidFill>
                <a:latin typeface="Calibri"/>
                <a:ea typeface="Calibri"/>
                <a:cs typeface="Calibri"/>
                <a:sym typeface="Calibri"/>
              </a:rPr>
              <a:t>International Conference on Data Science, AI and Applications (ICDSAIA 2025)</a:t>
            </a:r>
            <a:endParaRPr/>
          </a:p>
        </p:txBody>
      </p:sp>
      <p:sp>
        <p:nvSpPr>
          <p:cNvPr id="21" name="Google Shape;21;p2"/>
          <p:cNvSpPr txBox="1"/>
          <p:nvPr>
            <p:ph idx="2" type="body"/>
          </p:nvPr>
        </p:nvSpPr>
        <p:spPr>
          <a:xfrm>
            <a:off x="2428875" y="5417981"/>
            <a:ext cx="7324725" cy="452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3" type="body"/>
          </p:nvPr>
        </p:nvSpPr>
        <p:spPr>
          <a:xfrm>
            <a:off x="1524000" y="2785902"/>
            <a:ext cx="9144000" cy="3407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67B42B"/>
              </a:buClr>
              <a:buSzPts val="2400"/>
              <a:buNone/>
              <a:defRPr b="1" sz="2400">
                <a:solidFill>
                  <a:srgbClr val="67B42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4" type="body"/>
          </p:nvPr>
        </p:nvSpPr>
        <p:spPr>
          <a:xfrm>
            <a:off x="3352801" y="6368814"/>
            <a:ext cx="5505450" cy="282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228600" lvl="1" marL="914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  <a:defRPr b="1" sz="1800">
                <a:solidFill>
                  <a:srgbClr val="FF0000"/>
                </a:solidFill>
              </a:defRPr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"/>
          <p:cNvSpPr txBox="1"/>
          <p:nvPr/>
        </p:nvSpPr>
        <p:spPr>
          <a:xfrm>
            <a:off x="3352800" y="5999482"/>
            <a:ext cx="55054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EATL Innovation Hub</a:t>
            </a:r>
            <a:endParaRPr/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21811" y="1983479"/>
            <a:ext cx="548378" cy="45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01297" y="2479280"/>
            <a:ext cx="1579880" cy="151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838200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838200" y="1257300"/>
            <a:ext cx="10515600" cy="4919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4794455" y="6390149"/>
            <a:ext cx="26030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9773264" y="6380726"/>
            <a:ext cx="15805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2" name="Google Shape;32;p3"/>
          <p:cNvPicPr preferRelativeResize="0"/>
          <p:nvPr/>
        </p:nvPicPr>
        <p:blipFill rotWithShape="1">
          <a:blip r:embed="rId2">
            <a:alphaModFix/>
          </a:blip>
          <a:srcRect b="15972" l="20000" r="13332" t="16945"/>
          <a:stretch/>
        </p:blipFill>
        <p:spPr>
          <a:xfrm>
            <a:off x="11651775" y="136525"/>
            <a:ext cx="454361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6390149"/>
            <a:ext cx="60960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2992" y="6390149"/>
            <a:ext cx="676478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00526" y="250825"/>
            <a:ext cx="5080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5318" y="250825"/>
            <a:ext cx="563732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839788" y="457200"/>
            <a:ext cx="3932237" cy="10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5183188" y="676275"/>
            <a:ext cx="6172200" cy="55082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0" name="Google Shape;40;p4"/>
          <p:cNvSpPr txBox="1"/>
          <p:nvPr>
            <p:ph idx="2" type="body"/>
          </p:nvPr>
        </p:nvSpPr>
        <p:spPr>
          <a:xfrm>
            <a:off x="839788" y="1647825"/>
            <a:ext cx="3932237" cy="4536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4794455" y="6390149"/>
            <a:ext cx="26030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9773264" y="6380726"/>
            <a:ext cx="15805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3" name="Google Shape;43;p4"/>
          <p:cNvPicPr preferRelativeResize="0"/>
          <p:nvPr/>
        </p:nvPicPr>
        <p:blipFill rotWithShape="1">
          <a:blip r:embed="rId2">
            <a:alphaModFix/>
          </a:blip>
          <a:srcRect b="15972" l="20000" r="13332" t="16945"/>
          <a:stretch/>
        </p:blipFill>
        <p:spPr>
          <a:xfrm>
            <a:off x="11651775" y="136525"/>
            <a:ext cx="454361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6390149"/>
            <a:ext cx="60960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2992" y="6390149"/>
            <a:ext cx="676478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00526" y="250825"/>
            <a:ext cx="5080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5318" y="250825"/>
            <a:ext cx="563732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"/>
          <p:cNvSpPr txBox="1"/>
          <p:nvPr>
            <p:ph type="title"/>
          </p:nvPr>
        </p:nvSpPr>
        <p:spPr>
          <a:xfrm>
            <a:off x="838200" y="365126"/>
            <a:ext cx="10515600" cy="903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" type="body"/>
          </p:nvPr>
        </p:nvSpPr>
        <p:spPr>
          <a:xfrm>
            <a:off x="838200" y="1382663"/>
            <a:ext cx="5181600" cy="47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idx="2" type="body"/>
          </p:nvPr>
        </p:nvSpPr>
        <p:spPr>
          <a:xfrm>
            <a:off x="6172200" y="1382663"/>
            <a:ext cx="5181600" cy="47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1" type="ftr"/>
          </p:nvPr>
        </p:nvSpPr>
        <p:spPr>
          <a:xfrm>
            <a:off x="4794455" y="6390149"/>
            <a:ext cx="26030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2" type="sldNum"/>
          </p:nvPr>
        </p:nvSpPr>
        <p:spPr>
          <a:xfrm>
            <a:off x="9773264" y="6380726"/>
            <a:ext cx="15805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" name="Google Shape;54;p5"/>
          <p:cNvPicPr preferRelativeResize="0"/>
          <p:nvPr/>
        </p:nvPicPr>
        <p:blipFill rotWithShape="1">
          <a:blip r:embed="rId2">
            <a:alphaModFix/>
          </a:blip>
          <a:srcRect b="15972" l="20000" r="13332" t="16945"/>
          <a:stretch/>
        </p:blipFill>
        <p:spPr>
          <a:xfrm>
            <a:off x="11651775" y="136525"/>
            <a:ext cx="454361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6390149"/>
            <a:ext cx="60960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2992" y="6390149"/>
            <a:ext cx="676478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00526" y="250825"/>
            <a:ext cx="5080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5318" y="250825"/>
            <a:ext cx="563732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 txBox="1"/>
          <p:nvPr>
            <p:ph type="title"/>
          </p:nvPr>
        </p:nvSpPr>
        <p:spPr>
          <a:xfrm>
            <a:off x="838200" y="276729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"/>
          <p:cNvSpPr txBox="1"/>
          <p:nvPr>
            <p:ph idx="11" type="ftr"/>
          </p:nvPr>
        </p:nvSpPr>
        <p:spPr>
          <a:xfrm>
            <a:off x="4794455" y="6390149"/>
            <a:ext cx="26030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9773264" y="6380726"/>
            <a:ext cx="15805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3" name="Google Shape;63;p6"/>
          <p:cNvPicPr preferRelativeResize="0"/>
          <p:nvPr/>
        </p:nvPicPr>
        <p:blipFill rotWithShape="1">
          <a:blip r:embed="rId2">
            <a:alphaModFix/>
          </a:blip>
          <a:srcRect b="15972" l="20000" r="13332" t="16945"/>
          <a:stretch/>
        </p:blipFill>
        <p:spPr>
          <a:xfrm>
            <a:off x="11651775" y="136525"/>
            <a:ext cx="454361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6390149"/>
            <a:ext cx="60960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2992" y="6390149"/>
            <a:ext cx="676478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00526" y="250825"/>
            <a:ext cx="5080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5318" y="250825"/>
            <a:ext cx="563732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/>
          <p:nvPr>
            <p:ph type="title"/>
          </p:nvPr>
        </p:nvSpPr>
        <p:spPr>
          <a:xfrm>
            <a:off x="839788" y="365125"/>
            <a:ext cx="10515600" cy="823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" type="body"/>
          </p:nvPr>
        </p:nvSpPr>
        <p:spPr>
          <a:xfrm>
            <a:off x="839788" y="128111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1" name="Google Shape;71;p7"/>
          <p:cNvSpPr txBox="1"/>
          <p:nvPr>
            <p:ph idx="2" type="body"/>
          </p:nvPr>
        </p:nvSpPr>
        <p:spPr>
          <a:xfrm>
            <a:off x="839788" y="2197100"/>
            <a:ext cx="5157787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7"/>
          <p:cNvSpPr txBox="1"/>
          <p:nvPr>
            <p:ph idx="3" type="body"/>
          </p:nvPr>
        </p:nvSpPr>
        <p:spPr>
          <a:xfrm>
            <a:off x="6172200" y="128111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3" name="Google Shape;73;p7"/>
          <p:cNvSpPr txBox="1"/>
          <p:nvPr>
            <p:ph idx="4" type="body"/>
          </p:nvPr>
        </p:nvSpPr>
        <p:spPr>
          <a:xfrm>
            <a:off x="6172200" y="2197100"/>
            <a:ext cx="5183188" cy="3992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1" type="ftr"/>
          </p:nvPr>
        </p:nvSpPr>
        <p:spPr>
          <a:xfrm>
            <a:off x="4794455" y="6390149"/>
            <a:ext cx="26030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2" type="sldNum"/>
          </p:nvPr>
        </p:nvSpPr>
        <p:spPr>
          <a:xfrm>
            <a:off x="9773264" y="6380726"/>
            <a:ext cx="15805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6" name="Google Shape;76;p7"/>
          <p:cNvPicPr preferRelativeResize="0"/>
          <p:nvPr/>
        </p:nvPicPr>
        <p:blipFill rotWithShape="1">
          <a:blip r:embed="rId2">
            <a:alphaModFix/>
          </a:blip>
          <a:srcRect b="15972" l="20000" r="13332" t="16945"/>
          <a:stretch/>
        </p:blipFill>
        <p:spPr>
          <a:xfrm>
            <a:off x="11651775" y="136525"/>
            <a:ext cx="454361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6390149"/>
            <a:ext cx="60960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2992" y="6390149"/>
            <a:ext cx="676478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00526" y="250825"/>
            <a:ext cx="5080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5318" y="250825"/>
            <a:ext cx="563732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 txBox="1"/>
          <p:nvPr>
            <p:ph idx="11" type="ftr"/>
          </p:nvPr>
        </p:nvSpPr>
        <p:spPr>
          <a:xfrm>
            <a:off x="4794455" y="6390149"/>
            <a:ext cx="26030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8"/>
          <p:cNvSpPr txBox="1"/>
          <p:nvPr>
            <p:ph idx="12" type="sldNum"/>
          </p:nvPr>
        </p:nvSpPr>
        <p:spPr>
          <a:xfrm>
            <a:off x="9773264" y="6380726"/>
            <a:ext cx="15805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4" name="Google Shape;84;p8"/>
          <p:cNvPicPr preferRelativeResize="0"/>
          <p:nvPr/>
        </p:nvPicPr>
        <p:blipFill rotWithShape="1">
          <a:blip r:embed="rId2">
            <a:alphaModFix/>
          </a:blip>
          <a:srcRect b="15972" l="20000" r="13332" t="16945"/>
          <a:stretch/>
        </p:blipFill>
        <p:spPr>
          <a:xfrm>
            <a:off x="11651775" y="136525"/>
            <a:ext cx="454361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6390149"/>
            <a:ext cx="60960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2992" y="6390149"/>
            <a:ext cx="676478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00526" y="250825"/>
            <a:ext cx="5080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5318" y="250825"/>
            <a:ext cx="563732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 txBox="1"/>
          <p:nvPr>
            <p:ph type="title"/>
          </p:nvPr>
        </p:nvSpPr>
        <p:spPr>
          <a:xfrm>
            <a:off x="839788" y="457200"/>
            <a:ext cx="3932237" cy="9715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9"/>
          <p:cNvSpPr/>
          <p:nvPr>
            <p:ph idx="2" type="pic"/>
          </p:nvPr>
        </p:nvSpPr>
        <p:spPr>
          <a:xfrm>
            <a:off x="5183188" y="704851"/>
            <a:ext cx="6172200" cy="5489472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9"/>
          <p:cNvSpPr txBox="1"/>
          <p:nvPr>
            <p:ph idx="1" type="body"/>
          </p:nvPr>
        </p:nvSpPr>
        <p:spPr>
          <a:xfrm>
            <a:off x="839788" y="1543051"/>
            <a:ext cx="3932237" cy="4651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9"/>
          <p:cNvSpPr txBox="1"/>
          <p:nvPr>
            <p:ph idx="11" type="ftr"/>
          </p:nvPr>
        </p:nvSpPr>
        <p:spPr>
          <a:xfrm>
            <a:off x="4794455" y="6390149"/>
            <a:ext cx="26030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9"/>
          <p:cNvSpPr txBox="1"/>
          <p:nvPr>
            <p:ph idx="12" type="sldNum"/>
          </p:nvPr>
        </p:nvSpPr>
        <p:spPr>
          <a:xfrm>
            <a:off x="9773264" y="6380726"/>
            <a:ext cx="15805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5" name="Google Shape;95;p9"/>
          <p:cNvPicPr preferRelativeResize="0"/>
          <p:nvPr/>
        </p:nvPicPr>
        <p:blipFill rotWithShape="1">
          <a:blip r:embed="rId2">
            <a:alphaModFix/>
          </a:blip>
          <a:srcRect b="15972" l="20000" r="13332" t="16945"/>
          <a:stretch/>
        </p:blipFill>
        <p:spPr>
          <a:xfrm>
            <a:off x="11651775" y="136525"/>
            <a:ext cx="454361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6390149"/>
            <a:ext cx="609600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62992" y="6390149"/>
            <a:ext cx="676478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400526" y="250825"/>
            <a:ext cx="5080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25318" y="250825"/>
            <a:ext cx="563732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D42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6988277" y="637089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D42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D42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D42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D42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D42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D42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D42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D42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D42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 txBox="1"/>
          <p:nvPr>
            <p:ph type="ctrTitle"/>
          </p:nvPr>
        </p:nvSpPr>
        <p:spPr>
          <a:xfrm>
            <a:off x="619808" y="3554942"/>
            <a:ext cx="10952400" cy="101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000"/>
              <a:t>Deep Learning-Enhanced OCT Image Analysis Pipeline: Integrating Denoising, Super-Resolution, and Fuzzy Logic for Improved Clinical Diagnostics</a:t>
            </a:r>
            <a:endParaRPr sz="3400"/>
          </a:p>
        </p:txBody>
      </p:sp>
      <p:sp>
        <p:nvSpPr>
          <p:cNvPr id="106" name="Google Shape;106;p10"/>
          <p:cNvSpPr txBox="1"/>
          <p:nvPr>
            <p:ph idx="1" type="subTitle"/>
          </p:nvPr>
        </p:nvSpPr>
        <p:spPr>
          <a:xfrm>
            <a:off x="1524000" y="4694637"/>
            <a:ext cx="91440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4294"/>
              </a:buClr>
              <a:buSzPts val="2000"/>
              <a:buNone/>
            </a:pPr>
            <a:r>
              <a:rPr b="1" lang="en-US" sz="2000"/>
              <a:t>Emam Hasan and Emon Karmoker </a:t>
            </a:r>
            <a:endParaRPr/>
          </a:p>
        </p:txBody>
      </p:sp>
      <p:sp>
        <p:nvSpPr>
          <p:cNvPr id="107" name="Google Shape;107;p10"/>
          <p:cNvSpPr txBox="1"/>
          <p:nvPr>
            <p:ph idx="2" type="body"/>
          </p:nvPr>
        </p:nvSpPr>
        <p:spPr>
          <a:xfrm>
            <a:off x="1524000" y="5286164"/>
            <a:ext cx="9144000" cy="3669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</a:pPr>
            <a:r>
              <a:rPr b="1" lang="en-US" sz="1960"/>
              <a:t>United International University</a:t>
            </a:r>
            <a:endParaRPr b="1" sz="1960"/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60"/>
              <a:buNone/>
            </a:pPr>
            <a:r>
              <a:t/>
            </a:r>
            <a:endParaRPr b="1" sz="1260"/>
          </a:p>
        </p:txBody>
      </p:sp>
      <p:sp>
        <p:nvSpPr>
          <p:cNvPr id="108" name="Google Shape;108;p10"/>
          <p:cNvSpPr txBox="1"/>
          <p:nvPr>
            <p:ph idx="3" type="body"/>
          </p:nvPr>
        </p:nvSpPr>
        <p:spPr>
          <a:xfrm>
            <a:off x="2428238" y="2811001"/>
            <a:ext cx="73356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7B42B"/>
              </a:buClr>
              <a:buSzPts val="2400"/>
              <a:buNone/>
            </a:pPr>
            <a:r>
              <a:rPr lang="en-US"/>
              <a:t>Paper ID – 44, Technical Session – 33</a:t>
            </a:r>
            <a:endParaRPr/>
          </a:p>
        </p:txBody>
      </p:sp>
      <p:sp>
        <p:nvSpPr>
          <p:cNvPr id="109" name="Google Shape;109;p10"/>
          <p:cNvSpPr txBox="1"/>
          <p:nvPr>
            <p:ph idx="4" type="body"/>
          </p:nvPr>
        </p:nvSpPr>
        <p:spPr>
          <a:xfrm>
            <a:off x="4419600" y="6286713"/>
            <a:ext cx="3677920" cy="292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A2B33"/>
              </a:buClr>
              <a:buSzPts val="1400"/>
              <a:buNone/>
            </a:pPr>
            <a:r>
              <a:rPr b="1" lang="en-US" sz="1400">
                <a:solidFill>
                  <a:srgbClr val="DA2B33"/>
                </a:solidFill>
              </a:rPr>
              <a:t>19 July 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 txBox="1"/>
          <p:nvPr>
            <p:ph type="title"/>
          </p:nvPr>
        </p:nvSpPr>
        <p:spPr>
          <a:xfrm>
            <a:off x="838200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Overview / Contents</a:t>
            </a:r>
            <a:endParaRPr/>
          </a:p>
        </p:txBody>
      </p:sp>
      <p:sp>
        <p:nvSpPr>
          <p:cNvPr id="115" name="Google Shape;115;p11"/>
          <p:cNvSpPr txBox="1"/>
          <p:nvPr>
            <p:ph idx="1" type="body"/>
          </p:nvPr>
        </p:nvSpPr>
        <p:spPr>
          <a:xfrm>
            <a:off x="838200" y="1257300"/>
            <a:ext cx="10515600" cy="4919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800"/>
              <a:buChar char="●"/>
            </a:pPr>
            <a:r>
              <a:rPr b="1" lang="en-US"/>
              <a:t>Introduction</a:t>
            </a:r>
            <a:r>
              <a:rPr lang="en-US"/>
              <a:t>: Background on OCT and its challenges in ophthalmology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/>
              <a:t>Goals / Objectives / Motivation</a:t>
            </a:r>
            <a:r>
              <a:rPr lang="en-US"/>
              <a:t>: Aims and significance of the pipeline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/>
              <a:t>Methodology</a:t>
            </a:r>
            <a:r>
              <a:rPr lang="en-US"/>
              <a:t>: Pipeline stages: denoising, contrast enhancement, super-resolution, classification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/>
              <a:t>Implementation</a:t>
            </a:r>
            <a:r>
              <a:rPr lang="en-US"/>
              <a:t>: Technical details and dataset description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/>
              <a:t>Comparison / Results &amp; Discussion</a:t>
            </a:r>
            <a:r>
              <a:rPr lang="en-US"/>
              <a:t>: Performance metrics and comparative analysis</a:t>
            </a:r>
            <a:endParaRPr b="1"/>
          </a:p>
        </p:txBody>
      </p:sp>
      <p:sp>
        <p:nvSpPr>
          <p:cNvPr id="116" name="Google Shape;116;p11"/>
          <p:cNvSpPr txBox="1"/>
          <p:nvPr>
            <p:ph idx="11" type="ftr"/>
          </p:nvPr>
        </p:nvSpPr>
        <p:spPr>
          <a:xfrm>
            <a:off x="4794455" y="6390149"/>
            <a:ext cx="26030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ICDSAIA 2025</a:t>
            </a:r>
            <a:endParaRPr/>
          </a:p>
        </p:txBody>
      </p:sp>
      <p:sp>
        <p:nvSpPr>
          <p:cNvPr id="117" name="Google Shape;117;p11"/>
          <p:cNvSpPr txBox="1"/>
          <p:nvPr>
            <p:ph idx="12" type="sldNum"/>
          </p:nvPr>
        </p:nvSpPr>
        <p:spPr>
          <a:xfrm>
            <a:off x="9773264" y="6380726"/>
            <a:ext cx="15805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/>
          <p:nvPr>
            <p:ph type="title"/>
          </p:nvPr>
        </p:nvSpPr>
        <p:spPr>
          <a:xfrm>
            <a:off x="838200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Introduction</a:t>
            </a:r>
            <a:endParaRPr/>
          </a:p>
        </p:txBody>
      </p:sp>
      <p:sp>
        <p:nvSpPr>
          <p:cNvPr id="123" name="Google Shape;123;p12"/>
          <p:cNvSpPr txBox="1"/>
          <p:nvPr>
            <p:ph idx="1" type="body"/>
          </p:nvPr>
        </p:nvSpPr>
        <p:spPr>
          <a:xfrm>
            <a:off x="838200" y="1257300"/>
            <a:ext cx="10515600" cy="4919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800"/>
              <a:buChar char="●"/>
            </a:pPr>
            <a:r>
              <a:rPr b="1" lang="en-US"/>
              <a:t>Optical Coherence Tomography (OCT)</a:t>
            </a:r>
            <a:r>
              <a:rPr lang="en-US"/>
              <a:t>: A painless eye scan used to check the retina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/>
              <a:t>Challenges</a:t>
            </a:r>
            <a:r>
              <a:rPr lang="en-US"/>
              <a:t>: Speckle noise, low-resolution B-scans, and accurate disease classification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/>
              <a:t>Proposed Solution</a:t>
            </a:r>
            <a:r>
              <a:rPr lang="en-US"/>
              <a:t>: End-to-end pipeline integrating deep learning and fuzzy logic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/>
              <a:t>Applications</a:t>
            </a:r>
            <a:r>
              <a:rPr lang="en-US"/>
              <a:t>: Diagnosing Diabetic Macular Edema (DME), Glaucoma, Macular Degeneration</a:t>
            </a:r>
            <a:endParaRPr/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b="1" lang="en-US"/>
              <a:t>Dataset</a:t>
            </a:r>
            <a:r>
              <a:rPr lang="en-US"/>
              <a:t>: Custom OCT dataset from Didavaran Clinic, Isfahan, Iran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</p:txBody>
      </p:sp>
      <p:sp>
        <p:nvSpPr>
          <p:cNvPr id="124" name="Google Shape;124;p12"/>
          <p:cNvSpPr txBox="1"/>
          <p:nvPr>
            <p:ph idx="11" type="ftr"/>
          </p:nvPr>
        </p:nvSpPr>
        <p:spPr>
          <a:xfrm>
            <a:off x="4794455" y="6390149"/>
            <a:ext cx="26030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ICDSAIA 2025</a:t>
            </a:r>
            <a:endParaRPr/>
          </a:p>
        </p:txBody>
      </p:sp>
      <p:sp>
        <p:nvSpPr>
          <p:cNvPr id="125" name="Google Shape;125;p12"/>
          <p:cNvSpPr txBox="1"/>
          <p:nvPr>
            <p:ph idx="12" type="sldNum"/>
          </p:nvPr>
        </p:nvSpPr>
        <p:spPr>
          <a:xfrm>
            <a:off x="9773264" y="6380726"/>
            <a:ext cx="15805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/>
          <p:nvPr>
            <p:ph type="title"/>
          </p:nvPr>
        </p:nvSpPr>
        <p:spPr>
          <a:xfrm>
            <a:off x="838200" y="365125"/>
            <a:ext cx="10515600" cy="77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Goals / Objectives / Motivation</a:t>
            </a:r>
            <a:endParaRPr/>
          </a:p>
        </p:txBody>
      </p:sp>
      <p:sp>
        <p:nvSpPr>
          <p:cNvPr id="131" name="Google Shape;131;p13"/>
          <p:cNvSpPr txBox="1"/>
          <p:nvPr>
            <p:ph idx="1" type="body"/>
          </p:nvPr>
        </p:nvSpPr>
        <p:spPr>
          <a:xfrm>
            <a:off x="838200" y="1257300"/>
            <a:ext cx="10515600" cy="4919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/>
              <a:t>Goals</a:t>
            </a:r>
            <a:r>
              <a:rPr lang="en-US" sz="2200"/>
              <a:t>: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lang="en-US" sz="2200"/>
              <a:t>Denoise OCT B-scans while preserving retinal structures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lang="en-US" sz="2200"/>
              <a:t>Improve the image quality by increasing the size from 300×150 or 300×200 to 300×300 pixels.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lang="en-US" sz="2200"/>
              <a:t>Classify B-scans and volumes into Healthy, DME, or Other ocular diseases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/>
              <a:t>Objectives</a:t>
            </a:r>
            <a:r>
              <a:rPr lang="en-US" sz="2200"/>
              <a:t>: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lang="en-US" sz="2200"/>
              <a:t>Achieve high accuracy (target: &gt;95% for B-scans, &gt;90% for volumes)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lang="en-US" sz="2200"/>
              <a:t>Reduce distortion by 20% compared to traditional contrast enhancement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lang="en-US" sz="2200"/>
              <a:t>Improve execution speed by 30% over baseline methods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-US" sz="2200"/>
              <a:t>Motivation</a:t>
            </a:r>
            <a:r>
              <a:rPr lang="en-US" sz="2200"/>
              <a:t>: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lang="en-US" sz="2200"/>
              <a:t>Enhance diagnostic accuracy for ophthalmic conditions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lang="en-US" sz="2200"/>
              <a:t>Address limitations of traditional methods (e.g., edge blurring, computational cost)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○"/>
            </a:pPr>
            <a:r>
              <a:rPr lang="en-US" sz="2200"/>
              <a:t>Streamline clinical workflows with an end-to-end AI pipeline</a:t>
            </a:r>
            <a:endParaRPr sz="2200"/>
          </a:p>
          <a:p>
            <a:pPr indent="-508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200"/>
          </a:p>
        </p:txBody>
      </p:sp>
      <p:sp>
        <p:nvSpPr>
          <p:cNvPr id="132" name="Google Shape;132;p13"/>
          <p:cNvSpPr txBox="1"/>
          <p:nvPr>
            <p:ph idx="11" type="ftr"/>
          </p:nvPr>
        </p:nvSpPr>
        <p:spPr>
          <a:xfrm>
            <a:off x="4794455" y="6390149"/>
            <a:ext cx="26030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ICDSAIA 2025</a:t>
            </a:r>
            <a:endParaRPr/>
          </a:p>
        </p:txBody>
      </p:sp>
      <p:sp>
        <p:nvSpPr>
          <p:cNvPr id="133" name="Google Shape;133;p13"/>
          <p:cNvSpPr txBox="1"/>
          <p:nvPr>
            <p:ph idx="12" type="sldNum"/>
          </p:nvPr>
        </p:nvSpPr>
        <p:spPr>
          <a:xfrm>
            <a:off x="9773264" y="6380726"/>
            <a:ext cx="15805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>
            <p:ph type="title"/>
          </p:nvPr>
        </p:nvSpPr>
        <p:spPr>
          <a:xfrm>
            <a:off x="839788" y="457200"/>
            <a:ext cx="3932237" cy="741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/>
              <a:t>Methodology</a:t>
            </a:r>
            <a:endParaRPr/>
          </a:p>
        </p:txBody>
      </p:sp>
      <p:sp>
        <p:nvSpPr>
          <p:cNvPr id="139" name="Google Shape;139;p14"/>
          <p:cNvSpPr txBox="1"/>
          <p:nvPr>
            <p:ph idx="2" type="body"/>
          </p:nvPr>
        </p:nvSpPr>
        <p:spPr>
          <a:xfrm>
            <a:off x="174563" y="1198870"/>
            <a:ext cx="3932100" cy="48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Pipeline Overview</a:t>
            </a:r>
            <a:r>
              <a:rPr lang="en-US" sz="1500"/>
              <a:t>: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-US" sz="1500"/>
              <a:t>Denoising</a:t>
            </a:r>
            <a:r>
              <a:rPr lang="en-US" sz="1500"/>
              <a:t>: Median blur + bilateral filtering to remove speckle noise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-US" sz="1500"/>
              <a:t>Contrast Enhancement</a:t>
            </a:r>
            <a:r>
              <a:rPr lang="en-US" sz="1500"/>
              <a:t>: Fuzzy Contrast Enhance in LAB color space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-US" sz="1500"/>
              <a:t>Super-Resolution</a:t>
            </a:r>
            <a:r>
              <a:rPr lang="en-US" sz="1500"/>
              <a:t>: ESRGAN to reconstruct high-resolution B-scans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-US" sz="1500"/>
              <a:t>Classification</a:t>
            </a:r>
            <a:r>
              <a:rPr lang="en-US" sz="1500"/>
              <a:t>: 2D CNN for B-scan and volume classification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Dataset</a:t>
            </a:r>
            <a:r>
              <a:rPr lang="en-US" sz="1500"/>
              <a:t>: 124 subjects, 70-300 B-scans per volume, 3 classes (Healthy, DME, Other)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US" sz="1500"/>
              <a:t>Key Innovations</a:t>
            </a:r>
            <a:r>
              <a:rPr lang="en-US" sz="1500"/>
              <a:t>: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○"/>
            </a:pPr>
            <a:r>
              <a:rPr lang="en-US" sz="1500"/>
              <a:t>Dynamic fuzzy contrast adjustment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○"/>
            </a:pPr>
            <a:r>
              <a:rPr lang="en-US" sz="1500"/>
              <a:t>Optimized ESRGAN for OCT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alibri"/>
              <a:buChar char="○"/>
            </a:pPr>
            <a:r>
              <a:rPr lang="en-US" sz="1500"/>
              <a:t>End-to-end integration for efficiency</a:t>
            </a:r>
            <a:endParaRPr sz="1500"/>
          </a:p>
          <a:p>
            <a:pPr indent="-25400" lvl="0" marL="22860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b="1" sz="1500"/>
          </a:p>
        </p:txBody>
      </p:sp>
      <p:sp>
        <p:nvSpPr>
          <p:cNvPr id="140" name="Google Shape;140;p14"/>
          <p:cNvSpPr txBox="1"/>
          <p:nvPr>
            <p:ph idx="11" type="ftr"/>
          </p:nvPr>
        </p:nvSpPr>
        <p:spPr>
          <a:xfrm>
            <a:off x="4794455" y="6390149"/>
            <a:ext cx="26030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ICDSAIA 2025</a:t>
            </a:r>
            <a:endParaRPr/>
          </a:p>
        </p:txBody>
      </p:sp>
      <p:sp>
        <p:nvSpPr>
          <p:cNvPr id="141" name="Google Shape;141;p14"/>
          <p:cNvSpPr txBox="1"/>
          <p:nvPr>
            <p:ph idx="12" type="sldNum"/>
          </p:nvPr>
        </p:nvSpPr>
        <p:spPr>
          <a:xfrm>
            <a:off x="9773264" y="6380726"/>
            <a:ext cx="15805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2" name="Google Shape;142;p14" title="Methodology_Dia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8975" y="1006550"/>
            <a:ext cx="7649925" cy="508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839788" y="457200"/>
            <a:ext cx="3932237" cy="7010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/>
              <a:t>Implementation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5183188" y="701041"/>
            <a:ext cx="6172200" cy="548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700"/>
              <a:buChar char="●"/>
            </a:pPr>
            <a:r>
              <a:rPr b="1" lang="en-US" sz="2700"/>
              <a:t>Super-Resolution</a:t>
            </a:r>
            <a:r>
              <a:rPr lang="en-US" sz="2700"/>
              <a:t>:</a:t>
            </a:r>
            <a:endParaRPr sz="2700"/>
          </a:p>
          <a:p>
            <a:pPr indent="-400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○"/>
            </a:pPr>
            <a:r>
              <a:rPr lang="en-US" sz="2700"/>
              <a:t>ESRGAN (TensorFlow Hub), preprocess grayscale to pseudo-RGB</a:t>
            </a:r>
            <a:endParaRPr sz="2700"/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b="1" lang="en-US" sz="2700"/>
              <a:t>Classification</a:t>
            </a:r>
            <a:r>
              <a:rPr lang="en-US" sz="2700"/>
              <a:t>:</a:t>
            </a:r>
            <a:endParaRPr sz="2700"/>
          </a:p>
          <a:p>
            <a:pPr indent="-400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○"/>
            </a:pPr>
            <a:r>
              <a:rPr lang="en-US" sz="2700"/>
              <a:t>2D CNN (TensorFlow/Keras): 3 Conv2D layers, 512-node Dense layer, softmax</a:t>
            </a:r>
            <a:endParaRPr sz="2700"/>
          </a:p>
          <a:p>
            <a:pPr indent="-4000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○"/>
            </a:pPr>
            <a:r>
              <a:rPr lang="en-US" sz="2700"/>
              <a:t>Training: Adam optimizer, 8 epochs, batch size=32</a:t>
            </a:r>
            <a:endParaRPr sz="2700"/>
          </a:p>
          <a:p>
            <a:pPr indent="-254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2700"/>
          </a:p>
        </p:txBody>
      </p:sp>
      <p:sp>
        <p:nvSpPr>
          <p:cNvPr id="149" name="Google Shape;149;p15"/>
          <p:cNvSpPr txBox="1"/>
          <p:nvPr>
            <p:ph idx="2" type="body"/>
          </p:nvPr>
        </p:nvSpPr>
        <p:spPr>
          <a:xfrm>
            <a:off x="839788" y="1270000"/>
            <a:ext cx="3932237" cy="4914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Denoising</a:t>
            </a:r>
            <a:r>
              <a:rPr lang="en-US" sz="2400"/>
              <a:t>: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/>
              <a:t>Median blur (5x5 kernel), bilateral filter (sigma_spatial=5, sigma_intensity=10)</a:t>
            </a:r>
            <a:endParaRPr sz="2400"/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b="1" lang="en-US" sz="2400"/>
              <a:t>Fuzzy Contrast Enhance</a:t>
            </a:r>
            <a:r>
              <a:rPr lang="en-US" sz="2400"/>
              <a:t>:</a:t>
            </a:r>
            <a:endParaRPr sz="2400"/>
          </a:p>
          <a:p>
            <a:pPr indent="-3810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○"/>
            </a:pPr>
            <a:r>
              <a:rPr lang="en-US" sz="2400"/>
              <a:t>LAB color space conversion, dynamic L-channel adjustment </a:t>
            </a:r>
            <a:endParaRPr sz="2400"/>
          </a:p>
        </p:txBody>
      </p:sp>
      <p:sp>
        <p:nvSpPr>
          <p:cNvPr id="150" name="Google Shape;150;p15"/>
          <p:cNvSpPr txBox="1"/>
          <p:nvPr>
            <p:ph idx="11" type="ftr"/>
          </p:nvPr>
        </p:nvSpPr>
        <p:spPr>
          <a:xfrm>
            <a:off x="4794455" y="6390149"/>
            <a:ext cx="26030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ICDSAIA 2025</a:t>
            </a:r>
            <a:endParaRPr/>
          </a:p>
        </p:txBody>
      </p:sp>
      <p:sp>
        <p:nvSpPr>
          <p:cNvPr id="151" name="Google Shape;151;p15"/>
          <p:cNvSpPr txBox="1"/>
          <p:nvPr>
            <p:ph idx="12" type="sldNum"/>
          </p:nvPr>
        </p:nvSpPr>
        <p:spPr>
          <a:xfrm>
            <a:off x="9773264" y="6380726"/>
            <a:ext cx="15805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838200" y="365126"/>
            <a:ext cx="10515600" cy="9032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Comparison / Results &amp; Discussion</a:t>
            </a:r>
            <a:endParaRPr/>
          </a:p>
        </p:txBody>
      </p:sp>
      <p:sp>
        <p:nvSpPr>
          <p:cNvPr id="157" name="Google Shape;157;p16"/>
          <p:cNvSpPr txBox="1"/>
          <p:nvPr>
            <p:ph idx="1" type="body"/>
          </p:nvPr>
        </p:nvSpPr>
        <p:spPr>
          <a:xfrm>
            <a:off x="838200" y="1382663"/>
            <a:ext cx="5181600" cy="47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300"/>
              <a:buChar char="●"/>
            </a:pPr>
            <a:r>
              <a:rPr b="1" lang="en-US" sz="2300"/>
              <a:t>Denoising Results</a:t>
            </a:r>
            <a:r>
              <a:rPr lang="en-US" sz="2300"/>
              <a:t> (Table 2):</a:t>
            </a:r>
            <a:endParaRPr sz="2300"/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○"/>
            </a:pPr>
            <a:r>
              <a:rPr lang="en-US" sz="2300"/>
              <a:t> CNR=1.0537, MSR=9.1109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-US" sz="2300"/>
              <a:t>Super-Resolution Results</a:t>
            </a:r>
            <a:r>
              <a:rPr lang="en-US" sz="2300"/>
              <a:t> (Table 3):</a:t>
            </a:r>
            <a:endParaRPr sz="2300"/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○"/>
            </a:pPr>
            <a:r>
              <a:rPr lang="en-US" sz="2300"/>
              <a:t>MSR improved from 1459.7078 to 1461.2394</a:t>
            </a:r>
            <a:endParaRPr sz="2300"/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b="1" lang="en-US" sz="2300"/>
              <a:t>Classification Results</a:t>
            </a:r>
            <a:r>
              <a:rPr lang="en-US" sz="2300"/>
              <a:t> (Tables 4, 6):</a:t>
            </a:r>
            <a:endParaRPr sz="2300"/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○"/>
            </a:pPr>
            <a:r>
              <a:rPr lang="en-US" sz="2300"/>
              <a:t>B-scan accuracy: 99% (Precision, Recall, F1: ~0.99)</a:t>
            </a:r>
            <a:endParaRPr sz="2300"/>
          </a:p>
          <a:p>
            <a:pPr indent="-3746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○"/>
            </a:pPr>
            <a:r>
              <a:rPr lang="en-US" sz="2300"/>
              <a:t>Specificity: ~0.994 (Tables 5, 7)</a:t>
            </a:r>
            <a:endParaRPr sz="2300"/>
          </a:p>
          <a:p>
            <a:pPr indent="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-508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300"/>
          </a:p>
        </p:txBody>
      </p:sp>
      <p:sp>
        <p:nvSpPr>
          <p:cNvPr id="158" name="Google Shape;158;p16"/>
          <p:cNvSpPr txBox="1"/>
          <p:nvPr>
            <p:ph idx="2" type="body"/>
          </p:nvPr>
        </p:nvSpPr>
        <p:spPr>
          <a:xfrm>
            <a:off x="6172200" y="730913"/>
            <a:ext cx="5181600" cy="47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Comparative Analysis</a:t>
            </a:r>
            <a:r>
              <a:rPr lang="en-US" sz="2000"/>
              <a:t>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/>
              <a:t>32% faster execution than baselines (e.g., BM3D, Vision Transformers)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/>
              <a:t>18% better vessel visibility vs. Wang et al. [12]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/>
              <a:t>Outperforms Brown et al. [1] (99% vs. 98.1% accuracy)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-US" sz="2000"/>
              <a:t>Discussion</a:t>
            </a:r>
            <a:r>
              <a:rPr lang="en-US" sz="2000"/>
              <a:t>: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/>
              <a:t>Effective noise reduction and resolution enhancement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/>
              <a:t>Robust classification across all classes</a:t>
            </a:r>
            <a:endParaRPr sz="20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○"/>
            </a:pPr>
            <a:r>
              <a:rPr lang="en-US" sz="2000"/>
              <a:t>End-to-end pipeline reduces cumulative errors</a:t>
            </a:r>
            <a:endParaRPr sz="2000"/>
          </a:p>
          <a:p>
            <a:pPr indent="-50800" lvl="0" marL="2286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3700"/>
          </a:p>
        </p:txBody>
      </p:sp>
      <p:sp>
        <p:nvSpPr>
          <p:cNvPr id="159" name="Google Shape;159;p16"/>
          <p:cNvSpPr txBox="1"/>
          <p:nvPr>
            <p:ph idx="11" type="ftr"/>
          </p:nvPr>
        </p:nvSpPr>
        <p:spPr>
          <a:xfrm>
            <a:off x="4794455" y="6390149"/>
            <a:ext cx="26030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ICDSAIA 2025</a:t>
            </a:r>
            <a:endParaRPr/>
          </a:p>
        </p:txBody>
      </p:sp>
      <p:sp>
        <p:nvSpPr>
          <p:cNvPr id="160" name="Google Shape;160;p16"/>
          <p:cNvSpPr txBox="1"/>
          <p:nvPr>
            <p:ph idx="12" type="sldNum"/>
          </p:nvPr>
        </p:nvSpPr>
        <p:spPr>
          <a:xfrm>
            <a:off x="9773264" y="6380726"/>
            <a:ext cx="15805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838200" y="276729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Thank you!</a:t>
            </a:r>
            <a:endParaRPr/>
          </a:p>
        </p:txBody>
      </p:sp>
      <p:sp>
        <p:nvSpPr>
          <p:cNvPr id="166" name="Google Shape;166;p17"/>
          <p:cNvSpPr txBox="1"/>
          <p:nvPr>
            <p:ph idx="11" type="ftr"/>
          </p:nvPr>
        </p:nvSpPr>
        <p:spPr>
          <a:xfrm>
            <a:off x="4794455" y="6390149"/>
            <a:ext cx="260309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ICDSAIA 2025</a:t>
            </a:r>
            <a:endParaRPr/>
          </a:p>
        </p:txBody>
      </p:sp>
      <p:sp>
        <p:nvSpPr>
          <p:cNvPr id="167" name="Google Shape;167;p17"/>
          <p:cNvSpPr txBox="1"/>
          <p:nvPr>
            <p:ph idx="12" type="sldNum"/>
          </p:nvPr>
        </p:nvSpPr>
        <p:spPr>
          <a:xfrm>
            <a:off x="9773264" y="6380726"/>
            <a:ext cx="158053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3048000" y="4092857"/>
            <a:ext cx="6096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Emam Hasan</a:t>
            </a:r>
            <a:br>
              <a:rPr b="1" i="0" lang="en-US" sz="1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ehasan201302@bscse.uiu.ac.bd</a:t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