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9144000" cy="5143500"/>
  <p:embeddedFontLst>
    <p:embeddedFont>
      <p:font typeface="TDFGSJ+Arial-Black"/>
      <p:regular r:id="rId23"/>
    </p:embeddedFont>
    <p:embeddedFont>
      <p:font typeface="ERNMWV+ArialMT"/>
      <p:regular r:id="rId24"/>
    </p:embeddedFont>
    <p:embeddedFont>
      <p:font typeface="SWUVVO+Arial-BoldMT"/>
      <p:regular r:id="rId25"/>
    </p:embeddedFont>
    <p:embeddedFont>
      <p:font typeface="TCMLGN+ArialUnicodeMS"/>
      <p:regular r:id="rId26"/>
    </p:embeddedFont>
    <p:embeddedFont>
      <p:font typeface="TCMLGN+ArialUnicodeMS"/>
      <p:regular r:id="rId27"/>
    </p:embeddedFont>
    <p:embeddedFont>
      <p:font typeface="TDFGSJ+Arial-Black"/>
      <p:regular r:id="rId28"/>
    </p:embeddedFont>
    <p:embeddedFont>
      <p:font typeface="KENGDJ+TimesNewRomanPS-BoldMT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font" Target="fonts/font1.fntdata" /><Relationship Id="rId24" Type="http://schemas.openxmlformats.org/officeDocument/2006/relationships/font" Target="fonts/font2.fntdata" /><Relationship Id="rId25" Type="http://schemas.openxmlformats.org/officeDocument/2006/relationships/font" Target="fonts/font3.fntdata" /><Relationship Id="rId26" Type="http://schemas.openxmlformats.org/officeDocument/2006/relationships/font" Target="fonts/font4.fntdata" /><Relationship Id="rId27" Type="http://schemas.openxmlformats.org/officeDocument/2006/relationships/font" Target="fonts/font5.fntdata" /><Relationship Id="rId28" Type="http://schemas.openxmlformats.org/officeDocument/2006/relationships/font" Target="fonts/font6.fntdata" /><Relationship Id="rId29" Type="http://schemas.openxmlformats.org/officeDocument/2006/relationships/font" Target="fonts/font7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95804" y="1066612"/>
            <a:ext cx="998505" cy="517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RideGO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5367" y="2890562"/>
            <a:ext cx="1386873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Presented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By: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1171" y="3104028"/>
            <a:ext cx="3460786" cy="13174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1.</a:t>
            </a:r>
            <a:r>
              <a:rPr dirty="0" sz="1400" spc="896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Rokibul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Hasan</a:t>
            </a:r>
            <a:r>
              <a:rPr dirty="0" sz="1400" spc="796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 spc="-20">
                <a:solidFill>
                  <a:srgbClr val="000000"/>
                </a:solidFill>
                <a:latin typeface="ERNMWV+ArialMT"/>
                <a:cs typeface="ERNMWV+ArialMT"/>
              </a:rPr>
              <a:t>(011193040)</a:t>
            </a:r>
          </a:p>
          <a:p>
            <a:pPr marL="0" marR="0">
              <a:lnSpc>
                <a:spcPts val="1564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2.</a:t>
            </a:r>
            <a:r>
              <a:rPr dirty="0" sz="1400" spc="896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Md.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Mansurul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Haque</a:t>
            </a:r>
            <a:r>
              <a:rPr dirty="0" sz="1400" spc="1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ERNMWV+ArialMT"/>
                <a:cs typeface="ERNMWV+ArialMT"/>
              </a:rPr>
              <a:t>(011202034)</a:t>
            </a:r>
          </a:p>
          <a:p>
            <a:pPr marL="0" marR="0">
              <a:lnSpc>
                <a:spcPts val="1564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3.</a:t>
            </a:r>
            <a:r>
              <a:rPr dirty="0" sz="1400" spc="896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Md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Rajib</a:t>
            </a:r>
            <a:r>
              <a:rPr dirty="0" sz="1400" spc="1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Hossen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 spc="-20">
                <a:solidFill>
                  <a:srgbClr val="000000"/>
                </a:solidFill>
                <a:latin typeface="ERNMWV+ArialMT"/>
                <a:cs typeface="ERNMWV+ArialMT"/>
              </a:rPr>
              <a:t>(011191244)</a:t>
            </a:r>
          </a:p>
          <a:p>
            <a:pPr marL="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4.</a:t>
            </a:r>
            <a:r>
              <a:rPr dirty="0" sz="1400" spc="896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Emam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Hasan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ERNMWV+ArialMT"/>
                <a:cs typeface="ERNMWV+ArialMT"/>
              </a:rPr>
              <a:t>(011201302)</a:t>
            </a:r>
          </a:p>
          <a:p>
            <a:pPr marL="0" marR="0">
              <a:lnSpc>
                <a:spcPts val="1564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5.</a:t>
            </a:r>
            <a:r>
              <a:rPr dirty="0" sz="1400" spc="896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Muminul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Islam</a:t>
            </a:r>
            <a:r>
              <a:rPr dirty="0" sz="1400" spc="1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 spc="-20">
                <a:solidFill>
                  <a:srgbClr val="000000"/>
                </a:solidFill>
                <a:latin typeface="ERNMWV+ArialMT"/>
                <a:cs typeface="ERNMWV+ArialMT"/>
              </a:rPr>
              <a:t>(011202115)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9241" y="501944"/>
            <a:ext cx="2567908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Benchmark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Website/</a:t>
            </a:r>
            <a:r>
              <a:rPr dirty="0" sz="1400" spc="-44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Apps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96721" y="546229"/>
            <a:ext cx="1817984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Comparison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Chart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24602" y="1644559"/>
            <a:ext cx="550694" cy="8687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Friend</a:t>
            </a:r>
          </a:p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s</a:t>
            </a:r>
          </a:p>
          <a:p>
            <a:pPr marL="0" marR="0">
              <a:lnSpc>
                <a:spcPts val="1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profile</a:t>
            </a:r>
          </a:p>
          <a:p>
            <a:pPr marL="0" marR="0">
              <a:lnSpc>
                <a:spcPts val="1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8999" y="1780327"/>
            <a:ext cx="1007205" cy="6356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CMLGN+ArialUnicodeMS"/>
                <a:cs typeface="TCMLGN+ArialUnicodeMS"/>
              </a:rPr>
              <a:t>Recommen</a:t>
            </a:r>
          </a:p>
          <a:p>
            <a:pPr marL="0" marR="0">
              <a:lnSpc>
                <a:spcPts val="15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CMLGN+ArialUnicodeMS"/>
                <a:cs typeface="TCMLGN+ArialUnicodeMS"/>
              </a:rPr>
              <a:t>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00961" y="1814828"/>
            <a:ext cx="1416205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Commen</a:t>
            </a:r>
            <a:r>
              <a:rPr dirty="0" sz="1000" spc="1126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Review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&amp;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9525" y="1814828"/>
            <a:ext cx="1605405" cy="521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Live</a:t>
            </a:r>
            <a:r>
              <a:rPr dirty="0" sz="1000" spc="-11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Room</a:t>
            </a:r>
            <a:r>
              <a:rPr dirty="0" sz="1000" spc="2529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900">
                <a:solidFill>
                  <a:srgbClr val="000000"/>
                </a:solidFill>
                <a:latin typeface="TCMLGN+ArialUnicodeMS"/>
                <a:cs typeface="TCMLGN+ArialUnicodeMS"/>
              </a:rPr>
              <a:t>Opening</a:t>
            </a:r>
          </a:p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Based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on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Fan</a:t>
            </a:r>
            <a:r>
              <a:rPr dirty="0" sz="1000" spc="1096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900">
                <a:solidFill>
                  <a:srgbClr val="000000"/>
                </a:solidFill>
                <a:latin typeface="TCMLGN+ArialUnicodeMS"/>
                <a:cs typeface="TCMLGN+ArialUnicodeMS"/>
              </a:rPr>
              <a:t>Forum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10598" y="1898712"/>
            <a:ext cx="762715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Searching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65447" y="1911586"/>
            <a:ext cx="647612" cy="3324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38">
                <a:solidFill>
                  <a:srgbClr val="000000"/>
                </a:solidFill>
                <a:latin typeface="ERNMWV+ArialMT"/>
                <a:cs typeface="ERNMWV+ArialMT"/>
              </a:rPr>
              <a:t>Top</a:t>
            </a:r>
            <a:r>
              <a:rPr dirty="0" sz="1000" spc="34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000">
                <a:solidFill>
                  <a:srgbClr val="000000"/>
                </a:solidFill>
                <a:latin typeface="ERNMWV+ArialMT"/>
                <a:cs typeface="ERNMWV+ArialMT"/>
              </a:rPr>
              <a:t>Fan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00961" y="1983671"/>
            <a:ext cx="674044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t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&amp;</a:t>
            </a:r>
            <a:r>
              <a:rPr dirty="0" sz="1000" spc="-14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Adda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91803" y="1983671"/>
            <a:ext cx="557829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Rating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23486" y="2514320"/>
            <a:ext cx="508190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IMDB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12646" y="2514320"/>
            <a:ext cx="409470" cy="762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81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63686" y="2514320"/>
            <a:ext cx="409470" cy="762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27711" marR="0">
              <a:lnSpc>
                <a:spcPts val="1340"/>
              </a:lnSpc>
              <a:spcBef>
                <a:spcPts val="181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18321" y="2514320"/>
            <a:ext cx="409470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32721" y="2514320"/>
            <a:ext cx="409470" cy="762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81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17963" y="2514320"/>
            <a:ext cx="409470" cy="762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81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68647" y="2514320"/>
            <a:ext cx="352944" cy="762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  <a:p>
            <a:pPr marL="0" marR="0">
              <a:lnSpc>
                <a:spcPts val="1340"/>
              </a:lnSpc>
              <a:spcBef>
                <a:spcPts val="181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11242" y="2514320"/>
            <a:ext cx="409470" cy="762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81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933682" y="2514320"/>
            <a:ext cx="352944" cy="762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  <a:p>
            <a:pPr marL="0" marR="0">
              <a:lnSpc>
                <a:spcPts val="1340"/>
              </a:lnSpc>
              <a:spcBef>
                <a:spcPts val="181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23486" y="2831832"/>
            <a:ext cx="755517" cy="5299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Rotten</a:t>
            </a:r>
          </a:p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Tomatoes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018321" y="2915716"/>
            <a:ext cx="409470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23486" y="3319640"/>
            <a:ext cx="669342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TV</a:t>
            </a:r>
            <a:r>
              <a:rPr dirty="0" sz="1000" spc="-21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Time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12646" y="3319640"/>
            <a:ext cx="409470" cy="1317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7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5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7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191398" y="3319640"/>
            <a:ext cx="352944" cy="679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  <a:p>
            <a:pPr marL="0" marR="0">
              <a:lnSpc>
                <a:spcPts val="1340"/>
              </a:lnSpc>
              <a:spcBef>
                <a:spcPts val="117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018321" y="3319640"/>
            <a:ext cx="409470" cy="1317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7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5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7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932721" y="3319640"/>
            <a:ext cx="409470" cy="1317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7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5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28079" marR="0">
              <a:lnSpc>
                <a:spcPts val="1340"/>
              </a:lnSpc>
              <a:spcBef>
                <a:spcPts val="117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817963" y="3319640"/>
            <a:ext cx="409470" cy="1317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7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5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7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668647" y="3319640"/>
            <a:ext cx="352944" cy="679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  <a:p>
            <a:pPr marL="0" marR="0">
              <a:lnSpc>
                <a:spcPts val="1340"/>
              </a:lnSpc>
              <a:spcBef>
                <a:spcPts val="117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11242" y="3319640"/>
            <a:ext cx="409470" cy="1317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7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0" marR="0">
              <a:lnSpc>
                <a:spcPts val="1340"/>
              </a:lnSpc>
              <a:spcBef>
                <a:spcPts val="115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  <a:p>
            <a:pPr marL="29527" marR="0">
              <a:lnSpc>
                <a:spcPts val="1340"/>
              </a:lnSpc>
              <a:spcBef>
                <a:spcPts val="117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933682" y="3319640"/>
            <a:ext cx="352944" cy="679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  <a:p>
            <a:pPr marL="0" marR="0">
              <a:lnSpc>
                <a:spcPts val="1340"/>
              </a:lnSpc>
              <a:spcBef>
                <a:spcPts val="117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023486" y="3638601"/>
            <a:ext cx="875458" cy="998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KillerMovies</a:t>
            </a:r>
          </a:p>
          <a:p>
            <a:pPr marL="0" marR="0">
              <a:lnSpc>
                <a:spcPts val="1340"/>
              </a:lnSpc>
              <a:spcBef>
                <a:spcPts val="115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Film|Board</a:t>
            </a:r>
          </a:p>
          <a:p>
            <a:pPr marL="0" marR="0">
              <a:lnSpc>
                <a:spcPts val="1340"/>
              </a:lnSpc>
              <a:spcBef>
                <a:spcPts val="1179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hojoborolo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191398" y="3956114"/>
            <a:ext cx="352944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668647" y="3956114"/>
            <a:ext cx="352944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933682" y="3956114"/>
            <a:ext cx="352944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163686" y="4276154"/>
            <a:ext cx="409470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640923" y="4276154"/>
            <a:ext cx="409470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905602" y="4276154"/>
            <a:ext cx="409470" cy="360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CMLGN+ArialUnicodeMS"/>
                <a:cs typeface="TCMLGN+ArialUnicodeMS"/>
              </a:rPr>
              <a:t>Yes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4440" y="207101"/>
            <a:ext cx="1387463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Gap</a:t>
            </a:r>
            <a:r>
              <a:rPr dirty="0" sz="1400" spc="-52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9845" y="1071658"/>
            <a:ext cx="8042526" cy="730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28">
                <a:solidFill>
                  <a:srgbClr val="000000"/>
                </a:solidFill>
                <a:latin typeface="TDFGSJ+Arial-Black"/>
                <a:cs typeface="TDFGSJ+Arial-Black"/>
              </a:rPr>
              <a:t>We</a:t>
            </a:r>
            <a:r>
              <a:rPr dirty="0" sz="1400" spc="27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-18">
                <a:solidFill>
                  <a:srgbClr val="000000"/>
                </a:solidFill>
                <a:latin typeface="TDFGSJ+Arial-Black"/>
                <a:cs typeface="TDFGSJ+Arial-Black"/>
              </a:rPr>
              <a:t>have</a:t>
            </a:r>
            <a:r>
              <a:rPr dirty="0" sz="1400" spc="17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read</a:t>
            </a:r>
            <a:r>
              <a:rPr dirty="0" sz="1400" spc="-1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a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bunch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of</a:t>
            </a:r>
            <a:r>
              <a:rPr dirty="0" sz="1400" spc="73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articles</a:t>
            </a:r>
            <a:r>
              <a:rPr dirty="0" sz="1400" spc="-1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related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to</a:t>
            </a:r>
            <a:r>
              <a:rPr dirty="0" sz="1400" spc="-1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our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project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.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-28">
                <a:solidFill>
                  <a:srgbClr val="000000"/>
                </a:solidFill>
                <a:latin typeface="TDFGSJ+Arial-Black"/>
                <a:cs typeface="TDFGSJ+Arial-Black"/>
              </a:rPr>
              <a:t>We</a:t>
            </a:r>
            <a:r>
              <a:rPr dirty="0" sz="1400" spc="33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found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some</a:t>
            </a:r>
          </a:p>
          <a:p>
            <a:pPr marL="0" marR="0">
              <a:lnSpc>
                <a:spcPts val="17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information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and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gaps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among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them.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9843" y="1710329"/>
            <a:ext cx="7687904" cy="94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1.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8" sng="">
                <a:solidFill>
                  <a:srgbClr val="000000"/>
                </a:solidFill>
                <a:latin typeface="TDFGSJ+Arial-Black"/>
                <a:cs typeface="TDFGSJ+Arial-Black"/>
              </a:rPr>
              <a:t>There</a:t>
            </a:r>
            <a:r>
              <a:rPr dirty="0" sz="1400" spc="-18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is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no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known</a:t>
            </a:r>
            <a:r>
              <a:rPr dirty="0" sz="1400" spc="11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platform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for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Student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0" sng="">
                <a:solidFill>
                  <a:srgbClr val="000000"/>
                </a:solidFill>
                <a:latin typeface="TDFGSJ+Arial-Black"/>
                <a:cs typeface="TDFGSJ+Arial-Black"/>
              </a:rPr>
              <a:t>only</a:t>
            </a:r>
            <a:r>
              <a:rPr dirty="0" sz="1400" spc="-12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Ride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Sharing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0" sng="">
                <a:solidFill>
                  <a:srgbClr val="000000"/>
                </a:solidFill>
                <a:latin typeface="TDFGSJ+Arial-Black"/>
                <a:cs typeface="TDFGSJ+Arial-Black"/>
              </a:rPr>
              <a:t>Service.</a:t>
            </a:r>
          </a:p>
          <a:p>
            <a:pPr marL="0" marR="0">
              <a:lnSpc>
                <a:spcPts val="1974"/>
              </a:lnSpc>
              <a:spcBef>
                <a:spcPts val="1387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2.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Some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of</a:t>
            </a:r>
            <a:r>
              <a:rPr dirty="0" sz="1400" spc="73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the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4" sng="">
                <a:solidFill>
                  <a:srgbClr val="000000"/>
                </a:solidFill>
                <a:latin typeface="TDFGSJ+Arial-Black"/>
                <a:cs typeface="TDFGSJ+Arial-Black"/>
              </a:rPr>
              <a:t>service</a:t>
            </a:r>
            <a:r>
              <a:rPr dirty="0" sz="1400" spc="-15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are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0" sng="">
                <a:solidFill>
                  <a:srgbClr val="000000"/>
                </a:solidFill>
                <a:latin typeface="TDFGSJ+Arial-Black"/>
                <a:cs typeface="TDFGSJ+Arial-Black"/>
              </a:rPr>
              <a:t>more</a:t>
            </a:r>
            <a:r>
              <a:rPr dirty="0" sz="1400" spc="-1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-15" sng="">
                <a:solidFill>
                  <a:srgbClr val="000000"/>
                </a:solidFill>
                <a:latin typeface="TDFGSJ+Arial-Black"/>
                <a:cs typeface="TDFGSJ+Arial-Black"/>
              </a:rPr>
              <a:t>costly.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9843" y="2562462"/>
            <a:ext cx="6825449" cy="9444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3.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8" sng="">
                <a:solidFill>
                  <a:srgbClr val="000000"/>
                </a:solidFill>
                <a:latin typeface="TDFGSJ+Arial-Black"/>
                <a:cs typeface="TDFGSJ+Arial-Black"/>
              </a:rPr>
              <a:t>There</a:t>
            </a:r>
            <a:r>
              <a:rPr dirty="0" sz="1400" spc="-18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is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no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such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type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of</a:t>
            </a:r>
            <a:r>
              <a:rPr dirty="0" sz="1400" spc="73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“Live</a:t>
            </a:r>
            <a:r>
              <a:rPr dirty="0" sz="1400" spc="14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Chat”</a:t>
            </a:r>
            <a:r>
              <a:rPr dirty="0" sz="1400" spc="15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option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with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all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-25" sng="">
                <a:solidFill>
                  <a:srgbClr val="000000"/>
                </a:solidFill>
                <a:latin typeface="TDFGSJ+Arial-Black"/>
                <a:cs typeface="TDFGSJ+Arial-Black"/>
              </a:rPr>
              <a:t>user.</a:t>
            </a:r>
          </a:p>
          <a:p>
            <a:pPr marL="0" marR="0">
              <a:lnSpc>
                <a:spcPts val="1974"/>
              </a:lnSpc>
              <a:spcBef>
                <a:spcPts val="1387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4.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5" sng="">
                <a:solidFill>
                  <a:srgbClr val="000000"/>
                </a:solidFill>
                <a:latin typeface="TDFGSJ+Arial-Black"/>
                <a:cs typeface="TDFGSJ+Arial-Black"/>
              </a:rPr>
              <a:t>They</a:t>
            </a:r>
            <a:r>
              <a:rPr dirty="0" sz="1400" spc="-18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focus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on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all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user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but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-10" sng="">
                <a:solidFill>
                  <a:srgbClr val="000000"/>
                </a:solidFill>
                <a:latin typeface="TDFGSJ+Arial-Black"/>
                <a:cs typeface="TDFGSJ+Arial-Black"/>
              </a:rPr>
              <a:t>we</a:t>
            </a:r>
            <a:r>
              <a:rPr dirty="0" sz="1400" spc="15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will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focus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only</a:t>
            </a:r>
            <a:r>
              <a:rPr dirty="0" sz="1400" spc="-1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on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‘students’.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4440" y="207101"/>
            <a:ext cx="1387463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Gap</a:t>
            </a:r>
            <a:r>
              <a:rPr dirty="0" sz="1400" spc="-52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9843" y="1077299"/>
            <a:ext cx="8017999" cy="7180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We</a:t>
            </a:r>
            <a:r>
              <a:rPr dirty="0" sz="1400" spc="1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have</a:t>
            </a:r>
            <a:r>
              <a:rPr dirty="0" sz="1400" spc="1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read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a</a:t>
            </a:r>
            <a:r>
              <a:rPr dirty="0" sz="1400" spc="1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bunch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of</a:t>
            </a:r>
            <a:r>
              <a:rPr dirty="0" sz="1400" spc="1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articles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related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to</a:t>
            </a:r>
            <a:r>
              <a:rPr dirty="0" sz="1400" spc="1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our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project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.</a:t>
            </a:r>
            <a:r>
              <a:rPr dirty="0" sz="1400" spc="1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We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found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some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information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and</a:t>
            </a:r>
          </a:p>
          <a:p>
            <a:pPr marL="0" marR="0">
              <a:lnSpc>
                <a:spcPts val="17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gaps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among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>
                <a:solidFill>
                  <a:srgbClr val="000000"/>
                </a:solidFill>
                <a:latin typeface="TCMLGN+ArialUnicodeMS"/>
                <a:cs typeface="TCMLGN+ArialUnicodeMS"/>
              </a:rPr>
              <a:t>them.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9843" y="1715972"/>
            <a:ext cx="6236616" cy="9319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1.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There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is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known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platform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for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Student</a:t>
            </a:r>
            <a:r>
              <a:rPr dirty="0" sz="1400" spc="18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only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Ride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Sharing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Service.</a:t>
            </a:r>
          </a:p>
          <a:p>
            <a:pPr marL="0" marR="0">
              <a:lnSpc>
                <a:spcPts val="1875"/>
              </a:lnSpc>
              <a:spcBef>
                <a:spcPts val="1486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2.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Some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of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the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service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are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more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costly.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9843" y="2568105"/>
            <a:ext cx="5524125" cy="938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3.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There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is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no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such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type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of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“Live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Chat”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option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with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all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user.</a:t>
            </a:r>
          </a:p>
          <a:p>
            <a:pPr marL="0" marR="0">
              <a:lnSpc>
                <a:spcPts val="1974"/>
              </a:lnSpc>
              <a:spcBef>
                <a:spcPts val="1387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4.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They</a:t>
            </a:r>
            <a:r>
              <a:rPr dirty="0" sz="1400" spc="18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focus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on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all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user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but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we</a:t>
            </a:r>
            <a:r>
              <a:rPr dirty="0" sz="1400" spc="11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will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focus</a:t>
            </a:r>
            <a:r>
              <a:rPr dirty="0" sz="1400" spc="15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only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on</a:t>
            </a: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 </a:t>
            </a:r>
            <a:r>
              <a:rPr dirty="0" sz="1400" spc="10" sng="">
                <a:solidFill>
                  <a:srgbClr val="000000"/>
                </a:solidFill>
                <a:latin typeface="TCMLGN+ArialUnicodeMS"/>
                <a:cs typeface="TCMLGN+ArialUnicodeMS"/>
              </a:rPr>
              <a:t>‘students</a:t>
            </a:r>
            <a:r>
              <a:rPr dirty="0" sz="1400" spc="10" sng="">
                <a:solidFill>
                  <a:srgbClr val="000000"/>
                </a:solidFill>
                <a:latin typeface="TDFGSJ+Arial-Black"/>
                <a:cs typeface="TDFGSJ+Arial-Black"/>
              </a:rPr>
              <a:t>’.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4440" y="207101"/>
            <a:ext cx="1387463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Gap</a:t>
            </a:r>
            <a:r>
              <a:rPr dirty="0" sz="1400" spc="-52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9845" y="1071658"/>
            <a:ext cx="8042526" cy="730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28">
                <a:solidFill>
                  <a:srgbClr val="000000"/>
                </a:solidFill>
                <a:latin typeface="TDFGSJ+Arial-Black"/>
                <a:cs typeface="TDFGSJ+Arial-Black"/>
              </a:rPr>
              <a:t>We</a:t>
            </a:r>
            <a:r>
              <a:rPr dirty="0" sz="1400" spc="27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-18">
                <a:solidFill>
                  <a:srgbClr val="000000"/>
                </a:solidFill>
                <a:latin typeface="TDFGSJ+Arial-Black"/>
                <a:cs typeface="TDFGSJ+Arial-Black"/>
              </a:rPr>
              <a:t>have</a:t>
            </a:r>
            <a:r>
              <a:rPr dirty="0" sz="1400" spc="17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read</a:t>
            </a:r>
            <a:r>
              <a:rPr dirty="0" sz="1400" spc="-1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a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bunch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of</a:t>
            </a:r>
            <a:r>
              <a:rPr dirty="0" sz="1400" spc="73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articles</a:t>
            </a:r>
            <a:r>
              <a:rPr dirty="0" sz="1400" spc="-1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related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to</a:t>
            </a:r>
            <a:r>
              <a:rPr dirty="0" sz="1400" spc="-1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our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project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.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-28">
                <a:solidFill>
                  <a:srgbClr val="000000"/>
                </a:solidFill>
                <a:latin typeface="TDFGSJ+Arial-Black"/>
                <a:cs typeface="TDFGSJ+Arial-Black"/>
              </a:rPr>
              <a:t>We</a:t>
            </a:r>
            <a:r>
              <a:rPr dirty="0" sz="1400" spc="33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found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some</a:t>
            </a:r>
          </a:p>
          <a:p>
            <a:pPr marL="0" marR="0">
              <a:lnSpc>
                <a:spcPts val="17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information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and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gaps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among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them.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9843" y="1710329"/>
            <a:ext cx="7687904" cy="94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1.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8" sng="">
                <a:solidFill>
                  <a:srgbClr val="000000"/>
                </a:solidFill>
                <a:latin typeface="TDFGSJ+Arial-Black"/>
                <a:cs typeface="TDFGSJ+Arial-Black"/>
              </a:rPr>
              <a:t>There</a:t>
            </a:r>
            <a:r>
              <a:rPr dirty="0" sz="1400" spc="-18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is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no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known</a:t>
            </a:r>
            <a:r>
              <a:rPr dirty="0" sz="1400" spc="11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platform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for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Student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0" sng="">
                <a:solidFill>
                  <a:srgbClr val="000000"/>
                </a:solidFill>
                <a:latin typeface="TDFGSJ+Arial-Black"/>
                <a:cs typeface="TDFGSJ+Arial-Black"/>
              </a:rPr>
              <a:t>only</a:t>
            </a:r>
            <a:r>
              <a:rPr dirty="0" sz="1400" spc="-12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Ride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Sharing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0" sng="">
                <a:solidFill>
                  <a:srgbClr val="000000"/>
                </a:solidFill>
                <a:latin typeface="TDFGSJ+Arial-Black"/>
                <a:cs typeface="TDFGSJ+Arial-Black"/>
              </a:rPr>
              <a:t>Service.</a:t>
            </a:r>
          </a:p>
          <a:p>
            <a:pPr marL="0" marR="0">
              <a:lnSpc>
                <a:spcPts val="1974"/>
              </a:lnSpc>
              <a:spcBef>
                <a:spcPts val="1387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2.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Some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of</a:t>
            </a:r>
            <a:r>
              <a:rPr dirty="0" sz="1400" spc="73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the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4" sng="">
                <a:solidFill>
                  <a:srgbClr val="000000"/>
                </a:solidFill>
                <a:latin typeface="TDFGSJ+Arial-Black"/>
                <a:cs typeface="TDFGSJ+Arial-Black"/>
              </a:rPr>
              <a:t>service</a:t>
            </a:r>
            <a:r>
              <a:rPr dirty="0" sz="1400" spc="-15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are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0" sng="">
                <a:solidFill>
                  <a:srgbClr val="000000"/>
                </a:solidFill>
                <a:latin typeface="TDFGSJ+Arial-Black"/>
                <a:cs typeface="TDFGSJ+Arial-Black"/>
              </a:rPr>
              <a:t>more</a:t>
            </a:r>
            <a:r>
              <a:rPr dirty="0" sz="1400" spc="-1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-15" sng="">
                <a:solidFill>
                  <a:srgbClr val="000000"/>
                </a:solidFill>
                <a:latin typeface="TDFGSJ+Arial-Black"/>
                <a:cs typeface="TDFGSJ+Arial-Black"/>
              </a:rPr>
              <a:t>costly.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9843" y="2562462"/>
            <a:ext cx="6825449" cy="9444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3.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8" sng="">
                <a:solidFill>
                  <a:srgbClr val="000000"/>
                </a:solidFill>
                <a:latin typeface="TDFGSJ+Arial-Black"/>
                <a:cs typeface="TDFGSJ+Arial-Black"/>
              </a:rPr>
              <a:t>There</a:t>
            </a:r>
            <a:r>
              <a:rPr dirty="0" sz="1400" spc="-18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is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no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such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type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of</a:t>
            </a:r>
            <a:r>
              <a:rPr dirty="0" sz="1400" spc="73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“Live</a:t>
            </a:r>
            <a:r>
              <a:rPr dirty="0" sz="1400" spc="14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Chat”</a:t>
            </a:r>
            <a:r>
              <a:rPr dirty="0" sz="1400" spc="15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option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with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all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-25" sng="">
                <a:solidFill>
                  <a:srgbClr val="000000"/>
                </a:solidFill>
                <a:latin typeface="TDFGSJ+Arial-Black"/>
                <a:cs typeface="TDFGSJ+Arial-Black"/>
              </a:rPr>
              <a:t>user.</a:t>
            </a:r>
          </a:p>
          <a:p>
            <a:pPr marL="0" marR="0">
              <a:lnSpc>
                <a:spcPts val="1974"/>
              </a:lnSpc>
              <a:spcBef>
                <a:spcPts val="1387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4.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15" sng="">
                <a:solidFill>
                  <a:srgbClr val="000000"/>
                </a:solidFill>
                <a:latin typeface="TDFGSJ+Arial-Black"/>
                <a:cs typeface="TDFGSJ+Arial-Black"/>
              </a:rPr>
              <a:t>They</a:t>
            </a:r>
            <a:r>
              <a:rPr dirty="0" sz="1400" spc="-18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focus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on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all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user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but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pc="-10" sng="">
                <a:solidFill>
                  <a:srgbClr val="000000"/>
                </a:solidFill>
                <a:latin typeface="TDFGSJ+Arial-Black"/>
                <a:cs typeface="TDFGSJ+Arial-Black"/>
              </a:rPr>
              <a:t>we</a:t>
            </a:r>
            <a:r>
              <a:rPr dirty="0" sz="1400" spc="15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will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focus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only</a:t>
            </a:r>
            <a:r>
              <a:rPr dirty="0" sz="1400" spc="-1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on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 sng="">
                <a:solidFill>
                  <a:srgbClr val="000000"/>
                </a:solidFill>
                <a:latin typeface="TDFGSJ+Arial-Black"/>
                <a:cs typeface="TDFGSJ+Arial-Black"/>
              </a:rPr>
              <a:t>‘students’.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9241" y="501944"/>
            <a:ext cx="1373210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Features</a:t>
            </a:r>
            <a:r>
              <a:rPr dirty="0" sz="1400" spc="10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9241" y="1179827"/>
            <a:ext cx="1217272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Those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are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ERNMWV+ArialMT"/>
                <a:cs typeface="ERNMWV+ArialMT"/>
              </a:rPr>
              <a:t>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9241" y="1746465"/>
            <a:ext cx="3110657" cy="1423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1.</a:t>
            </a:r>
            <a:r>
              <a:rPr dirty="0" sz="1400" spc="1301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Student</a:t>
            </a:r>
            <a:r>
              <a:rPr dirty="0" sz="1400" spc="-28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Verification.</a:t>
            </a:r>
          </a:p>
          <a:p>
            <a:pPr marL="0" marR="0">
              <a:lnSpc>
                <a:spcPts val="1550"/>
              </a:lnSpc>
              <a:spcBef>
                <a:spcPts val="969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2.</a:t>
            </a:r>
            <a:r>
              <a:rPr dirty="0" sz="1400" spc="1301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Auto</a:t>
            </a:r>
            <a:r>
              <a:rPr dirty="0" sz="1400" spc="1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Suggestion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Searching.</a:t>
            </a:r>
          </a:p>
          <a:p>
            <a:pPr marL="0" marR="0">
              <a:lnSpc>
                <a:spcPts val="1550"/>
              </a:lnSpc>
              <a:spcBef>
                <a:spcPts val="969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3.</a:t>
            </a:r>
            <a:r>
              <a:rPr dirty="0" sz="1400" spc="1301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Live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chat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support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with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all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spc="-25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user.</a:t>
            </a:r>
          </a:p>
          <a:p>
            <a:pPr marL="0" marR="0">
              <a:lnSpc>
                <a:spcPts val="1550"/>
              </a:lnSpc>
              <a:spcBef>
                <a:spcPts val="969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4.</a:t>
            </a:r>
            <a:r>
              <a:rPr dirty="0" sz="1400" spc="1301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Rate/Feedback.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9241" y="3025185"/>
            <a:ext cx="2356819" cy="783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5.</a:t>
            </a:r>
            <a:r>
              <a:rPr dirty="0" sz="1400" spc="1301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Live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Location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Sharing</a:t>
            </a:r>
          </a:p>
          <a:p>
            <a:pPr marL="0" marR="0">
              <a:lnSpc>
                <a:spcPts val="1550"/>
              </a:lnSpc>
              <a:spcBef>
                <a:spcPts val="969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6.</a:t>
            </a:r>
            <a:r>
              <a:rPr dirty="0" sz="1400" spc="1301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Pick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Up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Point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9241" y="3665266"/>
            <a:ext cx="2998143" cy="4636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7.</a:t>
            </a:r>
            <a:r>
              <a:rPr dirty="0" sz="1400" spc="1301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Booking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Rides</a:t>
            </a:r>
            <a:r>
              <a:rPr dirty="0" sz="1400" spc="-68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Ahead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of</a:t>
            </a:r>
            <a:r>
              <a:rPr dirty="0" sz="1400" spc="-17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KENGDJ+TimesNewRomanPS-BoldMT"/>
                <a:cs typeface="KENGDJ+TimesNewRomanPS-BoldMT"/>
              </a:rPr>
              <a:t>Time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9241" y="516370"/>
            <a:ext cx="1725946" cy="864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SWUVVO+Arial-BoldMT"/>
                <a:cs typeface="SWUVVO+Arial-BoldMT"/>
              </a:rPr>
              <a:t>RideGO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3601" y="1778032"/>
            <a:ext cx="3480220" cy="631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ERNMWV+ArialMT"/>
                <a:cs typeface="ERNMWV+ArialMT"/>
              </a:rPr>
              <a:t>RideGO</a:t>
            </a:r>
            <a:r>
              <a:rPr dirty="0" sz="19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ERNMWV+ArialMT"/>
                <a:cs typeface="ERNMWV+ArialMT"/>
              </a:rPr>
              <a:t>has</a:t>
            </a:r>
            <a:r>
              <a:rPr dirty="0" sz="19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ERNMWV+ArialMT"/>
                <a:cs typeface="ERNMWV+ArialMT"/>
              </a:rPr>
              <a:t>2</a:t>
            </a:r>
            <a:r>
              <a:rPr dirty="0" sz="190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900">
                <a:solidFill>
                  <a:srgbClr val="000000"/>
                </a:solidFill>
                <a:latin typeface="ERNMWV+ArialMT"/>
                <a:cs typeface="ERNMWV+ArialMT"/>
              </a:rPr>
              <a:t>stakeholders.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91602" y="2442234"/>
            <a:ext cx="1339431" cy="631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ERNMWV+ArialMT"/>
                <a:cs typeface="ERNMWV+ArialMT"/>
              </a:rPr>
              <a:t>1.</a:t>
            </a:r>
            <a:r>
              <a:rPr dirty="0" sz="1900" spc="634">
                <a:solidFill>
                  <a:srgbClr val="ffffff"/>
                </a:solidFill>
                <a:latin typeface="ERNMWV+ArialMT"/>
                <a:cs typeface="ERNMWV+ArialMT"/>
              </a:rPr>
              <a:t> </a:t>
            </a:r>
            <a:r>
              <a:rPr dirty="0" sz="1900" spc="-23">
                <a:solidFill>
                  <a:srgbClr val="000000"/>
                </a:solidFill>
                <a:latin typeface="ERNMWV+ArialMT"/>
                <a:cs typeface="ERNMWV+ArialMT"/>
              </a:rPr>
              <a:t>Rider.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91602" y="2774872"/>
            <a:ext cx="1916136" cy="631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ERNMWV+ArialMT"/>
                <a:cs typeface="ERNMWV+ArialMT"/>
              </a:rPr>
              <a:t>2.</a:t>
            </a:r>
            <a:r>
              <a:rPr dirty="0" sz="1900" spc="634">
                <a:solidFill>
                  <a:srgbClr val="ffffff"/>
                </a:solidFill>
                <a:latin typeface="ERNMWV+ArialMT"/>
                <a:cs typeface="ERNMWV+ArialMT"/>
              </a:rPr>
              <a:t> </a:t>
            </a:r>
            <a:r>
              <a:rPr dirty="0" sz="1900" spc="-12">
                <a:solidFill>
                  <a:srgbClr val="000000"/>
                </a:solidFill>
                <a:latin typeface="ERNMWV+ArialMT"/>
                <a:cs typeface="ERNMWV+ArialMT"/>
              </a:rPr>
              <a:t>Passenger.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76600" y="501944"/>
            <a:ext cx="1156040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Thank</a:t>
            </a:r>
            <a:r>
              <a:rPr dirty="0" sz="1400" spc="-25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spc="-54" b="1">
                <a:solidFill>
                  <a:srgbClr val="000000"/>
                </a:solidFill>
                <a:latin typeface="SWUVVO+Arial-BoldMT"/>
                <a:cs typeface="SWUVVO+Arial-BoldMT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9241" y="501944"/>
            <a:ext cx="1759801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Short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9241" y="1673283"/>
            <a:ext cx="3711281" cy="12453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RideGO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is</a:t>
            </a:r>
            <a:r>
              <a:rPr dirty="0" sz="1450" spc="1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a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straightforward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web</a:t>
            </a:r>
          </a:p>
          <a:p>
            <a:pPr marL="0" marR="0">
              <a:lnSpc>
                <a:spcPts val="1621"/>
              </a:lnSpc>
              <a:spcBef>
                <a:spcPts val="37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application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that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allows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student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to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share</a:t>
            </a:r>
          </a:p>
          <a:p>
            <a:pPr marL="0" marR="0">
              <a:lnSpc>
                <a:spcPts val="1621"/>
              </a:lnSpc>
              <a:spcBef>
                <a:spcPts val="388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a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ride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from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one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location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to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another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for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a</a:t>
            </a:r>
          </a:p>
          <a:p>
            <a:pPr marL="0" marR="0">
              <a:lnSpc>
                <a:spcPts val="1621"/>
              </a:lnSpc>
              <a:spcBef>
                <a:spcPts val="3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reasonable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 </a:t>
            </a:r>
            <a:r>
              <a:rPr dirty="0" sz="1450">
                <a:solidFill>
                  <a:srgbClr val="000000"/>
                </a:solidFill>
                <a:latin typeface="ERNMWV+ArialMT"/>
                <a:cs typeface="ERNMWV+ArialMT"/>
              </a:rPr>
              <a:t>fee.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92129" y="821451"/>
            <a:ext cx="1915407" cy="517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Research</a:t>
            </a:r>
            <a:r>
              <a:rPr dirty="0" sz="1400" spc="1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Papers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9241" y="501944"/>
            <a:ext cx="1610474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Research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Paper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6365" y="4272695"/>
            <a:ext cx="4371485" cy="718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https://link.springer.com/article/10.1186/s12544-</a:t>
            </a:r>
          </a:p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ng="">
                <a:solidFill>
                  <a:srgbClr val="000000"/>
                </a:solidFill>
                <a:latin typeface="TCMLGN+ArialUnicodeMS"/>
                <a:cs typeface="TCMLGN+ArialUnicodeMS"/>
              </a:rPr>
              <a:t>021-00522-1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9241" y="501944"/>
            <a:ext cx="1610474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Research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Paper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9241" y="501944"/>
            <a:ext cx="1610474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Research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Paper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40076" y="586374"/>
            <a:ext cx="1715519" cy="517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Online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Articles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9241" y="501944"/>
            <a:ext cx="1418585" cy="46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Online</a:t>
            </a:r>
            <a:r>
              <a:rPr dirty="0" sz="1400" spc="-49" b="1">
                <a:solidFill>
                  <a:srgbClr val="000000"/>
                </a:solidFill>
                <a:latin typeface="SWUVVO+Arial-BoldMT"/>
                <a:cs typeface="SWUVVO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SWUVVO+Arial-BoldMT"/>
                <a:cs typeface="SWUVVO+Arial-BoldMT"/>
              </a:rPr>
              <a:t>Article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84119" y="1474130"/>
            <a:ext cx="2292773" cy="517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Benchmark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TDFGSJ+Arial-Black"/>
                <a:cs typeface="TDFGSJ+Arial-Black"/>
              </a:rPr>
              <a:t>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s10.aconvert.com</dc:creator>
  <cp:lastModifiedBy>s10.aconvert.com</cp:lastModifiedBy>
  <cp:revision>1</cp:revision>
  <dcterms:modified xsi:type="dcterms:W3CDTF">2022-10-31T01:34:46-07:00</dcterms:modified>
</cp:coreProperties>
</file>