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1"/>
  </p:sldMasterIdLst>
  <p:sldIdLst>
    <p:sldId id="256" r:id="rId2"/>
    <p:sldId id="257" r:id="rId3"/>
    <p:sldId id="258" r:id="rId4"/>
    <p:sldId id="259" r:id="rId5"/>
    <p:sldId id="261" r:id="rId6"/>
    <p:sldId id="272" r:id="rId7"/>
    <p:sldId id="273" r:id="rId8"/>
    <p:sldId id="264" r:id="rId9"/>
    <p:sldId id="270" r:id="rId10"/>
    <p:sldId id="271" r:id="rId11"/>
    <p:sldId id="274" r:id="rId12"/>
    <p:sldId id="275"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49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30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76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714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382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236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89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518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98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08030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4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1281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63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34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8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3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74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1/7/2018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60896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4100" y="1648138"/>
            <a:ext cx="6946900" cy="1361762"/>
          </a:xfrm>
        </p:spPr>
        <p:txBody>
          <a:bodyPr/>
          <a:lstStyle/>
          <a:p>
            <a:pPr algn="l"/>
            <a:r>
              <a:rPr lang="en-US" sz="4400" b="1" dirty="0" smtClean="0">
                <a:solidFill>
                  <a:schemeClr val="accent4">
                    <a:lumMod val="50000"/>
                  </a:schemeClr>
                </a:solidFill>
                <a:latin typeface="Algerian" panose="04020705040A02060702" pitchFamily="82" charset="0"/>
              </a:rPr>
              <a:t>        </a:t>
            </a:r>
            <a:r>
              <a:rPr lang="en-US" sz="4400" b="1" i="1" dirty="0" smtClean="0">
                <a:solidFill>
                  <a:schemeClr val="accent4">
                    <a:lumMod val="50000"/>
                  </a:schemeClr>
                </a:solidFill>
                <a:latin typeface="Segoe Print" panose="02000600000000000000" pitchFamily="2" charset="0"/>
                <a:cs typeface="Arial" panose="020B0604020202020204" pitchFamily="34" charset="0"/>
              </a:rPr>
              <a:t>Greedy Engineer</a:t>
            </a:r>
            <a:endParaRPr lang="en-US" sz="4400" b="1" i="1" dirty="0">
              <a:solidFill>
                <a:schemeClr val="accent4">
                  <a:lumMod val="50000"/>
                </a:schemeClr>
              </a:solidFill>
              <a:latin typeface="Segoe Print" panose="02000600000000000000" pitchFamily="2" charset="0"/>
              <a:cs typeface="Arial" panose="020B0604020202020204" pitchFamily="34" charset="0"/>
            </a:endParaRPr>
          </a:p>
        </p:txBody>
      </p:sp>
      <p:sp>
        <p:nvSpPr>
          <p:cNvPr id="3" name="Subtitle 2"/>
          <p:cNvSpPr>
            <a:spLocks noGrp="1"/>
          </p:cNvSpPr>
          <p:nvPr>
            <p:ph type="subTitle" idx="1"/>
          </p:nvPr>
        </p:nvSpPr>
        <p:spPr>
          <a:xfrm>
            <a:off x="2738964" y="3655632"/>
            <a:ext cx="6532036" cy="1674254"/>
          </a:xfrm>
        </p:spPr>
        <p:txBody>
          <a:bodyPr>
            <a:noAutofit/>
          </a:bodyPr>
          <a:lstStyle/>
          <a:p>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Name: </a:t>
            </a:r>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Md. Foysal Mahmud.</a:t>
            </a:r>
            <a:endPar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Roll: </a:t>
            </a:r>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14CSE028.</a:t>
            </a:r>
            <a:endPar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400" b="1" i="1" dirty="0" smtClean="0">
                <a:solidFill>
                  <a:schemeClr val="tx1">
                    <a:lumMod val="95000"/>
                    <a:lumOff val="5000"/>
                  </a:schemeClr>
                </a:solidFill>
                <a:latin typeface="Times New Roman" panose="02020603050405020304" pitchFamily="18" charset="0"/>
                <a:cs typeface="Times New Roman" panose="02020603050405020304" pitchFamily="18" charset="0"/>
              </a:rPr>
              <a:t>Department of Computer Science &amp; Engineering.</a:t>
            </a:r>
            <a:endParaRPr lang="en-US" sz="24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2841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00" y="673100"/>
            <a:ext cx="10350500" cy="5486400"/>
          </a:xfrm>
        </p:spPr>
      </p:pic>
    </p:spTree>
    <p:extLst>
      <p:ext uri="{BB962C8B-B14F-4D97-AF65-F5344CB8AC3E}">
        <p14:creationId xmlns:p14="http://schemas.microsoft.com/office/powerpoint/2010/main" val="230118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2" y="347132"/>
            <a:ext cx="9601196" cy="1303867"/>
          </a:xfrm>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Maximum days needed:  </a:t>
            </a:r>
            <a:r>
              <a:rPr lang="en-US" sz="4800" b="1" i="1" dirty="0" smtClean="0">
                <a:solidFill>
                  <a:srgbClr val="002060"/>
                </a:solidFill>
                <a:latin typeface="Times New Roman" panose="02020603050405020304" pitchFamily="18" charset="0"/>
                <a:cs typeface="Times New Roman" panose="02020603050405020304" pitchFamily="18" charset="0"/>
              </a:rPr>
              <a:t>9 Days</a:t>
            </a:r>
            <a:endParaRPr lang="en-US" sz="4800" b="1" i="1" dirty="0">
              <a:solidFill>
                <a:srgbClr val="00B05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02" y="1473201"/>
            <a:ext cx="9880598" cy="4402138"/>
          </a:xfrm>
        </p:spPr>
      </p:pic>
    </p:spTree>
    <p:extLst>
      <p:ext uri="{BB962C8B-B14F-4D97-AF65-F5344CB8AC3E}">
        <p14:creationId xmlns:p14="http://schemas.microsoft.com/office/powerpoint/2010/main" val="3177354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2" y="347132"/>
            <a:ext cx="9601196" cy="1303867"/>
          </a:xfrm>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Maximum Profits: </a:t>
            </a:r>
            <a:r>
              <a:rPr lang="en-US" sz="4800" b="1" i="1" dirty="0" smtClean="0">
                <a:solidFill>
                  <a:srgbClr val="002060"/>
                </a:solidFill>
                <a:latin typeface="Times New Roman" panose="02020603050405020304" pitchFamily="18" charset="0"/>
                <a:cs typeface="Times New Roman" panose="02020603050405020304" pitchFamily="18" charset="0"/>
              </a:rPr>
              <a:t>600 Lakh</a:t>
            </a:r>
            <a:endParaRPr lang="en-US" sz="4800" b="1" i="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02" y="1650999"/>
            <a:ext cx="9740897" cy="4224339"/>
          </a:xfrm>
        </p:spPr>
      </p:pic>
    </p:spTree>
    <p:extLst>
      <p:ext uri="{BB962C8B-B14F-4D97-AF65-F5344CB8AC3E}">
        <p14:creationId xmlns:p14="http://schemas.microsoft.com/office/powerpoint/2010/main" val="82112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 </a:t>
            </a:r>
            <a:r>
              <a:rPr lang="en-US" sz="4800" b="1" i="1" dirty="0" smtClean="0">
                <a:solidFill>
                  <a:srgbClr val="00B050"/>
                </a:solidFill>
                <a:latin typeface="Times New Roman" panose="02020603050405020304" pitchFamily="18" charset="0"/>
                <a:cs typeface="Times New Roman" panose="02020603050405020304" pitchFamily="18" charset="0"/>
              </a:rPr>
              <a:t>Motivation:</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2" y="2603500"/>
            <a:ext cx="9601196" cy="3272368"/>
          </a:xfrm>
        </p:spPr>
        <p:txBody>
          <a:bodyPr>
            <a:normAutofit/>
          </a:bodyPr>
          <a:lstStyle/>
          <a:p>
            <a:pPr marL="0" indent="0" algn="just">
              <a:buNone/>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This problem is seems to be real life problem. Like this problem statement, we also use this solution techniques to solve this kinds of problem to get more profits. Like the road repairs construction, we can use this techniques to by something from a store where our bag weight is limited. </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2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Conclusion:</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1" y="2823632"/>
            <a:ext cx="9601196" cy="3551768"/>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This problem can be developed in a software where we can get the answer by just one click. This problem is based on Graph algorithm and greedy approach from Dynamic programming. </a:t>
            </a:r>
          </a:p>
          <a:p>
            <a:pPr marL="0" indent="0" algn="just">
              <a:buNone/>
            </a:pPr>
            <a:r>
              <a:rPr lang="en-US" sz="3200" dirty="0">
                <a:latin typeface="Times New Roman" panose="02020603050405020304" pitchFamily="18" charset="0"/>
                <a:cs typeface="Times New Roman" panose="02020603050405020304" pitchFamily="18" charset="0"/>
              </a:rPr>
              <a:t>My future purpose is to developed this simple algorithm to a software by using any developed language. </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6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41090"/>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600" y="965200"/>
            <a:ext cx="10260013" cy="4817297"/>
          </a:xfrm>
        </p:spPr>
      </p:pic>
    </p:spTree>
    <p:extLst>
      <p:ext uri="{BB962C8B-B14F-4D97-AF65-F5344CB8AC3E}">
        <p14:creationId xmlns:p14="http://schemas.microsoft.com/office/powerpoint/2010/main" val="13808123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 </a:t>
            </a:r>
            <a:r>
              <a:rPr lang="en-US" b="1" dirty="0"/>
              <a:t> </a:t>
            </a:r>
            <a:r>
              <a:rPr lang="en-US" sz="5400" b="1" i="1" dirty="0" smtClean="0">
                <a:solidFill>
                  <a:srgbClr val="00B050"/>
                </a:solidFill>
                <a:latin typeface="Times New Roman" panose="02020603050405020304" pitchFamily="18" charset="0"/>
                <a:cs typeface="Times New Roman" panose="02020603050405020304" pitchFamily="18" charset="0"/>
              </a:rPr>
              <a:t>Introduction:</a:t>
            </a:r>
            <a:endParaRPr lang="en-US" sz="5400" i="1" dirty="0">
              <a:solidFill>
                <a:srgbClr val="00B050"/>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idx="1"/>
          </p:nvPr>
        </p:nvSpPr>
        <p:spPr>
          <a:xfrm>
            <a:off x="1295402" y="2540000"/>
            <a:ext cx="9918698" cy="3462868"/>
          </a:xfrm>
        </p:spPr>
        <p:txBody>
          <a:bodyPr>
            <a:normAutofit/>
          </a:bodyPr>
          <a:lstStyle/>
          <a:p>
            <a:pPr marL="0" indent="0" algn="just">
              <a:buNone/>
            </a:pPr>
            <a:r>
              <a:rPr lang="en-US" sz="3200" dirty="0">
                <a:solidFill>
                  <a:schemeClr val="bg2">
                    <a:lumMod val="10000"/>
                  </a:schemeClr>
                </a:solidFill>
                <a:latin typeface="Times New Roman" panose="02020603050405020304" pitchFamily="18" charset="0"/>
                <a:cs typeface="Times New Roman" panose="02020603050405020304" pitchFamily="18" charset="0"/>
              </a:rPr>
              <a:t>In real life, we face some problem that we wants the best result or profits to spend minimum cost. Its seems us like greedy but in the future, this approach makes us to do any works perfectly. Now in the following statements, I created a scenarios to understand a real life problem which we faced every day. </a:t>
            </a:r>
            <a:endParaRPr lang="en-US" sz="32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657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smtClean="0">
                <a:solidFill>
                  <a:srgbClr val="00B050"/>
                </a:solidFill>
                <a:latin typeface="Times New Roman" panose="02020603050405020304" pitchFamily="18" charset="0"/>
                <a:cs typeface="Times New Roman" panose="02020603050405020304" pitchFamily="18" charset="0"/>
              </a:rPr>
              <a:t>  </a:t>
            </a:r>
            <a:r>
              <a:rPr lang="en-US" sz="4800" b="1" i="1" dirty="0" smtClean="0">
                <a:solidFill>
                  <a:srgbClr val="00B050"/>
                </a:solidFill>
                <a:latin typeface="Times New Roman" panose="02020603050405020304" pitchFamily="18" charset="0"/>
                <a:cs typeface="Times New Roman" panose="02020603050405020304" pitchFamily="18" charset="0"/>
              </a:rPr>
              <a:t>Problem Statements:</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513668"/>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Mr. Snowden is a greedy Engineers. His job is to repair road among some cities. By doing this job, he wants to earn maximum profits. But the problem is that, His INSTRUCTOR given the road repair ‘days’ and there is also given the cost of road repair. So if Mr. Snowden wants to make more profits, then he has to work on that roads which repair cost is maximum. But the days are limited. So he has to look after the amount of days of that road repair.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868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 Problem Statements:</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302" y="2603500"/>
            <a:ext cx="9601196" cy="3272368"/>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instructor is not good. So he sometimes moderate the road connection of the city. He can “ADD” connection between two cities and also “DELETE” any random connection of two cities. The instructor also can “UPDATE” any connection of that city. </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Now find out the maximum profits Mr. Snowden can earn within the INSTRUCTOR given days. </a:t>
            </a: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75165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b="1" i="1" dirty="0">
              <a:solidFill>
                <a:srgbClr val="00B05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3972587"/>
              </p:ext>
            </p:extLst>
          </p:nvPr>
        </p:nvGraphicFramePr>
        <p:xfrm>
          <a:off x="1295402" y="965200"/>
          <a:ext cx="9601200" cy="4663440"/>
        </p:xfrm>
        <a:graphic>
          <a:graphicData uri="http://schemas.openxmlformats.org/drawingml/2006/table">
            <a:tbl>
              <a:tblPr firstRow="1" bandRow="1">
                <a:tableStyleId>{0505E3EF-67EA-436B-97B2-0124C06EBD24}</a:tableStyleId>
              </a:tblPr>
              <a:tblGrid>
                <a:gridCol w="4800600"/>
                <a:gridCol w="4800600"/>
              </a:tblGrid>
              <a:tr h="965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i="1" u="none" strike="noStrike" kern="1200" baseline="0" dirty="0" smtClean="0">
                          <a:solidFill>
                            <a:srgbClr val="00B050"/>
                          </a:solidFill>
                          <a:latin typeface="Times New Roman" panose="02020603050405020304" pitchFamily="18" charset="0"/>
                          <a:ea typeface="+mn-ea"/>
                          <a:cs typeface="Times New Roman" panose="02020603050405020304" pitchFamily="18" charset="0"/>
                        </a:rPr>
                        <a:t>Sample Input </a:t>
                      </a:r>
                      <a:r>
                        <a:rPr lang="en-US" sz="4400" b="0" i="1" u="none" strike="noStrike" kern="1200" baseline="0" dirty="0" smtClean="0">
                          <a:solidFill>
                            <a:srgbClr val="00B050"/>
                          </a:solidFill>
                          <a:latin typeface="Times New Roman" panose="02020603050405020304" pitchFamily="18" charset="0"/>
                          <a:ea typeface="+mn-ea"/>
                          <a:cs typeface="Times New Roman" panose="02020603050405020304" pitchFamily="18" charset="0"/>
                        </a:rPr>
                        <a:t>	</a:t>
                      </a:r>
                    </a:p>
                    <a:p>
                      <a:pPr algn="ctr"/>
                      <a:endParaRPr lang="en-US" sz="3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i="1" u="none" strike="noStrike" kern="1200" baseline="0" dirty="0" smtClean="0">
                          <a:solidFill>
                            <a:srgbClr val="00B050"/>
                          </a:solidFill>
                          <a:latin typeface="Times New Roman" panose="02020603050405020304" pitchFamily="18" charset="0"/>
                          <a:ea typeface="+mn-ea"/>
                          <a:cs typeface="Times New Roman" panose="02020603050405020304" pitchFamily="18" charset="0"/>
                        </a:rPr>
                        <a:t>Sample Output </a:t>
                      </a:r>
                      <a:r>
                        <a:rPr lang="en-US" sz="1800" b="0" i="0" u="none" strike="noStrike" kern="1200" baseline="0" dirty="0" smtClean="0">
                          <a:solidFill>
                            <a:schemeClr val="dk1"/>
                          </a:solidFill>
                          <a:latin typeface="+mn-lt"/>
                          <a:ea typeface="+mn-ea"/>
                          <a:cs typeface="+mn-cs"/>
                        </a:rPr>
                        <a:t>	</a:t>
                      </a:r>
                    </a:p>
                    <a:p>
                      <a:endParaRPr lang="en-US" dirty="0"/>
                    </a:p>
                  </a:txBody>
                  <a:tcPr/>
                </a:tc>
              </a:tr>
              <a:tr h="3282160">
                <a:tc>
                  <a:txBody>
                    <a:bodyPr/>
                    <a:lstStyle/>
                    <a:p>
                      <a:r>
                        <a:rPr lang="en-US" sz="4000" b="1" i="0" u="none" strike="noStrike" kern="1200" baseline="0" dirty="0" smtClean="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5 4 </a:t>
                      </a:r>
                    </a:p>
                    <a:p>
                      <a:r>
                        <a:rPr lang="en-US" sz="4000" b="1" i="0" u="none" strike="noStrike" kern="1200" baseline="0" dirty="0" smtClean="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1 2 280 4 </a:t>
                      </a:r>
                    </a:p>
                    <a:p>
                      <a:r>
                        <a:rPr lang="en-US" sz="4000" b="1" i="0" u="none" strike="noStrike" kern="1200" baseline="0" dirty="0" smtClean="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2 5 200 4 </a:t>
                      </a:r>
                    </a:p>
                    <a:p>
                      <a:r>
                        <a:rPr lang="en-US" sz="4000" b="1" i="0" u="none" strike="noStrike" kern="1200" baseline="0" dirty="0" smtClean="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2 3 120 1 </a:t>
                      </a:r>
                    </a:p>
                    <a:p>
                      <a:r>
                        <a:rPr lang="en-US" sz="4000" b="1" i="0" u="none" strike="noStrike" kern="1200" baseline="0" dirty="0" smtClean="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3 4 150 3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b="1" i="0" u="none" strike="noStrike" kern="1200" baseline="0" dirty="0" smtClean="0">
                          <a:solidFill>
                            <a:schemeClr val="dk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Maximum Profits: 600 Lakh. </a:t>
                      </a:r>
                      <a:r>
                        <a:rPr lang="en-US" sz="1800" b="0" i="0" u="none" strike="noStrike" kern="1200" baseline="0" dirty="0" smtClean="0">
                          <a:solidFill>
                            <a:schemeClr val="dk1"/>
                          </a:solidFill>
                          <a:latin typeface="+mn-lt"/>
                          <a:ea typeface="+mn-ea"/>
                          <a:cs typeface="+mn-cs"/>
                        </a:rPr>
                        <a:t>	</a:t>
                      </a:r>
                    </a:p>
                    <a:p>
                      <a:endParaRPr lang="en-US" dirty="0"/>
                    </a:p>
                  </a:txBody>
                  <a:tcPr/>
                </a:tc>
              </a:tr>
            </a:tbl>
          </a:graphicData>
        </a:graphic>
      </p:graphicFrame>
    </p:spTree>
    <p:extLst>
      <p:ext uri="{BB962C8B-B14F-4D97-AF65-F5344CB8AC3E}">
        <p14:creationId xmlns:p14="http://schemas.microsoft.com/office/powerpoint/2010/main" val="260569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347132"/>
            <a:ext cx="9601196" cy="1303867"/>
          </a:xfrm>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 </a:t>
            </a:r>
            <a:r>
              <a:rPr lang="en-US" sz="4800" b="1" i="1" dirty="0" smtClean="0">
                <a:solidFill>
                  <a:srgbClr val="00B050"/>
                </a:solidFill>
                <a:latin typeface="Times New Roman" panose="02020603050405020304" pitchFamily="18" charset="0"/>
                <a:cs typeface="Times New Roman" panose="02020603050405020304" pitchFamily="18" charset="0"/>
              </a:rPr>
              <a:t>Graph created by Days:</a:t>
            </a:r>
            <a:endParaRPr lang="en-US" sz="4800" b="1" i="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485901"/>
            <a:ext cx="9817098" cy="4389438"/>
          </a:xfrm>
        </p:spPr>
      </p:pic>
    </p:spTree>
    <p:extLst>
      <p:ext uri="{BB962C8B-B14F-4D97-AF65-F5344CB8AC3E}">
        <p14:creationId xmlns:p14="http://schemas.microsoft.com/office/powerpoint/2010/main" val="1296679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2" y="347132"/>
            <a:ext cx="9601196" cy="1303867"/>
          </a:xfrm>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Graph created by </a:t>
            </a:r>
            <a:r>
              <a:rPr lang="en-US" sz="4800" b="1" i="1" dirty="0" smtClean="0">
                <a:solidFill>
                  <a:srgbClr val="00B050"/>
                </a:solidFill>
                <a:latin typeface="Times New Roman" panose="02020603050405020304" pitchFamily="18" charset="0"/>
                <a:cs typeface="Times New Roman" panose="02020603050405020304" pitchFamily="18" charset="0"/>
              </a:rPr>
              <a:t>Repair Cost:</a:t>
            </a:r>
            <a:endParaRPr lang="en-US" sz="4800" b="1" i="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50999"/>
            <a:ext cx="10007600" cy="4737100"/>
          </a:xfrm>
        </p:spPr>
      </p:pic>
    </p:spTree>
    <p:extLst>
      <p:ext uri="{BB962C8B-B14F-4D97-AF65-F5344CB8AC3E}">
        <p14:creationId xmlns:p14="http://schemas.microsoft.com/office/powerpoint/2010/main" val="2393957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i="1" dirty="0">
                <a:solidFill>
                  <a:srgbClr val="00B050"/>
                </a:solidFill>
                <a:latin typeface="Times New Roman" panose="02020603050405020304" pitchFamily="18" charset="0"/>
                <a:cs typeface="Times New Roman" panose="02020603050405020304" pitchFamily="18" charset="0"/>
              </a:rPr>
              <a:t>Picture of </a:t>
            </a:r>
            <a:r>
              <a:rPr lang="en-US" sz="4800" b="1" i="1" dirty="0" smtClean="0">
                <a:solidFill>
                  <a:srgbClr val="00B050"/>
                </a:solidFill>
                <a:latin typeface="Times New Roman" panose="02020603050405020304" pitchFamily="18" charset="0"/>
                <a:cs typeface="Times New Roman" panose="02020603050405020304" pitchFamily="18" charset="0"/>
              </a:rPr>
              <a:t>my Project:</a:t>
            </a:r>
            <a:endParaRPr lang="en-US" sz="4800" b="1" i="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buNone/>
            </a:pPr>
            <a:endParaRPr lang="en-US" dirty="0" smtClean="0"/>
          </a:p>
          <a:p>
            <a:pPr marL="0" indent="0">
              <a:buNone/>
            </a:pPr>
            <a:r>
              <a:rPr lang="en-US" sz="6000" b="1" i="1" dirty="0" smtClean="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Here is some screen-sort of my project……….</a:t>
            </a:r>
            <a:endParaRPr lang="en-US" sz="60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225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0" y="660400"/>
            <a:ext cx="10337800" cy="5575299"/>
          </a:xfrm>
        </p:spPr>
      </p:pic>
    </p:spTree>
    <p:extLst>
      <p:ext uri="{BB962C8B-B14F-4D97-AF65-F5344CB8AC3E}">
        <p14:creationId xmlns:p14="http://schemas.microsoft.com/office/powerpoint/2010/main" val="3659411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135</TotalTime>
  <Words>442</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Garamond</vt:lpstr>
      <vt:lpstr>Segoe Print</vt:lpstr>
      <vt:lpstr>Times New Roman</vt:lpstr>
      <vt:lpstr>Organic</vt:lpstr>
      <vt:lpstr>        Greedy Engineer</vt:lpstr>
      <vt:lpstr>  Introduction:</vt:lpstr>
      <vt:lpstr>  Problem Statements:</vt:lpstr>
      <vt:lpstr> Problem Statements:</vt:lpstr>
      <vt:lpstr>PowerPoint Presentation</vt:lpstr>
      <vt:lpstr> Graph created by Days:</vt:lpstr>
      <vt:lpstr>Graph created by Repair Cost:</vt:lpstr>
      <vt:lpstr>Picture of my Project:</vt:lpstr>
      <vt:lpstr>PowerPoint Presentation</vt:lpstr>
      <vt:lpstr>PowerPoint Presentation</vt:lpstr>
      <vt:lpstr>Maximum days needed:  9 Days</vt:lpstr>
      <vt:lpstr>Maximum Profits: 600 Lakh</vt:lpstr>
      <vt:lpstr> Motivation:</vt:lpstr>
      <vt:lpstr>Conclusion: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dc:title>
  <dc:creator>Foysal Mahmud Prince</dc:creator>
  <cp:lastModifiedBy>Foysal Mahmud Prince</cp:lastModifiedBy>
  <cp:revision>18</cp:revision>
  <dcterms:created xsi:type="dcterms:W3CDTF">2017-02-12T00:39:42Z</dcterms:created>
  <dcterms:modified xsi:type="dcterms:W3CDTF">2018-01-07T18:46:26Z</dcterms:modified>
</cp:coreProperties>
</file>