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56" r:id="rId2"/>
    <p:sldId id="271" r:id="rId3"/>
    <p:sldId id="272" r:id="rId4"/>
    <p:sldId id="273" r:id="rId5"/>
    <p:sldId id="274" r:id="rId6"/>
    <p:sldId id="275" r:id="rId7"/>
    <p:sldId id="281" r:id="rId8"/>
    <p:sldId id="282" r:id="rId9"/>
    <p:sldId id="283" r:id="rId10"/>
    <p:sldId id="284" r:id="rId11"/>
    <p:sldId id="285" r:id="rId12"/>
    <p:sldId id="267" r:id="rId13"/>
    <p:sldId id="286" r:id="rId14"/>
    <p:sldId id="287" r:id="rId15"/>
    <p:sldId id="288" r:id="rId16"/>
    <p:sldId id="289" r:id="rId17"/>
    <p:sldId id="290" r:id="rId18"/>
    <p:sldId id="291" r:id="rId1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599" autoAdjust="0"/>
  </p:normalViewPr>
  <p:slideViewPr>
    <p:cSldViewPr>
      <p:cViewPr varScale="1">
        <p:scale>
          <a:sx n="74" d="100"/>
          <a:sy n="74" d="100"/>
        </p:scale>
        <p:origin x="582" y="72"/>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2/4/2018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2/4/2018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smtClean="0"/>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2/4/2018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smtClean="0"/>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2/4/2018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2/4/2018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smtClean="0"/>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2/4/2018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2/4/2018</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smtClean="0"/>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2/4/2018</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2/4/2018</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2/4/2018</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2/4/2018</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2/4/2018</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2/4/2018</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0877" y="1828800"/>
            <a:ext cx="9144000" cy="2667000"/>
          </a:xfrm>
        </p:spPr>
        <p:txBody>
          <a:bodyPr/>
          <a:lstStyle/>
          <a:p>
            <a:r>
              <a:rPr lang="en-US" dirty="0" smtClean="0"/>
              <a:t>IEEE-488</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5812" y="304800"/>
            <a:ext cx="9143998" cy="1020762"/>
          </a:xfrm>
        </p:spPr>
        <p:txBody>
          <a:bodyPr/>
          <a:lstStyle/>
          <a:p>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Using </a:t>
            </a: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 a computer </a:t>
            </a:r>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interface</a:t>
            </a:r>
            <a:endPar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a:xfrm>
            <a:off x="531812" y="3266941"/>
            <a:ext cx="3810000" cy="2743200"/>
          </a:xfrm>
        </p:spPr>
        <p:txBody>
          <a:bodyPr>
            <a:normAutofit/>
          </a:bodyPr>
          <a:lstStyle/>
          <a:p>
            <a:pPr algn="just"/>
            <a:r>
              <a:rPr lang="en-US" sz="3600" b="1" dirty="0" smtClean="0">
                <a:latin typeface="Times New Roman" panose="02020603050405020304" pitchFamily="18" charset="0"/>
                <a:cs typeface="Times New Roman" panose="02020603050405020304" pitchFamily="18" charset="0"/>
              </a:rPr>
              <a:t>Figure 6:</a:t>
            </a:r>
          </a:p>
          <a:p>
            <a:r>
              <a:rPr lang="en-US" sz="2800" i="1" dirty="0">
                <a:latin typeface="Times New Roman" panose="02020603050405020304" pitchFamily="18" charset="0"/>
                <a:cs typeface="Times New Roman" panose="02020603050405020304" pitchFamily="18" charset="0"/>
              </a:rPr>
              <a:t>C64 </a:t>
            </a:r>
            <a:r>
              <a:rPr lang="en-US" sz="2800" i="1" dirty="0" smtClean="0">
                <a:latin typeface="Times New Roman" panose="02020603050405020304" pitchFamily="18" charset="0"/>
                <a:cs typeface="Times New Roman" panose="02020603050405020304" pitchFamily="18" charset="0"/>
              </a:rPr>
              <a:t>interface.</a:t>
            </a:r>
            <a:endParaRPr lang="en-US" sz="2800" i="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9012" y="1905000"/>
            <a:ext cx="5638800" cy="3962400"/>
          </a:xfrm>
        </p:spPr>
      </p:pic>
    </p:spTree>
    <p:extLst>
      <p:ext uri="{BB962C8B-B14F-4D97-AF65-F5344CB8AC3E}">
        <p14:creationId xmlns:p14="http://schemas.microsoft.com/office/powerpoint/2010/main" val="1960875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5812" y="304800"/>
            <a:ext cx="9143998" cy="1020762"/>
          </a:xfrm>
        </p:spPr>
        <p:txBody>
          <a:bodyPr/>
          <a:lstStyle/>
          <a:p>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Using </a:t>
            </a: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 a computer </a:t>
            </a:r>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interface</a:t>
            </a:r>
            <a:endPar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a:xfrm>
            <a:off x="531812" y="3266941"/>
            <a:ext cx="3810000" cy="2743200"/>
          </a:xfrm>
        </p:spPr>
        <p:txBody>
          <a:bodyPr>
            <a:normAutofit/>
          </a:bodyPr>
          <a:lstStyle/>
          <a:p>
            <a:pPr algn="just"/>
            <a:r>
              <a:rPr lang="en-US" sz="3600" b="1" dirty="0" smtClean="0">
                <a:latin typeface="Times New Roman" panose="02020603050405020304" pitchFamily="18" charset="0"/>
                <a:cs typeface="Times New Roman" panose="02020603050405020304" pitchFamily="18" charset="0"/>
              </a:rPr>
              <a:t>Figure 7:</a:t>
            </a:r>
          </a:p>
          <a:p>
            <a:r>
              <a:rPr lang="en-US" sz="2800" i="1" dirty="0">
                <a:latin typeface="Times New Roman" panose="02020603050405020304" pitchFamily="18" charset="0"/>
                <a:cs typeface="Times New Roman" panose="02020603050405020304" pitchFamily="18" charset="0"/>
              </a:rPr>
              <a:t>HP 7935 disc drive HP-IB Panel </a:t>
            </a:r>
            <a:r>
              <a:rPr lang="en-US" sz="2800" i="1" dirty="0" smtClean="0">
                <a:latin typeface="Times New Roman" panose="02020603050405020304" pitchFamily="18" charset="0"/>
                <a:cs typeface="Times New Roman" panose="02020603050405020304" pitchFamily="18" charset="0"/>
              </a:rPr>
              <a:t>.</a:t>
            </a:r>
            <a:endParaRPr lang="en-US" sz="2800" i="1"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46612" y="1828799"/>
            <a:ext cx="5867399" cy="4181341"/>
          </a:xfrm>
        </p:spPr>
      </p:pic>
    </p:spTree>
    <p:extLst>
      <p:ext uri="{BB962C8B-B14F-4D97-AF65-F5344CB8AC3E}">
        <p14:creationId xmlns:p14="http://schemas.microsoft.com/office/powerpoint/2010/main" val="1848292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Pin configuration of IEEE-488</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2414" y="1828800"/>
            <a:ext cx="9905998" cy="4572000"/>
          </a:xfrm>
        </p:spPr>
      </p:pic>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Bus lines of IEEE-488:</a:t>
            </a:r>
          </a:p>
        </p:txBody>
      </p:sp>
      <p:sp>
        <p:nvSpPr>
          <p:cNvPr id="14" name="Content Placeholder 13"/>
          <p:cNvSpPr>
            <a:spLocks noGrp="1"/>
          </p:cNvSpPr>
          <p:nvPr>
            <p:ph idx="1"/>
          </p:nvPr>
        </p:nvSpPr>
        <p:spPr>
          <a:xfrm>
            <a:off x="1522414" y="1905000"/>
            <a:ext cx="9982198" cy="4267200"/>
          </a:xfrm>
        </p:spPr>
        <p:txBody>
          <a:bodyPr>
            <a:normAutofit/>
          </a:bodyPr>
          <a:lstStyle/>
          <a:p>
            <a:pPr marL="0" indent="0">
              <a:buNone/>
            </a:pPr>
            <a:r>
              <a:rPr lang="en-US" dirty="0"/>
              <a:t>IEEE-488 bus is a multidrug interface in which all connected devices have access to the bus lines. The 24 bus lines group into four categories</a:t>
            </a:r>
            <a:r>
              <a:rPr lang="en-US" dirty="0" smtClean="0"/>
              <a:t>:</a:t>
            </a:r>
          </a:p>
          <a:p>
            <a:pPr marL="0" indent="0">
              <a:buNone/>
            </a:pPr>
            <a:r>
              <a:rPr lang="en-US" dirty="0" smtClean="0"/>
              <a:t> </a:t>
            </a:r>
            <a:r>
              <a:rPr lang="en-US" b="1" u="sng" dirty="0"/>
              <a:t>Data lines: </a:t>
            </a:r>
            <a:r>
              <a:rPr lang="en-US" dirty="0"/>
              <a:t>8 lines used to transfer information between devices on the bus, one byte at a time. </a:t>
            </a:r>
            <a:endParaRPr lang="en-US" dirty="0" smtClean="0"/>
          </a:p>
          <a:p>
            <a:pPr marL="0" indent="0">
              <a:buNone/>
            </a:pPr>
            <a:r>
              <a:rPr lang="en-US" b="1" u="sng" dirty="0" smtClean="0"/>
              <a:t>Handshake </a:t>
            </a:r>
            <a:r>
              <a:rPr lang="en-US" b="1" u="sng" dirty="0"/>
              <a:t>lines: </a:t>
            </a:r>
            <a:r>
              <a:rPr lang="en-US" dirty="0"/>
              <a:t>Three lines used to handshake the transfer of information across data lines. </a:t>
            </a:r>
            <a:endParaRPr lang="en-US" dirty="0" smtClean="0"/>
          </a:p>
          <a:p>
            <a:pPr marL="0" indent="0">
              <a:buNone/>
            </a:pPr>
            <a:r>
              <a:rPr lang="en-US" dirty="0"/>
              <a:t>	</a:t>
            </a:r>
            <a:r>
              <a:rPr lang="en-US" dirty="0" smtClean="0"/>
              <a:t>DAV </a:t>
            </a:r>
            <a:r>
              <a:rPr lang="en-US" dirty="0"/>
              <a:t>: Data valid </a:t>
            </a:r>
            <a:endParaRPr lang="en-US" dirty="0" smtClean="0"/>
          </a:p>
          <a:p>
            <a:pPr marL="0" indent="0">
              <a:buNone/>
            </a:pPr>
            <a:r>
              <a:rPr lang="en-US" dirty="0"/>
              <a:t>	</a:t>
            </a:r>
            <a:r>
              <a:rPr lang="en-US" dirty="0" smtClean="0"/>
              <a:t>NRFD </a:t>
            </a:r>
            <a:r>
              <a:rPr lang="en-US" dirty="0"/>
              <a:t>: Not ready for data </a:t>
            </a:r>
            <a:endParaRPr lang="en-US" dirty="0" smtClean="0"/>
          </a:p>
          <a:p>
            <a:pPr marL="0" indent="0">
              <a:buNone/>
            </a:pPr>
            <a:r>
              <a:rPr lang="en-US" dirty="0"/>
              <a:t>	</a:t>
            </a:r>
            <a:r>
              <a:rPr lang="en-US" dirty="0" smtClean="0"/>
              <a:t>NDAC </a:t>
            </a:r>
            <a:r>
              <a:rPr lang="en-US" dirty="0"/>
              <a:t>: Not data accepted </a:t>
            </a:r>
            <a:endParaRPr lang="en-US" dirty="0" smtClean="0"/>
          </a:p>
        </p:txBody>
      </p:sp>
    </p:spTree>
    <p:extLst>
      <p:ext uri="{BB962C8B-B14F-4D97-AF65-F5344CB8AC3E}">
        <p14:creationId xmlns:p14="http://schemas.microsoft.com/office/powerpoint/2010/main" val="4099037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Bus lines of IEEE-488:</a:t>
            </a:r>
            <a:endParaRPr lang="en-US" sz="3600" dirty="0"/>
          </a:p>
        </p:txBody>
      </p:sp>
      <p:sp>
        <p:nvSpPr>
          <p:cNvPr id="14" name="Content Placeholder 13"/>
          <p:cNvSpPr>
            <a:spLocks noGrp="1"/>
          </p:cNvSpPr>
          <p:nvPr>
            <p:ph idx="1"/>
          </p:nvPr>
        </p:nvSpPr>
        <p:spPr/>
        <p:txBody>
          <a:bodyPr/>
          <a:lstStyle/>
          <a:p>
            <a:pPr marL="0" indent="0">
              <a:buNone/>
            </a:pPr>
            <a:r>
              <a:rPr lang="en-US" b="1" u="sng" dirty="0"/>
              <a:t>Bus management lines: </a:t>
            </a:r>
            <a:r>
              <a:rPr lang="en-US" dirty="0"/>
              <a:t>Five lines used for general control &amp; coordination of bus activities.</a:t>
            </a:r>
          </a:p>
          <a:p>
            <a:pPr marL="0" indent="0">
              <a:buNone/>
            </a:pPr>
            <a:r>
              <a:rPr lang="en-US" dirty="0"/>
              <a:t> </a:t>
            </a:r>
            <a:r>
              <a:rPr lang="en-US" dirty="0" smtClean="0"/>
              <a:t>	EOI </a:t>
            </a:r>
            <a:r>
              <a:rPr lang="en-US" dirty="0"/>
              <a:t>: End or Identify</a:t>
            </a:r>
          </a:p>
          <a:p>
            <a:pPr marL="0" indent="0">
              <a:buNone/>
            </a:pPr>
            <a:r>
              <a:rPr lang="en-US" dirty="0"/>
              <a:t> </a:t>
            </a:r>
            <a:r>
              <a:rPr lang="en-US" dirty="0" smtClean="0"/>
              <a:t>	IFC </a:t>
            </a:r>
            <a:r>
              <a:rPr lang="en-US" dirty="0"/>
              <a:t>: Interface Clear </a:t>
            </a:r>
          </a:p>
          <a:p>
            <a:pPr marL="0" indent="0">
              <a:buNone/>
            </a:pPr>
            <a:r>
              <a:rPr lang="en-US" dirty="0" smtClean="0"/>
              <a:t>	SRQ </a:t>
            </a:r>
            <a:r>
              <a:rPr lang="en-US" dirty="0"/>
              <a:t>: Service Request </a:t>
            </a:r>
          </a:p>
          <a:p>
            <a:pPr marL="0" indent="0">
              <a:buNone/>
            </a:pPr>
            <a:r>
              <a:rPr lang="en-US" dirty="0" smtClean="0"/>
              <a:t>	ATN </a:t>
            </a:r>
            <a:r>
              <a:rPr lang="en-US" dirty="0"/>
              <a:t>: Attention </a:t>
            </a:r>
          </a:p>
          <a:p>
            <a:pPr marL="0" indent="0">
              <a:buNone/>
            </a:pPr>
            <a:r>
              <a:rPr lang="en-US" dirty="0" smtClean="0"/>
              <a:t>	REN </a:t>
            </a:r>
            <a:r>
              <a:rPr lang="en-US" dirty="0"/>
              <a:t>: Remote Enable </a:t>
            </a:r>
          </a:p>
          <a:p>
            <a:pPr marL="0" indent="0">
              <a:buNone/>
            </a:pPr>
            <a:r>
              <a:rPr lang="en-US" b="1" u="sng" dirty="0"/>
              <a:t>Ground lines: </a:t>
            </a:r>
            <a:r>
              <a:rPr lang="en-US" dirty="0"/>
              <a:t>8 lines used for shielding &amp; signal returns</a:t>
            </a:r>
            <a:r>
              <a:rPr lang="en-US" dirty="0" smtClean="0"/>
              <a:t>.</a:t>
            </a:r>
            <a:endParaRPr lang="en-US" dirty="0"/>
          </a:p>
        </p:txBody>
      </p:sp>
    </p:spTree>
    <p:extLst>
      <p:ext uri="{BB962C8B-B14F-4D97-AF65-F5344CB8AC3E}">
        <p14:creationId xmlns:p14="http://schemas.microsoft.com/office/powerpoint/2010/main" val="3233128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274638"/>
            <a:ext cx="9601198" cy="1020762"/>
          </a:xfrm>
        </p:spPr>
        <p:txBody>
          <a:bodyPr>
            <a:noAutofit/>
          </a:bodyPr>
          <a:lstStyle/>
          <a:p>
            <a:r>
              <a:rPr lang="en-US" sz="3600" b="1" dirty="0">
                <a:latin typeface="Times New Roman" panose="02020603050405020304" pitchFamily="18" charset="0"/>
                <a:cs typeface="Times New Roman" panose="02020603050405020304" pitchFamily="18" charset="0"/>
              </a:rPr>
              <a:t>Description of the operation of the following pin of </a:t>
            </a:r>
            <a:r>
              <a:rPr lang="en-US" sz="3600" b="1" dirty="0" smtClean="0">
                <a:latin typeface="Times New Roman" panose="02020603050405020304" pitchFamily="18" charset="0"/>
                <a:cs typeface="Times New Roman" panose="02020603050405020304" pitchFamily="18" charset="0"/>
              </a:rPr>
              <a:t>IEEE-488:</a:t>
            </a:r>
            <a:endParaRPr lang="en-US" sz="3600" b="1" dirty="0">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a:xfrm>
            <a:off x="1522414" y="1676400"/>
            <a:ext cx="10286998" cy="4800600"/>
          </a:xfrm>
        </p:spPr>
        <p:txBody>
          <a:bodyPr>
            <a:noAutofit/>
          </a:bodyPr>
          <a:lstStyle/>
          <a:p>
            <a:pPr marL="0" indent="0">
              <a:buNone/>
            </a:pPr>
            <a:r>
              <a:rPr lang="en-US" sz="2800" b="1" u="sng" dirty="0"/>
              <a:t>ATN: </a:t>
            </a:r>
            <a:r>
              <a:rPr lang="en-US" sz="2800" dirty="0"/>
              <a:t>Attention is used primarily to differentiate between command mode and data mode. When ATN is TRUE (I.E. Active high) information on the bus is a command and when ATN is FALSE (Active LOW) the information on the bus is data. </a:t>
            </a:r>
            <a:endParaRPr lang="en-US" sz="2800" dirty="0" smtClean="0"/>
          </a:p>
          <a:p>
            <a:pPr marL="0" indent="0">
              <a:buNone/>
            </a:pPr>
            <a:r>
              <a:rPr lang="en-US" sz="2800" b="1" u="sng" dirty="0" smtClean="0"/>
              <a:t>SRQ</a:t>
            </a:r>
            <a:r>
              <a:rPr lang="en-US" sz="2800" b="1" u="sng" dirty="0"/>
              <a:t>: </a:t>
            </a:r>
            <a:r>
              <a:rPr lang="en-US" sz="2800" dirty="0"/>
              <a:t>Service Request can be set by a device on the interface to indicate it is in need of service. SRQ could be set at the completion of a task. E.g. finished doing a measurement, or when an error as occurred</a:t>
            </a:r>
            <a:r>
              <a:rPr lang="en-US" sz="2800" dirty="0" smtClean="0"/>
              <a:t>.</a:t>
            </a:r>
          </a:p>
          <a:p>
            <a:pPr marL="0" indent="0">
              <a:buNone/>
            </a:pPr>
            <a:r>
              <a:rPr lang="en-US" sz="2800" dirty="0" smtClean="0"/>
              <a:t> </a:t>
            </a:r>
            <a:r>
              <a:rPr lang="en-US" sz="2800" b="1" u="sng" dirty="0"/>
              <a:t>DAV: </a:t>
            </a:r>
            <a:r>
              <a:rPr lang="en-US" sz="2800" dirty="0"/>
              <a:t>Data Valid is a handshake line indicating that the active talker has placed data on the data lines. </a:t>
            </a:r>
            <a:endParaRPr lang="en-US" sz="2800" dirty="0" smtClean="0"/>
          </a:p>
        </p:txBody>
      </p:sp>
    </p:spTree>
    <p:extLst>
      <p:ext uri="{BB962C8B-B14F-4D97-AF65-F5344CB8AC3E}">
        <p14:creationId xmlns:p14="http://schemas.microsoft.com/office/powerpoint/2010/main" val="1401823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274638"/>
            <a:ext cx="9601198" cy="1020762"/>
          </a:xfrm>
        </p:spPr>
        <p:txBody>
          <a:bodyPr>
            <a:noAutofit/>
          </a:bodyPr>
          <a:lstStyle/>
          <a:p>
            <a:r>
              <a:rPr lang="en-US" sz="3600" b="1" dirty="0">
                <a:latin typeface="Times New Roman" panose="02020603050405020304" pitchFamily="18" charset="0"/>
                <a:cs typeface="Times New Roman" panose="02020603050405020304" pitchFamily="18" charset="0"/>
              </a:rPr>
              <a:t>Description of the operation of the following pin of </a:t>
            </a:r>
            <a:r>
              <a:rPr lang="en-US" sz="3600" b="1" dirty="0" smtClean="0">
                <a:latin typeface="Times New Roman" panose="02020603050405020304" pitchFamily="18" charset="0"/>
                <a:cs typeface="Times New Roman" panose="02020603050405020304" pitchFamily="18" charset="0"/>
              </a:rPr>
              <a:t>IEEE-488:</a:t>
            </a:r>
            <a:endParaRPr lang="en-US" sz="3600" b="1" dirty="0">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a:xfrm>
            <a:off x="1522414" y="1676400"/>
            <a:ext cx="10363198" cy="5105400"/>
          </a:xfrm>
        </p:spPr>
        <p:txBody>
          <a:bodyPr>
            <a:noAutofit/>
          </a:bodyPr>
          <a:lstStyle/>
          <a:p>
            <a:pPr marL="0" indent="0">
              <a:buNone/>
            </a:pPr>
            <a:r>
              <a:rPr lang="en-US" sz="2800" b="1" u="sng" dirty="0"/>
              <a:t>NDAC: </a:t>
            </a:r>
            <a:r>
              <a:rPr lang="en-US" sz="2800" dirty="0"/>
              <a:t>Not Data Accepted is a handshake line indicating that one or more active listeners has not accepted the current data byte. Note the active talker should leave the current byte asserted on the data lines until it has been accepted </a:t>
            </a:r>
            <a:r>
              <a:rPr lang="en-US" sz="2800" dirty="0" smtClean="0"/>
              <a:t>or </a:t>
            </a:r>
            <a:r>
              <a:rPr lang="en-US" sz="2800" dirty="0"/>
              <a:t>timed out</a:t>
            </a:r>
            <a:r>
              <a:rPr lang="en-US" sz="2800" dirty="0" smtClean="0"/>
              <a:t>.</a:t>
            </a:r>
          </a:p>
          <a:p>
            <a:pPr marL="0" indent="0">
              <a:buNone/>
            </a:pPr>
            <a:r>
              <a:rPr lang="en-US" sz="2800" dirty="0" smtClean="0"/>
              <a:t> </a:t>
            </a:r>
            <a:r>
              <a:rPr lang="en-US" sz="2800" b="1" u="sng" dirty="0"/>
              <a:t>NRFD: </a:t>
            </a:r>
            <a:r>
              <a:rPr lang="en-US" sz="2800" dirty="0"/>
              <a:t>Not Ready For Data is a handshake line indicating that one or more active listeners is not ready for more data. Note the active talker should then wait before sending any more data on the bus. EOI: End Or identify has two uses. </a:t>
            </a:r>
            <a:endParaRPr lang="en-US" sz="2800" dirty="0" smtClean="0"/>
          </a:p>
          <a:p>
            <a:pPr marL="0" indent="0">
              <a:buNone/>
            </a:pPr>
            <a:r>
              <a:rPr lang="en-US" sz="2800" b="1" u="sng" dirty="0" smtClean="0"/>
              <a:t>EOI: </a:t>
            </a:r>
            <a:r>
              <a:rPr lang="en-US" sz="2800" dirty="0"/>
              <a:t>is asserted on the last byte of a data transfer. This signals all devices that no more data should be expected on the transfer. </a:t>
            </a:r>
            <a:endParaRPr lang="en-US" sz="2800" dirty="0" smtClean="0"/>
          </a:p>
        </p:txBody>
      </p:sp>
    </p:spTree>
    <p:extLst>
      <p:ext uri="{BB962C8B-B14F-4D97-AF65-F5344CB8AC3E}">
        <p14:creationId xmlns:p14="http://schemas.microsoft.com/office/powerpoint/2010/main" val="3403176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274638"/>
            <a:ext cx="9601198" cy="1020762"/>
          </a:xfrm>
        </p:spPr>
        <p:txBody>
          <a:bodyPr>
            <a:noAutofit/>
          </a:bodyPr>
          <a:lstStyle/>
          <a:p>
            <a:r>
              <a:rPr lang="en-US" sz="3600" b="1" dirty="0" smtClean="0">
                <a:latin typeface="Times New Roman" panose="02020603050405020304" pitchFamily="18" charset="0"/>
                <a:cs typeface="Times New Roman" panose="02020603050405020304" pitchFamily="18" charset="0"/>
              </a:rPr>
              <a:t>Advantages of IEEE-488:</a:t>
            </a:r>
            <a:endParaRPr lang="en-US" sz="3600" b="1" dirty="0">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a:xfrm>
            <a:off x="1522414" y="1828800"/>
            <a:ext cx="10363198" cy="4648200"/>
          </a:xfrm>
        </p:spPr>
        <p:txBody>
          <a:bodyPr>
            <a:noAutofit/>
          </a:bodyPr>
          <a:lstStyle/>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Simple hardware interface. </a:t>
            </a:r>
            <a:endParaRPr lang="en-US"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Ease of connecting multiple devices to a single host. - Allows mixing of slow &amp; fast devices. </a:t>
            </a:r>
            <a:endParaRPr lang="en-US"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Well established &amp; mature, widely supported. </a:t>
            </a:r>
            <a:r>
              <a:rPr lang="en-US"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Rugged </a:t>
            </a:r>
            <a:r>
              <a:rPr lang="en-US" sz="2800" dirty="0">
                <a:latin typeface="Times New Roman" panose="02020603050405020304" pitchFamily="18" charset="0"/>
                <a:cs typeface="Times New Roman" panose="02020603050405020304" pitchFamily="18" charset="0"/>
              </a:rPr>
              <a:t>connectors held in place by screws, means cables can’t easily be accidentally removed as they can with five wire &amp; USB. </a:t>
            </a:r>
            <a:endParaRPr lang="en-US"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Rugged cables (usually). In some locations large heavily protected cables are an advantages</a:t>
            </a: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7439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274638"/>
            <a:ext cx="9601198" cy="1020762"/>
          </a:xfrm>
        </p:spPr>
        <p:txBody>
          <a:bodyPr>
            <a:noAutofit/>
          </a:bodyPr>
          <a:lstStyle/>
          <a:p>
            <a:r>
              <a:rPr lang="en-US" sz="3600" b="1" dirty="0" smtClean="0">
                <a:latin typeface="Times New Roman" panose="02020603050405020304" pitchFamily="18" charset="0"/>
                <a:cs typeface="Times New Roman" panose="02020603050405020304" pitchFamily="18" charset="0"/>
              </a:rPr>
              <a:t>Disadvantages of IEEE-488:</a:t>
            </a:r>
            <a:endParaRPr lang="en-US" sz="3600" b="1" dirty="0">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a:xfrm>
            <a:off x="1522414" y="1828800"/>
            <a:ext cx="9601198" cy="4648200"/>
          </a:xfrm>
        </p:spPr>
        <p:txBody>
          <a:bodyPr>
            <a:noAutofit/>
          </a:bodyPr>
          <a:lstStyle/>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Mechanically bulky connectors &amp; cables. </a:t>
            </a:r>
            <a:endParaRPr lang="en-US"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Lack of command protocol standards (before SCPI) .</a:t>
            </a:r>
            <a:endParaRPr lang="en-US"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Implementation </a:t>
            </a:r>
            <a:r>
              <a:rPr lang="en-US" sz="2800" dirty="0">
                <a:latin typeface="Times New Roman" panose="02020603050405020304" pitchFamily="18" charset="0"/>
                <a:cs typeface="Times New Roman" panose="02020603050405020304" pitchFamily="18" charset="0"/>
              </a:rPr>
              <a:t>options can complicate interoperability in pre-IEEE-488.2 devices. </a:t>
            </a:r>
            <a:endParaRPr lang="en-US"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Non </a:t>
            </a:r>
            <a:r>
              <a:rPr lang="en-US" sz="2800" dirty="0">
                <a:latin typeface="Times New Roman" panose="02020603050405020304" pitchFamily="18" charset="0"/>
                <a:cs typeface="Times New Roman" panose="02020603050405020304" pitchFamily="18" charset="0"/>
              </a:rPr>
              <a:t>mandatory galvanic isolation between bus &amp; devices. </a:t>
            </a:r>
            <a:endParaRPr lang="en-US"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High </a:t>
            </a:r>
            <a:r>
              <a:rPr lang="en-US" sz="2800" dirty="0">
                <a:latin typeface="Times New Roman" panose="02020603050405020304" pitchFamily="18" charset="0"/>
                <a:cs typeface="Times New Roman" panose="02020603050405020304" pitchFamily="18" charset="0"/>
              </a:rPr>
              <a:t>cost. </a:t>
            </a:r>
            <a:endParaRPr lang="en-US"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Limited availability.</a:t>
            </a: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9193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What </a:t>
            </a:r>
            <a:r>
              <a:rPr lang="en-US" sz="3600" b="1" dirty="0">
                <a:latin typeface="Times New Roman" panose="02020603050405020304" pitchFamily="18" charset="0"/>
                <a:cs typeface="Times New Roman" panose="02020603050405020304" pitchFamily="18" charset="0"/>
              </a:rPr>
              <a:t>does IEEE </a:t>
            </a:r>
            <a:r>
              <a:rPr lang="en-US" sz="3600" b="1" dirty="0" smtClean="0">
                <a:latin typeface="Times New Roman" panose="02020603050405020304" pitchFamily="18" charset="0"/>
                <a:cs typeface="Times New Roman" panose="02020603050405020304" pitchFamily="18" charset="0"/>
              </a:rPr>
              <a:t>488 mean</a:t>
            </a:r>
            <a:r>
              <a:rPr lang="en-US" sz="3600" b="1" dirty="0">
                <a:latin typeface="Times New Roman" panose="02020603050405020304" pitchFamily="18" charset="0"/>
                <a:cs typeface="Times New Roman" panose="02020603050405020304" pitchFamily="18" charset="0"/>
              </a:rPr>
              <a:t>?</a:t>
            </a:r>
          </a:p>
        </p:txBody>
      </p:sp>
      <p:sp>
        <p:nvSpPr>
          <p:cNvPr id="14" name="Content Placeholder 13"/>
          <p:cNvSpPr>
            <a:spLocks noGrp="1"/>
          </p:cNvSpPr>
          <p:nvPr>
            <p:ph idx="1"/>
          </p:nvPr>
        </p:nvSpPr>
        <p:spPr>
          <a:xfrm>
            <a:off x="1522414" y="2057400"/>
            <a:ext cx="10260682" cy="4267200"/>
          </a:xfrm>
        </p:spPr>
        <p:txBody>
          <a:bodyPr>
            <a:normAutofit/>
          </a:bodyPr>
          <a:lstStyle/>
          <a:p>
            <a:pPr marL="0" indent="0" algn="just">
              <a:buNone/>
            </a:pPr>
            <a:r>
              <a:rPr lang="en-US" sz="3600" dirty="0" smtClean="0">
                <a:latin typeface="Times New Roman" panose="02020603050405020304" pitchFamily="18" charset="0"/>
                <a:cs typeface="Times New Roman" panose="02020603050405020304" pitchFamily="18" charset="0"/>
              </a:rPr>
              <a:t>IEEE-488 </a:t>
            </a:r>
            <a:r>
              <a:rPr lang="en-US" sz="3600" dirty="0">
                <a:latin typeface="Times New Roman" panose="02020603050405020304" pitchFamily="18" charset="0"/>
                <a:cs typeface="Times New Roman" panose="02020603050405020304" pitchFamily="18" charset="0"/>
              </a:rPr>
              <a:t>refers to the Institute of Electrical &amp; Electronics Engineers (IEEE) standard number 488. IEEE-488 is a digital communications bus specification invented by Hewlett Packard and used to connect short range communication devices. This term is also known as the general purpose interface bus (GPIB) or the Hewlett Packard interface bus (HP-IB). </a:t>
            </a:r>
            <a:endParaRPr lang="en-US" sz="36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999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Autofit/>
          </a:bodyPr>
          <a:lstStyle/>
          <a:p>
            <a:r>
              <a:rPr lang="en-US" sz="3600" b="1" dirty="0">
                <a:latin typeface="Times New Roman" panose="02020603050405020304" pitchFamily="18" charset="0"/>
                <a:cs typeface="Times New Roman" panose="02020603050405020304" pitchFamily="18" charset="0"/>
              </a:rPr>
              <a:t>Important information about IEEE 488</a:t>
            </a:r>
          </a:p>
        </p:txBody>
      </p:sp>
      <p:sp>
        <p:nvSpPr>
          <p:cNvPr id="14" name="Content Placeholder 13"/>
          <p:cNvSpPr>
            <a:spLocks noGrp="1"/>
          </p:cNvSpPr>
          <p:nvPr>
            <p:ph idx="1"/>
          </p:nvPr>
        </p:nvSpPr>
        <p:spPr>
          <a:xfrm>
            <a:off x="1522414" y="1676400"/>
            <a:ext cx="10260682" cy="4953000"/>
          </a:xfrm>
        </p:spPr>
        <p:txBody>
          <a:bodyPr>
            <a:noAutofit/>
          </a:bodyPr>
          <a:lstStyle/>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In the 1960s, Hewlett Packard developed IEEE 488 to easily interconnect controllers and instruments. As a short range communication bus, IEEE 488 was easy to connect and configure. </a:t>
            </a:r>
            <a:endParaRPr lang="en-US" sz="2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IEEE 488 has a 24-pin connector and is used for double headed design. Both ends of the cable are used, male on one side and female on other side. </a:t>
            </a:r>
            <a:endParaRPr lang="en-US" sz="2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IEEE 488 has 16 signal lines. Eight lines are dedicated for bi-directional communication , five lines are used for bus management. The remaining three lines are dedicated for handshakes. </a:t>
            </a:r>
            <a:endParaRPr lang="en-US" sz="2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This </a:t>
            </a:r>
            <a:r>
              <a:rPr lang="en-US" sz="2800" dirty="0">
                <a:latin typeface="Times New Roman" panose="02020603050405020304" pitchFamily="18" charset="0"/>
                <a:cs typeface="Times New Roman" panose="02020603050405020304" pitchFamily="18" charset="0"/>
              </a:rPr>
              <a:t>allows 15 devices to be shared over a single physical </a:t>
            </a:r>
            <a:r>
              <a:rPr lang="en-US" sz="2800" dirty="0" smtClean="0">
                <a:latin typeface="Times New Roman" panose="02020603050405020304" pitchFamily="18" charset="0"/>
                <a:cs typeface="Times New Roman" panose="02020603050405020304" pitchFamily="18" charset="0"/>
              </a:rPr>
              <a:t>bus.</a:t>
            </a:r>
            <a:endPar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75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Autofit/>
          </a:bodyPr>
          <a:lstStyle/>
          <a:p>
            <a:r>
              <a:rPr lang="en-US" sz="3600" b="1" dirty="0">
                <a:latin typeface="Times New Roman" panose="02020603050405020304" pitchFamily="18" charset="0"/>
                <a:cs typeface="Times New Roman" panose="02020603050405020304" pitchFamily="18" charset="0"/>
              </a:rPr>
              <a:t>Important information about IEEE 488</a:t>
            </a:r>
          </a:p>
        </p:txBody>
      </p:sp>
      <p:sp>
        <p:nvSpPr>
          <p:cNvPr id="14" name="Content Placeholder 13"/>
          <p:cNvSpPr>
            <a:spLocks noGrp="1"/>
          </p:cNvSpPr>
          <p:nvPr>
            <p:ph idx="1"/>
          </p:nvPr>
        </p:nvSpPr>
        <p:spPr>
          <a:xfrm>
            <a:off x="1522414" y="1676400"/>
            <a:ext cx="10260682" cy="4953000"/>
          </a:xfrm>
        </p:spPr>
        <p:txBody>
          <a:bodyPr>
            <a:noAutofit/>
          </a:bodyPr>
          <a:lstStyle/>
          <a:p>
            <a:pPr algn="just">
              <a:buFont typeface="Wingdings" panose="05000000000000000000" pitchFamily="2" charset="2"/>
              <a:buChar char="v"/>
            </a:pPr>
            <a:r>
              <a:rPr lang="en-US" sz="2800" dirty="0" smtClean="0"/>
              <a:t>The </a:t>
            </a:r>
            <a:r>
              <a:rPr lang="en-US" sz="2800" dirty="0"/>
              <a:t>maximum data rate is about 1 MB/sec . </a:t>
            </a:r>
            <a:endParaRPr lang="en-US" sz="2800" dirty="0" smtClean="0"/>
          </a:p>
          <a:p>
            <a:pPr algn="just">
              <a:buFont typeface="Wingdings" panose="05000000000000000000" pitchFamily="2" charset="2"/>
              <a:buChar char="v"/>
            </a:pPr>
            <a:r>
              <a:rPr lang="en-US" sz="2800" dirty="0" smtClean="0"/>
              <a:t>Communication </a:t>
            </a:r>
            <a:r>
              <a:rPr lang="en-US" sz="2800" dirty="0"/>
              <a:t>is digital &amp; messages are sent one byte (8 bits) at a time. </a:t>
            </a:r>
            <a:endParaRPr lang="en-US" sz="2800" dirty="0" smtClean="0"/>
          </a:p>
          <a:p>
            <a:pPr algn="just">
              <a:buFont typeface="Wingdings" panose="05000000000000000000" pitchFamily="2" charset="2"/>
              <a:buChar char="v"/>
            </a:pPr>
            <a:r>
              <a:rPr lang="en-US" sz="2800" dirty="0" smtClean="0"/>
              <a:t>Manage </a:t>
            </a:r>
            <a:r>
              <a:rPr lang="en-US" sz="2800" dirty="0"/>
              <a:t>transactions are hardware handshake. </a:t>
            </a:r>
            <a:endParaRPr lang="en-US" sz="2800" dirty="0" smtClean="0"/>
          </a:p>
          <a:p>
            <a:pPr algn="just">
              <a:buFont typeface="Wingdings" panose="05000000000000000000" pitchFamily="2" charset="2"/>
              <a:buChar char="v"/>
            </a:pPr>
            <a:r>
              <a:rPr lang="en-US" sz="2800" dirty="0" smtClean="0"/>
              <a:t>Total </a:t>
            </a:r>
            <a:r>
              <a:rPr lang="en-US" sz="2800" dirty="0"/>
              <a:t>bus length may be up to 20m &amp; the distance between devices may be up to 2m.</a:t>
            </a:r>
            <a:endPar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186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0877" y="609600"/>
            <a:ext cx="9601198" cy="1020762"/>
          </a:xfrm>
        </p:spPr>
        <p:txBody>
          <a:bodyPr/>
          <a:lstStyle/>
          <a:p>
            <a:r>
              <a:rPr lang="en-US" sz="3600" b="1" dirty="0" smtClean="0">
                <a:latin typeface="Times New Roman" panose="02020603050405020304" pitchFamily="18" charset="0"/>
                <a:cs typeface="Times New Roman" panose="02020603050405020304" pitchFamily="18" charset="0"/>
              </a:rPr>
              <a:t>IEEE-488 </a:t>
            </a:r>
            <a:r>
              <a:rPr lang="en-US" sz="3600" b="1" dirty="0">
                <a:latin typeface="Times New Roman" panose="02020603050405020304" pitchFamily="18" charset="0"/>
                <a:cs typeface="Times New Roman" panose="02020603050405020304" pitchFamily="18" charset="0"/>
              </a:rPr>
              <a:t>GPIB </a:t>
            </a:r>
            <a:r>
              <a:rPr lang="en-US" sz="3600" b="1" dirty="0" smtClean="0">
                <a:latin typeface="Times New Roman" panose="02020603050405020304" pitchFamily="18" charset="0"/>
                <a:cs typeface="Times New Roman" panose="02020603050405020304" pitchFamily="18" charset="0"/>
              </a:rPr>
              <a:t/>
            </a:r>
            <a:br>
              <a:rPr lang="en-US" sz="3600"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a:t>
            </a:r>
            <a:r>
              <a:rPr lang="en-US" sz="3600" b="1" dirty="0">
                <a:latin typeface="Times New Roman" panose="02020603050405020304" pitchFamily="18" charset="0"/>
                <a:cs typeface="Times New Roman" panose="02020603050405020304" pitchFamily="18" charset="0"/>
              </a:rPr>
              <a:t>General Purpose Interface Bus)</a:t>
            </a:r>
          </a:p>
        </p:txBody>
      </p:sp>
      <p:sp>
        <p:nvSpPr>
          <p:cNvPr id="4" name="Text Placeholder 3"/>
          <p:cNvSpPr>
            <a:spLocks noGrp="1"/>
          </p:cNvSpPr>
          <p:nvPr>
            <p:ph type="body" sz="half" idx="2"/>
          </p:nvPr>
        </p:nvSpPr>
        <p:spPr>
          <a:xfrm>
            <a:off x="989012" y="4191000"/>
            <a:ext cx="3352801" cy="1828800"/>
          </a:xfrm>
        </p:spPr>
        <p:txBody>
          <a:bodyPr>
            <a:normAutofit/>
          </a:bodyPr>
          <a:lstStyle/>
          <a:p>
            <a:r>
              <a:rPr lang="en-US" sz="3600" b="1" dirty="0" smtClean="0">
                <a:latin typeface="Times New Roman" panose="02020603050405020304" pitchFamily="18" charset="0"/>
                <a:cs typeface="Times New Roman" panose="02020603050405020304" pitchFamily="18" charset="0"/>
              </a:rPr>
              <a:t>Figure 1:</a:t>
            </a:r>
          </a:p>
          <a:p>
            <a:r>
              <a:rPr lang="en-US" sz="3600" i="1" dirty="0" smtClean="0">
                <a:latin typeface="Times New Roman" panose="02020603050405020304" pitchFamily="18" charset="0"/>
                <a:cs typeface="Times New Roman" panose="02020603050405020304" pitchFamily="18" charset="0"/>
              </a:rPr>
              <a:t>IEEE-488 GPIB</a:t>
            </a:r>
            <a:endParaRPr lang="en-US" sz="3600" i="1" dirty="0">
              <a:latin typeface="Times New Roman" panose="02020603050405020304" pitchFamily="18" charset="0"/>
              <a:cs typeface="Times New Roman" panose="02020603050405020304" pitchFamily="18" charset="0"/>
            </a:endParaRPr>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46612" y="1828800"/>
            <a:ext cx="5867400" cy="4191000"/>
          </a:xfrm>
        </p:spPr>
      </p:pic>
    </p:spTree>
    <p:extLst>
      <p:ext uri="{BB962C8B-B14F-4D97-AF65-F5344CB8AC3E}">
        <p14:creationId xmlns:p14="http://schemas.microsoft.com/office/powerpoint/2010/main" val="2391176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5812" y="304800"/>
            <a:ext cx="9143998" cy="1020762"/>
          </a:xfrm>
        </p:spPr>
        <p:txBody>
          <a:bodyPr/>
          <a:lstStyle/>
          <a:p>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Using </a:t>
            </a: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 a computer </a:t>
            </a:r>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interface</a:t>
            </a:r>
            <a:endPar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a:xfrm>
            <a:off x="531812" y="3429000"/>
            <a:ext cx="3810000" cy="2743200"/>
          </a:xfrm>
        </p:spPr>
        <p:txBody>
          <a:bodyPr>
            <a:normAutofit/>
          </a:bodyPr>
          <a:lstStyle/>
          <a:p>
            <a:pPr algn="just"/>
            <a:r>
              <a:rPr lang="en-US" sz="3600" b="1" dirty="0" smtClean="0">
                <a:latin typeface="Times New Roman" panose="02020603050405020304" pitchFamily="18" charset="0"/>
                <a:cs typeface="Times New Roman" panose="02020603050405020304" pitchFamily="18" charset="0"/>
              </a:rPr>
              <a:t>Figure 2:</a:t>
            </a:r>
          </a:p>
          <a:p>
            <a:r>
              <a:rPr lang="en-US" sz="2800" i="1" dirty="0" smtClean="0">
                <a:latin typeface="Times New Roman" panose="02020603050405020304" pitchFamily="18" charset="0"/>
                <a:cs typeface="Times New Roman" panose="02020603050405020304" pitchFamily="18" charset="0"/>
              </a:rPr>
              <a:t>Rear </a:t>
            </a:r>
            <a:r>
              <a:rPr lang="en-US" sz="2800" i="1" dirty="0">
                <a:latin typeface="Times New Roman" panose="02020603050405020304" pitchFamily="18" charset="0"/>
                <a:cs typeface="Times New Roman" panose="02020603050405020304" pitchFamily="18" charset="0"/>
              </a:rPr>
              <a:t>of the </a:t>
            </a:r>
            <a:r>
              <a:rPr lang="en-US" sz="2800" i="1" dirty="0" smtClean="0">
                <a:latin typeface="Times New Roman" panose="02020603050405020304" pitchFamily="18" charset="0"/>
                <a:cs typeface="Times New Roman" panose="02020603050405020304" pitchFamily="18" charset="0"/>
              </a:rPr>
              <a:t>Commodore CBM-2 , </a:t>
            </a:r>
            <a:r>
              <a:rPr lang="en-US" sz="2800" i="1" dirty="0">
                <a:latin typeface="Times New Roman" panose="02020603050405020304" pitchFamily="18" charset="0"/>
                <a:cs typeface="Times New Roman" panose="02020603050405020304" pitchFamily="18" charset="0"/>
              </a:rPr>
              <a:t>showing card edge connector IEEE 488 </a:t>
            </a:r>
            <a:r>
              <a:rPr lang="en-US" sz="2800" i="1" dirty="0" smtClean="0">
                <a:latin typeface="Times New Roman" panose="02020603050405020304" pitchFamily="18" charset="0"/>
                <a:cs typeface="Times New Roman" panose="02020603050405020304" pitchFamily="18" charset="0"/>
              </a:rPr>
              <a:t>port.</a:t>
            </a:r>
            <a:endParaRPr lang="en-US" sz="2800" i="1" dirty="0">
              <a:latin typeface="Times New Roman" panose="02020603050405020304" pitchFamily="18" charset="0"/>
              <a:cs typeface="Times New Roman" panose="02020603050405020304" pitchFamily="18" charset="0"/>
            </a:endParaRPr>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710112" y="1828800"/>
            <a:ext cx="5803899" cy="4114799"/>
          </a:xfrm>
        </p:spPr>
      </p:pic>
    </p:spTree>
    <p:extLst>
      <p:ext uri="{BB962C8B-B14F-4D97-AF65-F5344CB8AC3E}">
        <p14:creationId xmlns:p14="http://schemas.microsoft.com/office/powerpoint/2010/main" val="2625307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5812" y="304800"/>
            <a:ext cx="9143998" cy="1020762"/>
          </a:xfrm>
        </p:spPr>
        <p:txBody>
          <a:bodyPr/>
          <a:lstStyle/>
          <a:p>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Using </a:t>
            </a: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 a computer </a:t>
            </a:r>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interface</a:t>
            </a:r>
            <a:endPar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a:xfrm>
            <a:off x="531812" y="3429000"/>
            <a:ext cx="3810000" cy="2743200"/>
          </a:xfrm>
        </p:spPr>
        <p:txBody>
          <a:bodyPr>
            <a:normAutofit/>
          </a:bodyPr>
          <a:lstStyle/>
          <a:p>
            <a:pPr algn="just"/>
            <a:r>
              <a:rPr lang="en-US" sz="3600" b="1" dirty="0" smtClean="0">
                <a:latin typeface="Times New Roman" panose="02020603050405020304" pitchFamily="18" charset="0"/>
                <a:cs typeface="Times New Roman" panose="02020603050405020304" pitchFamily="18" charset="0"/>
              </a:rPr>
              <a:t>Figure 3:</a:t>
            </a:r>
          </a:p>
          <a:p>
            <a:r>
              <a:rPr lang="en-US" sz="2800" i="1" dirty="0">
                <a:latin typeface="Times New Roman" panose="02020603050405020304" pitchFamily="18" charset="0"/>
                <a:cs typeface="Times New Roman" panose="02020603050405020304" pitchFamily="18" charset="0"/>
              </a:rPr>
              <a:t>Rear of the Commodore SFD 1001 floppy disk drive with IEEE 488 </a:t>
            </a:r>
            <a:r>
              <a:rPr lang="en-US" sz="2800" i="1" dirty="0" smtClean="0">
                <a:latin typeface="Times New Roman" panose="02020603050405020304" pitchFamily="18" charset="0"/>
                <a:cs typeface="Times New Roman" panose="02020603050405020304" pitchFamily="18" charset="0"/>
              </a:rPr>
              <a:t>port.</a:t>
            </a:r>
            <a:endParaRPr lang="en-US" sz="2800" i="1"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6612" y="1828800"/>
            <a:ext cx="5867400" cy="4191000"/>
          </a:xfrm>
        </p:spPr>
      </p:pic>
    </p:spTree>
    <p:extLst>
      <p:ext uri="{BB962C8B-B14F-4D97-AF65-F5344CB8AC3E}">
        <p14:creationId xmlns:p14="http://schemas.microsoft.com/office/powerpoint/2010/main" val="321870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5812" y="304800"/>
            <a:ext cx="9143998" cy="1020762"/>
          </a:xfrm>
        </p:spPr>
        <p:txBody>
          <a:bodyPr/>
          <a:lstStyle/>
          <a:p>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Using </a:t>
            </a: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 a computer </a:t>
            </a:r>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interface</a:t>
            </a:r>
            <a:endPar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a:xfrm>
            <a:off x="531812" y="3266941"/>
            <a:ext cx="3810000" cy="2743200"/>
          </a:xfrm>
        </p:spPr>
        <p:txBody>
          <a:bodyPr>
            <a:normAutofit/>
          </a:bodyPr>
          <a:lstStyle/>
          <a:p>
            <a:pPr algn="just"/>
            <a:r>
              <a:rPr lang="en-US" sz="3600" b="1" dirty="0" smtClean="0">
                <a:latin typeface="Times New Roman" panose="02020603050405020304" pitchFamily="18" charset="0"/>
                <a:cs typeface="Times New Roman" panose="02020603050405020304" pitchFamily="18" charset="0"/>
              </a:rPr>
              <a:t>Figure 4:</a:t>
            </a:r>
          </a:p>
          <a:p>
            <a:r>
              <a:rPr lang="en-US" sz="2800" i="1" dirty="0">
                <a:latin typeface="Times New Roman" panose="02020603050405020304" pitchFamily="18" charset="0"/>
                <a:cs typeface="Times New Roman" panose="02020603050405020304" pitchFamily="18" charset="0"/>
              </a:rPr>
              <a:t>Rear of a Tektronix TDS 210 digital oscilloscope with IEEE 488 port </a:t>
            </a:r>
            <a:r>
              <a:rPr lang="en-US" sz="2800" i="1" dirty="0" smtClean="0">
                <a:latin typeface="Times New Roman" panose="02020603050405020304" pitchFamily="18" charset="0"/>
                <a:cs typeface="Times New Roman" panose="02020603050405020304" pitchFamily="18" charset="0"/>
              </a:rPr>
              <a:t>.</a:t>
            </a:r>
            <a:endParaRPr lang="en-US" sz="2800" i="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46612" y="1828801"/>
            <a:ext cx="5867399" cy="4181340"/>
          </a:xfrm>
        </p:spPr>
      </p:pic>
    </p:spTree>
    <p:extLst>
      <p:ext uri="{BB962C8B-B14F-4D97-AF65-F5344CB8AC3E}">
        <p14:creationId xmlns:p14="http://schemas.microsoft.com/office/powerpoint/2010/main" val="1175109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5812" y="304800"/>
            <a:ext cx="9143998" cy="1020762"/>
          </a:xfrm>
        </p:spPr>
        <p:txBody>
          <a:bodyPr/>
          <a:lstStyle/>
          <a:p>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Using </a:t>
            </a: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 a computer </a:t>
            </a:r>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interface</a:t>
            </a:r>
            <a:endPar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a:xfrm>
            <a:off x="531812" y="3266941"/>
            <a:ext cx="3810000" cy="2743200"/>
          </a:xfrm>
        </p:spPr>
        <p:txBody>
          <a:bodyPr>
            <a:normAutofit/>
          </a:bodyPr>
          <a:lstStyle/>
          <a:p>
            <a:pPr algn="just"/>
            <a:r>
              <a:rPr lang="en-US" sz="3600" b="1" dirty="0" smtClean="0">
                <a:latin typeface="Times New Roman" panose="02020603050405020304" pitchFamily="18" charset="0"/>
                <a:cs typeface="Times New Roman" panose="02020603050405020304" pitchFamily="18" charset="0"/>
              </a:rPr>
              <a:t>Figure 5:</a:t>
            </a:r>
          </a:p>
          <a:p>
            <a:r>
              <a:rPr lang="en-US" sz="2800" i="1" dirty="0">
                <a:latin typeface="Times New Roman" panose="02020603050405020304" pitchFamily="18" charset="0"/>
                <a:cs typeface="Times New Roman" panose="02020603050405020304" pitchFamily="18" charset="0"/>
              </a:rPr>
              <a:t>Rear view of an Agilent 34970A data acquisition chassis / multimeter .</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46612" y="1828800"/>
            <a:ext cx="5867399" cy="4181341"/>
          </a:xfrm>
        </p:spPr>
      </p:pic>
    </p:spTree>
    <p:extLst>
      <p:ext uri="{BB962C8B-B14F-4D97-AF65-F5344CB8AC3E}">
        <p14:creationId xmlns:p14="http://schemas.microsoft.com/office/powerpoint/2010/main" val="329582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63</TotalTime>
  <Words>832</Words>
  <Application>Microsoft Office PowerPoint</Application>
  <PresentationFormat>Custom</PresentationFormat>
  <Paragraphs>72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Consolas</vt:lpstr>
      <vt:lpstr>Corbel</vt:lpstr>
      <vt:lpstr>Times New Roman</vt:lpstr>
      <vt:lpstr>Wingdings</vt:lpstr>
      <vt:lpstr>Chalkboard 16x9</vt:lpstr>
      <vt:lpstr>IEEE-488</vt:lpstr>
      <vt:lpstr>What does IEEE 488 mean?</vt:lpstr>
      <vt:lpstr>Important information about IEEE 488</vt:lpstr>
      <vt:lpstr>Important information about IEEE 488</vt:lpstr>
      <vt:lpstr>IEEE-488 GPIB  (General Purpose Interface Bus)</vt:lpstr>
      <vt:lpstr>Using as a computer interface</vt:lpstr>
      <vt:lpstr>Using as a computer interface</vt:lpstr>
      <vt:lpstr>Using as a computer interface</vt:lpstr>
      <vt:lpstr>Using as a computer interface</vt:lpstr>
      <vt:lpstr>Using as a computer interface</vt:lpstr>
      <vt:lpstr>Using as a computer interface</vt:lpstr>
      <vt:lpstr>Pin configuration of IEEE-488</vt:lpstr>
      <vt:lpstr>Bus lines of IEEE-488:</vt:lpstr>
      <vt:lpstr>Bus lines of IEEE-488:</vt:lpstr>
      <vt:lpstr>Description of the operation of the following pin of IEEE-488:</vt:lpstr>
      <vt:lpstr>Description of the operation of the following pin of IEEE-488:</vt:lpstr>
      <vt:lpstr>Advantages of IEEE-488:</vt:lpstr>
      <vt:lpstr>Disadvantages of IEEE-488:</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IEEE-488</dc:title>
  <dc:creator>Foysal Mahmud Prince</dc:creator>
  <cp:lastModifiedBy>Foysal Mahmud Prince</cp:lastModifiedBy>
  <cp:revision>9</cp:revision>
  <dcterms:created xsi:type="dcterms:W3CDTF">2018-02-04T01:47:36Z</dcterms:created>
  <dcterms:modified xsi:type="dcterms:W3CDTF">2018-02-04T19:08:46Z</dcterms:modified>
</cp:coreProperties>
</file>