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2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1"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56799-97DF-46CA-AA89-D28593CB4B5F}" type="datetimeFigureOut">
              <a:rPr lang="en-US" smtClean="0"/>
              <a:t>7/2/2018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E071F1-0134-4FA6-B5AB-F352D588811C}" type="slidenum">
              <a:rPr lang="en-US" smtClean="0"/>
              <a:t>‹#›</a:t>
            </a:fld>
            <a:endParaRPr lang="en-US"/>
          </a:p>
        </p:txBody>
      </p:sp>
    </p:spTree>
    <p:extLst>
      <p:ext uri="{BB962C8B-B14F-4D97-AF65-F5344CB8AC3E}">
        <p14:creationId xmlns:p14="http://schemas.microsoft.com/office/powerpoint/2010/main" val="1307328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E071F1-0134-4FA6-B5AB-F352D588811C}" type="slidenum">
              <a:rPr lang="en-US" smtClean="0"/>
              <a:t>1</a:t>
            </a:fld>
            <a:endParaRPr lang="en-US"/>
          </a:p>
        </p:txBody>
      </p:sp>
    </p:spTree>
    <p:extLst>
      <p:ext uri="{BB962C8B-B14F-4D97-AF65-F5344CB8AC3E}">
        <p14:creationId xmlns:p14="http://schemas.microsoft.com/office/powerpoint/2010/main" val="1306160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8E1697-3933-48B3-8590-70E0E6C30A02}" type="datetime1">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051FFB5-E92E-4527-B0BC-31365C297CC4}" type="slidenum">
              <a:rPr lang="en-US" smtClean="0"/>
              <a:t>‹#›</a:t>
            </a:fld>
            <a:endParaRPr lang="en-US"/>
          </a:p>
        </p:txBody>
      </p:sp>
    </p:spTree>
    <p:extLst>
      <p:ext uri="{BB962C8B-B14F-4D97-AF65-F5344CB8AC3E}">
        <p14:creationId xmlns:p14="http://schemas.microsoft.com/office/powerpoint/2010/main" val="2725641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DA4ADE-62C5-4D8E-8762-3DBF0770CF2B}" type="datetime1">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51FFB5-E92E-4527-B0BC-31365C297CC4}" type="slidenum">
              <a:rPr lang="en-US" smtClean="0"/>
              <a:t>‹#›</a:t>
            </a:fld>
            <a:endParaRPr lang="en-US"/>
          </a:p>
        </p:txBody>
      </p:sp>
    </p:spTree>
    <p:extLst>
      <p:ext uri="{BB962C8B-B14F-4D97-AF65-F5344CB8AC3E}">
        <p14:creationId xmlns:p14="http://schemas.microsoft.com/office/powerpoint/2010/main" val="198679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8F49FA-A928-4C91-B099-DD5332861C6A}" type="datetime1">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51FFB5-E92E-4527-B0BC-31365C297CC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9309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DA72563-78E5-47A2-BD49-A4DA83052335}" type="datetime1">
              <a:rPr lang="en-US" smtClean="0"/>
              <a:t>7/2/2018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51FFB5-E92E-4527-B0BC-31365C297CC4}" type="slidenum">
              <a:rPr lang="en-US" smtClean="0"/>
              <a:t>‹#›</a:t>
            </a:fld>
            <a:endParaRPr lang="en-US"/>
          </a:p>
        </p:txBody>
      </p:sp>
    </p:spTree>
    <p:extLst>
      <p:ext uri="{BB962C8B-B14F-4D97-AF65-F5344CB8AC3E}">
        <p14:creationId xmlns:p14="http://schemas.microsoft.com/office/powerpoint/2010/main" val="3814553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665AA18-4516-497A-B63F-41C701398DA5}" type="datetime1">
              <a:rPr lang="en-US" smtClean="0"/>
              <a:t>7/2/2018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51FFB5-E92E-4527-B0BC-31365C297CC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42685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6B20961-0D14-4E98-B047-99C4B975A3FB}" type="datetime1">
              <a:rPr lang="en-US" smtClean="0"/>
              <a:t>7/2/2018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51FFB5-E92E-4527-B0BC-31365C297CC4}" type="slidenum">
              <a:rPr lang="en-US" smtClean="0"/>
              <a:t>‹#›</a:t>
            </a:fld>
            <a:endParaRPr lang="en-US"/>
          </a:p>
        </p:txBody>
      </p:sp>
    </p:spTree>
    <p:extLst>
      <p:ext uri="{BB962C8B-B14F-4D97-AF65-F5344CB8AC3E}">
        <p14:creationId xmlns:p14="http://schemas.microsoft.com/office/powerpoint/2010/main" val="2029515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6B7517-BDE0-493B-9187-1DF963F84404}" type="datetime1">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51FFB5-E92E-4527-B0BC-31365C297CC4}" type="slidenum">
              <a:rPr lang="en-US" smtClean="0"/>
              <a:t>‹#›</a:t>
            </a:fld>
            <a:endParaRPr lang="en-US"/>
          </a:p>
        </p:txBody>
      </p:sp>
    </p:spTree>
    <p:extLst>
      <p:ext uri="{BB962C8B-B14F-4D97-AF65-F5344CB8AC3E}">
        <p14:creationId xmlns:p14="http://schemas.microsoft.com/office/powerpoint/2010/main" val="3532609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3B2584-7AD1-4D97-943E-C71186772695}" type="datetime1">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51FFB5-E92E-4527-B0BC-31365C297CC4}" type="slidenum">
              <a:rPr lang="en-US" smtClean="0"/>
              <a:t>‹#›</a:t>
            </a:fld>
            <a:endParaRPr lang="en-US"/>
          </a:p>
        </p:txBody>
      </p:sp>
    </p:spTree>
    <p:extLst>
      <p:ext uri="{BB962C8B-B14F-4D97-AF65-F5344CB8AC3E}">
        <p14:creationId xmlns:p14="http://schemas.microsoft.com/office/powerpoint/2010/main" val="358159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7BFB3A-35F0-4325-9EB3-B12DE412298B}" type="datetime1">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51FFB5-E92E-4527-B0BC-31365C297CC4}" type="slidenum">
              <a:rPr lang="en-US" smtClean="0"/>
              <a:t>‹#›</a:t>
            </a:fld>
            <a:endParaRPr lang="en-US"/>
          </a:p>
        </p:txBody>
      </p:sp>
    </p:spTree>
    <p:extLst>
      <p:ext uri="{BB962C8B-B14F-4D97-AF65-F5344CB8AC3E}">
        <p14:creationId xmlns:p14="http://schemas.microsoft.com/office/powerpoint/2010/main" val="134920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E87877-7574-4556-9DA6-24B6C237A9EC}" type="datetime1">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51FFB5-E92E-4527-B0BC-31365C297CC4}" type="slidenum">
              <a:rPr lang="en-US" smtClean="0"/>
              <a:t>‹#›</a:t>
            </a:fld>
            <a:endParaRPr lang="en-US"/>
          </a:p>
        </p:txBody>
      </p:sp>
    </p:spTree>
    <p:extLst>
      <p:ext uri="{BB962C8B-B14F-4D97-AF65-F5344CB8AC3E}">
        <p14:creationId xmlns:p14="http://schemas.microsoft.com/office/powerpoint/2010/main" val="544874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3BF933-4F7A-4249-9262-C81B157B7B93}" type="datetime1">
              <a:rPr lang="en-US" smtClean="0"/>
              <a:t>7/2/2018</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051FFB5-E92E-4527-B0BC-31365C297CC4}" type="slidenum">
              <a:rPr lang="en-US" smtClean="0"/>
              <a:t>‹#›</a:t>
            </a:fld>
            <a:endParaRPr lang="en-US"/>
          </a:p>
        </p:txBody>
      </p:sp>
    </p:spTree>
    <p:extLst>
      <p:ext uri="{BB962C8B-B14F-4D97-AF65-F5344CB8AC3E}">
        <p14:creationId xmlns:p14="http://schemas.microsoft.com/office/powerpoint/2010/main" val="289551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DC3BEB-FAF4-462F-A36C-DB8100AB93F1}" type="datetime1">
              <a:rPr lang="en-US" smtClean="0"/>
              <a:t>7/2/2018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051FFB5-E92E-4527-B0BC-31365C297CC4}" type="slidenum">
              <a:rPr lang="en-US" smtClean="0"/>
              <a:t>‹#›</a:t>
            </a:fld>
            <a:endParaRPr lang="en-US"/>
          </a:p>
        </p:txBody>
      </p:sp>
    </p:spTree>
    <p:extLst>
      <p:ext uri="{BB962C8B-B14F-4D97-AF65-F5344CB8AC3E}">
        <p14:creationId xmlns:p14="http://schemas.microsoft.com/office/powerpoint/2010/main" val="372206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F649A9-4F3F-4875-8451-CFEA1A6CA6EA}" type="datetime1">
              <a:rPr lang="en-US" smtClean="0"/>
              <a:t>7/2/2018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051FFB5-E92E-4527-B0BC-31365C297CC4}" type="slidenum">
              <a:rPr lang="en-US" smtClean="0"/>
              <a:t>‹#›</a:t>
            </a:fld>
            <a:endParaRPr lang="en-US"/>
          </a:p>
        </p:txBody>
      </p:sp>
    </p:spTree>
    <p:extLst>
      <p:ext uri="{BB962C8B-B14F-4D97-AF65-F5344CB8AC3E}">
        <p14:creationId xmlns:p14="http://schemas.microsoft.com/office/powerpoint/2010/main" val="356662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9C39C-C6DE-4172-B4A7-CEB58A513B9B}" type="datetime1">
              <a:rPr lang="en-US" smtClean="0"/>
              <a:t>7/2/2018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051FFB5-E92E-4527-B0BC-31365C297CC4}" type="slidenum">
              <a:rPr lang="en-US" smtClean="0"/>
              <a:t>‹#›</a:t>
            </a:fld>
            <a:endParaRPr lang="en-US"/>
          </a:p>
        </p:txBody>
      </p:sp>
    </p:spTree>
    <p:extLst>
      <p:ext uri="{BB962C8B-B14F-4D97-AF65-F5344CB8AC3E}">
        <p14:creationId xmlns:p14="http://schemas.microsoft.com/office/powerpoint/2010/main" val="3796149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7A26E2-0F92-4AD0-A1AA-A82EECB5DAD1}" type="datetime1">
              <a:rPr lang="en-US" smtClean="0"/>
              <a:t>7/2/2018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051FFB5-E92E-4527-B0BC-31365C297CC4}" type="slidenum">
              <a:rPr lang="en-US" smtClean="0"/>
              <a:t>‹#›</a:t>
            </a:fld>
            <a:endParaRPr lang="en-US"/>
          </a:p>
        </p:txBody>
      </p:sp>
    </p:spTree>
    <p:extLst>
      <p:ext uri="{BB962C8B-B14F-4D97-AF65-F5344CB8AC3E}">
        <p14:creationId xmlns:p14="http://schemas.microsoft.com/office/powerpoint/2010/main" val="146267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BD073D-E466-484F-8F4A-A5CB996C23F5}" type="datetime1">
              <a:rPr lang="en-US" smtClean="0"/>
              <a:t>7/2/2018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51FFB5-E92E-4527-B0BC-31365C297CC4}" type="slidenum">
              <a:rPr lang="en-US" smtClean="0"/>
              <a:t>‹#›</a:t>
            </a:fld>
            <a:endParaRPr lang="en-US"/>
          </a:p>
        </p:txBody>
      </p:sp>
    </p:spTree>
    <p:extLst>
      <p:ext uri="{BB962C8B-B14F-4D97-AF65-F5344CB8AC3E}">
        <p14:creationId xmlns:p14="http://schemas.microsoft.com/office/powerpoint/2010/main" val="3153723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6627571-7C72-4ABD-93AD-9D6975C12412}" type="datetime1">
              <a:rPr lang="en-US" smtClean="0"/>
              <a:t>7/2/2018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051FFB5-E92E-4527-B0BC-31365C297CC4}" type="slidenum">
              <a:rPr lang="en-US" smtClean="0"/>
              <a:t>‹#›</a:t>
            </a:fld>
            <a:endParaRPr lang="en-US"/>
          </a:p>
        </p:txBody>
      </p:sp>
    </p:spTree>
    <p:extLst>
      <p:ext uri="{BB962C8B-B14F-4D97-AF65-F5344CB8AC3E}">
        <p14:creationId xmlns:p14="http://schemas.microsoft.com/office/powerpoint/2010/main" val="242699727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hf hdr="0" ftr="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8611" y="682580"/>
            <a:ext cx="8915399" cy="1554443"/>
          </a:xfrm>
        </p:spPr>
        <p:txBody>
          <a:bodyPr/>
          <a:lstStyle/>
          <a:p>
            <a:r>
              <a:rPr lang="en-US" sz="6000" b="1" dirty="0" smtClean="0">
                <a:solidFill>
                  <a:schemeClr val="accent2">
                    <a:lumMod val="50000"/>
                  </a:schemeClr>
                </a:solidFill>
                <a:effectLst>
                  <a:outerShdw blurRad="38100" dist="38100" dir="2700000" algn="tl">
                    <a:srgbClr val="000000">
                      <a:alpha val="43137"/>
                    </a:srgbClr>
                  </a:outerShdw>
                </a:effectLst>
              </a:rPr>
              <a:t>IPV 6 </a:t>
            </a:r>
            <a:r>
              <a:rPr lang="en-US" sz="3200" dirty="0" smtClean="0">
                <a:solidFill>
                  <a:srgbClr val="002060"/>
                </a:solidFill>
              </a:rPr>
              <a:t>(Internet protocol version 6)</a:t>
            </a:r>
            <a:endParaRPr lang="en-US" dirty="0"/>
          </a:p>
        </p:txBody>
      </p:sp>
      <p:sp>
        <p:nvSpPr>
          <p:cNvPr id="3" name="Subtitle 2"/>
          <p:cNvSpPr>
            <a:spLocks noGrp="1"/>
          </p:cNvSpPr>
          <p:nvPr>
            <p:ph type="subTitle" idx="1"/>
          </p:nvPr>
        </p:nvSpPr>
        <p:spPr>
          <a:xfrm>
            <a:off x="4958366" y="3928056"/>
            <a:ext cx="7357616" cy="2498502"/>
          </a:xfrm>
        </p:spPr>
        <p:txBody>
          <a:bodyPr>
            <a:normAutofit/>
          </a:bodyPr>
          <a:lstStyle/>
          <a:p>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Md. Foysal Mahmud.</a:t>
            </a:r>
          </a:p>
          <a:p>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Roll: 14CSE028</a:t>
            </a:r>
          </a:p>
          <a:p>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Department of Computer Science &amp; Engineering,</a:t>
            </a:r>
          </a:p>
          <a:p>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University of Barisal.</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090A625-AF2D-467A-B3F6-7D54A07DBF82}" type="datetime1">
              <a:rPr lang="en-US" smtClean="0"/>
              <a:t>7/2/2018</a:t>
            </a:fld>
            <a:endParaRPr lang="en-US"/>
          </a:p>
        </p:txBody>
      </p:sp>
      <p:sp>
        <p:nvSpPr>
          <p:cNvPr id="5" name="Slide Number Placeholder 4"/>
          <p:cNvSpPr>
            <a:spLocks noGrp="1"/>
          </p:cNvSpPr>
          <p:nvPr>
            <p:ph type="sldNum" sz="quarter" idx="12"/>
          </p:nvPr>
        </p:nvSpPr>
        <p:spPr/>
        <p:txBody>
          <a:bodyPr/>
          <a:lstStyle/>
          <a:p>
            <a:fld id="{4051FFB5-E92E-4527-B0BC-31365C297CC4}" type="slidenum">
              <a:rPr lang="en-US" smtClean="0"/>
              <a:t>1</a:t>
            </a:fld>
            <a:endParaRPr lang="en-US"/>
          </a:p>
        </p:txBody>
      </p:sp>
    </p:spTree>
    <p:extLst>
      <p:ext uri="{BB962C8B-B14F-4D97-AF65-F5344CB8AC3E}">
        <p14:creationId xmlns:p14="http://schemas.microsoft.com/office/powerpoint/2010/main" val="2020569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895" y="647153"/>
            <a:ext cx="8911687" cy="1011507"/>
          </a:xfrm>
        </p:spPr>
        <p:txBody>
          <a:bodyPr>
            <a:normAutofit/>
          </a:bodyPr>
          <a:lstStyle/>
          <a:p>
            <a:r>
              <a:rPr lang="en-US" sz="4400" b="1" dirty="0" smtClean="0">
                <a:solidFill>
                  <a:srgbClr val="002060"/>
                </a:solidFill>
                <a:effectLst>
                  <a:outerShdw blurRad="38100" dist="38100" dir="2700000" algn="tl">
                    <a:srgbClr val="000000">
                      <a:alpha val="43137"/>
                    </a:srgbClr>
                  </a:outerShdw>
                </a:effectLst>
              </a:rPr>
              <a:t>IPv6 Packet Format:</a:t>
            </a:r>
            <a:endParaRPr lang="en-US" sz="4400" b="1" dirty="0">
              <a:solidFill>
                <a:srgbClr val="002060"/>
              </a:solidFill>
              <a:effectLst>
                <a:outerShdw blurRad="38100" dist="38100" dir="2700000" algn="tl">
                  <a:srgbClr val="000000">
                    <a:alpha val="43137"/>
                  </a:srgbClr>
                </a:outerShdw>
              </a:effectLst>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1895" y="1820815"/>
            <a:ext cx="7439717" cy="4494820"/>
          </a:xfrm>
        </p:spPr>
      </p:pic>
      <p:sp>
        <p:nvSpPr>
          <p:cNvPr id="4" name="Date Placeholder 3"/>
          <p:cNvSpPr>
            <a:spLocks noGrp="1"/>
          </p:cNvSpPr>
          <p:nvPr>
            <p:ph type="dt" sz="half" idx="10"/>
          </p:nvPr>
        </p:nvSpPr>
        <p:spPr/>
        <p:txBody>
          <a:bodyPr/>
          <a:lstStyle/>
          <a:p>
            <a:fld id="{8A7BFB3A-35F0-4325-9EB3-B12DE412298B}" type="datetime1">
              <a:rPr lang="en-US" smtClean="0"/>
              <a:t>7/2/2018</a:t>
            </a:fld>
            <a:endParaRPr lang="en-US"/>
          </a:p>
        </p:txBody>
      </p:sp>
      <p:sp>
        <p:nvSpPr>
          <p:cNvPr id="5" name="Slide Number Placeholder 4"/>
          <p:cNvSpPr>
            <a:spLocks noGrp="1"/>
          </p:cNvSpPr>
          <p:nvPr>
            <p:ph type="sldNum" sz="quarter" idx="12"/>
          </p:nvPr>
        </p:nvSpPr>
        <p:spPr/>
        <p:txBody>
          <a:bodyPr/>
          <a:lstStyle/>
          <a:p>
            <a:fld id="{4051FFB5-E92E-4527-B0BC-31365C297CC4}" type="slidenum">
              <a:rPr lang="en-US" smtClean="0"/>
              <a:t>10</a:t>
            </a:fld>
            <a:endParaRPr lang="en-US"/>
          </a:p>
        </p:txBody>
      </p:sp>
    </p:spTree>
    <p:extLst>
      <p:ext uri="{BB962C8B-B14F-4D97-AF65-F5344CB8AC3E}">
        <p14:creationId xmlns:p14="http://schemas.microsoft.com/office/powerpoint/2010/main" val="2092262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11507"/>
          </a:xfrm>
        </p:spPr>
        <p:txBody>
          <a:bodyPr>
            <a:normAutofit/>
          </a:bodyPr>
          <a:lstStyle/>
          <a:p>
            <a:r>
              <a:rPr lang="en-US" sz="4400" b="1" dirty="0" smtClean="0">
                <a:solidFill>
                  <a:srgbClr val="002060"/>
                </a:solidFill>
                <a:effectLst>
                  <a:outerShdw blurRad="38100" dist="38100" dir="2700000" algn="tl">
                    <a:srgbClr val="000000">
                      <a:alpha val="43137"/>
                    </a:srgbClr>
                  </a:outerShdw>
                </a:effectLst>
              </a:rPr>
              <a:t>Changes in IPv6:</a:t>
            </a:r>
            <a:endParaRPr lang="en-US" sz="44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92925" y="1899635"/>
            <a:ext cx="9307154" cy="4906850"/>
          </a:xfrm>
        </p:spPr>
        <p:txBody>
          <a:bodyPr>
            <a:normAutofit/>
          </a:bodyPr>
          <a:lstStyle/>
          <a:p>
            <a:pPr algn="just"/>
            <a:r>
              <a:rPr lang="en-US" sz="2800" dirty="0" smtClean="0">
                <a:solidFill>
                  <a:srgbClr val="0070C0"/>
                </a:solidFill>
                <a:latin typeface="Comic Sans MS" panose="030F0702030302020204" pitchFamily="66" charset="0"/>
                <a:cs typeface="Times New Roman" panose="02020603050405020304" pitchFamily="18" charset="0"/>
              </a:rPr>
              <a:t>Larger address space</a:t>
            </a:r>
          </a:p>
          <a:p>
            <a:pPr algn="just"/>
            <a:r>
              <a:rPr lang="en-US" sz="2800" dirty="0" smtClean="0">
                <a:solidFill>
                  <a:srgbClr val="0070C0"/>
                </a:solidFill>
                <a:latin typeface="Comic Sans MS" panose="030F0702030302020204" pitchFamily="66" charset="0"/>
                <a:cs typeface="Times New Roman" panose="02020603050405020304" pitchFamily="18" charset="0"/>
              </a:rPr>
              <a:t>Better Header format</a:t>
            </a:r>
          </a:p>
          <a:p>
            <a:pPr algn="just"/>
            <a:r>
              <a:rPr lang="en-US" sz="2800" dirty="0" smtClean="0">
                <a:solidFill>
                  <a:srgbClr val="0070C0"/>
                </a:solidFill>
                <a:latin typeface="Comic Sans MS" panose="030F0702030302020204" pitchFamily="66" charset="0"/>
                <a:cs typeface="Times New Roman" panose="02020603050405020304" pitchFamily="18" charset="0"/>
              </a:rPr>
              <a:t>New option</a:t>
            </a:r>
          </a:p>
          <a:p>
            <a:pPr algn="just"/>
            <a:r>
              <a:rPr lang="en-US" sz="2800" dirty="0" smtClean="0">
                <a:solidFill>
                  <a:srgbClr val="0070C0"/>
                </a:solidFill>
                <a:latin typeface="Comic Sans MS" panose="030F0702030302020204" pitchFamily="66" charset="0"/>
                <a:cs typeface="Times New Roman" panose="02020603050405020304" pitchFamily="18" charset="0"/>
              </a:rPr>
              <a:t>Allowance for extension</a:t>
            </a:r>
          </a:p>
          <a:p>
            <a:pPr algn="just"/>
            <a:r>
              <a:rPr lang="en-US" sz="2800" dirty="0" smtClean="0">
                <a:solidFill>
                  <a:srgbClr val="0070C0"/>
                </a:solidFill>
                <a:latin typeface="Comic Sans MS" panose="030F0702030302020204" pitchFamily="66" charset="0"/>
                <a:cs typeface="Times New Roman" panose="02020603050405020304" pitchFamily="18" charset="0"/>
              </a:rPr>
              <a:t>Support for Resource Allocation</a:t>
            </a:r>
          </a:p>
          <a:p>
            <a:pPr algn="just"/>
            <a:r>
              <a:rPr lang="en-US" sz="2800" dirty="0" smtClean="0">
                <a:solidFill>
                  <a:srgbClr val="0070C0"/>
                </a:solidFill>
                <a:latin typeface="Comic Sans MS" panose="030F0702030302020204" pitchFamily="66" charset="0"/>
                <a:cs typeface="Times New Roman" panose="02020603050405020304" pitchFamily="18" charset="0"/>
              </a:rPr>
              <a:t>Support for More security</a:t>
            </a:r>
          </a:p>
        </p:txBody>
      </p:sp>
      <p:sp>
        <p:nvSpPr>
          <p:cNvPr id="4" name="Date Placeholder 3"/>
          <p:cNvSpPr>
            <a:spLocks noGrp="1"/>
          </p:cNvSpPr>
          <p:nvPr>
            <p:ph type="dt" sz="half" idx="10"/>
          </p:nvPr>
        </p:nvSpPr>
        <p:spPr/>
        <p:txBody>
          <a:bodyPr/>
          <a:lstStyle/>
          <a:p>
            <a:fld id="{8A7BFB3A-35F0-4325-9EB3-B12DE412298B}" type="datetime1">
              <a:rPr lang="en-US" smtClean="0"/>
              <a:t>7/2/2018</a:t>
            </a:fld>
            <a:endParaRPr lang="en-US"/>
          </a:p>
        </p:txBody>
      </p:sp>
      <p:sp>
        <p:nvSpPr>
          <p:cNvPr id="5" name="Slide Number Placeholder 4"/>
          <p:cNvSpPr>
            <a:spLocks noGrp="1"/>
          </p:cNvSpPr>
          <p:nvPr>
            <p:ph type="sldNum" sz="quarter" idx="12"/>
          </p:nvPr>
        </p:nvSpPr>
        <p:spPr/>
        <p:txBody>
          <a:bodyPr/>
          <a:lstStyle/>
          <a:p>
            <a:fld id="{4051FFB5-E92E-4527-B0BC-31365C297CC4}" type="slidenum">
              <a:rPr lang="en-US" smtClean="0"/>
              <a:t>11</a:t>
            </a:fld>
            <a:endParaRPr lang="en-US"/>
          </a:p>
        </p:txBody>
      </p:sp>
    </p:spTree>
    <p:extLst>
      <p:ext uri="{BB962C8B-B14F-4D97-AF65-F5344CB8AC3E}">
        <p14:creationId xmlns:p14="http://schemas.microsoft.com/office/powerpoint/2010/main" val="359314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11507"/>
          </a:xfrm>
        </p:spPr>
        <p:txBody>
          <a:bodyPr>
            <a:normAutofit/>
          </a:bodyPr>
          <a:lstStyle/>
          <a:p>
            <a:r>
              <a:rPr lang="en-US" sz="4400" b="1" dirty="0" smtClean="0">
                <a:solidFill>
                  <a:srgbClr val="002060"/>
                </a:solidFill>
                <a:effectLst>
                  <a:outerShdw blurRad="38100" dist="38100" dir="2700000" algn="tl">
                    <a:srgbClr val="000000">
                      <a:alpha val="43137"/>
                    </a:srgbClr>
                  </a:outerShdw>
                </a:effectLst>
              </a:rPr>
              <a:t>Transition from </a:t>
            </a:r>
            <a:r>
              <a:rPr lang="en-US" sz="4400" b="1" dirty="0" smtClean="0">
                <a:solidFill>
                  <a:srgbClr val="0070C0"/>
                </a:solidFill>
                <a:effectLst>
                  <a:outerShdw blurRad="38100" dist="38100" dir="2700000" algn="tl">
                    <a:srgbClr val="000000">
                      <a:alpha val="43137"/>
                    </a:srgbClr>
                  </a:outerShdw>
                </a:effectLst>
              </a:rPr>
              <a:t>IPv4</a:t>
            </a:r>
            <a:r>
              <a:rPr lang="en-US" sz="4400" b="1" dirty="0" smtClean="0">
                <a:solidFill>
                  <a:srgbClr val="002060"/>
                </a:solidFill>
                <a:effectLst>
                  <a:outerShdw blurRad="38100" dist="38100" dir="2700000" algn="tl">
                    <a:srgbClr val="000000">
                      <a:alpha val="43137"/>
                    </a:srgbClr>
                  </a:outerShdw>
                </a:effectLst>
              </a:rPr>
              <a:t> to IPv6:</a:t>
            </a:r>
            <a:endParaRPr lang="en-US" sz="44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92925" y="1738649"/>
            <a:ext cx="9307154" cy="4906850"/>
          </a:xfrm>
        </p:spPr>
        <p:txBody>
          <a:bodyPr>
            <a:normAutofit/>
          </a:bodyPr>
          <a:lstStyle/>
          <a:p>
            <a:pPr marL="0" indent="0" algn="just">
              <a:buNone/>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Complete transition from IPv4 to IPv6 might not be possible because IPv6 is not backward compatible. This results in a situation where either a site is on IPv6 or it is not. It is unlike implementation of other new technologies where the newer one is backward compatible so the older system can still work with the newer version without any additional changes.</a:t>
            </a:r>
          </a:p>
          <a:p>
            <a:pPr marL="0" indent="0" algn="just">
              <a:buNone/>
            </a:pPr>
            <a:endPar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To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overcome this short-coming, we have a few technologies that can be used to ensure slow and smooth transition from IPv4 to IPv6.</a:t>
            </a:r>
          </a:p>
          <a:p>
            <a:pPr marL="0" indent="0" algn="just">
              <a:buNone/>
            </a:pPr>
            <a:endPar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A7BFB3A-35F0-4325-9EB3-B12DE412298B}" type="datetime1">
              <a:rPr lang="en-US" smtClean="0"/>
              <a:t>7/2/2018</a:t>
            </a:fld>
            <a:endParaRPr lang="en-US"/>
          </a:p>
        </p:txBody>
      </p:sp>
      <p:sp>
        <p:nvSpPr>
          <p:cNvPr id="5" name="Slide Number Placeholder 4"/>
          <p:cNvSpPr>
            <a:spLocks noGrp="1"/>
          </p:cNvSpPr>
          <p:nvPr>
            <p:ph type="sldNum" sz="quarter" idx="12"/>
          </p:nvPr>
        </p:nvSpPr>
        <p:spPr/>
        <p:txBody>
          <a:bodyPr/>
          <a:lstStyle/>
          <a:p>
            <a:fld id="{4051FFB5-E92E-4527-B0BC-31365C297CC4}" type="slidenum">
              <a:rPr lang="en-US" smtClean="0"/>
              <a:t>12</a:t>
            </a:fld>
            <a:endParaRPr lang="en-US"/>
          </a:p>
        </p:txBody>
      </p:sp>
    </p:spTree>
    <p:extLst>
      <p:ext uri="{BB962C8B-B14F-4D97-AF65-F5344CB8AC3E}">
        <p14:creationId xmlns:p14="http://schemas.microsoft.com/office/powerpoint/2010/main" val="494712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8226" y="710509"/>
            <a:ext cx="8911687" cy="1011507"/>
          </a:xfrm>
        </p:spPr>
        <p:txBody>
          <a:bodyPr>
            <a:normAutofit/>
          </a:bodyPr>
          <a:lstStyle/>
          <a:p>
            <a:r>
              <a:rPr lang="en-US" sz="4400" b="1" dirty="0" smtClean="0">
                <a:solidFill>
                  <a:srgbClr val="002060"/>
                </a:solidFill>
                <a:effectLst>
                  <a:outerShdw blurRad="38100" dist="38100" dir="2700000" algn="tl">
                    <a:srgbClr val="000000">
                      <a:alpha val="43137"/>
                    </a:srgbClr>
                  </a:outerShdw>
                </a:effectLst>
              </a:rPr>
              <a:t>Transition from </a:t>
            </a:r>
            <a:r>
              <a:rPr lang="en-US" sz="4400" b="1" dirty="0" smtClean="0">
                <a:solidFill>
                  <a:srgbClr val="0070C0"/>
                </a:solidFill>
                <a:effectLst>
                  <a:outerShdw blurRad="38100" dist="38100" dir="2700000" algn="tl">
                    <a:srgbClr val="000000">
                      <a:alpha val="43137"/>
                    </a:srgbClr>
                  </a:outerShdw>
                </a:effectLst>
              </a:rPr>
              <a:t>IPv4</a:t>
            </a:r>
            <a:r>
              <a:rPr lang="en-US" sz="4400" b="1" dirty="0" smtClean="0">
                <a:solidFill>
                  <a:srgbClr val="002060"/>
                </a:solidFill>
                <a:effectLst>
                  <a:outerShdw blurRad="38100" dist="38100" dir="2700000" algn="tl">
                    <a:srgbClr val="000000">
                      <a:alpha val="43137"/>
                    </a:srgbClr>
                  </a:outerShdw>
                </a:effectLst>
              </a:rPr>
              <a:t> to IPv6:</a:t>
            </a:r>
            <a:endParaRPr lang="en-US" sz="44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92925" y="1152907"/>
            <a:ext cx="9307154" cy="5492592"/>
          </a:xfrm>
        </p:spPr>
        <p:txBody>
          <a:bodyPr>
            <a:normAutofit/>
          </a:bodyPr>
          <a:lstStyle/>
          <a:p>
            <a:pPr marL="0" indent="0" algn="just">
              <a:buNone/>
            </a:pPr>
            <a:endParaRPr lang="en-US" sz="32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r>
              <a:rPr lang="en-US" sz="3200" b="1" dirty="0" smtClean="0">
                <a:solidFill>
                  <a:schemeClr val="tx1">
                    <a:lumMod val="95000"/>
                    <a:lumOff val="5000"/>
                  </a:schemeClr>
                </a:solidFill>
                <a:latin typeface="Times New Roman" panose="02020603050405020304" pitchFamily="18" charset="0"/>
                <a:cs typeface="Times New Roman" panose="02020603050405020304" pitchFamily="18" charset="0"/>
              </a:rPr>
              <a:t>Dual </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Stack </a:t>
            </a:r>
            <a:r>
              <a:rPr lang="en-US" sz="3200" b="1" dirty="0" smtClean="0">
                <a:solidFill>
                  <a:schemeClr val="tx1">
                    <a:lumMod val="95000"/>
                    <a:lumOff val="5000"/>
                  </a:schemeClr>
                </a:solidFill>
                <a:latin typeface="Times New Roman" panose="02020603050405020304" pitchFamily="18" charset="0"/>
                <a:cs typeface="Times New Roman" panose="02020603050405020304" pitchFamily="18" charset="0"/>
              </a:rPr>
              <a:t>Routers:</a:t>
            </a:r>
          </a:p>
          <a:p>
            <a:pPr marL="0" indent="0" algn="just">
              <a:buNone/>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 router can be installed with both IPv4 and IPv6 addresses configured on its interfaces pointing to the network of relevant IP scheme.</a:t>
            </a:r>
          </a:p>
          <a:p>
            <a:pPr marL="0" indent="0" algn="just">
              <a:buNone/>
            </a:pPr>
            <a:endPar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A7BFB3A-35F0-4325-9EB3-B12DE412298B}" type="datetime1">
              <a:rPr lang="en-US" smtClean="0"/>
              <a:t>7/2/2018</a:t>
            </a:fld>
            <a:endParaRPr lang="en-US"/>
          </a:p>
        </p:txBody>
      </p:sp>
      <p:sp>
        <p:nvSpPr>
          <p:cNvPr id="5" name="Slide Number Placeholder 4"/>
          <p:cNvSpPr>
            <a:spLocks noGrp="1"/>
          </p:cNvSpPr>
          <p:nvPr>
            <p:ph type="sldNum" sz="quarter" idx="12"/>
          </p:nvPr>
        </p:nvSpPr>
        <p:spPr/>
        <p:txBody>
          <a:bodyPr/>
          <a:lstStyle/>
          <a:p>
            <a:fld id="{4051FFB5-E92E-4527-B0BC-31365C297CC4}" type="slidenum">
              <a:rPr lang="en-US" smtClean="0"/>
              <a:t>13</a:t>
            </a:fld>
            <a:endParaRPr lang="en-US"/>
          </a:p>
        </p:txBody>
      </p:sp>
    </p:spTree>
    <p:extLst>
      <p:ext uri="{BB962C8B-B14F-4D97-AF65-F5344CB8AC3E}">
        <p14:creationId xmlns:p14="http://schemas.microsoft.com/office/powerpoint/2010/main" val="464412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567479" y="2820472"/>
            <a:ext cx="8915400" cy="5872586"/>
          </a:xfrm>
        </p:spPr>
        <p:txBody>
          <a:bodyPr/>
          <a:lstStyle/>
          <a:p>
            <a:pPr marL="0" indent="0">
              <a:buNone/>
            </a:pPr>
            <a:endPar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In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the above diagram, a server having IPv4 as well as IPv6 address configured for it can now speak with all the hosts on both the IPv4 as well as the IPv6 networks with the help of a Dual Stack Router. The Dual Stack Router, can communicate with both the networks. It provides a medium for the hosts to access a server without changing their respective IP versions.</a:t>
            </a:r>
          </a:p>
          <a:p>
            <a:pPr marL="0" indent="0">
              <a:buNone/>
            </a:pPr>
            <a:endParaRPr lang="en-US" dirty="0"/>
          </a:p>
        </p:txBody>
      </p:sp>
      <p:sp>
        <p:nvSpPr>
          <p:cNvPr id="4" name="Date Placeholder 3"/>
          <p:cNvSpPr>
            <a:spLocks noGrp="1"/>
          </p:cNvSpPr>
          <p:nvPr>
            <p:ph type="dt" sz="half" idx="10"/>
          </p:nvPr>
        </p:nvSpPr>
        <p:spPr/>
        <p:txBody>
          <a:bodyPr/>
          <a:lstStyle/>
          <a:p>
            <a:fld id="{8A7BFB3A-35F0-4325-9EB3-B12DE412298B}" type="datetime1">
              <a:rPr lang="en-US" smtClean="0"/>
              <a:t>7/2/2018</a:t>
            </a:fld>
            <a:endParaRPr lang="en-US"/>
          </a:p>
        </p:txBody>
      </p:sp>
      <p:sp>
        <p:nvSpPr>
          <p:cNvPr id="5" name="Slide Number Placeholder 4"/>
          <p:cNvSpPr>
            <a:spLocks noGrp="1"/>
          </p:cNvSpPr>
          <p:nvPr>
            <p:ph type="sldNum" sz="quarter" idx="12"/>
          </p:nvPr>
        </p:nvSpPr>
        <p:spPr/>
        <p:txBody>
          <a:bodyPr/>
          <a:lstStyle/>
          <a:p>
            <a:fld id="{4051FFB5-E92E-4527-B0BC-31365C297CC4}" type="slidenum">
              <a:rPr lang="en-US" smtClean="0"/>
              <a:t>14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687" y="541426"/>
            <a:ext cx="6485071" cy="2727148"/>
          </a:xfrm>
          <a:prstGeom prst="rect">
            <a:avLst/>
          </a:prstGeom>
        </p:spPr>
      </p:pic>
    </p:spTree>
    <p:extLst>
      <p:ext uri="{BB962C8B-B14F-4D97-AF65-F5344CB8AC3E}">
        <p14:creationId xmlns:p14="http://schemas.microsoft.com/office/powerpoint/2010/main" val="2972923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8226" y="710509"/>
            <a:ext cx="8911687" cy="1011507"/>
          </a:xfrm>
        </p:spPr>
        <p:txBody>
          <a:bodyPr>
            <a:normAutofit/>
          </a:bodyPr>
          <a:lstStyle/>
          <a:p>
            <a:r>
              <a:rPr lang="en-US" sz="4400" b="1" dirty="0" smtClean="0">
                <a:solidFill>
                  <a:srgbClr val="002060"/>
                </a:solidFill>
                <a:effectLst>
                  <a:outerShdw blurRad="38100" dist="38100" dir="2700000" algn="tl">
                    <a:srgbClr val="000000">
                      <a:alpha val="43137"/>
                    </a:srgbClr>
                  </a:outerShdw>
                </a:effectLst>
              </a:rPr>
              <a:t>Transition from </a:t>
            </a:r>
            <a:r>
              <a:rPr lang="en-US" sz="4400" b="1" dirty="0" smtClean="0">
                <a:solidFill>
                  <a:srgbClr val="0070C0"/>
                </a:solidFill>
                <a:effectLst>
                  <a:outerShdw blurRad="38100" dist="38100" dir="2700000" algn="tl">
                    <a:srgbClr val="000000">
                      <a:alpha val="43137"/>
                    </a:srgbClr>
                  </a:outerShdw>
                </a:effectLst>
              </a:rPr>
              <a:t>IPv4</a:t>
            </a:r>
            <a:r>
              <a:rPr lang="en-US" sz="4400" b="1" dirty="0" smtClean="0">
                <a:solidFill>
                  <a:srgbClr val="002060"/>
                </a:solidFill>
                <a:effectLst>
                  <a:outerShdw blurRad="38100" dist="38100" dir="2700000" algn="tl">
                    <a:srgbClr val="000000">
                      <a:alpha val="43137"/>
                    </a:srgbClr>
                  </a:outerShdw>
                </a:effectLst>
              </a:rPr>
              <a:t> to IPv6:</a:t>
            </a:r>
            <a:endParaRPr lang="en-US" sz="44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92925" y="1622737"/>
            <a:ext cx="9307154" cy="5022761"/>
          </a:xfrm>
        </p:spPr>
        <p:txBody>
          <a:bodyPr>
            <a:normAutofit lnSpcReduction="10000"/>
          </a:bodyPr>
          <a:lstStyle/>
          <a:p>
            <a:pPr marL="0" indent="0">
              <a:buNone/>
            </a:pPr>
            <a:r>
              <a:rPr lang="en-US" sz="3600" b="1" dirty="0" smtClean="0">
                <a:solidFill>
                  <a:schemeClr val="tx1">
                    <a:lumMod val="95000"/>
                    <a:lumOff val="5000"/>
                  </a:schemeClr>
                </a:solidFill>
                <a:latin typeface="Times New Roman" panose="02020603050405020304" pitchFamily="18" charset="0"/>
                <a:cs typeface="Times New Roman" panose="02020603050405020304" pitchFamily="18" charset="0"/>
              </a:rPr>
              <a:t>Tunneling:</a:t>
            </a:r>
            <a:endParaRPr lang="en-US" sz="3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 a scenario where different IP versions exist on intermediate path or transit networks, tunneling provides a better solution where user’s data can pass through a non-supported IP version</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above diagram depicts how two remote IPv4 networks can communicate via a Tunnel, where the transit network was on IPv6. Vice versa is also possible where the transit network is on IPv6 and the remote sites that intend to communicate are on IPv4.</a:t>
            </a:r>
            <a:endPar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A7BFB3A-35F0-4325-9EB3-B12DE412298B}" type="datetime1">
              <a:rPr lang="en-US" smtClean="0"/>
              <a:t>7/2/2018</a:t>
            </a:fld>
            <a:endParaRPr lang="en-US"/>
          </a:p>
        </p:txBody>
      </p:sp>
      <p:sp>
        <p:nvSpPr>
          <p:cNvPr id="5" name="Slide Number Placeholder 4"/>
          <p:cNvSpPr>
            <a:spLocks noGrp="1"/>
          </p:cNvSpPr>
          <p:nvPr>
            <p:ph type="sldNum" sz="quarter" idx="12"/>
          </p:nvPr>
        </p:nvSpPr>
        <p:spPr/>
        <p:txBody>
          <a:bodyPr/>
          <a:lstStyle/>
          <a:p>
            <a:fld id="{4051FFB5-E92E-4527-B0BC-31365C297CC4}" type="slidenum">
              <a:rPr lang="en-US" smtClean="0"/>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6272" y="3472934"/>
            <a:ext cx="7028646" cy="1322366"/>
          </a:xfrm>
          <a:prstGeom prst="rect">
            <a:avLst/>
          </a:prstGeom>
        </p:spPr>
      </p:pic>
    </p:spTree>
    <p:extLst>
      <p:ext uri="{BB962C8B-B14F-4D97-AF65-F5344CB8AC3E}">
        <p14:creationId xmlns:p14="http://schemas.microsoft.com/office/powerpoint/2010/main" val="3011563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8226" y="710509"/>
            <a:ext cx="8911687" cy="1011507"/>
          </a:xfrm>
        </p:spPr>
        <p:txBody>
          <a:bodyPr>
            <a:normAutofit/>
          </a:bodyPr>
          <a:lstStyle/>
          <a:p>
            <a:r>
              <a:rPr lang="en-US" sz="4400" b="1" dirty="0" smtClean="0">
                <a:solidFill>
                  <a:srgbClr val="002060"/>
                </a:solidFill>
                <a:effectLst>
                  <a:outerShdw blurRad="38100" dist="38100" dir="2700000" algn="tl">
                    <a:srgbClr val="000000">
                      <a:alpha val="43137"/>
                    </a:srgbClr>
                  </a:outerShdw>
                </a:effectLst>
              </a:rPr>
              <a:t>Transition from </a:t>
            </a:r>
            <a:r>
              <a:rPr lang="en-US" sz="4400" b="1" dirty="0" smtClean="0">
                <a:solidFill>
                  <a:srgbClr val="0070C0"/>
                </a:solidFill>
                <a:effectLst>
                  <a:outerShdw blurRad="38100" dist="38100" dir="2700000" algn="tl">
                    <a:srgbClr val="000000">
                      <a:alpha val="43137"/>
                    </a:srgbClr>
                  </a:outerShdw>
                </a:effectLst>
              </a:rPr>
              <a:t>IPv4</a:t>
            </a:r>
            <a:r>
              <a:rPr lang="en-US" sz="4400" b="1" dirty="0" smtClean="0">
                <a:solidFill>
                  <a:srgbClr val="002060"/>
                </a:solidFill>
                <a:effectLst>
                  <a:outerShdw blurRad="38100" dist="38100" dir="2700000" algn="tl">
                    <a:srgbClr val="000000">
                      <a:alpha val="43137"/>
                    </a:srgbClr>
                  </a:outerShdw>
                </a:effectLst>
              </a:rPr>
              <a:t> to IPv6:</a:t>
            </a:r>
            <a:endParaRPr lang="en-US" sz="44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92925" y="1622737"/>
            <a:ext cx="9307154" cy="5022761"/>
          </a:xfrm>
        </p:spPr>
        <p:txBody>
          <a:bodyPr>
            <a:normAutofit/>
          </a:bodyPr>
          <a:lstStyle/>
          <a:p>
            <a:pPr marL="0" indent="0">
              <a:buNone/>
            </a:pPr>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NAT Protocol Translation:</a:t>
            </a:r>
            <a:endParaRPr lang="en-US" sz="36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This is another important method of transition to IPv6 by means of a NAT-PT (Network Address Translation – Protocol Translation) enabled device. With the help of a NAT-PT device, actual can take place happens between IPv4 and IPv6 packets and vice versa. See the diagram below:</a:t>
            </a:r>
            <a:endPar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A7BFB3A-35F0-4325-9EB3-B12DE412298B}" type="datetime1">
              <a:rPr lang="en-US" smtClean="0"/>
              <a:t>7/2/2018</a:t>
            </a:fld>
            <a:endParaRPr lang="en-US"/>
          </a:p>
        </p:txBody>
      </p:sp>
      <p:sp>
        <p:nvSpPr>
          <p:cNvPr id="5" name="Slide Number Placeholder 4"/>
          <p:cNvSpPr>
            <a:spLocks noGrp="1"/>
          </p:cNvSpPr>
          <p:nvPr>
            <p:ph type="sldNum" sz="quarter" idx="12"/>
          </p:nvPr>
        </p:nvSpPr>
        <p:spPr/>
        <p:txBody>
          <a:bodyPr/>
          <a:lstStyle/>
          <a:p>
            <a:fld id="{4051FFB5-E92E-4527-B0BC-31365C297CC4}" type="slidenum">
              <a:rPr lang="en-US" smtClean="0"/>
              <a:t>16</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6090" y="4134117"/>
            <a:ext cx="5293217" cy="2198552"/>
          </a:xfrm>
          <a:prstGeom prst="rect">
            <a:avLst/>
          </a:prstGeom>
        </p:spPr>
      </p:pic>
    </p:spTree>
    <p:extLst>
      <p:ext uri="{BB962C8B-B14F-4D97-AF65-F5344CB8AC3E}">
        <p14:creationId xmlns:p14="http://schemas.microsoft.com/office/powerpoint/2010/main" val="813283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743758" y="1264555"/>
            <a:ext cx="8915400" cy="3777622"/>
          </a:xfrm>
        </p:spPr>
        <p:txBody>
          <a:bodyPr>
            <a:noAutofit/>
          </a:bodyPr>
          <a:lstStyle/>
          <a:p>
            <a:pPr marL="0" indent="0" algn="just">
              <a:buNone/>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 host with IPv4 address sends a request to an IPv6 enabled server on Internet that does not understand IPv4 address. In this scenario, the NAT-PT device can help them communicate. When the IPv4 host sends a request packet to the IPv6 server, the NAT-PT device/router strips down the IPv4 packet, removes IPv4 header, and adds IPv6 header and passes it through the Internet. When a response from the IPv6 server comes for the IPv4 host, the router does vice versa.</a:t>
            </a:r>
          </a:p>
        </p:txBody>
      </p:sp>
      <p:sp>
        <p:nvSpPr>
          <p:cNvPr id="4" name="Date Placeholder 3"/>
          <p:cNvSpPr>
            <a:spLocks noGrp="1"/>
          </p:cNvSpPr>
          <p:nvPr>
            <p:ph type="dt" sz="half" idx="10"/>
          </p:nvPr>
        </p:nvSpPr>
        <p:spPr/>
        <p:txBody>
          <a:bodyPr/>
          <a:lstStyle/>
          <a:p>
            <a:fld id="{8A7BFB3A-35F0-4325-9EB3-B12DE412298B}" type="datetime1">
              <a:rPr lang="en-US" smtClean="0"/>
              <a:t>7/2/2018</a:t>
            </a:fld>
            <a:endParaRPr lang="en-US"/>
          </a:p>
        </p:txBody>
      </p:sp>
      <p:sp>
        <p:nvSpPr>
          <p:cNvPr id="5" name="Slide Number Placeholder 4"/>
          <p:cNvSpPr>
            <a:spLocks noGrp="1"/>
          </p:cNvSpPr>
          <p:nvPr>
            <p:ph type="sldNum" sz="quarter" idx="12"/>
          </p:nvPr>
        </p:nvSpPr>
        <p:spPr/>
        <p:txBody>
          <a:bodyPr/>
          <a:lstStyle/>
          <a:p>
            <a:fld id="{4051FFB5-E92E-4527-B0BC-31365C297CC4}" type="slidenum">
              <a:rPr lang="en-US" smtClean="0"/>
              <a:t>17</a:t>
            </a:fld>
            <a:endParaRPr lang="en-US"/>
          </a:p>
        </p:txBody>
      </p:sp>
    </p:spTree>
    <p:extLst>
      <p:ext uri="{BB962C8B-B14F-4D97-AF65-F5344CB8AC3E}">
        <p14:creationId xmlns:p14="http://schemas.microsoft.com/office/powerpoint/2010/main" val="3371336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341090"/>
          </a:xfrm>
        </p:spPr>
        <p:txBody>
          <a:bodyPr>
            <a:normAutofit fontScale="90000"/>
          </a:bodyPr>
          <a:lstStyle/>
          <a:p>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3" y="965200"/>
            <a:ext cx="8915400" cy="4817297"/>
          </a:xfrm>
        </p:spPr>
      </p:pic>
    </p:spTree>
    <p:extLst>
      <p:ext uri="{BB962C8B-B14F-4D97-AF65-F5344CB8AC3E}">
        <p14:creationId xmlns:p14="http://schemas.microsoft.com/office/powerpoint/2010/main" val="3887226003"/>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11507"/>
          </a:xfrm>
        </p:spPr>
        <p:txBody>
          <a:bodyPr>
            <a:normAutofit/>
          </a:bodyPr>
          <a:lstStyle/>
          <a:p>
            <a:r>
              <a:rPr lang="en-US" sz="4400" b="1" dirty="0" smtClean="0">
                <a:effectLst>
                  <a:outerShdw blurRad="38100" dist="38100" dir="2700000" algn="tl">
                    <a:srgbClr val="000000">
                      <a:alpha val="43137"/>
                    </a:srgbClr>
                  </a:outerShdw>
                </a:effectLst>
              </a:rPr>
              <a:t>Introduction:</a:t>
            </a:r>
            <a:endParaRPr lang="en-US" sz="4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89211" y="1738649"/>
            <a:ext cx="9169199" cy="4762184"/>
          </a:xfrm>
        </p:spPr>
        <p:txBody>
          <a:bodyPr>
            <a:normAutofit/>
          </a:bodyPr>
          <a:lstStyle/>
          <a:p>
            <a:pPr algn="just"/>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Internet Protocol version 6 (IPv6) is the latest revision of the Internet Protocol(IP).</a:t>
            </a:r>
          </a:p>
          <a:p>
            <a:pPr algn="just"/>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Story began in the early nineties when discovered that the address space available in IPv4 was vanishing quite rapidly.</a:t>
            </a:r>
          </a:p>
          <a:p>
            <a:pPr algn="just"/>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IPv6 was developed by the Internet Engineering Task Force (IETF).Main architects of this new protocol were Steven Deering and Robert Hinden.</a:t>
            </a:r>
          </a:p>
          <a:p>
            <a:pPr algn="just"/>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It provides an identification and location system for computers on networks and routes traffic across the internet.</a:t>
            </a:r>
          </a:p>
        </p:txBody>
      </p:sp>
      <p:sp>
        <p:nvSpPr>
          <p:cNvPr id="4" name="Date Placeholder 3"/>
          <p:cNvSpPr>
            <a:spLocks noGrp="1"/>
          </p:cNvSpPr>
          <p:nvPr>
            <p:ph type="dt" sz="half" idx="10"/>
          </p:nvPr>
        </p:nvSpPr>
        <p:spPr/>
        <p:txBody>
          <a:bodyPr/>
          <a:lstStyle/>
          <a:p>
            <a:fld id="{8A7BFB3A-35F0-4325-9EB3-B12DE412298B}" type="datetime1">
              <a:rPr lang="en-US" smtClean="0"/>
              <a:t>7/2/2018</a:t>
            </a:fld>
            <a:endParaRPr lang="en-US"/>
          </a:p>
        </p:txBody>
      </p:sp>
      <p:sp>
        <p:nvSpPr>
          <p:cNvPr id="5" name="Slide Number Placeholder 4"/>
          <p:cNvSpPr>
            <a:spLocks noGrp="1"/>
          </p:cNvSpPr>
          <p:nvPr>
            <p:ph type="sldNum" sz="quarter" idx="12"/>
          </p:nvPr>
        </p:nvSpPr>
        <p:spPr/>
        <p:txBody>
          <a:bodyPr/>
          <a:lstStyle/>
          <a:p>
            <a:fld id="{4051FFB5-E92E-4527-B0BC-31365C297CC4}" type="slidenum">
              <a:rPr lang="en-US" smtClean="0"/>
              <a:t>2</a:t>
            </a:fld>
            <a:endParaRPr lang="en-US"/>
          </a:p>
        </p:txBody>
      </p:sp>
    </p:spTree>
    <p:extLst>
      <p:ext uri="{BB962C8B-B14F-4D97-AF65-F5344CB8AC3E}">
        <p14:creationId xmlns:p14="http://schemas.microsoft.com/office/powerpoint/2010/main" val="3536365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11507"/>
          </a:xfrm>
        </p:spPr>
        <p:txBody>
          <a:bodyPr>
            <a:normAutofit/>
          </a:bodyPr>
          <a:lstStyle/>
          <a:p>
            <a:r>
              <a:rPr lang="en-US" sz="4400" b="1" dirty="0" smtClean="0">
                <a:effectLst>
                  <a:outerShdw blurRad="38100" dist="38100" dir="2700000" algn="tl">
                    <a:srgbClr val="000000">
                      <a:alpha val="43137"/>
                    </a:srgbClr>
                  </a:outerShdw>
                </a:effectLst>
              </a:rPr>
              <a:t>Why we need IP address:</a:t>
            </a:r>
            <a:endParaRPr lang="en-US" sz="4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92925" y="2031422"/>
            <a:ext cx="9169199" cy="4762184"/>
          </a:xfrm>
        </p:spPr>
        <p:txBody>
          <a:bodyPr>
            <a:normAutofit/>
          </a:bodyPr>
          <a:lstStyle/>
          <a:p>
            <a:pPr algn="just"/>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Internet Protocol (IP) addresses are the unique numbers assigned to every computer or device that is connected to the internet.</a:t>
            </a:r>
          </a:p>
          <a:p>
            <a:pPr algn="just"/>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It is a logical address in the network layer of TCP/IP protocol. This enables a computer to communicate with another computer somewhere else in the world.</a:t>
            </a:r>
          </a:p>
          <a:p>
            <a:pPr algn="just"/>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It is used to locate Web sites, Servers &amp; other devices like PC, Smart Phone, Laptops.</a:t>
            </a:r>
          </a:p>
        </p:txBody>
      </p:sp>
      <p:sp>
        <p:nvSpPr>
          <p:cNvPr id="4" name="Date Placeholder 3"/>
          <p:cNvSpPr>
            <a:spLocks noGrp="1"/>
          </p:cNvSpPr>
          <p:nvPr>
            <p:ph type="dt" sz="half" idx="10"/>
          </p:nvPr>
        </p:nvSpPr>
        <p:spPr/>
        <p:txBody>
          <a:bodyPr/>
          <a:lstStyle/>
          <a:p>
            <a:fld id="{8A7BFB3A-35F0-4325-9EB3-B12DE412298B}" type="datetime1">
              <a:rPr lang="en-US" smtClean="0"/>
              <a:t>7/2/2018</a:t>
            </a:fld>
            <a:endParaRPr lang="en-US"/>
          </a:p>
        </p:txBody>
      </p:sp>
      <p:sp>
        <p:nvSpPr>
          <p:cNvPr id="5" name="Slide Number Placeholder 4"/>
          <p:cNvSpPr>
            <a:spLocks noGrp="1"/>
          </p:cNvSpPr>
          <p:nvPr>
            <p:ph type="sldNum" sz="quarter" idx="12"/>
          </p:nvPr>
        </p:nvSpPr>
        <p:spPr/>
        <p:txBody>
          <a:bodyPr/>
          <a:lstStyle/>
          <a:p>
            <a:fld id="{4051FFB5-E92E-4527-B0BC-31365C297CC4}" type="slidenum">
              <a:rPr lang="en-US" smtClean="0"/>
              <a:t>3</a:t>
            </a:fld>
            <a:endParaRPr lang="en-US"/>
          </a:p>
        </p:txBody>
      </p:sp>
    </p:spTree>
    <p:extLst>
      <p:ext uri="{BB962C8B-B14F-4D97-AF65-F5344CB8AC3E}">
        <p14:creationId xmlns:p14="http://schemas.microsoft.com/office/powerpoint/2010/main" val="4254419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11507"/>
          </a:xfrm>
        </p:spPr>
        <p:txBody>
          <a:bodyPr>
            <a:normAutofit/>
          </a:bodyPr>
          <a:lstStyle/>
          <a:p>
            <a:r>
              <a:rPr lang="en-US" sz="4400" b="1" dirty="0" smtClean="0">
                <a:effectLst>
                  <a:outerShdw blurRad="38100" dist="38100" dir="2700000" algn="tl">
                    <a:srgbClr val="000000">
                      <a:alpha val="43137"/>
                    </a:srgbClr>
                  </a:outerShdw>
                </a:effectLst>
              </a:rPr>
              <a:t>Review of IPV4:</a:t>
            </a:r>
            <a:endParaRPr lang="en-US" sz="4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92925" y="1851118"/>
            <a:ext cx="9169199" cy="4762184"/>
          </a:xfrm>
        </p:spPr>
        <p:txBody>
          <a:bodyPr>
            <a:normAutofit/>
          </a:bodyPr>
          <a:lstStyle/>
          <a:p>
            <a:pPr algn="just"/>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It was developed in the early 1980 &amp; served the global Internet community for more than 3 decades.</a:t>
            </a:r>
          </a:p>
          <a:p>
            <a:pPr algn="just"/>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IPv4 has more than 4 billion unique IP addresses but nearly 3.7 billion IPv4 address are used by ordinary internet access devices.</a:t>
            </a:r>
          </a:p>
          <a:p>
            <a:pPr algn="just"/>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The others are used for special protocols like IP Multicasting.</a:t>
            </a:r>
          </a:p>
          <a:p>
            <a:pPr algn="just"/>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Mainly, due to the need for more IP addresses, IPv6 is replacing IPv4 address. </a:t>
            </a:r>
          </a:p>
        </p:txBody>
      </p:sp>
      <p:sp>
        <p:nvSpPr>
          <p:cNvPr id="4" name="Date Placeholder 3"/>
          <p:cNvSpPr>
            <a:spLocks noGrp="1"/>
          </p:cNvSpPr>
          <p:nvPr>
            <p:ph type="dt" sz="half" idx="10"/>
          </p:nvPr>
        </p:nvSpPr>
        <p:spPr/>
        <p:txBody>
          <a:bodyPr/>
          <a:lstStyle/>
          <a:p>
            <a:fld id="{8A7BFB3A-35F0-4325-9EB3-B12DE412298B}" type="datetime1">
              <a:rPr lang="en-US" smtClean="0"/>
              <a:t>7/2/2018</a:t>
            </a:fld>
            <a:endParaRPr lang="en-US"/>
          </a:p>
        </p:txBody>
      </p:sp>
      <p:sp>
        <p:nvSpPr>
          <p:cNvPr id="5" name="Slide Number Placeholder 4"/>
          <p:cNvSpPr>
            <a:spLocks noGrp="1"/>
          </p:cNvSpPr>
          <p:nvPr>
            <p:ph type="sldNum" sz="quarter" idx="12"/>
          </p:nvPr>
        </p:nvSpPr>
        <p:spPr/>
        <p:txBody>
          <a:bodyPr/>
          <a:lstStyle/>
          <a:p>
            <a:fld id="{4051FFB5-E92E-4527-B0BC-31365C297CC4}" type="slidenum">
              <a:rPr lang="en-US" smtClean="0"/>
              <a:t>4</a:t>
            </a:fld>
            <a:endParaRPr lang="en-US"/>
          </a:p>
        </p:txBody>
      </p:sp>
    </p:spTree>
    <p:extLst>
      <p:ext uri="{BB962C8B-B14F-4D97-AF65-F5344CB8AC3E}">
        <p14:creationId xmlns:p14="http://schemas.microsoft.com/office/powerpoint/2010/main" val="1684535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11507"/>
          </a:xfrm>
        </p:spPr>
        <p:txBody>
          <a:bodyPr>
            <a:normAutofit/>
          </a:bodyPr>
          <a:lstStyle/>
          <a:p>
            <a:r>
              <a:rPr lang="en-US" sz="4400" b="1" dirty="0" smtClean="0">
                <a:effectLst>
                  <a:outerShdw blurRad="38100" dist="38100" dir="2700000" algn="tl">
                    <a:srgbClr val="000000">
                      <a:alpha val="43137"/>
                    </a:srgbClr>
                  </a:outerShdw>
                </a:effectLst>
              </a:rPr>
              <a:t>Why another version:</a:t>
            </a:r>
            <a:endParaRPr lang="en-US" sz="4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22801" y="2095816"/>
            <a:ext cx="9169199" cy="4034621"/>
          </a:xfrm>
        </p:spPr>
        <p:txBody>
          <a:bodyPr>
            <a:normAutofit/>
          </a:bodyPr>
          <a:lstStyle/>
          <a:p>
            <a:pPr algn="just"/>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Scarcity of IPv4 addresses.</a:t>
            </a:r>
          </a:p>
          <a:p>
            <a:pPr algn="just"/>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Security Related Issues.</a:t>
            </a:r>
          </a:p>
          <a:p>
            <a:pPr algn="just"/>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Address configuration related issues.</a:t>
            </a:r>
          </a:p>
          <a:p>
            <a:pPr algn="just"/>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Quality of service (QoS)</a:t>
            </a:r>
          </a:p>
          <a:p>
            <a:pPr algn="just"/>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Internet routing table very big.</a:t>
            </a:r>
          </a:p>
          <a:p>
            <a:pPr algn="just"/>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Broadcast.</a:t>
            </a:r>
          </a:p>
        </p:txBody>
      </p:sp>
      <p:sp>
        <p:nvSpPr>
          <p:cNvPr id="4" name="Date Placeholder 3"/>
          <p:cNvSpPr>
            <a:spLocks noGrp="1"/>
          </p:cNvSpPr>
          <p:nvPr>
            <p:ph type="dt" sz="half" idx="10"/>
          </p:nvPr>
        </p:nvSpPr>
        <p:spPr/>
        <p:txBody>
          <a:bodyPr/>
          <a:lstStyle/>
          <a:p>
            <a:fld id="{8A7BFB3A-35F0-4325-9EB3-B12DE412298B}" type="datetime1">
              <a:rPr lang="en-US" smtClean="0"/>
              <a:t>7/2/2018</a:t>
            </a:fld>
            <a:endParaRPr lang="en-US"/>
          </a:p>
        </p:txBody>
      </p:sp>
      <p:sp>
        <p:nvSpPr>
          <p:cNvPr id="5" name="Slide Number Placeholder 4"/>
          <p:cNvSpPr>
            <a:spLocks noGrp="1"/>
          </p:cNvSpPr>
          <p:nvPr>
            <p:ph type="sldNum" sz="quarter" idx="12"/>
          </p:nvPr>
        </p:nvSpPr>
        <p:spPr/>
        <p:txBody>
          <a:bodyPr/>
          <a:lstStyle/>
          <a:p>
            <a:fld id="{4051FFB5-E92E-4527-B0BC-31365C297CC4}" type="slidenum">
              <a:rPr lang="en-US" smtClean="0"/>
              <a:t>5</a:t>
            </a:fld>
            <a:endParaRPr lang="en-US"/>
          </a:p>
        </p:txBody>
      </p:sp>
    </p:spTree>
    <p:extLst>
      <p:ext uri="{BB962C8B-B14F-4D97-AF65-F5344CB8AC3E}">
        <p14:creationId xmlns:p14="http://schemas.microsoft.com/office/powerpoint/2010/main" val="3759929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0356" y="869484"/>
            <a:ext cx="8911687" cy="1011507"/>
          </a:xfrm>
        </p:spPr>
        <p:txBody>
          <a:bodyPr>
            <a:normAutofit/>
          </a:bodyPr>
          <a:lstStyle/>
          <a:p>
            <a:r>
              <a:rPr lang="en-US" sz="4400" b="1" dirty="0" smtClean="0">
                <a:solidFill>
                  <a:srgbClr val="002060"/>
                </a:solidFill>
                <a:effectLst>
                  <a:outerShdw blurRad="38100" dist="38100" dir="2700000" algn="tl">
                    <a:srgbClr val="000000">
                      <a:alpha val="43137"/>
                    </a:srgbClr>
                  </a:outerShdw>
                </a:effectLst>
              </a:rPr>
              <a:t>IPv6 Addresses:</a:t>
            </a:r>
            <a:endParaRPr lang="en-US" sz="44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724505" y="2356835"/>
            <a:ext cx="8783390" cy="2588652"/>
          </a:xfrm>
        </p:spPr>
        <p:txBody>
          <a:bodyPr>
            <a:normAutofit/>
          </a:bodyPr>
          <a:lstStyle/>
          <a:p>
            <a:pPr marL="0" indent="0" algn="just">
              <a:buNone/>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An IPv6 is a 128-bit address that uniquely and universally defines the connection of a device to the internet.</a:t>
            </a:r>
          </a:p>
          <a:p>
            <a:pPr marL="0" indent="0" algn="just">
              <a:buNone/>
            </a:pPr>
            <a:endPar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r>
              <a:rPr lang="en-US" sz="2000" dirty="0" smtClean="0">
                <a:solidFill>
                  <a:schemeClr val="tx1">
                    <a:lumMod val="95000"/>
                    <a:lumOff val="5000"/>
                  </a:schemeClr>
                </a:solidFill>
                <a:latin typeface="Comic Sans MS" panose="030F0702030302020204" pitchFamily="66" charset="0"/>
                <a:cs typeface="Times New Roman" panose="02020603050405020304" pitchFamily="18" charset="0"/>
              </a:rPr>
              <a:t>[ Two device on the internet can never have the same address at the same time]</a:t>
            </a:r>
            <a:endParaRPr lang="en-US" sz="2000" dirty="0" smtClean="0">
              <a:solidFill>
                <a:schemeClr val="tx1">
                  <a:lumMod val="85000"/>
                  <a:lumOff val="15000"/>
                </a:schemeClr>
              </a:solidFill>
              <a:latin typeface="Comic Sans MS" panose="030F0702030302020204" pitchFamily="66"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A7BFB3A-35F0-4325-9EB3-B12DE412298B}" type="datetime1">
              <a:rPr lang="en-US" smtClean="0"/>
              <a:t>7/2/2018</a:t>
            </a:fld>
            <a:endParaRPr lang="en-US"/>
          </a:p>
        </p:txBody>
      </p:sp>
      <p:sp>
        <p:nvSpPr>
          <p:cNvPr id="5" name="Slide Number Placeholder 4"/>
          <p:cNvSpPr>
            <a:spLocks noGrp="1"/>
          </p:cNvSpPr>
          <p:nvPr>
            <p:ph type="sldNum" sz="quarter" idx="12"/>
          </p:nvPr>
        </p:nvSpPr>
        <p:spPr/>
        <p:txBody>
          <a:bodyPr/>
          <a:lstStyle/>
          <a:p>
            <a:fld id="{4051FFB5-E92E-4527-B0BC-31365C297CC4}" type="slidenum">
              <a:rPr lang="en-US" smtClean="0"/>
              <a:t>6</a:t>
            </a:fld>
            <a:endParaRPr lang="en-US"/>
          </a:p>
        </p:txBody>
      </p:sp>
    </p:spTree>
    <p:extLst>
      <p:ext uri="{BB962C8B-B14F-4D97-AF65-F5344CB8AC3E}">
        <p14:creationId xmlns:p14="http://schemas.microsoft.com/office/powerpoint/2010/main" val="2830647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680" y="464590"/>
            <a:ext cx="8911687" cy="1011507"/>
          </a:xfrm>
        </p:spPr>
        <p:txBody>
          <a:bodyPr>
            <a:normAutofit/>
          </a:bodyPr>
          <a:lstStyle/>
          <a:p>
            <a:r>
              <a:rPr lang="en-US" sz="4400" b="1" dirty="0" smtClean="0">
                <a:effectLst>
                  <a:outerShdw blurRad="38100" dist="38100" dir="2700000" algn="tl">
                    <a:srgbClr val="000000">
                      <a:alpha val="43137"/>
                    </a:srgbClr>
                  </a:outerShdw>
                </a:effectLst>
              </a:rPr>
              <a:t>Notations:</a:t>
            </a:r>
            <a:endParaRPr lang="en-US" sz="4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828801" y="1738649"/>
            <a:ext cx="10212946" cy="4762184"/>
          </a:xfrm>
        </p:spPr>
        <p:txBody>
          <a:bodyPr>
            <a:normAutofit/>
          </a:bodyPr>
          <a:lstStyle/>
          <a:p>
            <a:pPr algn="just">
              <a:buFont typeface="Wingdings" panose="05000000000000000000" pitchFamily="2" charset="2"/>
              <a:buChar char="v"/>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Dotted-Decimal: It is used for IPv4 compatibility.</a:t>
            </a:r>
          </a:p>
          <a:p>
            <a:pPr marL="0" indent="0" algn="just">
              <a:buNone/>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[221.14.65.11.105.45.170.34.12.234.18.0.14.0.115.255]</a:t>
            </a:r>
            <a:r>
              <a:rPr lang="en-US" sz="2400" dirty="0" smtClean="0">
                <a:solidFill>
                  <a:schemeClr val="tx1">
                    <a:lumMod val="95000"/>
                    <a:lumOff val="5000"/>
                  </a:schemeClr>
                </a:solidFill>
                <a:latin typeface="Comic Sans MS" panose="030F0702030302020204" pitchFamily="66" charset="0"/>
                <a:cs typeface="Times New Roman" panose="02020603050405020304" pitchFamily="18" charset="0"/>
              </a:rPr>
              <a:t>{16 bytes}</a:t>
            </a:r>
          </a:p>
          <a:p>
            <a:pPr algn="just">
              <a:buFont typeface="Wingdings" panose="05000000000000000000" pitchFamily="2" charset="2"/>
              <a:buChar char="v"/>
            </a:pPr>
            <a:endParaRPr lang="en-US" sz="2400" dirty="0">
              <a:solidFill>
                <a:schemeClr val="tx1">
                  <a:lumMod val="95000"/>
                  <a:lumOff val="5000"/>
                </a:schemeClr>
              </a:solidFill>
              <a:latin typeface="Comic Sans MS" panose="030F0702030302020204" pitchFamily="66" charset="0"/>
              <a:cs typeface="Times New Roman" panose="02020603050405020304" pitchFamily="18" charset="0"/>
            </a:endParaRPr>
          </a:p>
          <a:p>
            <a:pPr algn="just">
              <a:buFont typeface="Wingdings" panose="05000000000000000000" pitchFamily="2" charset="2"/>
              <a:buChar char="v"/>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Colon Hexadecimal: It is used to make the address more readable.       In this notation, the 128 bits are divided into 8 sections, each of 2 bytes in length. [</a:t>
            </a:r>
            <a:r>
              <a:rPr lang="en-US" sz="2400" dirty="0" smtClean="0">
                <a:solidFill>
                  <a:schemeClr val="tx1">
                    <a:lumMod val="95000"/>
                    <a:lumOff val="5000"/>
                  </a:schemeClr>
                </a:solidFill>
                <a:latin typeface="Comic Sans MS" panose="030F0702030302020204" pitchFamily="66" charset="0"/>
                <a:cs typeface="Times New Roman" panose="02020603050405020304" pitchFamily="18" charset="0"/>
              </a:rPr>
              <a:t>Two bytes in hexadecimal required 4 Hexadecimal digits]</a:t>
            </a:r>
          </a:p>
          <a:p>
            <a:pPr marL="0" indent="0" algn="just">
              <a:buNone/>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FDEC : 	BA9B : 7654 : 3210 : ADBF : BBFF : 2422 : FFFF </a:t>
            </a:r>
          </a:p>
          <a:p>
            <a:pPr marL="0" indent="0" algn="just">
              <a:buNone/>
            </a:pPr>
            <a:endParaRPr lang="en-US" sz="2400" dirty="0" smtClean="0">
              <a:solidFill>
                <a:schemeClr val="tx1">
                  <a:lumMod val="95000"/>
                  <a:lumOff val="5000"/>
                </a:schemeClr>
              </a:solidFill>
              <a:latin typeface="Comic Sans MS" panose="030F0702030302020204" pitchFamily="66" charset="0"/>
              <a:cs typeface="Times New Roman" panose="02020603050405020304" pitchFamily="18" charset="0"/>
            </a:endParaRPr>
          </a:p>
          <a:p>
            <a:pPr marL="0" indent="0" algn="just">
              <a:buNone/>
            </a:pPr>
            <a:endPar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A7BFB3A-35F0-4325-9EB3-B12DE412298B}" type="datetime1">
              <a:rPr lang="en-US" smtClean="0"/>
              <a:t>7/2/2018</a:t>
            </a:fld>
            <a:endParaRPr lang="en-US"/>
          </a:p>
        </p:txBody>
      </p:sp>
      <p:sp>
        <p:nvSpPr>
          <p:cNvPr id="5" name="Slide Number Placeholder 4"/>
          <p:cNvSpPr>
            <a:spLocks noGrp="1"/>
          </p:cNvSpPr>
          <p:nvPr>
            <p:ph type="sldNum" sz="quarter" idx="12"/>
          </p:nvPr>
        </p:nvSpPr>
        <p:spPr/>
        <p:txBody>
          <a:bodyPr/>
          <a:lstStyle/>
          <a:p>
            <a:fld id="{4051FFB5-E92E-4527-B0BC-31365C297CC4}" type="slidenum">
              <a:rPr lang="en-US" smtClean="0"/>
              <a:t>7</a:t>
            </a:fld>
            <a:endParaRPr lang="en-US"/>
          </a:p>
        </p:txBody>
      </p:sp>
    </p:spTree>
    <p:extLst>
      <p:ext uri="{BB962C8B-B14F-4D97-AF65-F5344CB8AC3E}">
        <p14:creationId xmlns:p14="http://schemas.microsoft.com/office/powerpoint/2010/main" val="3309026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208" y="344251"/>
            <a:ext cx="8911687" cy="1011507"/>
          </a:xfrm>
        </p:spPr>
        <p:txBody>
          <a:bodyPr>
            <a:normAutofit/>
          </a:bodyPr>
          <a:lstStyle/>
          <a:p>
            <a:r>
              <a:rPr lang="en-US" sz="4400" b="1" dirty="0" smtClean="0">
                <a:effectLst>
                  <a:outerShdw blurRad="38100" dist="38100" dir="2700000" algn="tl">
                    <a:srgbClr val="000000">
                      <a:alpha val="43137"/>
                    </a:srgbClr>
                  </a:outerShdw>
                </a:effectLst>
              </a:rPr>
              <a:t>Abbreviation:</a:t>
            </a:r>
            <a:endParaRPr lang="en-US" sz="4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92925" y="1545465"/>
            <a:ext cx="9165485" cy="4955368"/>
          </a:xfrm>
        </p:spPr>
        <p:txBody>
          <a:bodyPr>
            <a:normAutofit lnSpcReduction="10000"/>
          </a:bodyPr>
          <a:lstStyle/>
          <a:p>
            <a:pPr algn="just"/>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It is a technique to reduce the length of IPv6 address. It is done by omitting / removing the leading zeros of a section.</a:t>
            </a:r>
          </a:p>
          <a:p>
            <a:pPr marL="0" indent="0" algn="just">
              <a:buNone/>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smtClean="0">
                <a:solidFill>
                  <a:schemeClr val="tx1">
                    <a:lumMod val="95000"/>
                    <a:lumOff val="5000"/>
                  </a:schemeClr>
                </a:solidFill>
                <a:latin typeface="Comic Sans MS" panose="030F0702030302020204" pitchFamily="66" charset="0"/>
                <a:cs typeface="Times New Roman" panose="02020603050405020304" pitchFamily="18" charset="0"/>
              </a:rPr>
              <a:t>Only the leading zeros can be dropped]</a:t>
            </a:r>
          </a:p>
          <a:p>
            <a:pPr marL="0" indent="0" algn="just">
              <a:buNone/>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It is also called zero compression.</a:t>
            </a:r>
          </a:p>
          <a:p>
            <a:pPr marL="0" indent="0" algn="just">
              <a:buNone/>
            </a:pPr>
            <a:endPar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FDEC : </a:t>
            </a:r>
            <a:r>
              <a:rPr lang="en-US" sz="2800" u="sng" dirty="0" smtClean="0">
                <a:solidFill>
                  <a:schemeClr val="tx1">
                    <a:lumMod val="95000"/>
                    <a:lumOff val="5000"/>
                  </a:schemeClr>
                </a:solidFill>
                <a:latin typeface="Times New Roman" panose="02020603050405020304" pitchFamily="18" charset="0"/>
                <a:cs typeface="Times New Roman" panose="02020603050405020304" pitchFamily="18" charset="0"/>
              </a:rPr>
              <a:t>00</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74 : </a:t>
            </a:r>
            <a:r>
              <a:rPr lang="en-US" sz="2800" u="sng" dirty="0" smtClean="0">
                <a:solidFill>
                  <a:schemeClr val="tx1">
                    <a:lumMod val="95000"/>
                    <a:lumOff val="5000"/>
                  </a:schemeClr>
                </a:solidFill>
                <a:latin typeface="Times New Roman" panose="02020603050405020304" pitchFamily="18" charset="0"/>
                <a:cs typeface="Times New Roman" panose="02020603050405020304" pitchFamily="18" charset="0"/>
              </a:rPr>
              <a:t>000</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0 : </a:t>
            </a:r>
            <a:r>
              <a:rPr lang="en-US" sz="2800" u="sng" dirty="0" smtClean="0">
                <a:solidFill>
                  <a:schemeClr val="tx1">
                    <a:lumMod val="95000"/>
                    <a:lumOff val="5000"/>
                  </a:schemeClr>
                </a:solidFill>
                <a:latin typeface="Times New Roman" panose="02020603050405020304" pitchFamily="18" charset="0"/>
                <a:cs typeface="Times New Roman" panose="02020603050405020304" pitchFamily="18" charset="0"/>
              </a:rPr>
              <a:t>000</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0 : </a:t>
            </a:r>
            <a:r>
              <a:rPr lang="en-US" sz="2800" u="sng" dirty="0">
                <a:solidFill>
                  <a:schemeClr val="tx1">
                    <a:lumMod val="95000"/>
                    <a:lumOff val="5000"/>
                  </a:schemeClr>
                </a:solidFill>
                <a:latin typeface="Times New Roman" panose="02020603050405020304" pitchFamily="18" charset="0"/>
                <a:cs typeface="Times New Roman" panose="02020603050405020304" pitchFamily="18" charset="0"/>
              </a:rPr>
              <a:t>000</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0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B0FF : </a:t>
            </a:r>
            <a:r>
              <a:rPr lang="en-US" sz="2800" u="sng" dirty="0" smtClean="0">
                <a:solidFill>
                  <a:schemeClr val="tx1">
                    <a:lumMod val="95000"/>
                    <a:lumOff val="5000"/>
                  </a:schemeClr>
                </a:solidFill>
                <a:latin typeface="Times New Roman" panose="02020603050405020304" pitchFamily="18" charset="0"/>
                <a:cs typeface="Times New Roman" panose="02020603050405020304" pitchFamily="18" charset="0"/>
              </a:rPr>
              <a:t>000</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0 : FFFO</a:t>
            </a:r>
          </a:p>
          <a:p>
            <a:pPr marL="0" indent="0" algn="just">
              <a:buNone/>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FDEC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74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0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0 :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0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B0FF :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0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FFFO</a:t>
            </a:r>
          </a:p>
          <a:p>
            <a:pPr marL="0" indent="0" algn="just">
              <a:buNone/>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GAP</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FDEC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74 :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B0FF : 0 : FFFO</a:t>
            </a:r>
          </a:p>
          <a:p>
            <a:pPr marL="0" indent="0" algn="just">
              <a:buNone/>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A7BFB3A-35F0-4325-9EB3-B12DE412298B}" type="datetime1">
              <a:rPr lang="en-US" smtClean="0"/>
              <a:t>7/2/2018</a:t>
            </a:fld>
            <a:endParaRPr lang="en-US"/>
          </a:p>
        </p:txBody>
      </p:sp>
      <p:sp>
        <p:nvSpPr>
          <p:cNvPr id="5" name="Slide Number Placeholder 4"/>
          <p:cNvSpPr>
            <a:spLocks noGrp="1"/>
          </p:cNvSpPr>
          <p:nvPr>
            <p:ph type="sldNum" sz="quarter" idx="12"/>
          </p:nvPr>
        </p:nvSpPr>
        <p:spPr/>
        <p:txBody>
          <a:bodyPr/>
          <a:lstStyle/>
          <a:p>
            <a:fld id="{4051FFB5-E92E-4527-B0BC-31365C297CC4}" type="slidenum">
              <a:rPr lang="en-US" smtClean="0"/>
              <a:t>8</a:t>
            </a:fld>
            <a:endParaRPr lang="en-US"/>
          </a:p>
        </p:txBody>
      </p:sp>
      <p:cxnSp>
        <p:nvCxnSpPr>
          <p:cNvPr id="12" name="Straight Arrow Connector 11"/>
          <p:cNvCxnSpPr/>
          <p:nvPr/>
        </p:nvCxnSpPr>
        <p:spPr>
          <a:xfrm>
            <a:off x="4398135" y="4411013"/>
            <a:ext cx="888642" cy="656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521816" y="4391695"/>
            <a:ext cx="321972" cy="682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346065" y="4391695"/>
            <a:ext cx="77273" cy="656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869269" y="4353058"/>
            <a:ext cx="528034" cy="69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8480739" y="4391695"/>
            <a:ext cx="1068947" cy="656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0800000">
            <a:off x="3425778" y="5723207"/>
            <a:ext cx="3052295" cy="592428"/>
          </a:xfrm>
          <a:prstGeom prst="bentConnector3">
            <a:avLst>
              <a:gd name="adj1" fmla="val -21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360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11507"/>
          </a:xfrm>
        </p:spPr>
        <p:txBody>
          <a:bodyPr>
            <a:normAutofit/>
          </a:bodyPr>
          <a:lstStyle/>
          <a:p>
            <a:r>
              <a:rPr lang="en-US" sz="4400" b="1" dirty="0" smtClean="0">
                <a:solidFill>
                  <a:srgbClr val="002060"/>
                </a:solidFill>
                <a:effectLst>
                  <a:outerShdw blurRad="38100" dist="38100" dir="2700000" algn="tl">
                    <a:srgbClr val="000000">
                      <a:alpha val="43137"/>
                    </a:srgbClr>
                  </a:outerShdw>
                </a:effectLst>
              </a:rPr>
              <a:t>Types of Address space in IPv6:</a:t>
            </a:r>
            <a:endParaRPr lang="en-US" sz="44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92925" y="1738649"/>
            <a:ext cx="9307154" cy="4906850"/>
          </a:xfrm>
        </p:spPr>
        <p:txBody>
          <a:bodyPr>
            <a:normAutofit/>
          </a:bodyPr>
          <a:lstStyle/>
          <a:p>
            <a:pPr algn="just"/>
            <a:r>
              <a:rPr lang="en-US" sz="3200" dirty="0" smtClean="0">
                <a:solidFill>
                  <a:srgbClr val="0070C0"/>
                </a:solidFill>
                <a:latin typeface="Comic Sans MS" panose="030F0702030302020204" pitchFamily="66" charset="0"/>
                <a:cs typeface="Times New Roman" panose="02020603050405020304" pitchFamily="18" charset="0"/>
              </a:rPr>
              <a:t>Unicast Addresses: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It defines single interface or computer. The packet sent to a unicast address will be routed to the intended PC or recipient.</a:t>
            </a:r>
          </a:p>
          <a:p>
            <a:pPr algn="just"/>
            <a:r>
              <a:rPr lang="en-US" sz="3200" dirty="0" smtClean="0">
                <a:solidFill>
                  <a:srgbClr val="0070C0"/>
                </a:solidFill>
                <a:latin typeface="Comic Sans MS" panose="030F0702030302020204" pitchFamily="66" charset="0"/>
                <a:cs typeface="Times New Roman" panose="02020603050405020304" pitchFamily="18" charset="0"/>
              </a:rPr>
              <a:t>Multicast </a:t>
            </a:r>
            <a:r>
              <a:rPr lang="en-US" sz="3200" dirty="0">
                <a:solidFill>
                  <a:srgbClr val="0070C0"/>
                </a:solidFill>
                <a:latin typeface="Comic Sans MS" panose="030F0702030302020204" pitchFamily="66" charset="0"/>
                <a:cs typeface="Times New Roman" panose="02020603050405020304" pitchFamily="18" charset="0"/>
              </a:rPr>
              <a:t>Addresses: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These are used to define a group of computers / hosts. In this, each member of the group receives the packet.</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3200" dirty="0" smtClean="0">
                <a:solidFill>
                  <a:srgbClr val="0070C0"/>
                </a:solidFill>
                <a:latin typeface="Comic Sans MS" panose="030F0702030302020204" pitchFamily="66" charset="0"/>
                <a:cs typeface="Times New Roman" panose="02020603050405020304" pitchFamily="18" charset="0"/>
              </a:rPr>
              <a:t>Anycast </a:t>
            </a:r>
            <a:r>
              <a:rPr lang="en-US" sz="3200" dirty="0">
                <a:solidFill>
                  <a:srgbClr val="0070C0"/>
                </a:solidFill>
                <a:latin typeface="Comic Sans MS" panose="030F0702030302020204" pitchFamily="66" charset="0"/>
                <a:cs typeface="Times New Roman" panose="02020603050405020304" pitchFamily="18" charset="0"/>
              </a:rPr>
              <a:t>Addresses: </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Defines group of nodes or computers that all share a single address. A packet with anycast address is delivered to only one member of the group which is the most reachable one.</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A7BFB3A-35F0-4325-9EB3-B12DE412298B}" type="datetime1">
              <a:rPr lang="en-US" smtClean="0"/>
              <a:t>7/2/2018</a:t>
            </a:fld>
            <a:endParaRPr lang="en-US"/>
          </a:p>
        </p:txBody>
      </p:sp>
      <p:sp>
        <p:nvSpPr>
          <p:cNvPr id="5" name="Slide Number Placeholder 4"/>
          <p:cNvSpPr>
            <a:spLocks noGrp="1"/>
          </p:cNvSpPr>
          <p:nvPr>
            <p:ph type="sldNum" sz="quarter" idx="12"/>
          </p:nvPr>
        </p:nvSpPr>
        <p:spPr/>
        <p:txBody>
          <a:bodyPr/>
          <a:lstStyle/>
          <a:p>
            <a:fld id="{4051FFB5-E92E-4527-B0BC-31365C297CC4}" type="slidenum">
              <a:rPr lang="en-US" smtClean="0"/>
              <a:t>9</a:t>
            </a:fld>
            <a:endParaRPr lang="en-US"/>
          </a:p>
        </p:txBody>
      </p:sp>
    </p:spTree>
    <p:extLst>
      <p:ext uri="{BB962C8B-B14F-4D97-AF65-F5344CB8AC3E}">
        <p14:creationId xmlns:p14="http://schemas.microsoft.com/office/powerpoint/2010/main" val="221824893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90</TotalTime>
  <Words>1037</Words>
  <Application>Microsoft Office PowerPoint</Application>
  <PresentationFormat>Widescreen</PresentationFormat>
  <Paragraphs>128</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Comic Sans MS</vt:lpstr>
      <vt:lpstr>Times New Roman</vt:lpstr>
      <vt:lpstr>Wingdings</vt:lpstr>
      <vt:lpstr>Wingdings 3</vt:lpstr>
      <vt:lpstr>Wisp</vt:lpstr>
      <vt:lpstr>IPV 6 (Internet protocol version 6)</vt:lpstr>
      <vt:lpstr>Introduction:</vt:lpstr>
      <vt:lpstr>Why we need IP address:</vt:lpstr>
      <vt:lpstr>Review of IPV4:</vt:lpstr>
      <vt:lpstr>Why another version:</vt:lpstr>
      <vt:lpstr>IPv6 Addresses:</vt:lpstr>
      <vt:lpstr>Notations:</vt:lpstr>
      <vt:lpstr>Abbreviation:</vt:lpstr>
      <vt:lpstr>Types of Address space in IPv6:</vt:lpstr>
      <vt:lpstr>IPv6 Packet Format:</vt:lpstr>
      <vt:lpstr>Changes in IPv6:</vt:lpstr>
      <vt:lpstr>Transition from IPv4 to IPv6:</vt:lpstr>
      <vt:lpstr>Transition from IPv4 to IPv6:</vt:lpstr>
      <vt:lpstr> </vt:lpstr>
      <vt:lpstr>Transition from IPv4 to IPv6:</vt:lpstr>
      <vt:lpstr>Transition from IPv4 to IPv6:</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IPV 6 (Internet protocol version 6)</dc:title>
  <dc:creator>Foysal Mahmud Prince</dc:creator>
  <cp:lastModifiedBy>Foysal Mahmud Prince</cp:lastModifiedBy>
  <cp:revision>12</cp:revision>
  <dcterms:created xsi:type="dcterms:W3CDTF">2018-07-02T02:30:03Z</dcterms:created>
  <dcterms:modified xsi:type="dcterms:W3CDTF">2018-07-02T04:51:10Z</dcterms:modified>
</cp:coreProperties>
</file>