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notesMasterIdLst>
    <p:notesMasterId r:id="rId39"/>
  </p:notesMasterIdLst>
  <p:sldIdLst>
    <p:sldId id="256" r:id="rId2"/>
    <p:sldId id="290" r:id="rId3"/>
    <p:sldId id="291" r:id="rId4"/>
    <p:sldId id="292" r:id="rId5"/>
    <p:sldId id="293" r:id="rId6"/>
    <p:sldId id="258" r:id="rId7"/>
    <p:sldId id="259" r:id="rId8"/>
    <p:sldId id="296" r:id="rId9"/>
    <p:sldId id="261" r:id="rId10"/>
    <p:sldId id="262" r:id="rId11"/>
    <p:sldId id="263" r:id="rId12"/>
    <p:sldId id="264" r:id="rId13"/>
    <p:sldId id="265" r:id="rId14"/>
    <p:sldId id="266" r:id="rId15"/>
    <p:sldId id="267" r:id="rId16"/>
    <p:sldId id="268" r:id="rId17"/>
    <p:sldId id="297" r:id="rId18"/>
    <p:sldId id="269" r:id="rId19"/>
    <p:sldId id="298" r:id="rId20"/>
    <p:sldId id="299" r:id="rId21"/>
    <p:sldId id="300" r:id="rId22"/>
    <p:sldId id="301" r:id="rId23"/>
    <p:sldId id="302" r:id="rId24"/>
    <p:sldId id="303" r:id="rId25"/>
    <p:sldId id="304" r:id="rId26"/>
    <p:sldId id="305" r:id="rId27"/>
    <p:sldId id="306" r:id="rId28"/>
    <p:sldId id="308" r:id="rId29"/>
    <p:sldId id="309" r:id="rId30"/>
    <p:sldId id="310" r:id="rId31"/>
    <p:sldId id="311" r:id="rId32"/>
    <p:sldId id="312" r:id="rId33"/>
    <p:sldId id="313" r:id="rId34"/>
    <p:sldId id="314" r:id="rId35"/>
    <p:sldId id="315" r:id="rId36"/>
    <p:sldId id="316"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1A8DF-EE4A-4538-A588-82A1C3E60B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9E301D2-9B0F-4DF5-9210-4DD3ABAE4D87}">
      <dgm:prSet/>
      <dgm:spPr/>
      <dgm:t>
        <a:bodyPr/>
        <a:lstStyle/>
        <a:p>
          <a:pPr rtl="0"/>
          <a:r>
            <a:rPr lang="en-US" baseline="0" dirty="0" smtClean="0">
              <a:solidFill>
                <a:schemeClr val="tx1">
                  <a:lumMod val="95000"/>
                  <a:lumOff val="5000"/>
                </a:schemeClr>
              </a:solidFill>
            </a:rPr>
            <a:t>In computer programming, a string is traditionally a sequence of characters, either as constant or as some kind of variable.</a:t>
          </a:r>
          <a:endParaRPr lang="en-US" dirty="0">
            <a:solidFill>
              <a:schemeClr val="tx1">
                <a:lumMod val="95000"/>
                <a:lumOff val="5000"/>
              </a:schemeClr>
            </a:solidFill>
          </a:endParaRPr>
        </a:p>
      </dgm:t>
    </dgm:pt>
    <dgm:pt modelId="{5E12175E-C63A-42A0-84AB-C7ADAA12B812}" type="parTrans" cxnId="{87133B85-39F4-464D-AB07-81311D8EDB5D}">
      <dgm:prSet/>
      <dgm:spPr/>
      <dgm:t>
        <a:bodyPr/>
        <a:lstStyle/>
        <a:p>
          <a:endParaRPr lang="en-US"/>
        </a:p>
      </dgm:t>
    </dgm:pt>
    <dgm:pt modelId="{0EBD3F05-345F-40E9-AE17-BC2A750C8606}" type="sibTrans" cxnId="{87133B85-39F4-464D-AB07-81311D8EDB5D}">
      <dgm:prSet/>
      <dgm:spPr/>
      <dgm:t>
        <a:bodyPr/>
        <a:lstStyle/>
        <a:p>
          <a:endParaRPr lang="en-US"/>
        </a:p>
      </dgm:t>
    </dgm:pt>
    <dgm:pt modelId="{1BD78469-4A5C-497C-B6BA-8ED5ABC87269}">
      <dgm:prSet/>
      <dgm:spPr/>
      <dgm:t>
        <a:bodyPr/>
        <a:lstStyle/>
        <a:p>
          <a:pPr rtl="0"/>
          <a:r>
            <a:rPr lang="en-US" baseline="0" dirty="0" smtClean="0">
              <a:solidFill>
                <a:schemeClr val="tx1">
                  <a:lumMod val="95000"/>
                  <a:lumOff val="5000"/>
                </a:schemeClr>
              </a:solidFill>
            </a:rPr>
            <a:t>E.g. Foysal or 14CSE028</a:t>
          </a:r>
          <a:endParaRPr lang="en-US" dirty="0">
            <a:solidFill>
              <a:schemeClr val="tx1">
                <a:lumMod val="95000"/>
                <a:lumOff val="5000"/>
              </a:schemeClr>
            </a:solidFill>
          </a:endParaRPr>
        </a:p>
      </dgm:t>
    </dgm:pt>
    <dgm:pt modelId="{CE741013-C7D9-4C61-B7EB-8C6BDF6A9ECF}" type="parTrans" cxnId="{2FE58562-6361-4844-898B-0001BC5431F0}">
      <dgm:prSet/>
      <dgm:spPr/>
      <dgm:t>
        <a:bodyPr/>
        <a:lstStyle/>
        <a:p>
          <a:endParaRPr lang="en-US"/>
        </a:p>
      </dgm:t>
    </dgm:pt>
    <dgm:pt modelId="{3C400D62-CEC1-46E8-8802-FE705CBE7133}" type="sibTrans" cxnId="{2FE58562-6361-4844-898B-0001BC5431F0}">
      <dgm:prSet/>
      <dgm:spPr/>
      <dgm:t>
        <a:bodyPr/>
        <a:lstStyle/>
        <a:p>
          <a:endParaRPr lang="en-US"/>
        </a:p>
      </dgm:t>
    </dgm:pt>
    <dgm:pt modelId="{2EFC7DF1-19CC-4A34-90C0-339CE481905D}" type="pres">
      <dgm:prSet presAssocID="{E8E1A8DF-EE4A-4538-A588-82A1C3E60BFD}" presName="Name0" presStyleCnt="0">
        <dgm:presLayoutVars>
          <dgm:dir/>
          <dgm:resizeHandles val="exact"/>
        </dgm:presLayoutVars>
      </dgm:prSet>
      <dgm:spPr/>
      <dgm:t>
        <a:bodyPr/>
        <a:lstStyle/>
        <a:p>
          <a:endParaRPr lang="en-US"/>
        </a:p>
      </dgm:t>
    </dgm:pt>
    <dgm:pt modelId="{5C12BB00-BCBD-41D4-8BD7-A3F3B5697EBE}" type="pres">
      <dgm:prSet presAssocID="{09E301D2-9B0F-4DF5-9210-4DD3ABAE4D87}" presName="node" presStyleLbl="node1" presStyleIdx="0" presStyleCnt="2" custLinFactNeighborX="-117" custLinFactNeighborY="-34468">
        <dgm:presLayoutVars>
          <dgm:bulletEnabled val="1"/>
        </dgm:presLayoutVars>
      </dgm:prSet>
      <dgm:spPr/>
      <dgm:t>
        <a:bodyPr/>
        <a:lstStyle/>
        <a:p>
          <a:endParaRPr lang="en-US"/>
        </a:p>
      </dgm:t>
    </dgm:pt>
    <dgm:pt modelId="{E15273D1-ABB0-434D-A8F0-28A9F970142D}" type="pres">
      <dgm:prSet presAssocID="{0EBD3F05-345F-40E9-AE17-BC2A750C8606}" presName="sibTrans" presStyleLbl="sibTrans2D1" presStyleIdx="0" presStyleCnt="1" custScaleX="168081" custLinFactNeighborX="-1428" custLinFactNeighborY="4960"/>
      <dgm:spPr/>
      <dgm:t>
        <a:bodyPr/>
        <a:lstStyle/>
        <a:p>
          <a:endParaRPr lang="en-US"/>
        </a:p>
      </dgm:t>
    </dgm:pt>
    <dgm:pt modelId="{E89E320F-28F9-47DB-AF60-E83B598D5464}" type="pres">
      <dgm:prSet presAssocID="{0EBD3F05-345F-40E9-AE17-BC2A750C8606}" presName="connectorText" presStyleLbl="sibTrans2D1" presStyleIdx="0" presStyleCnt="1"/>
      <dgm:spPr/>
      <dgm:t>
        <a:bodyPr/>
        <a:lstStyle/>
        <a:p>
          <a:endParaRPr lang="en-US"/>
        </a:p>
      </dgm:t>
    </dgm:pt>
    <dgm:pt modelId="{AB2B3DE4-6705-451D-8F00-8145A3D315A0}" type="pres">
      <dgm:prSet presAssocID="{1BD78469-4A5C-497C-B6BA-8ED5ABC87269}" presName="node" presStyleLbl="node1" presStyleIdx="1" presStyleCnt="2" custLinFactNeighborX="-14676" custLinFactNeighborY="-34468">
        <dgm:presLayoutVars>
          <dgm:bulletEnabled val="1"/>
        </dgm:presLayoutVars>
      </dgm:prSet>
      <dgm:spPr/>
      <dgm:t>
        <a:bodyPr/>
        <a:lstStyle/>
        <a:p>
          <a:endParaRPr lang="en-US"/>
        </a:p>
      </dgm:t>
    </dgm:pt>
  </dgm:ptLst>
  <dgm:cxnLst>
    <dgm:cxn modelId="{C1BD2835-2D6C-4334-B541-AB2EB7222089}" type="presOf" srcId="{0EBD3F05-345F-40E9-AE17-BC2A750C8606}" destId="{E89E320F-28F9-47DB-AF60-E83B598D5464}" srcOrd="1" destOrd="0" presId="urn:microsoft.com/office/officeart/2005/8/layout/process1"/>
    <dgm:cxn modelId="{2FE58562-6361-4844-898B-0001BC5431F0}" srcId="{E8E1A8DF-EE4A-4538-A588-82A1C3E60BFD}" destId="{1BD78469-4A5C-497C-B6BA-8ED5ABC87269}" srcOrd="1" destOrd="0" parTransId="{CE741013-C7D9-4C61-B7EB-8C6BDF6A9ECF}" sibTransId="{3C400D62-CEC1-46E8-8802-FE705CBE7133}"/>
    <dgm:cxn modelId="{7F10DF0E-8A40-4703-AD9A-97813B97B53A}" type="presOf" srcId="{0EBD3F05-345F-40E9-AE17-BC2A750C8606}" destId="{E15273D1-ABB0-434D-A8F0-28A9F970142D}" srcOrd="0" destOrd="0" presId="urn:microsoft.com/office/officeart/2005/8/layout/process1"/>
    <dgm:cxn modelId="{3436D6C5-AC49-4235-AAE6-07BA0DA08E27}" type="presOf" srcId="{E8E1A8DF-EE4A-4538-A588-82A1C3E60BFD}" destId="{2EFC7DF1-19CC-4A34-90C0-339CE481905D}" srcOrd="0" destOrd="0" presId="urn:microsoft.com/office/officeart/2005/8/layout/process1"/>
    <dgm:cxn modelId="{87133B85-39F4-464D-AB07-81311D8EDB5D}" srcId="{E8E1A8DF-EE4A-4538-A588-82A1C3E60BFD}" destId="{09E301D2-9B0F-4DF5-9210-4DD3ABAE4D87}" srcOrd="0" destOrd="0" parTransId="{5E12175E-C63A-42A0-84AB-C7ADAA12B812}" sibTransId="{0EBD3F05-345F-40E9-AE17-BC2A750C8606}"/>
    <dgm:cxn modelId="{F546DAA0-576A-409B-93B2-18FDB1CD8B08}" type="presOf" srcId="{1BD78469-4A5C-497C-B6BA-8ED5ABC87269}" destId="{AB2B3DE4-6705-451D-8F00-8145A3D315A0}" srcOrd="0" destOrd="0" presId="urn:microsoft.com/office/officeart/2005/8/layout/process1"/>
    <dgm:cxn modelId="{8D2D6C07-F01B-43C7-940A-781F73FF056C}" type="presOf" srcId="{09E301D2-9B0F-4DF5-9210-4DD3ABAE4D87}" destId="{5C12BB00-BCBD-41D4-8BD7-A3F3B5697EBE}" srcOrd="0" destOrd="0" presId="urn:microsoft.com/office/officeart/2005/8/layout/process1"/>
    <dgm:cxn modelId="{B2D7C4BE-BC54-4568-A5FA-0E7D070FD48B}" type="presParOf" srcId="{2EFC7DF1-19CC-4A34-90C0-339CE481905D}" destId="{5C12BB00-BCBD-41D4-8BD7-A3F3B5697EBE}" srcOrd="0" destOrd="0" presId="urn:microsoft.com/office/officeart/2005/8/layout/process1"/>
    <dgm:cxn modelId="{A4DA7D1E-83A0-429D-8B4D-1C514969E368}" type="presParOf" srcId="{2EFC7DF1-19CC-4A34-90C0-339CE481905D}" destId="{E15273D1-ABB0-434D-A8F0-28A9F970142D}" srcOrd="1" destOrd="0" presId="urn:microsoft.com/office/officeart/2005/8/layout/process1"/>
    <dgm:cxn modelId="{C880B19C-7DD6-4466-8DE1-BCF67D458568}" type="presParOf" srcId="{E15273D1-ABB0-434D-A8F0-28A9F970142D}" destId="{E89E320F-28F9-47DB-AF60-E83B598D5464}" srcOrd="0" destOrd="0" presId="urn:microsoft.com/office/officeart/2005/8/layout/process1"/>
    <dgm:cxn modelId="{58CF449E-7F7C-4854-BED0-08D4242ABFA6}" type="presParOf" srcId="{2EFC7DF1-19CC-4A34-90C0-339CE481905D}" destId="{AB2B3DE4-6705-451D-8F00-8145A3D315A0}"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2BB00-BCBD-41D4-8BD7-A3F3B5697EBE}">
      <dsp:nvSpPr>
        <dsp:cNvPr id="0" name=""/>
        <dsp:cNvSpPr/>
      </dsp:nvSpPr>
      <dsp:spPr>
        <a:xfrm>
          <a:off x="503" y="286568"/>
          <a:ext cx="2644138" cy="1958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baseline="0" dirty="0" smtClean="0">
              <a:solidFill>
                <a:schemeClr val="tx1">
                  <a:lumMod val="95000"/>
                  <a:lumOff val="5000"/>
                </a:schemeClr>
              </a:solidFill>
            </a:rPr>
            <a:t>In computer programming, a string is traditionally a sequence of characters, either as constant or as some kind of variable.</a:t>
          </a:r>
          <a:endParaRPr lang="en-US" sz="1800" kern="1200" dirty="0">
            <a:solidFill>
              <a:schemeClr val="tx1">
                <a:lumMod val="95000"/>
                <a:lumOff val="5000"/>
              </a:schemeClr>
            </a:solidFill>
          </a:endParaRPr>
        </a:p>
      </dsp:txBody>
      <dsp:txXfrm>
        <a:off x="57860" y="343925"/>
        <a:ext cx="2529424" cy="1843601"/>
      </dsp:txXfrm>
    </dsp:sp>
    <dsp:sp modelId="{E15273D1-ABB0-434D-A8F0-28A9F970142D}">
      <dsp:nvSpPr>
        <dsp:cNvPr id="0" name=""/>
        <dsp:cNvSpPr/>
      </dsp:nvSpPr>
      <dsp:spPr>
        <a:xfrm>
          <a:off x="2704553" y="970378"/>
          <a:ext cx="860578" cy="655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704553" y="1101527"/>
        <a:ext cx="663854" cy="393448"/>
      </dsp:txXfrm>
    </dsp:sp>
    <dsp:sp modelId="{AB2B3DE4-6705-451D-8F00-8145A3D315A0}">
      <dsp:nvSpPr>
        <dsp:cNvPr id="0" name=""/>
        <dsp:cNvSpPr/>
      </dsp:nvSpPr>
      <dsp:spPr>
        <a:xfrm>
          <a:off x="3610685" y="286568"/>
          <a:ext cx="2644138" cy="1958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baseline="0" dirty="0" smtClean="0">
              <a:solidFill>
                <a:schemeClr val="tx1">
                  <a:lumMod val="95000"/>
                  <a:lumOff val="5000"/>
                </a:schemeClr>
              </a:solidFill>
            </a:rPr>
            <a:t>E.g. Foysal or 14CSE028</a:t>
          </a:r>
          <a:endParaRPr lang="en-US" sz="1800" kern="1200" dirty="0">
            <a:solidFill>
              <a:schemeClr val="tx1">
                <a:lumMod val="95000"/>
                <a:lumOff val="5000"/>
              </a:schemeClr>
            </a:solidFill>
          </a:endParaRPr>
        </a:p>
      </dsp:txBody>
      <dsp:txXfrm>
        <a:off x="3668042" y="343925"/>
        <a:ext cx="2529424" cy="18436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6D058-57C6-4E69-A59E-208A3321FECD}" type="datetimeFigureOut">
              <a:rPr lang="en-US" smtClean="0"/>
              <a:pPr/>
              <a:t>2/4/2018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175446-22F6-440A-9327-4E426973E3AD}" type="slidenum">
              <a:rPr lang="en-US" smtClean="0"/>
              <a:pPr/>
              <a:t>‹#›</a:t>
            </a:fld>
            <a:endParaRPr lang="en-US" dirty="0"/>
          </a:p>
        </p:txBody>
      </p:sp>
    </p:spTree>
    <p:extLst>
      <p:ext uri="{BB962C8B-B14F-4D97-AF65-F5344CB8AC3E}">
        <p14:creationId xmlns:p14="http://schemas.microsoft.com/office/powerpoint/2010/main" val="27060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175446-22F6-440A-9327-4E426973E3AD}" type="slidenum">
              <a:rPr lang="en-US" smtClean="0"/>
              <a:pPr/>
              <a:t>2</a:t>
            </a:fld>
            <a:endParaRPr lang="en-US" dirty="0"/>
          </a:p>
        </p:txBody>
      </p:sp>
    </p:spTree>
    <p:extLst>
      <p:ext uri="{BB962C8B-B14F-4D97-AF65-F5344CB8AC3E}">
        <p14:creationId xmlns:p14="http://schemas.microsoft.com/office/powerpoint/2010/main" val="427810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1749E9-7A16-4708-802D-FC7ADABFB75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8028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A3F4D-F38D-4508-99C8-2845F8DB4952}"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408202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2D0CE-90F6-475C-A7EA-85BAD4999514}"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336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58F703-D780-4782-A398-5A53A5407E1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2171639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8B1A15-CD43-4E4E-A7AA-AFBA50F55849}"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072128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8B1A15-CD43-4E4E-A7AA-AFBA50F55849}"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266051762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9ED41E-4DD7-4A8A-B119-3CFF96D929B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1642562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84ACA-E382-4A8E-B8E9-251F6B35F8D2}"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16717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12055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2738-BFBF-4444-941A-AD355681889B}"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26754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A41F3-1F2C-4E5F-8A1C-71891E188E0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35396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027E7E-4FAF-437F-AA67-0489D80F42AE}"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112500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ABC290-72B2-4C03-B1A6-7386A1A7CDDC}"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8175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75CBD-0EC0-4606-B29B-DE1F3B1B4742}"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32920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7D061-B3B3-4996-BA44-AF21BE1D2AB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71245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F08C3-EB7C-486B-BCDF-BC2563A96F92}"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24228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8B1A15-CD43-4E4E-A7AA-AFBA50F55849}" type="datetime1">
              <a:rPr lang="en-US" smtClean="0"/>
              <a:t>2/4/2018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1D2A8AF-B1C9-4905-9FB5-3B538ECDC8CF}" type="slidenum">
              <a:rPr lang="en-US" smtClean="0"/>
              <a:pPr/>
              <a:t>‹#›</a:t>
            </a:fld>
            <a:endParaRPr lang="en-US" dirty="0"/>
          </a:p>
        </p:txBody>
      </p:sp>
    </p:spTree>
    <p:extLst>
      <p:ext uri="{BB962C8B-B14F-4D97-AF65-F5344CB8AC3E}">
        <p14:creationId xmlns:p14="http://schemas.microsoft.com/office/powerpoint/2010/main" val="1552598881"/>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340"/>
            <a:ext cx="8991600" cy="2057399"/>
          </a:xfrm>
        </p:spPr>
        <p:txBody>
          <a:bodyPr>
            <a:normAutofit fontScale="90000"/>
          </a:bodyPr>
          <a:lstStyle/>
          <a:p>
            <a:r>
              <a:rPr lang="en-US" sz="4900" b="1" u="sng" dirty="0" smtClean="0">
                <a:solidFill>
                  <a:srgbClr val="00B050"/>
                </a:solidFill>
                <a:effectLst>
                  <a:outerShdw blurRad="38100" dist="38100" dir="2700000" algn="tl">
                    <a:srgbClr val="000000">
                      <a:alpha val="43137"/>
                    </a:srgbClr>
                  </a:outerShdw>
                </a:effectLst>
              </a:rPr>
              <a:t>STRING MATCHING ALGORITHMS</a:t>
            </a:r>
            <a:r>
              <a:rPr lang="en-US" u="sng" dirty="0" smtClean="0">
                <a:solidFill>
                  <a:srgbClr val="00B050"/>
                </a:solidFill>
              </a:rPr>
              <a:t/>
            </a:r>
            <a:br>
              <a:rPr lang="en-US" u="sng" dirty="0" smtClean="0">
                <a:solidFill>
                  <a:srgbClr val="00B050"/>
                </a:solidFill>
              </a:rPr>
            </a:br>
            <a:endParaRPr lang="en-US" u="sng" dirty="0">
              <a:solidFill>
                <a:srgbClr val="00B050"/>
              </a:solidFill>
            </a:endParaRPr>
          </a:p>
        </p:txBody>
      </p:sp>
      <p:sp>
        <p:nvSpPr>
          <p:cNvPr id="3" name="Subtitle 2"/>
          <p:cNvSpPr>
            <a:spLocks noGrp="1"/>
          </p:cNvSpPr>
          <p:nvPr>
            <p:ph type="subTitle" idx="1"/>
          </p:nvPr>
        </p:nvSpPr>
        <p:spPr>
          <a:xfrm>
            <a:off x="228600" y="4724400"/>
            <a:ext cx="4605130" cy="2895600"/>
          </a:xfrm>
        </p:spPr>
        <p:txBody>
          <a:bodyPr>
            <a:normAutofit/>
          </a:bodyPr>
          <a:lstStyle/>
          <a:p>
            <a:pPr algn="l"/>
            <a:r>
              <a:rPr lang="en-US" sz="2800" b="1" dirty="0" smtClean="0">
                <a:solidFill>
                  <a:schemeClr val="tx1">
                    <a:lumMod val="95000"/>
                    <a:lumOff val="5000"/>
                  </a:schemeClr>
                </a:solidFill>
                <a:effectLst>
                  <a:outerShdw blurRad="38100" dist="38100" dir="2700000" algn="tl">
                    <a:srgbClr val="000000">
                      <a:alpha val="43137"/>
                    </a:srgbClr>
                  </a:outerShdw>
                </a:effectLst>
              </a:rPr>
              <a:t>Presented By:-</a:t>
            </a:r>
          </a:p>
          <a:p>
            <a:pPr algn="l"/>
            <a:r>
              <a:rPr lang="en-US" sz="2800" b="1" dirty="0">
                <a:solidFill>
                  <a:schemeClr val="tx1">
                    <a:lumMod val="95000"/>
                    <a:lumOff val="5000"/>
                  </a:schemeClr>
                </a:solidFill>
                <a:effectLst>
                  <a:outerShdw blurRad="38100" dist="38100" dir="2700000" algn="tl">
                    <a:srgbClr val="000000">
                      <a:alpha val="43137"/>
                    </a:srgbClr>
                  </a:outerShdw>
                </a:effectLst>
              </a:rPr>
              <a:t>	</a:t>
            </a:r>
            <a:r>
              <a:rPr lang="en-US" sz="2800" b="1" dirty="0" smtClean="0">
                <a:solidFill>
                  <a:schemeClr val="tx1">
                    <a:lumMod val="95000"/>
                    <a:lumOff val="5000"/>
                  </a:schemeClr>
                </a:solidFill>
                <a:effectLst>
                  <a:outerShdw blurRad="38100" dist="38100" dir="2700000" algn="tl">
                    <a:srgbClr val="000000">
                      <a:alpha val="43137"/>
                    </a:srgbClr>
                  </a:outerShdw>
                </a:effectLst>
              </a:rPr>
              <a:t>Md. FoysaL Mahmud</a:t>
            </a:r>
          </a:p>
          <a:p>
            <a:pPr algn="l"/>
            <a:r>
              <a:rPr lang="en-US" sz="2800" b="1" dirty="0">
                <a:solidFill>
                  <a:schemeClr val="tx1">
                    <a:lumMod val="95000"/>
                    <a:lumOff val="5000"/>
                  </a:schemeClr>
                </a:solidFill>
                <a:effectLst>
                  <a:outerShdw blurRad="38100" dist="38100" dir="2700000" algn="tl">
                    <a:srgbClr val="000000">
                      <a:alpha val="43137"/>
                    </a:srgbClr>
                  </a:outerShdw>
                </a:effectLst>
              </a:rPr>
              <a:t>	</a:t>
            </a:r>
            <a:r>
              <a:rPr lang="en-US" sz="2800" b="1" dirty="0" smtClean="0">
                <a:solidFill>
                  <a:schemeClr val="tx1">
                    <a:lumMod val="95000"/>
                    <a:lumOff val="5000"/>
                  </a:schemeClr>
                </a:solidFill>
                <a:effectLst>
                  <a:outerShdw blurRad="38100" dist="38100" dir="2700000" algn="tl">
                    <a:srgbClr val="000000">
                      <a:alpha val="43137"/>
                    </a:srgbClr>
                  </a:outerShdw>
                </a:effectLst>
              </a:rPr>
              <a:t>University of Barisal</a:t>
            </a:r>
          </a:p>
          <a:p>
            <a:pPr algn="l"/>
            <a:endParaRPr lang="en-US" sz="2800" dirty="0"/>
          </a:p>
        </p:txBody>
      </p:sp>
      <p:sp>
        <p:nvSpPr>
          <p:cNvPr id="5" name="Date Placeholder 4"/>
          <p:cNvSpPr>
            <a:spLocks noGrp="1"/>
          </p:cNvSpPr>
          <p:nvPr>
            <p:ph type="dt" sz="half" idx="10"/>
          </p:nvPr>
        </p:nvSpPr>
        <p:spPr/>
        <p:txBody>
          <a:bodyPr/>
          <a:lstStyle/>
          <a:p>
            <a:fld id="{70FC17C4-D869-4A86-86EE-0E89DF0236E8}" type="datetime1">
              <a:rPr lang="en-US" smtClean="0"/>
              <a:t>2/4/2018</a:t>
            </a:fld>
            <a:endParaRPr lang="en-US" dirty="0"/>
          </a:p>
        </p:txBody>
      </p:sp>
      <p:sp>
        <p:nvSpPr>
          <p:cNvPr id="7" name="Slide Number Placeholder 6"/>
          <p:cNvSpPr>
            <a:spLocks noGrp="1"/>
          </p:cNvSpPr>
          <p:nvPr>
            <p:ph type="sldNum" sz="quarter" idx="12"/>
          </p:nvPr>
        </p:nvSpPr>
        <p:spPr/>
        <p:txBody>
          <a:bodyPr/>
          <a:lstStyle/>
          <a:p>
            <a:fld id="{91D2A8AF-B1C9-4905-9FB5-3B538ECDC8CF}" type="slidenum">
              <a:rPr lang="en-US" smtClean="0"/>
              <a:pPr/>
              <a:t>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244" y="1765852"/>
            <a:ext cx="6112565" cy="32131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2362200"/>
          <a:ext cx="7772400" cy="396240"/>
        </p:xfrm>
        <a:graphic>
          <a:graphicData uri="http://schemas.openxmlformats.org/drawingml/2006/table">
            <a:tbl>
              <a:tblPr firstRow="1" bandRow="1">
                <a:tableStyleId>{5C22544A-7EE6-4342-B048-85BDC9FD1C3A}</a:tableStyleId>
              </a:tblPr>
              <a:tblGrid>
                <a:gridCol w="777240"/>
                <a:gridCol w="777240"/>
                <a:gridCol w="777240"/>
                <a:gridCol w="777240"/>
                <a:gridCol w="777240"/>
                <a:gridCol w="777240"/>
                <a:gridCol w="777240"/>
                <a:gridCol w="777240"/>
                <a:gridCol w="777240"/>
                <a:gridCol w="777240"/>
              </a:tblGrid>
              <a:tr h="37084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solidFill>
                      <a:schemeClr val="accent1"/>
                    </a:solidFill>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sp>
        <p:nvSpPr>
          <p:cNvPr id="2" name="Date Placeholder 1"/>
          <p:cNvSpPr>
            <a:spLocks noGrp="1"/>
          </p:cNvSpPr>
          <p:nvPr>
            <p:ph type="dt" sz="half" idx="10"/>
          </p:nvPr>
        </p:nvSpPr>
        <p:spPr/>
        <p:txBody>
          <a:bodyPr/>
          <a:lstStyle/>
          <a:p>
            <a:fld id="{CC9D7FDB-F3E3-4CC3-A905-6B4A4CF2AFA4}" type="datetime1">
              <a:rPr lang="en-US" smtClean="0"/>
              <a:t>2/4/2018</a:t>
            </a:fld>
            <a:endParaRPr lang="en-US" dirty="0"/>
          </a:p>
        </p:txBody>
      </p:sp>
      <p:sp>
        <p:nvSpPr>
          <p:cNvPr id="9" name="Slide Number Placeholder 8"/>
          <p:cNvSpPr>
            <a:spLocks noGrp="1"/>
          </p:cNvSpPr>
          <p:nvPr>
            <p:ph type="sldNum" sz="quarter" idx="12"/>
          </p:nvPr>
        </p:nvSpPr>
        <p:spPr/>
        <p:txBody>
          <a:bodyPr/>
          <a:lstStyle/>
          <a:p>
            <a:fld id="{91D2A8AF-B1C9-4905-9FB5-3B538ECDC8CF}" type="slidenum">
              <a:rPr lang="en-US" smtClean="0"/>
              <a:pPr/>
              <a:t>10</a:t>
            </a:fld>
            <a:endParaRPr lang="en-US" dirty="0"/>
          </a:p>
        </p:txBody>
      </p:sp>
      <p:graphicFrame>
        <p:nvGraphicFramePr>
          <p:cNvPr id="5" name="Table 4"/>
          <p:cNvGraphicFramePr>
            <a:graphicFrameLocks noGrp="1"/>
          </p:cNvGraphicFramePr>
          <p:nvPr/>
        </p:nvGraphicFramePr>
        <p:xfrm>
          <a:off x="1676400" y="3505200"/>
          <a:ext cx="2438400" cy="370840"/>
        </p:xfrm>
        <a:graphic>
          <a:graphicData uri="http://schemas.openxmlformats.org/drawingml/2006/table">
            <a:tbl>
              <a:tblPr firstRow="1" bandRow="1">
                <a:tableStyleId>{5C22544A-7EE6-4342-B048-85BDC9FD1C3A}</a:tableStyleId>
              </a:tblPr>
              <a:tblGrid>
                <a:gridCol w="812800"/>
                <a:gridCol w="812800"/>
                <a:gridCol w="812800"/>
              </a:tblGrid>
              <a:tr h="370840">
                <a:tc>
                  <a:txBody>
                    <a:bodyPr/>
                    <a:lstStyle/>
                    <a:p>
                      <a:pPr algn="ctr"/>
                      <a:r>
                        <a:rPr lang="en-US" dirty="0" smtClean="0"/>
                        <a:t>1</a:t>
                      </a:r>
                      <a:endParaRPr lang="en-US" dirty="0"/>
                    </a:p>
                  </a:txBody>
                  <a:tcPr>
                    <a:solidFill>
                      <a:schemeClr val="accent1"/>
                    </a:solidFill>
                  </a:tcPr>
                </a:tc>
                <a:tc>
                  <a:txBody>
                    <a:bodyPr/>
                    <a:lstStyle/>
                    <a:p>
                      <a:pPr algn="ctr"/>
                      <a:r>
                        <a:rPr lang="en-US" dirty="0" smtClean="0"/>
                        <a:t>1</a:t>
                      </a:r>
                      <a:endParaRPr lang="en-US" dirty="0"/>
                    </a:p>
                  </a:txBody>
                  <a:tcPr>
                    <a:solidFill>
                      <a:schemeClr val="accent1"/>
                    </a:solidFill>
                  </a:tcPr>
                </a:tc>
                <a:tc>
                  <a:txBody>
                    <a:bodyPr/>
                    <a:lstStyle/>
                    <a:p>
                      <a:pPr algn="ctr"/>
                      <a:r>
                        <a:rPr lang="en-US" dirty="0" smtClean="0"/>
                        <a:t>1</a:t>
                      </a:r>
                      <a:endParaRPr lang="en-US" dirty="0"/>
                    </a:p>
                  </a:txBody>
                  <a:tcPr>
                    <a:solidFill>
                      <a:schemeClr val="accent1"/>
                    </a:solidFill>
                  </a:tcPr>
                </a:tc>
              </a:tr>
            </a:tbl>
          </a:graphicData>
        </a:graphic>
      </p:graphicFrame>
      <p:sp>
        <p:nvSpPr>
          <p:cNvPr id="6" name="Freeform 5"/>
          <p:cNvSpPr/>
          <p:nvPr/>
        </p:nvSpPr>
        <p:spPr>
          <a:xfrm>
            <a:off x="1981200" y="2743200"/>
            <a:ext cx="304800" cy="7620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 name="Straight Arrow Connector 6"/>
          <p:cNvCxnSpPr/>
          <p:nvPr/>
        </p:nvCxnSpPr>
        <p:spPr>
          <a:xfrm>
            <a:off x="609600" y="34290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3048000"/>
            <a:ext cx="609600" cy="400110"/>
          </a:xfrm>
          <a:prstGeom prst="rect">
            <a:avLst/>
          </a:prstGeom>
          <a:noFill/>
        </p:spPr>
        <p:txBody>
          <a:bodyPr wrap="square" rtlCol="0">
            <a:spAutoFit/>
          </a:bodyPr>
          <a:lstStyle/>
          <a:p>
            <a:r>
              <a:rPr lang="en-US" sz="2000" dirty="0" smtClean="0"/>
              <a:t>S=1</a:t>
            </a: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514600"/>
          <a:ext cx="6096000" cy="3962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3" name="Table 2"/>
          <p:cNvGraphicFramePr>
            <a:graphicFrameLocks noGrp="1"/>
          </p:cNvGraphicFramePr>
          <p:nvPr/>
        </p:nvGraphicFramePr>
        <p:xfrm>
          <a:off x="2667000" y="35814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r>
            </a:tbl>
          </a:graphicData>
        </a:graphic>
      </p:graphicFrame>
      <p:cxnSp>
        <p:nvCxnSpPr>
          <p:cNvPr id="4" name="Straight Connector 3"/>
          <p:cNvCxnSpPr/>
          <p:nvPr/>
        </p:nvCxnSpPr>
        <p:spPr>
          <a:xfrm rot="5400000">
            <a:off x="3925094" y="32377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239294" y="32377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629694" y="32377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71600" y="35814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00200" y="3200400"/>
            <a:ext cx="685800" cy="400110"/>
          </a:xfrm>
          <a:prstGeom prst="rect">
            <a:avLst/>
          </a:prstGeom>
          <a:noFill/>
        </p:spPr>
        <p:txBody>
          <a:bodyPr wrap="square" rtlCol="0">
            <a:spAutoFit/>
          </a:bodyPr>
          <a:lstStyle/>
          <a:p>
            <a:r>
              <a:rPr lang="en-US" sz="2000" dirty="0" smtClean="0"/>
              <a:t>S=2</a:t>
            </a:r>
            <a:endParaRPr lang="en-US" sz="2000" dirty="0"/>
          </a:p>
        </p:txBody>
      </p:sp>
      <p:sp>
        <p:nvSpPr>
          <p:cNvPr id="9" name="TextBox 8"/>
          <p:cNvSpPr txBox="1"/>
          <p:nvPr/>
        </p:nvSpPr>
        <p:spPr>
          <a:xfrm>
            <a:off x="1600200" y="4800600"/>
            <a:ext cx="6172200" cy="584775"/>
          </a:xfrm>
          <a:prstGeom prst="rect">
            <a:avLst/>
          </a:prstGeom>
          <a:noFill/>
        </p:spPr>
        <p:txBody>
          <a:bodyPr wrap="square" rtlCol="0">
            <a:spAutoFit/>
          </a:bodyPr>
          <a:lstStyle/>
          <a:p>
            <a:r>
              <a:rPr lang="en-US" sz="3200" dirty="0" smtClean="0"/>
              <a:t>So, S=2 is a valid shift…</a:t>
            </a:r>
            <a:endParaRPr lang="en-US" sz="3200" dirty="0"/>
          </a:p>
        </p:txBody>
      </p:sp>
      <p:sp>
        <p:nvSpPr>
          <p:cNvPr id="10" name="Date Placeholder 9"/>
          <p:cNvSpPr>
            <a:spLocks noGrp="1"/>
          </p:cNvSpPr>
          <p:nvPr>
            <p:ph type="dt" sz="half" idx="10"/>
          </p:nvPr>
        </p:nvSpPr>
        <p:spPr/>
        <p:txBody>
          <a:bodyPr/>
          <a:lstStyle/>
          <a:p>
            <a:fld id="{EB74AFCC-800A-4E0F-9116-B86F35E4E329}" type="datetime1">
              <a:rPr lang="en-US" smtClean="0"/>
              <a:t>2/4/2018</a:t>
            </a:fld>
            <a:endParaRPr lang="en-US" dirty="0"/>
          </a:p>
        </p:txBody>
      </p:sp>
      <p:sp>
        <p:nvSpPr>
          <p:cNvPr id="12" name="Slide Number Placeholder 11"/>
          <p:cNvSpPr>
            <a:spLocks noGrp="1"/>
          </p:cNvSpPr>
          <p:nvPr>
            <p:ph type="sldNum" sz="quarter" idx="12"/>
          </p:nvPr>
        </p:nvSpPr>
        <p:spPr/>
        <p:txBody>
          <a:bodyPr/>
          <a:lstStyle/>
          <a:p>
            <a:fld id="{91D2A8AF-B1C9-4905-9FB5-3B538ECDC8CF}" type="slidenum">
              <a:rPr lang="en-US" smtClean="0"/>
              <a:pPr/>
              <a:t>11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wipe(down)">
                                      <p:cBhvr>
                                        <p:cTn id="43" dur="580">
                                          <p:stCondLst>
                                            <p:cond delay="0"/>
                                          </p:stCondLst>
                                        </p:cTn>
                                        <p:tgtEl>
                                          <p:spTgt spid="9">
                                            <p:txEl>
                                              <p:pRg st="0" end="0"/>
                                            </p:txEl>
                                          </p:spTgt>
                                        </p:tgtEl>
                                      </p:cBhvr>
                                    </p:animEffect>
                                    <p:anim calcmode="lin" valueType="num">
                                      <p:cBhvr>
                                        <p:cTn id="4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xEl>
                                              <p:pRg st="0" end="0"/>
                                            </p:txEl>
                                          </p:spTgt>
                                        </p:tgtEl>
                                      </p:cBhvr>
                                      <p:to x="100000" y="60000"/>
                                    </p:animScale>
                                    <p:animScale>
                                      <p:cBhvr>
                                        <p:cTn id="50" dur="166" decel="50000">
                                          <p:stCondLst>
                                            <p:cond delay="676"/>
                                          </p:stCondLst>
                                        </p:cTn>
                                        <p:tgtEl>
                                          <p:spTgt spid="9">
                                            <p:txEl>
                                              <p:pRg st="0" end="0"/>
                                            </p:txEl>
                                          </p:spTgt>
                                        </p:tgtEl>
                                      </p:cBhvr>
                                      <p:to x="100000" y="100000"/>
                                    </p:animScale>
                                    <p:animScale>
                                      <p:cBhvr>
                                        <p:cTn id="51" dur="26">
                                          <p:stCondLst>
                                            <p:cond delay="1312"/>
                                          </p:stCondLst>
                                        </p:cTn>
                                        <p:tgtEl>
                                          <p:spTgt spid="9">
                                            <p:txEl>
                                              <p:pRg st="0" end="0"/>
                                            </p:txEl>
                                          </p:spTgt>
                                        </p:tgtEl>
                                      </p:cBhvr>
                                      <p:to x="100000" y="80000"/>
                                    </p:animScale>
                                    <p:animScale>
                                      <p:cBhvr>
                                        <p:cTn id="52" dur="166" decel="50000">
                                          <p:stCondLst>
                                            <p:cond delay="1338"/>
                                          </p:stCondLst>
                                        </p:cTn>
                                        <p:tgtEl>
                                          <p:spTgt spid="9">
                                            <p:txEl>
                                              <p:pRg st="0" end="0"/>
                                            </p:txEl>
                                          </p:spTgt>
                                        </p:tgtEl>
                                      </p:cBhvr>
                                      <p:to x="100000" y="100000"/>
                                    </p:animScale>
                                    <p:animScale>
                                      <p:cBhvr>
                                        <p:cTn id="53" dur="26">
                                          <p:stCondLst>
                                            <p:cond delay="1642"/>
                                          </p:stCondLst>
                                        </p:cTn>
                                        <p:tgtEl>
                                          <p:spTgt spid="9">
                                            <p:txEl>
                                              <p:pRg st="0" end="0"/>
                                            </p:txEl>
                                          </p:spTgt>
                                        </p:tgtEl>
                                      </p:cBhvr>
                                      <p:to x="100000" y="90000"/>
                                    </p:animScale>
                                    <p:animScale>
                                      <p:cBhvr>
                                        <p:cTn id="54" dur="166" decel="50000">
                                          <p:stCondLst>
                                            <p:cond delay="1668"/>
                                          </p:stCondLst>
                                        </p:cTn>
                                        <p:tgtEl>
                                          <p:spTgt spid="9">
                                            <p:txEl>
                                              <p:pRg st="0" end="0"/>
                                            </p:txEl>
                                          </p:spTgt>
                                        </p:tgtEl>
                                      </p:cBhvr>
                                      <p:to x="100000" y="100000"/>
                                    </p:animScale>
                                    <p:animScale>
                                      <p:cBhvr>
                                        <p:cTn id="55" dur="26">
                                          <p:stCondLst>
                                            <p:cond delay="1808"/>
                                          </p:stCondLst>
                                        </p:cTn>
                                        <p:tgtEl>
                                          <p:spTgt spid="9">
                                            <p:txEl>
                                              <p:pRg st="0" end="0"/>
                                            </p:txEl>
                                          </p:spTgt>
                                        </p:tgtEl>
                                      </p:cBhvr>
                                      <p:to x="100000" y="95000"/>
                                    </p:animScale>
                                    <p:animScale>
                                      <p:cBhvr>
                                        <p:cTn id="56" dur="166" decel="50000">
                                          <p:stCondLst>
                                            <p:cond delay="1834"/>
                                          </p:stCondLst>
                                        </p:cTn>
                                        <p:tgtEl>
                                          <p:spTgt spid="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743200"/>
          <a:ext cx="6477000" cy="457200"/>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gridCol w="647700"/>
                <a:gridCol w="647700"/>
                <a:gridCol w="647700"/>
              </a:tblGrid>
              <a:tr h="45720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4" name="Table 3"/>
          <p:cNvGraphicFramePr>
            <a:graphicFrameLocks noGrp="1"/>
          </p:cNvGraphicFramePr>
          <p:nvPr/>
        </p:nvGraphicFramePr>
        <p:xfrm>
          <a:off x="3352800" y="38862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solidFill>
                  </a:tcPr>
                </a:tc>
              </a:tr>
            </a:tbl>
          </a:graphicData>
        </a:graphic>
      </p:graphicFrame>
      <p:cxnSp>
        <p:nvCxnSpPr>
          <p:cNvPr id="5" name="Straight Connector 4"/>
          <p:cNvCxnSpPr/>
          <p:nvPr/>
        </p:nvCxnSpPr>
        <p:spPr>
          <a:xfrm rot="5400000">
            <a:off x="3925094" y="35425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3315494" y="35425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4724400" y="3200400"/>
            <a:ext cx="381000" cy="6858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 name="Straight Arrow Connector 7"/>
          <p:cNvCxnSpPr/>
          <p:nvPr/>
        </p:nvCxnSpPr>
        <p:spPr>
          <a:xfrm>
            <a:off x="1981200" y="38862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09800" y="3505200"/>
            <a:ext cx="685800" cy="400110"/>
          </a:xfrm>
          <a:prstGeom prst="rect">
            <a:avLst/>
          </a:prstGeom>
          <a:noFill/>
        </p:spPr>
        <p:txBody>
          <a:bodyPr wrap="square" rtlCol="0">
            <a:spAutoFit/>
          </a:bodyPr>
          <a:lstStyle/>
          <a:p>
            <a:r>
              <a:rPr lang="en-US" sz="2000" dirty="0" smtClean="0"/>
              <a:t>S=3</a:t>
            </a:r>
            <a:endParaRPr lang="en-US" sz="2000" dirty="0"/>
          </a:p>
        </p:txBody>
      </p:sp>
      <p:sp>
        <p:nvSpPr>
          <p:cNvPr id="3" name="Date Placeholder 2"/>
          <p:cNvSpPr>
            <a:spLocks noGrp="1"/>
          </p:cNvSpPr>
          <p:nvPr>
            <p:ph type="dt" sz="half" idx="10"/>
          </p:nvPr>
        </p:nvSpPr>
        <p:spPr/>
        <p:txBody>
          <a:bodyPr/>
          <a:lstStyle/>
          <a:p>
            <a:fld id="{F7CFC102-9CA1-424F-9A17-9D367B64BF96}" type="datetime1">
              <a:rPr lang="en-US" smtClean="0"/>
              <a:t>2/4/2018</a:t>
            </a:fld>
            <a:endParaRPr lang="en-US" dirty="0"/>
          </a:p>
        </p:txBody>
      </p:sp>
      <p:sp>
        <p:nvSpPr>
          <p:cNvPr id="11" name="Slide Number Placeholder 10"/>
          <p:cNvSpPr>
            <a:spLocks noGrp="1"/>
          </p:cNvSpPr>
          <p:nvPr>
            <p:ph type="sldNum" sz="quarter" idx="12"/>
          </p:nvPr>
        </p:nvSpPr>
        <p:spPr/>
        <p:txBody>
          <a:bodyPr/>
          <a:lstStyle/>
          <a:p>
            <a:fld id="{91D2A8AF-B1C9-4905-9FB5-3B538ECDC8CF}" type="slidenum">
              <a:rPr lang="en-US" smtClean="0"/>
              <a:pPr/>
              <a:t>12</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667000"/>
          <a:ext cx="6477000" cy="457200"/>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gridCol w="647700"/>
                <a:gridCol w="647700"/>
                <a:gridCol w="647700"/>
              </a:tblGrid>
              <a:tr h="45720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3" name="Table 2"/>
          <p:cNvGraphicFramePr>
            <a:graphicFrameLocks noGrp="1"/>
          </p:cNvGraphicFramePr>
          <p:nvPr/>
        </p:nvGraphicFramePr>
        <p:xfrm>
          <a:off x="3962400" y="38100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 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solidFill>
                  </a:tcPr>
                </a:tc>
                <a:tc>
                  <a:txBody>
                    <a:bodyPr/>
                    <a:lstStyle/>
                    <a:p>
                      <a:pPr algn="ctr"/>
                      <a:r>
                        <a:rPr lang="en-US" dirty="0" smtClean="0"/>
                        <a:t>1</a:t>
                      </a:r>
                      <a:endParaRPr lang="en-US" dirty="0"/>
                    </a:p>
                  </a:txBody>
                  <a:tcPr>
                    <a:solidFill>
                      <a:schemeClr val="accent1"/>
                    </a:solidFill>
                  </a:tcPr>
                </a:tc>
              </a:tr>
            </a:tbl>
          </a:graphicData>
        </a:graphic>
      </p:graphicFrame>
      <p:cxnSp>
        <p:nvCxnSpPr>
          <p:cNvPr id="4" name="Straight Connector 3"/>
          <p:cNvCxnSpPr/>
          <p:nvPr/>
        </p:nvCxnSpPr>
        <p:spPr>
          <a:xfrm rot="5400000">
            <a:off x="3848894" y="34663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648200" y="3124200"/>
            <a:ext cx="381000" cy="6858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 name="Straight Arrow Connector 5"/>
          <p:cNvCxnSpPr/>
          <p:nvPr/>
        </p:nvCxnSpPr>
        <p:spPr>
          <a:xfrm>
            <a:off x="2590800" y="38100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3429000"/>
            <a:ext cx="685800" cy="400110"/>
          </a:xfrm>
          <a:prstGeom prst="rect">
            <a:avLst/>
          </a:prstGeom>
          <a:noFill/>
        </p:spPr>
        <p:txBody>
          <a:bodyPr wrap="square" rtlCol="0">
            <a:spAutoFit/>
          </a:bodyPr>
          <a:lstStyle/>
          <a:p>
            <a:r>
              <a:rPr lang="en-US" sz="2000" dirty="0" smtClean="0"/>
              <a:t>S=4</a:t>
            </a:r>
            <a:endParaRPr lang="en-US" sz="2000" dirty="0"/>
          </a:p>
        </p:txBody>
      </p:sp>
      <p:sp>
        <p:nvSpPr>
          <p:cNvPr id="8" name="Date Placeholder 7"/>
          <p:cNvSpPr>
            <a:spLocks noGrp="1"/>
          </p:cNvSpPr>
          <p:nvPr>
            <p:ph type="dt" sz="half" idx="10"/>
          </p:nvPr>
        </p:nvSpPr>
        <p:spPr/>
        <p:txBody>
          <a:bodyPr/>
          <a:lstStyle/>
          <a:p>
            <a:fld id="{A8F3AB5A-39E6-4447-9802-F6FC1CEE9B2F}" type="datetime1">
              <a:rPr lang="en-US" smtClean="0"/>
              <a:t>2/4/2018</a:t>
            </a:fld>
            <a:endParaRPr lang="en-US" dirty="0"/>
          </a:p>
        </p:txBody>
      </p:sp>
      <p:sp>
        <p:nvSpPr>
          <p:cNvPr id="10" name="Slide Number Placeholder 9"/>
          <p:cNvSpPr>
            <a:spLocks noGrp="1"/>
          </p:cNvSpPr>
          <p:nvPr>
            <p:ph type="sldNum" sz="quarter" idx="12"/>
          </p:nvPr>
        </p:nvSpPr>
        <p:spPr/>
        <p:txBody>
          <a:bodyPr/>
          <a:lstStyle/>
          <a:p>
            <a:fld id="{91D2A8AF-B1C9-4905-9FB5-3B538ECDC8CF}" type="slidenum">
              <a:rPr lang="en-US" smtClean="0"/>
              <a:pPr/>
              <a:t>13</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743200"/>
          <a:ext cx="6477000" cy="457200"/>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gridCol w="647700"/>
                <a:gridCol w="647700"/>
                <a:gridCol w="647700"/>
              </a:tblGrid>
              <a:tr h="45720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3" name="Table 2"/>
          <p:cNvGraphicFramePr>
            <a:graphicFrameLocks noGrp="1"/>
          </p:cNvGraphicFramePr>
          <p:nvPr/>
        </p:nvGraphicFramePr>
        <p:xfrm>
          <a:off x="4648200" y="38862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1   </a:t>
                      </a:r>
                      <a:endParaRPr lang="en-US" dirty="0"/>
                    </a:p>
                  </a:txBody>
                  <a:tcPr>
                    <a:solidFill>
                      <a:schemeClr val="accent1"/>
                    </a:solidFill>
                  </a:tcPr>
                </a:tc>
                <a:tc>
                  <a:txBody>
                    <a:bodyPr/>
                    <a:lstStyle/>
                    <a:p>
                      <a:pPr algn="ctr"/>
                      <a:r>
                        <a:rPr lang="en-US" dirty="0" smtClean="0"/>
                        <a:t>1</a:t>
                      </a:r>
                      <a:endParaRPr lang="en-US" dirty="0"/>
                    </a:p>
                  </a:txBody>
                  <a:tcPr>
                    <a:solidFill>
                      <a:schemeClr val="accent1"/>
                    </a:solidFill>
                  </a:tcPr>
                </a:tc>
                <a:tc>
                  <a:txBody>
                    <a:bodyPr/>
                    <a:lstStyle/>
                    <a:p>
                      <a:pPr algn="ctr"/>
                      <a:r>
                        <a:rPr lang="en-US" dirty="0" smtClean="0"/>
                        <a:t>1</a:t>
                      </a:r>
                      <a:endParaRPr lang="en-US" dirty="0"/>
                    </a:p>
                  </a:txBody>
                  <a:tcPr>
                    <a:solidFill>
                      <a:schemeClr val="accent1"/>
                    </a:solidFill>
                  </a:tcPr>
                </a:tc>
              </a:tr>
            </a:tbl>
          </a:graphicData>
        </a:graphic>
      </p:graphicFrame>
      <p:cxnSp>
        <p:nvCxnSpPr>
          <p:cNvPr id="4" name="Straight Arrow Connector 3"/>
          <p:cNvCxnSpPr/>
          <p:nvPr/>
        </p:nvCxnSpPr>
        <p:spPr>
          <a:xfrm>
            <a:off x="3352800" y="38862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505200" y="3505200"/>
            <a:ext cx="685800" cy="400110"/>
          </a:xfrm>
          <a:prstGeom prst="rect">
            <a:avLst/>
          </a:prstGeom>
          <a:noFill/>
        </p:spPr>
        <p:txBody>
          <a:bodyPr wrap="square" rtlCol="0">
            <a:spAutoFit/>
          </a:bodyPr>
          <a:lstStyle/>
          <a:p>
            <a:r>
              <a:rPr lang="en-US" sz="2000" dirty="0" smtClean="0"/>
              <a:t>S=5</a:t>
            </a:r>
            <a:endParaRPr lang="en-US" sz="2000" dirty="0"/>
          </a:p>
        </p:txBody>
      </p:sp>
      <p:sp>
        <p:nvSpPr>
          <p:cNvPr id="6" name="Freeform 5"/>
          <p:cNvSpPr/>
          <p:nvPr/>
        </p:nvSpPr>
        <p:spPr>
          <a:xfrm>
            <a:off x="4724400" y="3200400"/>
            <a:ext cx="381000" cy="6858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Date Placeholder 6"/>
          <p:cNvSpPr>
            <a:spLocks noGrp="1"/>
          </p:cNvSpPr>
          <p:nvPr>
            <p:ph type="dt" sz="half" idx="10"/>
          </p:nvPr>
        </p:nvSpPr>
        <p:spPr/>
        <p:txBody>
          <a:bodyPr/>
          <a:lstStyle/>
          <a:p>
            <a:fld id="{97A80A25-F5B1-49AE-A21E-9B88D0037B3E}" type="datetime1">
              <a:rPr lang="en-US" smtClean="0"/>
              <a:t>2/4/2018</a:t>
            </a:fld>
            <a:endParaRPr lang="en-US" dirty="0"/>
          </a:p>
        </p:txBody>
      </p:sp>
      <p:sp>
        <p:nvSpPr>
          <p:cNvPr id="9" name="Slide Number Placeholder 8"/>
          <p:cNvSpPr>
            <a:spLocks noGrp="1"/>
          </p:cNvSpPr>
          <p:nvPr>
            <p:ph type="sldNum" sz="quarter" idx="12"/>
          </p:nvPr>
        </p:nvSpPr>
        <p:spPr/>
        <p:txBody>
          <a:bodyPr/>
          <a:lstStyle/>
          <a:p>
            <a:fld id="{91D2A8AF-B1C9-4905-9FB5-3B538ECDC8CF}" type="slidenum">
              <a:rPr lang="en-US" smtClean="0"/>
              <a:pPr/>
              <a:t>14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743200"/>
          <a:ext cx="6477000" cy="457200"/>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gridCol w="647700"/>
                <a:gridCol w="647700"/>
                <a:gridCol w="647700"/>
              </a:tblGrid>
              <a:tr h="45720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r>
            </a:tbl>
          </a:graphicData>
        </a:graphic>
      </p:graphicFrame>
      <p:graphicFrame>
        <p:nvGraphicFramePr>
          <p:cNvPr id="3" name="Table 2"/>
          <p:cNvGraphicFramePr>
            <a:graphicFrameLocks noGrp="1"/>
          </p:cNvGraphicFramePr>
          <p:nvPr/>
        </p:nvGraphicFramePr>
        <p:xfrm>
          <a:off x="5257800" y="38862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r>
            </a:tbl>
          </a:graphicData>
        </a:graphic>
      </p:graphicFrame>
      <p:cxnSp>
        <p:nvCxnSpPr>
          <p:cNvPr id="4" name="Straight Arrow Connector 3"/>
          <p:cNvCxnSpPr/>
          <p:nvPr/>
        </p:nvCxnSpPr>
        <p:spPr>
          <a:xfrm>
            <a:off x="4049151" y="3843997"/>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67200" y="3429000"/>
            <a:ext cx="685800" cy="400110"/>
          </a:xfrm>
          <a:prstGeom prst="rect">
            <a:avLst/>
          </a:prstGeom>
          <a:noFill/>
        </p:spPr>
        <p:txBody>
          <a:bodyPr wrap="square" rtlCol="0">
            <a:spAutoFit/>
          </a:bodyPr>
          <a:lstStyle/>
          <a:p>
            <a:r>
              <a:rPr lang="en-US" sz="2000" dirty="0" smtClean="0"/>
              <a:t>S=6</a:t>
            </a:r>
            <a:endParaRPr lang="en-US" sz="2000" dirty="0"/>
          </a:p>
        </p:txBody>
      </p:sp>
      <p:cxnSp>
        <p:nvCxnSpPr>
          <p:cNvPr id="6" name="Straight Connector 5"/>
          <p:cNvCxnSpPr/>
          <p:nvPr/>
        </p:nvCxnSpPr>
        <p:spPr>
          <a:xfrm rot="5400000">
            <a:off x="5220494" y="35425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830094" y="35425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592094" y="35425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800600"/>
            <a:ext cx="6172200" cy="584775"/>
          </a:xfrm>
          <a:prstGeom prst="rect">
            <a:avLst/>
          </a:prstGeom>
          <a:noFill/>
        </p:spPr>
        <p:txBody>
          <a:bodyPr wrap="square" rtlCol="0">
            <a:spAutoFit/>
          </a:bodyPr>
          <a:lstStyle/>
          <a:p>
            <a:r>
              <a:rPr lang="en-US" sz="3200" dirty="0" smtClean="0"/>
              <a:t>So, S=6 is a valid shift…</a:t>
            </a:r>
            <a:endParaRPr lang="en-US" sz="3200" dirty="0"/>
          </a:p>
        </p:txBody>
      </p:sp>
      <p:sp>
        <p:nvSpPr>
          <p:cNvPr id="10" name="Date Placeholder 9"/>
          <p:cNvSpPr>
            <a:spLocks noGrp="1"/>
          </p:cNvSpPr>
          <p:nvPr>
            <p:ph type="dt" sz="half" idx="10"/>
          </p:nvPr>
        </p:nvSpPr>
        <p:spPr/>
        <p:txBody>
          <a:bodyPr/>
          <a:lstStyle/>
          <a:p>
            <a:fld id="{C46E4784-23FF-40BE-81F4-45E2AAE0F036}" type="datetime1">
              <a:rPr lang="en-US" smtClean="0"/>
              <a:t>2/4/2018</a:t>
            </a:fld>
            <a:endParaRPr lang="en-US" dirty="0"/>
          </a:p>
        </p:txBody>
      </p:sp>
      <p:sp>
        <p:nvSpPr>
          <p:cNvPr id="12" name="Slide Number Placeholder 11"/>
          <p:cNvSpPr>
            <a:spLocks noGrp="1"/>
          </p:cNvSpPr>
          <p:nvPr>
            <p:ph type="sldNum" sz="quarter" idx="12"/>
          </p:nvPr>
        </p:nvSpPr>
        <p:spPr/>
        <p:txBody>
          <a:bodyPr/>
          <a:lstStyle/>
          <a:p>
            <a:fld id="{91D2A8AF-B1C9-4905-9FB5-3B538ECDC8CF}" type="slidenum">
              <a:rPr lang="en-US" smtClean="0"/>
              <a:pPr/>
              <a:t>15</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2667000"/>
          <a:ext cx="6477000" cy="457200"/>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gridCol w="647700"/>
                <a:gridCol w="647700"/>
                <a:gridCol w="647700"/>
              </a:tblGrid>
              <a:tr h="45720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1</a:t>
                      </a:r>
                      <a:endParaRPr lang="en-US" sz="2000" dirty="0"/>
                    </a:p>
                  </a:txBody>
                  <a:tcPr>
                    <a:solidFill>
                      <a:schemeClr val="accent1"/>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r>
            </a:tbl>
          </a:graphicData>
        </a:graphic>
      </p:graphicFrame>
      <p:graphicFrame>
        <p:nvGraphicFramePr>
          <p:cNvPr id="3" name="Table 2"/>
          <p:cNvGraphicFramePr>
            <a:graphicFrameLocks noGrp="1"/>
          </p:cNvGraphicFramePr>
          <p:nvPr/>
        </p:nvGraphicFramePr>
        <p:xfrm>
          <a:off x="5867400" y="3810000"/>
          <a:ext cx="1905000" cy="370840"/>
        </p:xfrm>
        <a:graphic>
          <a:graphicData uri="http://schemas.openxmlformats.org/drawingml/2006/table">
            <a:tbl>
              <a:tblPr firstRow="1" bandRow="1">
                <a:tableStyleId>{5C22544A-7EE6-4342-B048-85BDC9FD1C3A}</a:tableStyleId>
              </a:tblPr>
              <a:tblGrid>
                <a:gridCol w="635000"/>
                <a:gridCol w="635000"/>
                <a:gridCol w="635000"/>
              </a:tblGrid>
              <a:tr h="370840">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solidFill>
                      <a:schemeClr val="accent1"/>
                    </a:solidFill>
                  </a:tcPr>
                </a:tc>
              </a:tr>
            </a:tbl>
          </a:graphicData>
        </a:graphic>
      </p:graphicFrame>
      <p:cxnSp>
        <p:nvCxnSpPr>
          <p:cNvPr id="4" name="Straight Arrow Connector 3"/>
          <p:cNvCxnSpPr/>
          <p:nvPr/>
        </p:nvCxnSpPr>
        <p:spPr>
          <a:xfrm>
            <a:off x="4800600" y="37338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29200" y="3352800"/>
            <a:ext cx="685800" cy="400110"/>
          </a:xfrm>
          <a:prstGeom prst="rect">
            <a:avLst/>
          </a:prstGeom>
          <a:noFill/>
        </p:spPr>
        <p:txBody>
          <a:bodyPr wrap="square" rtlCol="0">
            <a:spAutoFit/>
          </a:bodyPr>
          <a:lstStyle/>
          <a:p>
            <a:r>
              <a:rPr lang="en-US" sz="2000" dirty="0" smtClean="0"/>
              <a:t>S=7</a:t>
            </a:r>
            <a:endParaRPr lang="en-US" sz="2000" dirty="0"/>
          </a:p>
        </p:txBody>
      </p:sp>
      <p:cxnSp>
        <p:nvCxnSpPr>
          <p:cNvPr id="6" name="Straight Connector 5"/>
          <p:cNvCxnSpPr/>
          <p:nvPr/>
        </p:nvCxnSpPr>
        <p:spPr>
          <a:xfrm rot="5400000">
            <a:off x="5830094" y="34663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6439694" y="34663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7239000" y="3124200"/>
            <a:ext cx="381000" cy="6858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Date Placeholder 8"/>
          <p:cNvSpPr>
            <a:spLocks noGrp="1"/>
          </p:cNvSpPr>
          <p:nvPr>
            <p:ph type="dt" sz="half" idx="10"/>
          </p:nvPr>
        </p:nvSpPr>
        <p:spPr/>
        <p:txBody>
          <a:bodyPr/>
          <a:lstStyle/>
          <a:p>
            <a:fld id="{4EBA569F-167B-4E51-9BA8-221A777876E1}" type="datetime1">
              <a:rPr lang="en-US" smtClean="0"/>
              <a:t>2/4/2018</a:t>
            </a:fld>
            <a:endParaRPr lang="en-US" dirty="0"/>
          </a:p>
        </p:txBody>
      </p:sp>
      <p:sp>
        <p:nvSpPr>
          <p:cNvPr id="11" name="Slide Number Placeholder 10"/>
          <p:cNvSpPr>
            <a:spLocks noGrp="1"/>
          </p:cNvSpPr>
          <p:nvPr>
            <p:ph type="sldNum" sz="quarter" idx="12"/>
          </p:nvPr>
        </p:nvSpPr>
        <p:spPr/>
        <p:txBody>
          <a:bodyPr/>
          <a:lstStyle/>
          <a:p>
            <a:fld id="{91D2A8AF-B1C9-4905-9FB5-3B538ECDC8CF}" type="slidenum">
              <a:rPr lang="en-US" smtClean="0"/>
              <a:pPr/>
              <a:t>16</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847836"/>
          </a:xfrm>
        </p:spPr>
        <p:txBody>
          <a:bodyPr>
            <a:normAutofit/>
          </a:bodyPr>
          <a:lstStyle/>
          <a:p>
            <a:pPr algn="l"/>
            <a:r>
              <a:rPr lang="en-US" b="1" dirty="0">
                <a:solidFill>
                  <a:schemeClr val="accent1">
                    <a:lumMod val="50000"/>
                  </a:schemeClr>
                </a:solidFill>
                <a:latin typeface="Times New Roman" panose="02020603050405020304" pitchFamily="18" charset="0"/>
                <a:cs typeface="Times New Roman" panose="02020603050405020304" pitchFamily="18" charset="0"/>
              </a:rPr>
              <a:t>Naïve String </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Matching Algorithm</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219200"/>
            <a:ext cx="8381999" cy="5029200"/>
          </a:xfrm>
        </p:spPr>
        <p:txBody>
          <a:bodyPr>
            <a:noAutofit/>
          </a:bodyPr>
          <a:lstStyle/>
          <a:p>
            <a:pPr algn="l"/>
            <a:r>
              <a:rPr lang="en-US" sz="1800" dirty="0">
                <a:solidFill>
                  <a:srgbClr val="7030A0"/>
                </a:solidFill>
                <a:latin typeface="Times New Roman" panose="02020603050405020304" pitchFamily="18" charset="0"/>
                <a:cs typeface="Times New Roman" panose="02020603050405020304" pitchFamily="18" charset="0"/>
              </a:rPr>
              <a:t>void </a:t>
            </a:r>
            <a:r>
              <a:rPr lang="en-US" sz="1800" dirty="0" err="1">
                <a:solidFill>
                  <a:srgbClr val="7030A0"/>
                </a:solidFill>
                <a:latin typeface="Times New Roman" panose="02020603050405020304" pitchFamily="18" charset="0"/>
                <a:cs typeface="Times New Roman" panose="02020603050405020304" pitchFamily="18" charset="0"/>
              </a:rPr>
              <a:t>search_pattern</a:t>
            </a:r>
            <a:r>
              <a:rPr lang="en-US" sz="1800" dirty="0">
                <a:solidFill>
                  <a:srgbClr val="7030A0"/>
                </a:solidFill>
                <a:latin typeface="Times New Roman" panose="02020603050405020304" pitchFamily="18" charset="0"/>
                <a:cs typeface="Times New Roman" panose="02020603050405020304" pitchFamily="18" charset="0"/>
              </a:rPr>
              <a:t>(string </a:t>
            </a:r>
            <a:r>
              <a:rPr lang="en-US" sz="1800" dirty="0" err="1">
                <a:solidFill>
                  <a:srgbClr val="7030A0"/>
                </a:solidFill>
                <a:latin typeface="Times New Roman" panose="02020603050405020304" pitchFamily="18" charset="0"/>
                <a:cs typeface="Times New Roman" panose="02020603050405020304" pitchFamily="18" charset="0"/>
              </a:rPr>
              <a:t>ptr,string</a:t>
            </a:r>
            <a:r>
              <a:rPr lang="en-US" sz="1800" dirty="0">
                <a:solidFill>
                  <a:srgbClr val="7030A0"/>
                </a:solidFill>
                <a:latin typeface="Times New Roman" panose="02020603050405020304" pitchFamily="18" charset="0"/>
                <a:cs typeface="Times New Roman" panose="02020603050405020304" pitchFamily="18" charset="0"/>
              </a:rPr>
              <a:t> txt</a:t>
            </a:r>
            <a:r>
              <a:rPr lang="en-US" sz="1800" dirty="0" smtClean="0">
                <a:solidFill>
                  <a:srgbClr val="7030A0"/>
                </a:solidFill>
                <a:latin typeface="Times New Roman" panose="02020603050405020304" pitchFamily="18" charset="0"/>
                <a:cs typeface="Times New Roman" panose="02020603050405020304" pitchFamily="18" charset="0"/>
              </a:rPr>
              <a:t>){</a:t>
            </a:r>
            <a:endParaRPr lang="en-US" sz="1800" dirty="0">
              <a:solidFill>
                <a:srgbClr val="7030A0"/>
              </a:solidFill>
              <a:latin typeface="Times New Roman" panose="02020603050405020304" pitchFamily="18" charset="0"/>
              <a:cs typeface="Times New Roman" panose="02020603050405020304" pitchFamily="18" charset="0"/>
            </a:endParaRPr>
          </a:p>
          <a:p>
            <a:pPr algn="l"/>
            <a:r>
              <a:rPr lang="en-US" sz="1800" dirty="0">
                <a:solidFill>
                  <a:srgbClr val="7030A0"/>
                </a:solidFill>
                <a:latin typeface="Times New Roman" panose="02020603050405020304" pitchFamily="18" charset="0"/>
                <a:cs typeface="Times New Roman" panose="02020603050405020304" pitchFamily="18" charset="0"/>
              </a:rPr>
              <a:t>    </a:t>
            </a:r>
            <a:r>
              <a:rPr lang="en-US" sz="1800" dirty="0" err="1">
                <a:solidFill>
                  <a:srgbClr val="7030A0"/>
                </a:solidFill>
                <a:latin typeface="Times New Roman" panose="02020603050405020304" pitchFamily="18" charset="0"/>
                <a:cs typeface="Times New Roman" panose="02020603050405020304" pitchFamily="18" charset="0"/>
              </a:rPr>
              <a:t>int</a:t>
            </a:r>
            <a:r>
              <a:rPr lang="en-US" sz="1800" dirty="0">
                <a:solidFill>
                  <a:srgbClr val="7030A0"/>
                </a:solidFill>
                <a:latin typeface="Times New Roman" panose="02020603050405020304" pitchFamily="18" charset="0"/>
                <a:cs typeface="Times New Roman" panose="02020603050405020304" pitchFamily="18" charset="0"/>
              </a:rPr>
              <a:t> p=</a:t>
            </a:r>
            <a:r>
              <a:rPr lang="en-US" sz="1800" dirty="0" err="1">
                <a:solidFill>
                  <a:srgbClr val="7030A0"/>
                </a:solidFill>
                <a:latin typeface="Times New Roman" panose="02020603050405020304" pitchFamily="18" charset="0"/>
                <a:cs typeface="Times New Roman" panose="02020603050405020304" pitchFamily="18" charset="0"/>
              </a:rPr>
              <a:t>ptr.size</a:t>
            </a:r>
            <a:r>
              <a:rPr lang="en-US" sz="1800"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a:t>
            </a:r>
            <a:r>
              <a:rPr lang="en-US" sz="1800" dirty="0" err="1">
                <a:solidFill>
                  <a:srgbClr val="7030A0"/>
                </a:solidFill>
                <a:latin typeface="Times New Roman" panose="02020603050405020304" pitchFamily="18" charset="0"/>
                <a:cs typeface="Times New Roman" panose="02020603050405020304" pitchFamily="18" charset="0"/>
              </a:rPr>
              <a:t>int</a:t>
            </a:r>
            <a:r>
              <a:rPr lang="en-US" sz="1800" dirty="0">
                <a:solidFill>
                  <a:srgbClr val="7030A0"/>
                </a:solidFill>
                <a:latin typeface="Times New Roman" panose="02020603050405020304" pitchFamily="18" charset="0"/>
                <a:cs typeface="Times New Roman" panose="02020603050405020304" pitchFamily="18" charset="0"/>
              </a:rPr>
              <a:t> t=</a:t>
            </a:r>
            <a:r>
              <a:rPr lang="en-US" sz="1800" dirty="0" err="1">
                <a:solidFill>
                  <a:srgbClr val="7030A0"/>
                </a:solidFill>
                <a:latin typeface="Times New Roman" panose="02020603050405020304" pitchFamily="18" charset="0"/>
                <a:cs typeface="Times New Roman" panose="02020603050405020304" pitchFamily="18" charset="0"/>
              </a:rPr>
              <a:t>txt.size</a:t>
            </a:r>
            <a:r>
              <a:rPr lang="en-US" sz="1800"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for(</a:t>
            </a:r>
            <a:r>
              <a:rPr lang="en-US" sz="1800" dirty="0" err="1">
                <a:solidFill>
                  <a:srgbClr val="7030A0"/>
                </a:solidFill>
                <a:latin typeface="Times New Roman" panose="02020603050405020304" pitchFamily="18" charset="0"/>
                <a:cs typeface="Times New Roman" panose="02020603050405020304" pitchFamily="18" charset="0"/>
              </a:rPr>
              <a:t>int</a:t>
            </a:r>
            <a:r>
              <a:rPr lang="en-US" sz="1800" dirty="0">
                <a:solidFill>
                  <a:srgbClr val="7030A0"/>
                </a:solidFill>
                <a:latin typeface="Times New Roman" panose="02020603050405020304" pitchFamily="18" charset="0"/>
                <a:cs typeface="Times New Roman" panose="02020603050405020304" pitchFamily="18" charset="0"/>
              </a:rPr>
              <a:t> </a:t>
            </a:r>
            <a:r>
              <a:rPr lang="en-US" sz="1800" dirty="0" err="1">
                <a:solidFill>
                  <a:srgbClr val="7030A0"/>
                </a:solidFill>
                <a:latin typeface="Times New Roman" panose="02020603050405020304" pitchFamily="18" charset="0"/>
                <a:cs typeface="Times New Roman" panose="02020603050405020304" pitchFamily="18" charset="0"/>
              </a:rPr>
              <a:t>i</a:t>
            </a:r>
            <a:r>
              <a:rPr lang="en-US" sz="1800" dirty="0">
                <a:solidFill>
                  <a:srgbClr val="7030A0"/>
                </a:solidFill>
                <a:latin typeface="Times New Roman" panose="02020603050405020304" pitchFamily="18" charset="0"/>
                <a:cs typeface="Times New Roman" panose="02020603050405020304" pitchFamily="18" charset="0"/>
              </a:rPr>
              <a:t>=0;i&lt;=</a:t>
            </a:r>
            <a:r>
              <a:rPr lang="en-US" sz="1800" dirty="0" err="1">
                <a:solidFill>
                  <a:srgbClr val="7030A0"/>
                </a:solidFill>
                <a:latin typeface="Times New Roman" panose="02020603050405020304" pitchFamily="18" charset="0"/>
                <a:cs typeface="Times New Roman" panose="02020603050405020304" pitchFamily="18" charset="0"/>
              </a:rPr>
              <a:t>t-p;i</a:t>
            </a:r>
            <a:r>
              <a:rPr lang="en-US" sz="1800" dirty="0" smtClean="0">
                <a:solidFill>
                  <a:srgbClr val="7030A0"/>
                </a:solidFill>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a:t>
            </a:r>
            <a:r>
              <a:rPr lang="en-US" sz="1800" dirty="0" err="1">
                <a:solidFill>
                  <a:srgbClr val="7030A0"/>
                </a:solidFill>
                <a:latin typeface="Times New Roman" panose="02020603050405020304" pitchFamily="18" charset="0"/>
                <a:cs typeface="Times New Roman" panose="02020603050405020304" pitchFamily="18" charset="0"/>
              </a:rPr>
              <a:t>int</a:t>
            </a:r>
            <a:r>
              <a:rPr lang="en-US" sz="1800" dirty="0">
                <a:solidFill>
                  <a:srgbClr val="7030A0"/>
                </a:solidFill>
                <a:latin typeface="Times New Roman" panose="02020603050405020304" pitchFamily="18" charset="0"/>
                <a:cs typeface="Times New Roman" panose="02020603050405020304" pitchFamily="18" charset="0"/>
              </a:rPr>
              <a:t> j;</a:t>
            </a:r>
          </a:p>
          <a:p>
            <a:pPr algn="l"/>
            <a:r>
              <a:rPr lang="en-US" sz="1800" dirty="0">
                <a:solidFill>
                  <a:srgbClr val="7030A0"/>
                </a:solidFill>
                <a:latin typeface="Times New Roman" panose="02020603050405020304" pitchFamily="18" charset="0"/>
                <a:cs typeface="Times New Roman" panose="02020603050405020304" pitchFamily="18" charset="0"/>
              </a:rPr>
              <a:t>        for(j=0;j&lt;</a:t>
            </a:r>
            <a:r>
              <a:rPr lang="en-US" sz="1800" dirty="0" err="1">
                <a:solidFill>
                  <a:srgbClr val="7030A0"/>
                </a:solidFill>
                <a:latin typeface="Times New Roman" panose="02020603050405020304" pitchFamily="18" charset="0"/>
                <a:cs typeface="Times New Roman" panose="02020603050405020304" pitchFamily="18" charset="0"/>
              </a:rPr>
              <a:t>p;j</a:t>
            </a:r>
            <a:r>
              <a:rPr lang="en-US" sz="1800"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if(txt[</a:t>
            </a:r>
            <a:r>
              <a:rPr lang="en-US" sz="1800" dirty="0" err="1">
                <a:solidFill>
                  <a:srgbClr val="7030A0"/>
                </a:solidFill>
                <a:latin typeface="Times New Roman" panose="02020603050405020304" pitchFamily="18" charset="0"/>
                <a:cs typeface="Times New Roman" panose="02020603050405020304" pitchFamily="18" charset="0"/>
              </a:rPr>
              <a:t>i+j</a:t>
            </a:r>
            <a:r>
              <a:rPr lang="en-US" sz="1800" dirty="0">
                <a:solidFill>
                  <a:srgbClr val="7030A0"/>
                </a:solidFill>
                <a:latin typeface="Times New Roman" panose="02020603050405020304" pitchFamily="18" charset="0"/>
                <a:cs typeface="Times New Roman" panose="02020603050405020304" pitchFamily="18" charset="0"/>
              </a:rPr>
              <a:t>]!=</a:t>
            </a:r>
            <a:r>
              <a:rPr lang="en-US" sz="1800" dirty="0" err="1">
                <a:solidFill>
                  <a:srgbClr val="7030A0"/>
                </a:solidFill>
                <a:latin typeface="Times New Roman" panose="02020603050405020304" pitchFamily="18" charset="0"/>
                <a:cs typeface="Times New Roman" panose="02020603050405020304" pitchFamily="18" charset="0"/>
              </a:rPr>
              <a:t>ptr</a:t>
            </a:r>
            <a:r>
              <a:rPr lang="en-US" sz="1800" dirty="0">
                <a:solidFill>
                  <a:srgbClr val="7030A0"/>
                </a:solidFill>
                <a:latin typeface="Times New Roman" panose="02020603050405020304" pitchFamily="18" charset="0"/>
                <a:cs typeface="Times New Roman" panose="02020603050405020304" pitchFamily="18" charset="0"/>
              </a:rPr>
              <a:t>[j])</a:t>
            </a:r>
          </a:p>
          <a:p>
            <a:pPr algn="l"/>
            <a:r>
              <a:rPr lang="en-US" sz="1800" dirty="0">
                <a:solidFill>
                  <a:srgbClr val="7030A0"/>
                </a:solidFill>
                <a:latin typeface="Times New Roman" panose="02020603050405020304" pitchFamily="18" charset="0"/>
                <a:cs typeface="Times New Roman" panose="02020603050405020304" pitchFamily="18" charset="0"/>
              </a:rPr>
              <a:t>                break</a:t>
            </a:r>
            <a:r>
              <a:rPr lang="en-US" sz="1800" dirty="0" smtClean="0">
                <a:solidFill>
                  <a:srgbClr val="7030A0"/>
                </a:solidFill>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if(j==p)</a:t>
            </a:r>
          </a:p>
          <a:p>
            <a:pPr algn="l"/>
            <a:r>
              <a:rPr lang="en-US" sz="1800" dirty="0">
                <a:solidFill>
                  <a:srgbClr val="7030A0"/>
                </a:solidFill>
                <a:latin typeface="Times New Roman" panose="02020603050405020304" pitchFamily="18" charset="0"/>
                <a:cs typeface="Times New Roman" panose="02020603050405020304" pitchFamily="18" charset="0"/>
              </a:rPr>
              <a:t>            </a:t>
            </a:r>
            <a:r>
              <a:rPr lang="en-US" sz="1800" b="1" dirty="0" smtClean="0">
                <a:solidFill>
                  <a:srgbClr val="00B050"/>
                </a:solidFill>
                <a:latin typeface="Times New Roman" panose="02020603050405020304" pitchFamily="18" charset="0"/>
                <a:cs typeface="Times New Roman" panose="02020603050405020304" pitchFamily="18" charset="0"/>
              </a:rPr>
              <a:t>“Pattern Found”;</a:t>
            </a:r>
          </a:p>
          <a:p>
            <a:pPr algn="l"/>
            <a:r>
              <a:rPr lang="en-US" sz="1800" b="1" dirty="0">
                <a:solidFill>
                  <a:srgbClr val="7030A0"/>
                </a:solidFill>
                <a:latin typeface="Times New Roman" panose="02020603050405020304" pitchFamily="18" charset="0"/>
                <a:cs typeface="Times New Roman" panose="02020603050405020304" pitchFamily="18" charset="0"/>
              </a:rPr>
              <a:t>}</a:t>
            </a:r>
          </a:p>
          <a:p>
            <a:pPr algn="l"/>
            <a:r>
              <a:rPr lang="en-US" sz="1800" dirty="0">
                <a:solidFill>
                  <a:srgbClr val="7030A0"/>
                </a:solidFill>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5BDA96EB-E93C-4949-866A-F9B1CBF71B23}"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17</a:t>
            </a:fld>
            <a:endParaRPr lang="en-US" dirty="0"/>
          </a:p>
        </p:txBody>
      </p:sp>
    </p:spTree>
    <p:extLst>
      <p:ext uri="{BB962C8B-B14F-4D97-AF65-F5344CB8AC3E}">
        <p14:creationId xmlns:p14="http://schemas.microsoft.com/office/powerpoint/2010/main" val="2459203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580">
                                          <p:stCondLst>
                                            <p:cond delay="0"/>
                                          </p:stCondLst>
                                        </p:cTn>
                                        <p:tgtEl>
                                          <p:spTgt spid="3">
                                            <p:txEl>
                                              <p:pRg st="8" end="8"/>
                                            </p:txEl>
                                          </p:spTgt>
                                        </p:tgtEl>
                                      </p:cBhvr>
                                    </p:animEffect>
                                    <p:anim calcmode="lin" valueType="num">
                                      <p:cBhvr>
                                        <p:cTn id="13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8" end="8"/>
                                            </p:txEl>
                                          </p:spTgt>
                                        </p:tgtEl>
                                      </p:cBhvr>
                                      <p:to x="100000" y="60000"/>
                                    </p:animScale>
                                    <p:animScale>
                                      <p:cBhvr>
                                        <p:cTn id="142" dur="166" decel="50000">
                                          <p:stCondLst>
                                            <p:cond delay="676"/>
                                          </p:stCondLst>
                                        </p:cTn>
                                        <p:tgtEl>
                                          <p:spTgt spid="3">
                                            <p:txEl>
                                              <p:pRg st="8" end="8"/>
                                            </p:txEl>
                                          </p:spTgt>
                                        </p:tgtEl>
                                      </p:cBhvr>
                                      <p:to x="100000" y="100000"/>
                                    </p:animScale>
                                    <p:animScale>
                                      <p:cBhvr>
                                        <p:cTn id="143" dur="26">
                                          <p:stCondLst>
                                            <p:cond delay="1312"/>
                                          </p:stCondLst>
                                        </p:cTn>
                                        <p:tgtEl>
                                          <p:spTgt spid="3">
                                            <p:txEl>
                                              <p:pRg st="8" end="8"/>
                                            </p:txEl>
                                          </p:spTgt>
                                        </p:tgtEl>
                                      </p:cBhvr>
                                      <p:to x="100000" y="80000"/>
                                    </p:animScale>
                                    <p:animScale>
                                      <p:cBhvr>
                                        <p:cTn id="144" dur="166" decel="50000">
                                          <p:stCondLst>
                                            <p:cond delay="1338"/>
                                          </p:stCondLst>
                                        </p:cTn>
                                        <p:tgtEl>
                                          <p:spTgt spid="3">
                                            <p:txEl>
                                              <p:pRg st="8" end="8"/>
                                            </p:txEl>
                                          </p:spTgt>
                                        </p:tgtEl>
                                      </p:cBhvr>
                                      <p:to x="100000" y="100000"/>
                                    </p:animScale>
                                    <p:animScale>
                                      <p:cBhvr>
                                        <p:cTn id="145" dur="26">
                                          <p:stCondLst>
                                            <p:cond delay="1642"/>
                                          </p:stCondLst>
                                        </p:cTn>
                                        <p:tgtEl>
                                          <p:spTgt spid="3">
                                            <p:txEl>
                                              <p:pRg st="8" end="8"/>
                                            </p:txEl>
                                          </p:spTgt>
                                        </p:tgtEl>
                                      </p:cBhvr>
                                      <p:to x="100000" y="90000"/>
                                    </p:animScale>
                                    <p:animScale>
                                      <p:cBhvr>
                                        <p:cTn id="146" dur="166" decel="50000">
                                          <p:stCondLst>
                                            <p:cond delay="1668"/>
                                          </p:stCondLst>
                                        </p:cTn>
                                        <p:tgtEl>
                                          <p:spTgt spid="3">
                                            <p:txEl>
                                              <p:pRg st="8" end="8"/>
                                            </p:txEl>
                                          </p:spTgt>
                                        </p:tgtEl>
                                      </p:cBhvr>
                                      <p:to x="100000" y="100000"/>
                                    </p:animScale>
                                    <p:animScale>
                                      <p:cBhvr>
                                        <p:cTn id="147" dur="26">
                                          <p:stCondLst>
                                            <p:cond delay="1808"/>
                                          </p:stCondLst>
                                        </p:cTn>
                                        <p:tgtEl>
                                          <p:spTgt spid="3">
                                            <p:txEl>
                                              <p:pRg st="8" end="8"/>
                                            </p:txEl>
                                          </p:spTgt>
                                        </p:tgtEl>
                                      </p:cBhvr>
                                      <p:to x="100000" y="95000"/>
                                    </p:animScale>
                                    <p:animScale>
                                      <p:cBhvr>
                                        <p:cTn id="148" dur="166" decel="50000">
                                          <p:stCondLst>
                                            <p:cond delay="1834"/>
                                          </p:stCondLst>
                                        </p:cTn>
                                        <p:tgtEl>
                                          <p:spTgt spid="3">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580">
                                          <p:stCondLst>
                                            <p:cond delay="0"/>
                                          </p:stCondLst>
                                        </p:cTn>
                                        <p:tgtEl>
                                          <p:spTgt spid="3">
                                            <p:txEl>
                                              <p:pRg st="9" end="9"/>
                                            </p:txEl>
                                          </p:spTgt>
                                        </p:tgtEl>
                                      </p:cBhvr>
                                    </p:animEffect>
                                    <p:anim calcmode="lin" valueType="num">
                                      <p:cBhvr>
                                        <p:cTn id="15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9" end="9"/>
                                            </p:txEl>
                                          </p:spTgt>
                                        </p:tgtEl>
                                      </p:cBhvr>
                                      <p:to x="100000" y="60000"/>
                                    </p:animScale>
                                    <p:animScale>
                                      <p:cBhvr>
                                        <p:cTn id="158" dur="166" decel="50000">
                                          <p:stCondLst>
                                            <p:cond delay="676"/>
                                          </p:stCondLst>
                                        </p:cTn>
                                        <p:tgtEl>
                                          <p:spTgt spid="3">
                                            <p:txEl>
                                              <p:pRg st="9" end="9"/>
                                            </p:txEl>
                                          </p:spTgt>
                                        </p:tgtEl>
                                      </p:cBhvr>
                                      <p:to x="100000" y="100000"/>
                                    </p:animScale>
                                    <p:animScale>
                                      <p:cBhvr>
                                        <p:cTn id="159" dur="26">
                                          <p:stCondLst>
                                            <p:cond delay="1312"/>
                                          </p:stCondLst>
                                        </p:cTn>
                                        <p:tgtEl>
                                          <p:spTgt spid="3">
                                            <p:txEl>
                                              <p:pRg st="9" end="9"/>
                                            </p:txEl>
                                          </p:spTgt>
                                        </p:tgtEl>
                                      </p:cBhvr>
                                      <p:to x="100000" y="80000"/>
                                    </p:animScale>
                                    <p:animScale>
                                      <p:cBhvr>
                                        <p:cTn id="160" dur="166" decel="50000">
                                          <p:stCondLst>
                                            <p:cond delay="1338"/>
                                          </p:stCondLst>
                                        </p:cTn>
                                        <p:tgtEl>
                                          <p:spTgt spid="3">
                                            <p:txEl>
                                              <p:pRg st="9" end="9"/>
                                            </p:txEl>
                                          </p:spTgt>
                                        </p:tgtEl>
                                      </p:cBhvr>
                                      <p:to x="100000" y="100000"/>
                                    </p:animScale>
                                    <p:animScale>
                                      <p:cBhvr>
                                        <p:cTn id="161" dur="26">
                                          <p:stCondLst>
                                            <p:cond delay="1642"/>
                                          </p:stCondLst>
                                        </p:cTn>
                                        <p:tgtEl>
                                          <p:spTgt spid="3">
                                            <p:txEl>
                                              <p:pRg st="9" end="9"/>
                                            </p:txEl>
                                          </p:spTgt>
                                        </p:tgtEl>
                                      </p:cBhvr>
                                      <p:to x="100000" y="90000"/>
                                    </p:animScale>
                                    <p:animScale>
                                      <p:cBhvr>
                                        <p:cTn id="162" dur="166" decel="50000">
                                          <p:stCondLst>
                                            <p:cond delay="1668"/>
                                          </p:stCondLst>
                                        </p:cTn>
                                        <p:tgtEl>
                                          <p:spTgt spid="3">
                                            <p:txEl>
                                              <p:pRg st="9" end="9"/>
                                            </p:txEl>
                                          </p:spTgt>
                                        </p:tgtEl>
                                      </p:cBhvr>
                                      <p:to x="100000" y="100000"/>
                                    </p:animScale>
                                    <p:animScale>
                                      <p:cBhvr>
                                        <p:cTn id="163" dur="26">
                                          <p:stCondLst>
                                            <p:cond delay="1808"/>
                                          </p:stCondLst>
                                        </p:cTn>
                                        <p:tgtEl>
                                          <p:spTgt spid="3">
                                            <p:txEl>
                                              <p:pRg st="9" end="9"/>
                                            </p:txEl>
                                          </p:spTgt>
                                        </p:tgtEl>
                                      </p:cBhvr>
                                      <p:to x="100000" y="95000"/>
                                    </p:animScale>
                                    <p:animScale>
                                      <p:cBhvr>
                                        <p:cTn id="164" dur="166" decel="50000">
                                          <p:stCondLst>
                                            <p:cond delay="1834"/>
                                          </p:stCondLst>
                                        </p:cTn>
                                        <p:tgtEl>
                                          <p:spTgt spid="3">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0" end="10"/>
                                            </p:txEl>
                                          </p:spTgt>
                                        </p:tgtEl>
                                        <p:attrNameLst>
                                          <p:attrName>style.visibility</p:attrName>
                                        </p:attrNameLst>
                                      </p:cBhvr>
                                      <p:to>
                                        <p:strVal val="visible"/>
                                      </p:to>
                                    </p:set>
                                    <p:animEffect transition="in" filter="wipe(down)">
                                      <p:cBhvr>
                                        <p:cTn id="167" dur="580">
                                          <p:stCondLst>
                                            <p:cond delay="0"/>
                                          </p:stCondLst>
                                        </p:cTn>
                                        <p:tgtEl>
                                          <p:spTgt spid="3">
                                            <p:txEl>
                                              <p:pRg st="10" end="10"/>
                                            </p:txEl>
                                          </p:spTgt>
                                        </p:tgtEl>
                                      </p:cBhvr>
                                    </p:animEffect>
                                    <p:anim calcmode="lin" valueType="num">
                                      <p:cBhvr>
                                        <p:cTn id="16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3">
                                            <p:txEl>
                                              <p:pRg st="10" end="10"/>
                                            </p:txEl>
                                          </p:spTgt>
                                        </p:tgtEl>
                                      </p:cBhvr>
                                      <p:to x="100000" y="60000"/>
                                    </p:animScale>
                                    <p:animScale>
                                      <p:cBhvr>
                                        <p:cTn id="174" dur="166" decel="50000">
                                          <p:stCondLst>
                                            <p:cond delay="676"/>
                                          </p:stCondLst>
                                        </p:cTn>
                                        <p:tgtEl>
                                          <p:spTgt spid="3">
                                            <p:txEl>
                                              <p:pRg st="10" end="10"/>
                                            </p:txEl>
                                          </p:spTgt>
                                        </p:tgtEl>
                                      </p:cBhvr>
                                      <p:to x="100000" y="100000"/>
                                    </p:animScale>
                                    <p:animScale>
                                      <p:cBhvr>
                                        <p:cTn id="175" dur="26">
                                          <p:stCondLst>
                                            <p:cond delay="1312"/>
                                          </p:stCondLst>
                                        </p:cTn>
                                        <p:tgtEl>
                                          <p:spTgt spid="3">
                                            <p:txEl>
                                              <p:pRg st="10" end="10"/>
                                            </p:txEl>
                                          </p:spTgt>
                                        </p:tgtEl>
                                      </p:cBhvr>
                                      <p:to x="100000" y="80000"/>
                                    </p:animScale>
                                    <p:animScale>
                                      <p:cBhvr>
                                        <p:cTn id="176" dur="166" decel="50000">
                                          <p:stCondLst>
                                            <p:cond delay="1338"/>
                                          </p:stCondLst>
                                        </p:cTn>
                                        <p:tgtEl>
                                          <p:spTgt spid="3">
                                            <p:txEl>
                                              <p:pRg st="10" end="10"/>
                                            </p:txEl>
                                          </p:spTgt>
                                        </p:tgtEl>
                                      </p:cBhvr>
                                      <p:to x="100000" y="100000"/>
                                    </p:animScale>
                                    <p:animScale>
                                      <p:cBhvr>
                                        <p:cTn id="177" dur="26">
                                          <p:stCondLst>
                                            <p:cond delay="1642"/>
                                          </p:stCondLst>
                                        </p:cTn>
                                        <p:tgtEl>
                                          <p:spTgt spid="3">
                                            <p:txEl>
                                              <p:pRg st="10" end="10"/>
                                            </p:txEl>
                                          </p:spTgt>
                                        </p:tgtEl>
                                      </p:cBhvr>
                                      <p:to x="100000" y="90000"/>
                                    </p:animScale>
                                    <p:animScale>
                                      <p:cBhvr>
                                        <p:cTn id="178" dur="166" decel="50000">
                                          <p:stCondLst>
                                            <p:cond delay="1668"/>
                                          </p:stCondLst>
                                        </p:cTn>
                                        <p:tgtEl>
                                          <p:spTgt spid="3">
                                            <p:txEl>
                                              <p:pRg st="10" end="10"/>
                                            </p:txEl>
                                          </p:spTgt>
                                        </p:tgtEl>
                                      </p:cBhvr>
                                      <p:to x="100000" y="100000"/>
                                    </p:animScale>
                                    <p:animScale>
                                      <p:cBhvr>
                                        <p:cTn id="179" dur="26">
                                          <p:stCondLst>
                                            <p:cond delay="1808"/>
                                          </p:stCondLst>
                                        </p:cTn>
                                        <p:tgtEl>
                                          <p:spTgt spid="3">
                                            <p:txEl>
                                              <p:pRg st="10" end="10"/>
                                            </p:txEl>
                                          </p:spTgt>
                                        </p:tgtEl>
                                      </p:cBhvr>
                                      <p:to x="100000" y="95000"/>
                                    </p:animScale>
                                    <p:animScale>
                                      <p:cBhvr>
                                        <p:cTn id="180"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RABIN-KARP ALGORITHM</a:t>
            </a:r>
            <a:endParaRPr lang="en-US" sz="4000" b="1" dirty="0"/>
          </a:p>
        </p:txBody>
      </p:sp>
      <p:sp>
        <p:nvSpPr>
          <p:cNvPr id="3" name="Content Placeholder 2"/>
          <p:cNvSpPr>
            <a:spLocks noGrp="1"/>
          </p:cNvSpPr>
          <p:nvPr>
            <p:ph idx="1"/>
          </p:nvPr>
        </p:nvSpPr>
        <p:spPr>
          <a:xfrm>
            <a:off x="914400" y="2286000"/>
            <a:ext cx="7772400" cy="45720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Rabin and Karp proposed a string matching algorithm that performs well in practice and that also  generalizes to other algorithms for related problems, such as two-dimentional pattern  matching.</a:t>
            </a:r>
          </a:p>
          <a:p>
            <a:pPr marL="0" indent="0">
              <a:buNone/>
            </a:pPr>
            <a:r>
              <a:rPr lang="en-US" sz="2800" dirty="0" smtClean="0">
                <a:solidFill>
                  <a:schemeClr val="tx1"/>
                </a:solidFill>
                <a:sym typeface="Wingdings" panose="05000000000000000000" pitchFamily="2" charset="2"/>
              </a:rPr>
              <a:t>   Its </a:t>
            </a:r>
            <a:r>
              <a:rPr lang="en-US" sz="2800" dirty="0">
                <a:solidFill>
                  <a:schemeClr val="tx1"/>
                </a:solidFill>
                <a:sym typeface="Wingdings" panose="05000000000000000000" pitchFamily="2" charset="2"/>
              </a:rPr>
              <a:t>complexity </a:t>
            </a:r>
            <a:r>
              <a:rPr lang="en-US" sz="2800" dirty="0" smtClean="0">
                <a:solidFill>
                  <a:schemeClr val="tx1"/>
                </a:solidFill>
                <a:sym typeface="Wingdings" panose="05000000000000000000" pitchFamily="2" charset="2"/>
              </a:rPr>
              <a:t>O(</a:t>
            </a:r>
            <a:r>
              <a:rPr lang="en-US" sz="2800" dirty="0" err="1" smtClean="0">
                <a:solidFill>
                  <a:schemeClr val="tx1"/>
                </a:solidFill>
                <a:sym typeface="Wingdings" panose="05000000000000000000" pitchFamily="2" charset="2"/>
              </a:rPr>
              <a:t>mn</a:t>
            </a:r>
            <a:r>
              <a:rPr lang="en-US" sz="2800" dirty="0">
                <a:solidFill>
                  <a:schemeClr val="tx1"/>
                </a:solidFill>
                <a:sym typeface="Wingdings" panose="05000000000000000000" pitchFamily="2" charset="2"/>
              </a:rPr>
              <a:t>)</a:t>
            </a:r>
            <a:endParaRPr lang="en-US" sz="2800" i="1" dirty="0">
              <a:solidFill>
                <a:srgbClr val="00B050"/>
              </a:solidFill>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C6DC168-93E2-4A1A-BEDB-E5EBE3E476C2}"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18</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9"/>
            <a:ext cx="7773338" cy="219682"/>
          </a:xfrm>
        </p:spPr>
        <p:txBody>
          <a:bodyPr>
            <a:normAutofit fontScale="90000"/>
          </a:bodyPr>
          <a:lstStyle/>
          <a:p>
            <a:pPr algn="l"/>
            <a:r>
              <a:rPr lang="en-US" dirty="0" smtClean="0"/>
              <a:t> </a:t>
            </a:r>
            <a:endParaRPr lang="en-US" dirty="0"/>
          </a:p>
        </p:txBody>
      </p:sp>
      <p:sp>
        <p:nvSpPr>
          <p:cNvPr id="3" name="Content Placeholder 2"/>
          <p:cNvSpPr>
            <a:spLocks noGrp="1"/>
          </p:cNvSpPr>
          <p:nvPr>
            <p:ph idx="1"/>
          </p:nvPr>
        </p:nvSpPr>
        <p:spPr>
          <a:xfrm>
            <a:off x="228600" y="457200"/>
            <a:ext cx="7772870" cy="5584163"/>
          </a:xfrm>
        </p:spPr>
        <p:txBody>
          <a:bodyPr>
            <a:noAutofit/>
          </a:bodyPr>
          <a:lstStyle/>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Formula:</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First select a prime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number,like</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prime=101.</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Then find the hash value of Pattern.</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Here, Text=“</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abcdabc</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Pattern=“</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cda</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*hash value of pattern=</a:t>
            </a:r>
          </a:p>
          <a:p>
            <a:pPr marL="914400" lvl="2"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99 + (100*101) + (97*(101)^2)</a:t>
            </a: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 </a:t>
            </a:r>
            <a:r>
              <a:rPr lang="en-US" sz="2000" dirty="0" smtClean="0">
                <a:solidFill>
                  <a:srgbClr val="00B050"/>
                </a:solidFill>
                <a:latin typeface="Times New Roman" panose="02020603050405020304" pitchFamily="18" charset="0"/>
                <a:cs typeface="Times New Roman" panose="02020603050405020304" pitchFamily="18" charset="0"/>
              </a:rPr>
              <a:t>999696</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2" indent="0">
              <a:buNone/>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Now apply the following steps:</a:t>
            </a:r>
          </a:p>
          <a:p>
            <a:pPr marL="1257300" lvl="2" indent="-342900">
              <a:buAutoNum type="arabicPeriod"/>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X=old hash – Value (old char)</a:t>
            </a:r>
          </a:p>
          <a:p>
            <a:pPr marL="1257300" lvl="2" indent="-342900">
              <a:buAutoNum type="arabicPeriod"/>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X= x/prime .</a:t>
            </a:r>
          </a:p>
          <a:p>
            <a:pPr marL="1257300" lvl="2" indent="-342900">
              <a:buAutoNum type="arabicPeriod"/>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New hash = x + (prime)^(p-1) * value(new char)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1E99212-0448-4BC0-A32C-28D4C6841109}"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19</a:t>
            </a:fld>
            <a:endParaRPr lang="en-US" dirty="0"/>
          </a:p>
        </p:txBody>
      </p:sp>
    </p:spTree>
    <p:extLst>
      <p:ext uri="{BB962C8B-B14F-4D97-AF65-F5344CB8AC3E}">
        <p14:creationId xmlns:p14="http://schemas.microsoft.com/office/powerpoint/2010/main" val="2741270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childTnLst>
                          </p:cTn>
                        </p:par>
                      </p:childTnLst>
                    </p:cTn>
                  </p:par>
                  <p:par>
                    <p:cTn id="133" fill="hold">
                      <p:stCondLst>
                        <p:cond delay="indefinite"/>
                      </p:stCondLst>
                      <p:childTnLst>
                        <p:par>
                          <p:cTn id="134" fill="hold">
                            <p:stCondLst>
                              <p:cond delay="0"/>
                            </p:stCondLst>
                            <p:childTnLst>
                              <p:par>
                                <p:cTn id="135" presetID="26" presetClass="entr" presetSubtype="0" fill="hold"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animEffect transition="in" filter="wipe(down)">
                                      <p:cBhvr>
                                        <p:cTn id="137" dur="580">
                                          <p:stCondLst>
                                            <p:cond delay="0"/>
                                          </p:stCondLst>
                                        </p:cTn>
                                        <p:tgtEl>
                                          <p:spTgt spid="3">
                                            <p:txEl>
                                              <p:pRg st="8" end="8"/>
                                            </p:txEl>
                                          </p:spTgt>
                                        </p:tgtEl>
                                      </p:cBhvr>
                                    </p:animEffect>
                                    <p:anim calcmode="lin" valueType="num">
                                      <p:cBhvr>
                                        <p:cTn id="138"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3">
                                            <p:txEl>
                                              <p:pRg st="8" end="8"/>
                                            </p:txEl>
                                          </p:spTgt>
                                        </p:tgtEl>
                                      </p:cBhvr>
                                      <p:to x="100000" y="60000"/>
                                    </p:animScale>
                                    <p:animScale>
                                      <p:cBhvr>
                                        <p:cTn id="144" dur="166" decel="50000">
                                          <p:stCondLst>
                                            <p:cond delay="676"/>
                                          </p:stCondLst>
                                        </p:cTn>
                                        <p:tgtEl>
                                          <p:spTgt spid="3">
                                            <p:txEl>
                                              <p:pRg st="8" end="8"/>
                                            </p:txEl>
                                          </p:spTgt>
                                        </p:tgtEl>
                                      </p:cBhvr>
                                      <p:to x="100000" y="100000"/>
                                    </p:animScale>
                                    <p:animScale>
                                      <p:cBhvr>
                                        <p:cTn id="145" dur="26">
                                          <p:stCondLst>
                                            <p:cond delay="1312"/>
                                          </p:stCondLst>
                                        </p:cTn>
                                        <p:tgtEl>
                                          <p:spTgt spid="3">
                                            <p:txEl>
                                              <p:pRg st="8" end="8"/>
                                            </p:txEl>
                                          </p:spTgt>
                                        </p:tgtEl>
                                      </p:cBhvr>
                                      <p:to x="100000" y="80000"/>
                                    </p:animScale>
                                    <p:animScale>
                                      <p:cBhvr>
                                        <p:cTn id="146" dur="166" decel="50000">
                                          <p:stCondLst>
                                            <p:cond delay="1338"/>
                                          </p:stCondLst>
                                        </p:cTn>
                                        <p:tgtEl>
                                          <p:spTgt spid="3">
                                            <p:txEl>
                                              <p:pRg st="8" end="8"/>
                                            </p:txEl>
                                          </p:spTgt>
                                        </p:tgtEl>
                                      </p:cBhvr>
                                      <p:to x="100000" y="100000"/>
                                    </p:animScale>
                                    <p:animScale>
                                      <p:cBhvr>
                                        <p:cTn id="147" dur="26">
                                          <p:stCondLst>
                                            <p:cond delay="1642"/>
                                          </p:stCondLst>
                                        </p:cTn>
                                        <p:tgtEl>
                                          <p:spTgt spid="3">
                                            <p:txEl>
                                              <p:pRg st="8" end="8"/>
                                            </p:txEl>
                                          </p:spTgt>
                                        </p:tgtEl>
                                      </p:cBhvr>
                                      <p:to x="100000" y="90000"/>
                                    </p:animScale>
                                    <p:animScale>
                                      <p:cBhvr>
                                        <p:cTn id="148" dur="166" decel="50000">
                                          <p:stCondLst>
                                            <p:cond delay="1668"/>
                                          </p:stCondLst>
                                        </p:cTn>
                                        <p:tgtEl>
                                          <p:spTgt spid="3">
                                            <p:txEl>
                                              <p:pRg st="8" end="8"/>
                                            </p:txEl>
                                          </p:spTgt>
                                        </p:tgtEl>
                                      </p:cBhvr>
                                      <p:to x="100000" y="100000"/>
                                    </p:animScale>
                                    <p:animScale>
                                      <p:cBhvr>
                                        <p:cTn id="149" dur="26">
                                          <p:stCondLst>
                                            <p:cond delay="1808"/>
                                          </p:stCondLst>
                                        </p:cTn>
                                        <p:tgtEl>
                                          <p:spTgt spid="3">
                                            <p:txEl>
                                              <p:pRg st="8" end="8"/>
                                            </p:txEl>
                                          </p:spTgt>
                                        </p:tgtEl>
                                      </p:cBhvr>
                                      <p:to x="100000" y="95000"/>
                                    </p:animScale>
                                    <p:animScale>
                                      <p:cBhvr>
                                        <p:cTn id="150" dur="166" decel="50000">
                                          <p:stCondLst>
                                            <p:cond delay="1834"/>
                                          </p:stCondLst>
                                        </p:cTn>
                                        <p:tgtEl>
                                          <p:spTgt spid="3">
                                            <p:txEl>
                                              <p:pRg st="8" end="8"/>
                                            </p:txEl>
                                          </p:spTgt>
                                        </p:tgtEl>
                                      </p:cBhvr>
                                      <p:to x="100000" y="100000"/>
                                    </p:animScale>
                                  </p:childTnLst>
                                </p:cTn>
                              </p:par>
                              <p:par>
                                <p:cTn id="151" presetID="26" presetClass="entr" presetSubtype="0" fill="hold" nodeType="withEffect">
                                  <p:stCondLst>
                                    <p:cond delay="0"/>
                                  </p:stCondLst>
                                  <p:childTnLst>
                                    <p:set>
                                      <p:cBhvr>
                                        <p:cTn id="152" dur="1" fill="hold">
                                          <p:stCondLst>
                                            <p:cond delay="0"/>
                                          </p:stCondLst>
                                        </p:cTn>
                                        <p:tgtEl>
                                          <p:spTgt spid="3">
                                            <p:txEl>
                                              <p:pRg st="9" end="9"/>
                                            </p:txEl>
                                          </p:spTgt>
                                        </p:tgtEl>
                                        <p:attrNameLst>
                                          <p:attrName>style.visibility</p:attrName>
                                        </p:attrNameLst>
                                      </p:cBhvr>
                                      <p:to>
                                        <p:strVal val="visible"/>
                                      </p:to>
                                    </p:set>
                                    <p:animEffect transition="in" filter="wipe(down)">
                                      <p:cBhvr>
                                        <p:cTn id="153" dur="580">
                                          <p:stCondLst>
                                            <p:cond delay="0"/>
                                          </p:stCondLst>
                                        </p:cTn>
                                        <p:tgtEl>
                                          <p:spTgt spid="3">
                                            <p:txEl>
                                              <p:pRg st="9" end="9"/>
                                            </p:txEl>
                                          </p:spTgt>
                                        </p:tgtEl>
                                      </p:cBhvr>
                                    </p:animEffect>
                                    <p:anim calcmode="lin" valueType="num">
                                      <p:cBhvr>
                                        <p:cTn id="154"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59" dur="26">
                                          <p:stCondLst>
                                            <p:cond delay="650"/>
                                          </p:stCondLst>
                                        </p:cTn>
                                        <p:tgtEl>
                                          <p:spTgt spid="3">
                                            <p:txEl>
                                              <p:pRg st="9" end="9"/>
                                            </p:txEl>
                                          </p:spTgt>
                                        </p:tgtEl>
                                      </p:cBhvr>
                                      <p:to x="100000" y="60000"/>
                                    </p:animScale>
                                    <p:animScale>
                                      <p:cBhvr>
                                        <p:cTn id="160" dur="166" decel="50000">
                                          <p:stCondLst>
                                            <p:cond delay="676"/>
                                          </p:stCondLst>
                                        </p:cTn>
                                        <p:tgtEl>
                                          <p:spTgt spid="3">
                                            <p:txEl>
                                              <p:pRg st="9" end="9"/>
                                            </p:txEl>
                                          </p:spTgt>
                                        </p:tgtEl>
                                      </p:cBhvr>
                                      <p:to x="100000" y="100000"/>
                                    </p:animScale>
                                    <p:animScale>
                                      <p:cBhvr>
                                        <p:cTn id="161" dur="26">
                                          <p:stCondLst>
                                            <p:cond delay="1312"/>
                                          </p:stCondLst>
                                        </p:cTn>
                                        <p:tgtEl>
                                          <p:spTgt spid="3">
                                            <p:txEl>
                                              <p:pRg st="9" end="9"/>
                                            </p:txEl>
                                          </p:spTgt>
                                        </p:tgtEl>
                                      </p:cBhvr>
                                      <p:to x="100000" y="80000"/>
                                    </p:animScale>
                                    <p:animScale>
                                      <p:cBhvr>
                                        <p:cTn id="162" dur="166" decel="50000">
                                          <p:stCondLst>
                                            <p:cond delay="1338"/>
                                          </p:stCondLst>
                                        </p:cTn>
                                        <p:tgtEl>
                                          <p:spTgt spid="3">
                                            <p:txEl>
                                              <p:pRg st="9" end="9"/>
                                            </p:txEl>
                                          </p:spTgt>
                                        </p:tgtEl>
                                      </p:cBhvr>
                                      <p:to x="100000" y="100000"/>
                                    </p:animScale>
                                    <p:animScale>
                                      <p:cBhvr>
                                        <p:cTn id="163" dur="26">
                                          <p:stCondLst>
                                            <p:cond delay="1642"/>
                                          </p:stCondLst>
                                        </p:cTn>
                                        <p:tgtEl>
                                          <p:spTgt spid="3">
                                            <p:txEl>
                                              <p:pRg st="9" end="9"/>
                                            </p:txEl>
                                          </p:spTgt>
                                        </p:tgtEl>
                                      </p:cBhvr>
                                      <p:to x="100000" y="90000"/>
                                    </p:animScale>
                                    <p:animScale>
                                      <p:cBhvr>
                                        <p:cTn id="164" dur="166" decel="50000">
                                          <p:stCondLst>
                                            <p:cond delay="1668"/>
                                          </p:stCondLst>
                                        </p:cTn>
                                        <p:tgtEl>
                                          <p:spTgt spid="3">
                                            <p:txEl>
                                              <p:pRg st="9" end="9"/>
                                            </p:txEl>
                                          </p:spTgt>
                                        </p:tgtEl>
                                      </p:cBhvr>
                                      <p:to x="100000" y="100000"/>
                                    </p:animScale>
                                    <p:animScale>
                                      <p:cBhvr>
                                        <p:cTn id="165" dur="26">
                                          <p:stCondLst>
                                            <p:cond delay="1808"/>
                                          </p:stCondLst>
                                        </p:cTn>
                                        <p:tgtEl>
                                          <p:spTgt spid="3">
                                            <p:txEl>
                                              <p:pRg st="9" end="9"/>
                                            </p:txEl>
                                          </p:spTgt>
                                        </p:tgtEl>
                                      </p:cBhvr>
                                      <p:to x="100000" y="95000"/>
                                    </p:animScale>
                                    <p:animScale>
                                      <p:cBhvr>
                                        <p:cTn id="166" dur="166" decel="50000">
                                          <p:stCondLst>
                                            <p:cond delay="1834"/>
                                          </p:stCondLst>
                                        </p:cTn>
                                        <p:tgtEl>
                                          <p:spTgt spid="3">
                                            <p:txEl>
                                              <p:pRg st="9" end="9"/>
                                            </p:txEl>
                                          </p:spTgt>
                                        </p:tgtEl>
                                      </p:cBhvr>
                                      <p:to x="100000" y="100000"/>
                                    </p:animScale>
                                  </p:childTnLst>
                                </p:cTn>
                              </p:par>
                              <p:par>
                                <p:cTn id="167" presetID="26" presetClass="entr" presetSubtype="0" fill="hold" nodeType="withEffect">
                                  <p:stCondLst>
                                    <p:cond delay="0"/>
                                  </p:stCondLst>
                                  <p:childTnLst>
                                    <p:set>
                                      <p:cBhvr>
                                        <p:cTn id="168" dur="1" fill="hold">
                                          <p:stCondLst>
                                            <p:cond delay="0"/>
                                          </p:stCondLst>
                                        </p:cTn>
                                        <p:tgtEl>
                                          <p:spTgt spid="3">
                                            <p:txEl>
                                              <p:pRg st="10" end="10"/>
                                            </p:txEl>
                                          </p:spTgt>
                                        </p:tgtEl>
                                        <p:attrNameLst>
                                          <p:attrName>style.visibility</p:attrName>
                                        </p:attrNameLst>
                                      </p:cBhvr>
                                      <p:to>
                                        <p:strVal val="visible"/>
                                      </p:to>
                                    </p:set>
                                    <p:animEffect transition="in" filter="wipe(down)">
                                      <p:cBhvr>
                                        <p:cTn id="169" dur="580">
                                          <p:stCondLst>
                                            <p:cond delay="0"/>
                                          </p:stCondLst>
                                        </p:cTn>
                                        <p:tgtEl>
                                          <p:spTgt spid="3">
                                            <p:txEl>
                                              <p:pRg st="10" end="10"/>
                                            </p:txEl>
                                          </p:spTgt>
                                        </p:tgtEl>
                                      </p:cBhvr>
                                    </p:animEffect>
                                    <p:anim calcmode="lin" valueType="num">
                                      <p:cBhvr>
                                        <p:cTn id="17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3">
                                            <p:txEl>
                                              <p:pRg st="10" end="10"/>
                                            </p:txEl>
                                          </p:spTgt>
                                        </p:tgtEl>
                                      </p:cBhvr>
                                      <p:to x="100000" y="60000"/>
                                    </p:animScale>
                                    <p:animScale>
                                      <p:cBhvr>
                                        <p:cTn id="176" dur="166" decel="50000">
                                          <p:stCondLst>
                                            <p:cond delay="676"/>
                                          </p:stCondLst>
                                        </p:cTn>
                                        <p:tgtEl>
                                          <p:spTgt spid="3">
                                            <p:txEl>
                                              <p:pRg st="10" end="10"/>
                                            </p:txEl>
                                          </p:spTgt>
                                        </p:tgtEl>
                                      </p:cBhvr>
                                      <p:to x="100000" y="100000"/>
                                    </p:animScale>
                                    <p:animScale>
                                      <p:cBhvr>
                                        <p:cTn id="177" dur="26">
                                          <p:stCondLst>
                                            <p:cond delay="1312"/>
                                          </p:stCondLst>
                                        </p:cTn>
                                        <p:tgtEl>
                                          <p:spTgt spid="3">
                                            <p:txEl>
                                              <p:pRg st="10" end="10"/>
                                            </p:txEl>
                                          </p:spTgt>
                                        </p:tgtEl>
                                      </p:cBhvr>
                                      <p:to x="100000" y="80000"/>
                                    </p:animScale>
                                    <p:animScale>
                                      <p:cBhvr>
                                        <p:cTn id="178" dur="166" decel="50000">
                                          <p:stCondLst>
                                            <p:cond delay="1338"/>
                                          </p:stCondLst>
                                        </p:cTn>
                                        <p:tgtEl>
                                          <p:spTgt spid="3">
                                            <p:txEl>
                                              <p:pRg st="10" end="10"/>
                                            </p:txEl>
                                          </p:spTgt>
                                        </p:tgtEl>
                                      </p:cBhvr>
                                      <p:to x="100000" y="100000"/>
                                    </p:animScale>
                                    <p:animScale>
                                      <p:cBhvr>
                                        <p:cTn id="179" dur="26">
                                          <p:stCondLst>
                                            <p:cond delay="1642"/>
                                          </p:stCondLst>
                                        </p:cTn>
                                        <p:tgtEl>
                                          <p:spTgt spid="3">
                                            <p:txEl>
                                              <p:pRg st="10" end="10"/>
                                            </p:txEl>
                                          </p:spTgt>
                                        </p:tgtEl>
                                      </p:cBhvr>
                                      <p:to x="100000" y="90000"/>
                                    </p:animScale>
                                    <p:animScale>
                                      <p:cBhvr>
                                        <p:cTn id="180" dur="166" decel="50000">
                                          <p:stCondLst>
                                            <p:cond delay="1668"/>
                                          </p:stCondLst>
                                        </p:cTn>
                                        <p:tgtEl>
                                          <p:spTgt spid="3">
                                            <p:txEl>
                                              <p:pRg st="10" end="10"/>
                                            </p:txEl>
                                          </p:spTgt>
                                        </p:tgtEl>
                                      </p:cBhvr>
                                      <p:to x="100000" y="100000"/>
                                    </p:animScale>
                                    <p:animScale>
                                      <p:cBhvr>
                                        <p:cTn id="181" dur="26">
                                          <p:stCondLst>
                                            <p:cond delay="1808"/>
                                          </p:stCondLst>
                                        </p:cTn>
                                        <p:tgtEl>
                                          <p:spTgt spid="3">
                                            <p:txEl>
                                              <p:pRg st="10" end="10"/>
                                            </p:txEl>
                                          </p:spTgt>
                                        </p:tgtEl>
                                      </p:cBhvr>
                                      <p:to x="100000" y="95000"/>
                                    </p:animScale>
                                    <p:animScale>
                                      <p:cBhvr>
                                        <p:cTn id="182" dur="166" decel="50000">
                                          <p:stCondLst>
                                            <p:cond delay="1834"/>
                                          </p:stCondLst>
                                        </p:cTn>
                                        <p:tgtEl>
                                          <p:spTgt spid="3">
                                            <p:txEl>
                                              <p:pRg st="10" end="10"/>
                                            </p:txEl>
                                          </p:spTgt>
                                        </p:tgtEl>
                                      </p:cBhvr>
                                      <p:to x="100000" y="100000"/>
                                    </p:animScale>
                                  </p:childTnLst>
                                </p:cTn>
                              </p:par>
                              <p:par>
                                <p:cTn id="183" presetID="26" presetClass="entr" presetSubtype="0" fill="hold" nodeType="withEffect">
                                  <p:stCondLst>
                                    <p:cond delay="0"/>
                                  </p:stCondLst>
                                  <p:childTnLst>
                                    <p:set>
                                      <p:cBhvr>
                                        <p:cTn id="184" dur="1" fill="hold">
                                          <p:stCondLst>
                                            <p:cond delay="0"/>
                                          </p:stCondLst>
                                        </p:cTn>
                                        <p:tgtEl>
                                          <p:spTgt spid="3">
                                            <p:txEl>
                                              <p:pRg st="11" end="11"/>
                                            </p:txEl>
                                          </p:spTgt>
                                        </p:tgtEl>
                                        <p:attrNameLst>
                                          <p:attrName>style.visibility</p:attrName>
                                        </p:attrNameLst>
                                      </p:cBhvr>
                                      <p:to>
                                        <p:strVal val="visible"/>
                                      </p:to>
                                    </p:set>
                                    <p:animEffect transition="in" filter="wipe(down)">
                                      <p:cBhvr>
                                        <p:cTn id="185" dur="580">
                                          <p:stCondLst>
                                            <p:cond delay="0"/>
                                          </p:stCondLst>
                                        </p:cTn>
                                        <p:tgtEl>
                                          <p:spTgt spid="3">
                                            <p:txEl>
                                              <p:pRg st="11" end="11"/>
                                            </p:txEl>
                                          </p:spTgt>
                                        </p:tgtEl>
                                      </p:cBhvr>
                                    </p:animEffect>
                                    <p:anim calcmode="lin" valueType="num">
                                      <p:cBhvr>
                                        <p:cTn id="186"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3">
                                            <p:txEl>
                                              <p:pRg st="11" end="11"/>
                                            </p:txEl>
                                          </p:spTgt>
                                        </p:tgtEl>
                                      </p:cBhvr>
                                      <p:to x="100000" y="60000"/>
                                    </p:animScale>
                                    <p:animScale>
                                      <p:cBhvr>
                                        <p:cTn id="192" dur="166" decel="50000">
                                          <p:stCondLst>
                                            <p:cond delay="676"/>
                                          </p:stCondLst>
                                        </p:cTn>
                                        <p:tgtEl>
                                          <p:spTgt spid="3">
                                            <p:txEl>
                                              <p:pRg st="11" end="11"/>
                                            </p:txEl>
                                          </p:spTgt>
                                        </p:tgtEl>
                                      </p:cBhvr>
                                      <p:to x="100000" y="100000"/>
                                    </p:animScale>
                                    <p:animScale>
                                      <p:cBhvr>
                                        <p:cTn id="193" dur="26">
                                          <p:stCondLst>
                                            <p:cond delay="1312"/>
                                          </p:stCondLst>
                                        </p:cTn>
                                        <p:tgtEl>
                                          <p:spTgt spid="3">
                                            <p:txEl>
                                              <p:pRg st="11" end="11"/>
                                            </p:txEl>
                                          </p:spTgt>
                                        </p:tgtEl>
                                      </p:cBhvr>
                                      <p:to x="100000" y="80000"/>
                                    </p:animScale>
                                    <p:animScale>
                                      <p:cBhvr>
                                        <p:cTn id="194" dur="166" decel="50000">
                                          <p:stCondLst>
                                            <p:cond delay="1338"/>
                                          </p:stCondLst>
                                        </p:cTn>
                                        <p:tgtEl>
                                          <p:spTgt spid="3">
                                            <p:txEl>
                                              <p:pRg st="11" end="11"/>
                                            </p:txEl>
                                          </p:spTgt>
                                        </p:tgtEl>
                                      </p:cBhvr>
                                      <p:to x="100000" y="100000"/>
                                    </p:animScale>
                                    <p:animScale>
                                      <p:cBhvr>
                                        <p:cTn id="195" dur="26">
                                          <p:stCondLst>
                                            <p:cond delay="1642"/>
                                          </p:stCondLst>
                                        </p:cTn>
                                        <p:tgtEl>
                                          <p:spTgt spid="3">
                                            <p:txEl>
                                              <p:pRg st="11" end="11"/>
                                            </p:txEl>
                                          </p:spTgt>
                                        </p:tgtEl>
                                      </p:cBhvr>
                                      <p:to x="100000" y="90000"/>
                                    </p:animScale>
                                    <p:animScale>
                                      <p:cBhvr>
                                        <p:cTn id="196" dur="166" decel="50000">
                                          <p:stCondLst>
                                            <p:cond delay="1668"/>
                                          </p:stCondLst>
                                        </p:cTn>
                                        <p:tgtEl>
                                          <p:spTgt spid="3">
                                            <p:txEl>
                                              <p:pRg st="11" end="11"/>
                                            </p:txEl>
                                          </p:spTgt>
                                        </p:tgtEl>
                                      </p:cBhvr>
                                      <p:to x="100000" y="100000"/>
                                    </p:animScale>
                                    <p:animScale>
                                      <p:cBhvr>
                                        <p:cTn id="197" dur="26">
                                          <p:stCondLst>
                                            <p:cond delay="1808"/>
                                          </p:stCondLst>
                                        </p:cTn>
                                        <p:tgtEl>
                                          <p:spTgt spid="3">
                                            <p:txEl>
                                              <p:pRg st="11" end="11"/>
                                            </p:txEl>
                                          </p:spTgt>
                                        </p:tgtEl>
                                      </p:cBhvr>
                                      <p:to x="100000" y="95000"/>
                                    </p:animScale>
                                    <p:animScale>
                                      <p:cBhvr>
                                        <p:cTn id="198" dur="166" decel="50000">
                                          <p:stCondLst>
                                            <p:cond delay="1834"/>
                                          </p:stCondLst>
                                        </p:cTn>
                                        <p:tgtEl>
                                          <p:spTgt spid="3">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Index</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What is String?</a:t>
            </a:r>
          </a:p>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What is String Matching?</a:t>
            </a:r>
          </a:p>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Definition of Algorithm.</a:t>
            </a:r>
          </a:p>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String Matching Algorithms.</a:t>
            </a:r>
          </a:p>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String Matching Algorithms with Example.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01079FF-949D-4869-9DF1-37C5033B0E46}"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2</a:t>
            </a:fld>
            <a:endParaRPr lang="en-US" dirty="0"/>
          </a:p>
        </p:txBody>
      </p:sp>
    </p:spTree>
    <p:extLst>
      <p:ext uri="{BB962C8B-B14F-4D97-AF65-F5344CB8AC3E}">
        <p14:creationId xmlns:p14="http://schemas.microsoft.com/office/powerpoint/2010/main" val="186405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down)">
                                      <p:cBhvr>
                                        <p:cTn id="57" dur="580">
                                          <p:stCondLst>
                                            <p:cond delay="0"/>
                                          </p:stCondLst>
                                        </p:cTn>
                                        <p:tgtEl>
                                          <p:spTgt spid="3">
                                            <p:txEl>
                                              <p:pRg st="2" end="2"/>
                                            </p:txEl>
                                          </p:spTgt>
                                        </p:tgtEl>
                                      </p:cBhvr>
                                    </p:animEffect>
                                    <p:anim calcmode="lin" valueType="num">
                                      <p:cBhvr>
                                        <p:cTn id="5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2" end="2"/>
                                            </p:txEl>
                                          </p:spTgt>
                                        </p:tgtEl>
                                      </p:cBhvr>
                                      <p:to x="100000" y="60000"/>
                                    </p:animScale>
                                    <p:animScale>
                                      <p:cBhvr>
                                        <p:cTn id="64" dur="166" decel="50000">
                                          <p:stCondLst>
                                            <p:cond delay="676"/>
                                          </p:stCondLst>
                                        </p:cTn>
                                        <p:tgtEl>
                                          <p:spTgt spid="3">
                                            <p:txEl>
                                              <p:pRg st="2" end="2"/>
                                            </p:txEl>
                                          </p:spTgt>
                                        </p:tgtEl>
                                      </p:cBhvr>
                                      <p:to x="100000" y="100000"/>
                                    </p:animScale>
                                    <p:animScale>
                                      <p:cBhvr>
                                        <p:cTn id="65" dur="26">
                                          <p:stCondLst>
                                            <p:cond delay="1312"/>
                                          </p:stCondLst>
                                        </p:cTn>
                                        <p:tgtEl>
                                          <p:spTgt spid="3">
                                            <p:txEl>
                                              <p:pRg st="2" end="2"/>
                                            </p:txEl>
                                          </p:spTgt>
                                        </p:tgtEl>
                                      </p:cBhvr>
                                      <p:to x="100000" y="80000"/>
                                    </p:animScale>
                                    <p:animScale>
                                      <p:cBhvr>
                                        <p:cTn id="66" dur="166" decel="50000">
                                          <p:stCondLst>
                                            <p:cond delay="1338"/>
                                          </p:stCondLst>
                                        </p:cTn>
                                        <p:tgtEl>
                                          <p:spTgt spid="3">
                                            <p:txEl>
                                              <p:pRg st="2" end="2"/>
                                            </p:txEl>
                                          </p:spTgt>
                                        </p:tgtEl>
                                      </p:cBhvr>
                                      <p:to x="100000" y="100000"/>
                                    </p:animScale>
                                    <p:animScale>
                                      <p:cBhvr>
                                        <p:cTn id="67" dur="26">
                                          <p:stCondLst>
                                            <p:cond delay="1642"/>
                                          </p:stCondLst>
                                        </p:cTn>
                                        <p:tgtEl>
                                          <p:spTgt spid="3">
                                            <p:txEl>
                                              <p:pRg st="2" end="2"/>
                                            </p:txEl>
                                          </p:spTgt>
                                        </p:tgtEl>
                                      </p:cBhvr>
                                      <p:to x="100000" y="90000"/>
                                    </p:animScale>
                                    <p:animScale>
                                      <p:cBhvr>
                                        <p:cTn id="68" dur="166" decel="50000">
                                          <p:stCondLst>
                                            <p:cond delay="1668"/>
                                          </p:stCondLst>
                                        </p:cTn>
                                        <p:tgtEl>
                                          <p:spTgt spid="3">
                                            <p:txEl>
                                              <p:pRg st="2" end="2"/>
                                            </p:txEl>
                                          </p:spTgt>
                                        </p:tgtEl>
                                      </p:cBhvr>
                                      <p:to x="100000" y="100000"/>
                                    </p:animScale>
                                    <p:animScale>
                                      <p:cBhvr>
                                        <p:cTn id="69" dur="26">
                                          <p:stCondLst>
                                            <p:cond delay="1808"/>
                                          </p:stCondLst>
                                        </p:cTn>
                                        <p:tgtEl>
                                          <p:spTgt spid="3">
                                            <p:txEl>
                                              <p:pRg st="2" end="2"/>
                                            </p:txEl>
                                          </p:spTgt>
                                        </p:tgtEl>
                                      </p:cBhvr>
                                      <p:to x="100000" y="95000"/>
                                    </p:animScale>
                                    <p:animScale>
                                      <p:cBhvr>
                                        <p:cTn id="70" dur="166" decel="50000">
                                          <p:stCondLst>
                                            <p:cond delay="1834"/>
                                          </p:stCondLst>
                                        </p:cTn>
                                        <p:tgtEl>
                                          <p:spTgt spid="3">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80">
                                          <p:stCondLst>
                                            <p:cond delay="0"/>
                                          </p:stCondLst>
                                        </p:cTn>
                                        <p:tgtEl>
                                          <p:spTgt spid="3">
                                            <p:txEl>
                                              <p:pRg st="3" end="3"/>
                                            </p:txEl>
                                          </p:spTgt>
                                        </p:tgtEl>
                                      </p:cBhvr>
                                    </p:animEffect>
                                    <p:anim calcmode="lin" valueType="num">
                                      <p:cBhvr>
                                        <p:cTn id="7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3" end="3"/>
                                            </p:txEl>
                                          </p:spTgt>
                                        </p:tgtEl>
                                      </p:cBhvr>
                                      <p:to x="100000" y="60000"/>
                                    </p:animScale>
                                    <p:animScale>
                                      <p:cBhvr>
                                        <p:cTn id="80" dur="166" decel="50000">
                                          <p:stCondLst>
                                            <p:cond delay="676"/>
                                          </p:stCondLst>
                                        </p:cTn>
                                        <p:tgtEl>
                                          <p:spTgt spid="3">
                                            <p:txEl>
                                              <p:pRg st="3" end="3"/>
                                            </p:txEl>
                                          </p:spTgt>
                                        </p:tgtEl>
                                      </p:cBhvr>
                                      <p:to x="100000" y="100000"/>
                                    </p:animScale>
                                    <p:animScale>
                                      <p:cBhvr>
                                        <p:cTn id="81" dur="26">
                                          <p:stCondLst>
                                            <p:cond delay="1312"/>
                                          </p:stCondLst>
                                        </p:cTn>
                                        <p:tgtEl>
                                          <p:spTgt spid="3">
                                            <p:txEl>
                                              <p:pRg st="3" end="3"/>
                                            </p:txEl>
                                          </p:spTgt>
                                        </p:tgtEl>
                                      </p:cBhvr>
                                      <p:to x="100000" y="80000"/>
                                    </p:animScale>
                                    <p:animScale>
                                      <p:cBhvr>
                                        <p:cTn id="82" dur="166" decel="50000">
                                          <p:stCondLst>
                                            <p:cond delay="1338"/>
                                          </p:stCondLst>
                                        </p:cTn>
                                        <p:tgtEl>
                                          <p:spTgt spid="3">
                                            <p:txEl>
                                              <p:pRg st="3" end="3"/>
                                            </p:txEl>
                                          </p:spTgt>
                                        </p:tgtEl>
                                      </p:cBhvr>
                                      <p:to x="100000" y="100000"/>
                                    </p:animScale>
                                    <p:animScale>
                                      <p:cBhvr>
                                        <p:cTn id="83" dur="26">
                                          <p:stCondLst>
                                            <p:cond delay="1642"/>
                                          </p:stCondLst>
                                        </p:cTn>
                                        <p:tgtEl>
                                          <p:spTgt spid="3">
                                            <p:txEl>
                                              <p:pRg st="3" end="3"/>
                                            </p:txEl>
                                          </p:spTgt>
                                        </p:tgtEl>
                                      </p:cBhvr>
                                      <p:to x="100000" y="90000"/>
                                    </p:animScale>
                                    <p:animScale>
                                      <p:cBhvr>
                                        <p:cTn id="84" dur="166" decel="50000">
                                          <p:stCondLst>
                                            <p:cond delay="1668"/>
                                          </p:stCondLst>
                                        </p:cTn>
                                        <p:tgtEl>
                                          <p:spTgt spid="3">
                                            <p:txEl>
                                              <p:pRg st="3" end="3"/>
                                            </p:txEl>
                                          </p:spTgt>
                                        </p:tgtEl>
                                      </p:cBhvr>
                                      <p:to x="100000" y="100000"/>
                                    </p:animScale>
                                    <p:animScale>
                                      <p:cBhvr>
                                        <p:cTn id="85" dur="26">
                                          <p:stCondLst>
                                            <p:cond delay="1808"/>
                                          </p:stCondLst>
                                        </p:cTn>
                                        <p:tgtEl>
                                          <p:spTgt spid="3">
                                            <p:txEl>
                                              <p:pRg st="3" end="3"/>
                                            </p:txEl>
                                          </p:spTgt>
                                        </p:tgtEl>
                                      </p:cBhvr>
                                      <p:to x="100000" y="95000"/>
                                    </p:animScale>
                                    <p:animScale>
                                      <p:cBhvr>
                                        <p:cTn id="86" dur="166" decel="50000">
                                          <p:stCondLst>
                                            <p:cond delay="1834"/>
                                          </p:stCondLst>
                                        </p:cTn>
                                        <p:tgtEl>
                                          <p:spTgt spid="3">
                                            <p:txEl>
                                              <p:pRg st="3" end="3"/>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84862" y="152400"/>
            <a:ext cx="7773338" cy="45719"/>
          </a:xfrm>
        </p:spPr>
        <p:txBody>
          <a:bodyPr>
            <a:normAutofit fontScale="90000"/>
          </a:bodyPr>
          <a:lstStyle/>
          <a:p>
            <a:r>
              <a:rPr lang="en-US" dirty="0"/>
              <a:t> </a:t>
            </a:r>
          </a:p>
        </p:txBody>
      </p:sp>
      <p:sp>
        <p:nvSpPr>
          <p:cNvPr id="3" name="Content Placeholder 2"/>
          <p:cNvSpPr>
            <a:spLocks noGrp="1"/>
          </p:cNvSpPr>
          <p:nvPr>
            <p:ph idx="1"/>
          </p:nvPr>
        </p:nvSpPr>
        <p:spPr>
          <a:xfrm>
            <a:off x="228600" y="990600"/>
            <a:ext cx="8382000" cy="5751801"/>
          </a:xfrm>
        </p:spPr>
        <p:txBody>
          <a:bodyPr/>
          <a:lstStyle/>
          <a:p>
            <a:pPr marL="0" indent="0">
              <a:buNone/>
            </a:pPr>
            <a:r>
              <a:rPr lang="en-US" dirty="0" smtClean="0"/>
              <a:t>	</a:t>
            </a:r>
            <a:r>
              <a:rPr lang="en-US" sz="2400" dirty="0" smtClean="0"/>
              <a:t>Text = </a:t>
            </a:r>
            <a:r>
              <a:rPr lang="en-US" sz="2400" dirty="0" err="1" smtClean="0">
                <a:solidFill>
                  <a:srgbClr val="FF0000"/>
                </a:solidFill>
              </a:rPr>
              <a:t>abc</a:t>
            </a:r>
            <a:r>
              <a:rPr lang="en-US" sz="2400" dirty="0" err="1" smtClean="0"/>
              <a:t>dabc</a:t>
            </a:r>
            <a:endParaRPr lang="en-US" sz="2400" dirty="0" smtClean="0"/>
          </a:p>
          <a:p>
            <a:pPr marL="0" lvl="2" indent="0">
              <a:spcBef>
                <a:spcPts val="1000"/>
              </a:spcBef>
              <a:buNone/>
            </a:pPr>
            <a:r>
              <a:rPr lang="en-US" sz="2400" dirty="0" smtClean="0"/>
              <a:t>	</a:t>
            </a:r>
            <a:r>
              <a:rPr lang="en-US" sz="2400" b="1" dirty="0" err="1" smtClean="0">
                <a:solidFill>
                  <a:srgbClr val="00B0F0"/>
                </a:solidFill>
                <a:latin typeface="Times New Roman" panose="02020603050405020304" pitchFamily="18" charset="0"/>
                <a:cs typeface="Times New Roman" panose="02020603050405020304" pitchFamily="18" charset="0"/>
              </a:rPr>
              <a:t>abc</a:t>
            </a:r>
            <a:r>
              <a:rPr lang="en-US" sz="2400" dirty="0" smtClean="0">
                <a:solidFill>
                  <a:srgbClr val="00B0F0"/>
                </a:solidFill>
                <a:latin typeface="Times New Roman" panose="02020603050405020304" pitchFamily="18" charset="0"/>
                <a:cs typeface="Times New Roman" panose="02020603050405020304" pitchFamily="18" charset="0"/>
              </a:rPr>
              <a:t> =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97+98*101+99*(101)^2</a:t>
            </a:r>
          </a:p>
          <a:p>
            <a:pPr marL="0" lvl="2" indent="0">
              <a:spcBef>
                <a:spcPts val="1000"/>
              </a:spcBef>
              <a:buNone/>
            </a:pP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1019894 </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999696</a:t>
            </a:r>
          </a:p>
          <a:p>
            <a:pPr marL="0" lvl="2" indent="0">
              <a:spcBef>
                <a:spcPts val="1000"/>
              </a:spcBef>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solidFill>
                  <a:srgbClr val="00B0F0"/>
                </a:solidFill>
              </a:rPr>
              <a:t>	</a:t>
            </a:r>
            <a:r>
              <a:rPr lang="en-US" sz="2400" dirty="0"/>
              <a:t>T</a:t>
            </a:r>
            <a:r>
              <a:rPr lang="en-US" sz="2400" dirty="0" smtClean="0"/>
              <a:t>ext </a:t>
            </a:r>
            <a:r>
              <a:rPr lang="en-US" sz="2400" dirty="0"/>
              <a:t>= </a:t>
            </a:r>
            <a:r>
              <a:rPr lang="en-US" sz="2400" dirty="0" err="1" smtClean="0"/>
              <a:t>a</a:t>
            </a:r>
            <a:r>
              <a:rPr lang="en-US" sz="2400" dirty="0" err="1" smtClean="0">
                <a:solidFill>
                  <a:srgbClr val="FF0000"/>
                </a:solidFill>
              </a:rPr>
              <a:t>bcd</a:t>
            </a:r>
            <a:r>
              <a:rPr lang="en-US" sz="2400" dirty="0" err="1" smtClean="0"/>
              <a:t>abc</a:t>
            </a:r>
            <a:endParaRPr lang="en-US" sz="2400" dirty="0"/>
          </a:p>
          <a:p>
            <a:pPr marL="0" lvl="2" indent="0">
              <a:spcBef>
                <a:spcPts val="1000"/>
              </a:spcBef>
              <a:buNone/>
            </a:pPr>
            <a:r>
              <a:rPr lang="en-US" sz="2400" dirty="0" smtClean="0">
                <a:solidFill>
                  <a:srgbClr val="00B0F0"/>
                </a:solidFill>
              </a:rPr>
              <a:t>	</a:t>
            </a:r>
            <a:r>
              <a:rPr lang="en-US" sz="2400" b="1" dirty="0" err="1" smtClean="0">
                <a:solidFill>
                  <a:srgbClr val="00B0F0"/>
                </a:solidFill>
                <a:latin typeface="Times New Roman" panose="02020603050405020304" pitchFamily="18" charset="0"/>
                <a:cs typeface="Times New Roman" panose="02020603050405020304" pitchFamily="18" charset="0"/>
              </a:rPr>
              <a:t>bcd</a:t>
            </a:r>
            <a:r>
              <a:rPr lang="en-US" sz="2400" dirty="0" smtClean="0">
                <a:solidFill>
                  <a:srgbClr val="00B0F0"/>
                </a:solidFill>
                <a:latin typeface="Times New Roman" panose="02020603050405020304" pitchFamily="18" charset="0"/>
                <a:cs typeface="Times New Roman" panose="02020603050405020304" pitchFamily="18" charset="0"/>
              </a:rPr>
              <a:t> =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old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hash – Value (old char</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lvl="2" indent="0">
              <a:spcBef>
                <a:spcPts val="1000"/>
              </a:spcBef>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1019894 – 97</a:t>
            </a:r>
          </a:p>
          <a:p>
            <a:pPr marL="0" lvl="2" indent="0">
              <a:spcBef>
                <a:spcPts val="1000"/>
              </a:spcBef>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1019797 / 101</a:t>
            </a:r>
          </a:p>
          <a:p>
            <a:pPr marL="0" lvl="2" indent="0">
              <a:spcBef>
                <a:spcPts val="1000"/>
              </a:spcBef>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10097 + 100*(101)^2 </a:t>
            </a:r>
            <a:r>
              <a:rPr lang="en-US" sz="2400" dirty="0" smtClean="0">
                <a:solidFill>
                  <a:srgbClr val="00B0F0"/>
                </a:solidFill>
                <a:latin typeface="Times New Roman" panose="02020603050405020304" pitchFamily="18" charset="0"/>
                <a:cs typeface="Times New Roman" panose="02020603050405020304" pitchFamily="18" charset="0"/>
              </a:rPr>
              <a: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1030197 </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999696</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lvl="2" indent="0">
              <a:spcBef>
                <a:spcPts val="1000"/>
              </a:spcBef>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endParaRPr>
          </a:p>
        </p:txBody>
      </p:sp>
      <p:sp>
        <p:nvSpPr>
          <p:cNvPr id="4" name="Date Placeholder 3"/>
          <p:cNvSpPr>
            <a:spLocks noGrp="1"/>
          </p:cNvSpPr>
          <p:nvPr>
            <p:ph type="dt" sz="half" idx="10"/>
          </p:nvPr>
        </p:nvSpPr>
        <p:spPr/>
        <p:txBody>
          <a:bodyPr/>
          <a:lstStyle/>
          <a:p>
            <a:fld id="{7FDA9E6F-AD22-4374-8EC5-5514A4D42462}"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20</a:t>
            </a:fld>
            <a:endParaRPr lang="en-US" dirty="0"/>
          </a:p>
        </p:txBody>
      </p:sp>
    </p:spTree>
    <p:extLst>
      <p:ext uri="{BB962C8B-B14F-4D97-AF65-F5344CB8AC3E}">
        <p14:creationId xmlns:p14="http://schemas.microsoft.com/office/powerpoint/2010/main" val="961354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3">
                                            <p:txEl>
                                              <p:pRg st="8" end="8"/>
                                            </p:txEl>
                                          </p:spTgt>
                                        </p:tgtEl>
                                        <p:attrNameLst>
                                          <p:attrName>style.visibility</p:attrName>
                                        </p:attrNameLst>
                                      </p:cBhvr>
                                      <p:to>
                                        <p:strVal val="visible"/>
                                      </p:to>
                                    </p:set>
                                    <p:animEffect transition="in" filter="wipe(down)">
                                      <p:cBhvr>
                                        <p:cTn id="121" dur="580">
                                          <p:stCondLst>
                                            <p:cond delay="0"/>
                                          </p:stCondLst>
                                        </p:cTn>
                                        <p:tgtEl>
                                          <p:spTgt spid="3">
                                            <p:txEl>
                                              <p:pRg st="8" end="8"/>
                                            </p:txEl>
                                          </p:spTgt>
                                        </p:tgtEl>
                                      </p:cBhvr>
                                    </p:animEffect>
                                    <p:anim calcmode="lin" valueType="num">
                                      <p:cBhvr>
                                        <p:cTn id="12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8" end="8"/>
                                            </p:txEl>
                                          </p:spTgt>
                                        </p:tgtEl>
                                      </p:cBhvr>
                                      <p:to x="100000" y="60000"/>
                                    </p:animScale>
                                    <p:animScale>
                                      <p:cBhvr>
                                        <p:cTn id="128" dur="166" decel="50000">
                                          <p:stCondLst>
                                            <p:cond delay="676"/>
                                          </p:stCondLst>
                                        </p:cTn>
                                        <p:tgtEl>
                                          <p:spTgt spid="3">
                                            <p:txEl>
                                              <p:pRg st="8" end="8"/>
                                            </p:txEl>
                                          </p:spTgt>
                                        </p:tgtEl>
                                      </p:cBhvr>
                                      <p:to x="100000" y="100000"/>
                                    </p:animScale>
                                    <p:animScale>
                                      <p:cBhvr>
                                        <p:cTn id="129" dur="26">
                                          <p:stCondLst>
                                            <p:cond delay="1312"/>
                                          </p:stCondLst>
                                        </p:cTn>
                                        <p:tgtEl>
                                          <p:spTgt spid="3">
                                            <p:txEl>
                                              <p:pRg st="8" end="8"/>
                                            </p:txEl>
                                          </p:spTgt>
                                        </p:tgtEl>
                                      </p:cBhvr>
                                      <p:to x="100000" y="80000"/>
                                    </p:animScale>
                                    <p:animScale>
                                      <p:cBhvr>
                                        <p:cTn id="130" dur="166" decel="50000">
                                          <p:stCondLst>
                                            <p:cond delay="1338"/>
                                          </p:stCondLst>
                                        </p:cTn>
                                        <p:tgtEl>
                                          <p:spTgt spid="3">
                                            <p:txEl>
                                              <p:pRg st="8" end="8"/>
                                            </p:txEl>
                                          </p:spTgt>
                                        </p:tgtEl>
                                      </p:cBhvr>
                                      <p:to x="100000" y="100000"/>
                                    </p:animScale>
                                    <p:animScale>
                                      <p:cBhvr>
                                        <p:cTn id="131" dur="26">
                                          <p:stCondLst>
                                            <p:cond delay="1642"/>
                                          </p:stCondLst>
                                        </p:cTn>
                                        <p:tgtEl>
                                          <p:spTgt spid="3">
                                            <p:txEl>
                                              <p:pRg st="8" end="8"/>
                                            </p:txEl>
                                          </p:spTgt>
                                        </p:tgtEl>
                                      </p:cBhvr>
                                      <p:to x="100000" y="90000"/>
                                    </p:animScale>
                                    <p:animScale>
                                      <p:cBhvr>
                                        <p:cTn id="132" dur="166" decel="50000">
                                          <p:stCondLst>
                                            <p:cond delay="1668"/>
                                          </p:stCondLst>
                                        </p:cTn>
                                        <p:tgtEl>
                                          <p:spTgt spid="3">
                                            <p:txEl>
                                              <p:pRg st="8" end="8"/>
                                            </p:txEl>
                                          </p:spTgt>
                                        </p:tgtEl>
                                      </p:cBhvr>
                                      <p:to x="100000" y="100000"/>
                                    </p:animScale>
                                    <p:animScale>
                                      <p:cBhvr>
                                        <p:cTn id="133" dur="26">
                                          <p:stCondLst>
                                            <p:cond delay="1808"/>
                                          </p:stCondLst>
                                        </p:cTn>
                                        <p:tgtEl>
                                          <p:spTgt spid="3">
                                            <p:txEl>
                                              <p:pRg st="8" end="8"/>
                                            </p:txEl>
                                          </p:spTgt>
                                        </p:tgtEl>
                                      </p:cBhvr>
                                      <p:to x="100000" y="95000"/>
                                    </p:animScale>
                                    <p:animScale>
                                      <p:cBhvr>
                                        <p:cTn id="13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6347713" cy="4572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9" y="685801"/>
            <a:ext cx="7772401" cy="5753818"/>
          </a:xfrm>
        </p:spPr>
        <p:txBody>
          <a:bodyPr>
            <a:normAutofit fontScale="92500" lnSpcReduction="20000"/>
          </a:bodyPr>
          <a:lstStyle/>
          <a:p>
            <a:pPr marL="0" lvl="2" indent="0">
              <a:buNone/>
            </a:pPr>
            <a:r>
              <a:rPr lang="en-US" sz="2000" dirty="0" smtClean="0"/>
              <a:t>	</a:t>
            </a:r>
            <a:r>
              <a:rPr lang="en-US" sz="2000" dirty="0"/>
              <a:t>Text = </a:t>
            </a:r>
            <a:r>
              <a:rPr lang="en-US" sz="2000" dirty="0" err="1" smtClean="0"/>
              <a:t>ab</a:t>
            </a:r>
            <a:r>
              <a:rPr lang="en-US" sz="2000" dirty="0" err="1" smtClean="0">
                <a:solidFill>
                  <a:srgbClr val="FF0000"/>
                </a:solidFill>
              </a:rPr>
              <a:t>cda</a:t>
            </a:r>
            <a:r>
              <a:rPr lang="en-US" sz="2000" dirty="0" err="1" smtClean="0"/>
              <a:t>bc</a:t>
            </a:r>
            <a:r>
              <a:rPr lang="en-US" sz="2000" dirty="0" smtClean="0">
                <a:solidFill>
                  <a:srgbClr val="00B0F0"/>
                </a:solidFill>
              </a:rPr>
              <a:t>  </a:t>
            </a:r>
            <a:endParaRPr lang="en-US" sz="2000" dirty="0">
              <a:solidFill>
                <a:srgbClr val="00B0F0"/>
              </a:solidFill>
            </a:endParaRPr>
          </a:p>
          <a:p>
            <a:pPr marL="0" lvl="2" indent="0">
              <a:buNone/>
            </a:pPr>
            <a:r>
              <a:rPr lang="en-US" sz="2000" dirty="0" smtClean="0">
                <a:solidFill>
                  <a:srgbClr val="00B0F0"/>
                </a:solidFill>
              </a:rPr>
              <a:t>	</a:t>
            </a:r>
            <a:r>
              <a:rPr lang="en-US" sz="2000" dirty="0" err="1" smtClean="0">
                <a:solidFill>
                  <a:srgbClr val="00B0F0"/>
                </a:solidFill>
              </a:rPr>
              <a:t>cda</a:t>
            </a:r>
            <a:r>
              <a:rPr lang="en-US" sz="2000" dirty="0" smtClean="0">
                <a:solidFill>
                  <a:srgbClr val="00B0F0"/>
                </a:solidFill>
              </a:rPr>
              <a:t> </a:t>
            </a:r>
            <a:r>
              <a:rPr lang="en-US" sz="2000" dirty="0">
                <a:solidFill>
                  <a:srgbClr val="00B0F0"/>
                </a:solidFill>
              </a:rPr>
              <a:t>= </a:t>
            </a:r>
            <a:r>
              <a:rPr lang="en-US" sz="2000" dirty="0">
                <a:solidFill>
                  <a:schemeClr val="tx1">
                    <a:lumMod val="95000"/>
                    <a:lumOff val="5000"/>
                  </a:schemeClr>
                </a:solidFill>
              </a:rPr>
              <a:t>1030197 – 98 = 1030099 / 101</a:t>
            </a:r>
          </a:p>
          <a:p>
            <a:pPr marL="0" lvl="2"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a:t>
            </a:r>
            <a:r>
              <a:rPr lang="en-US" sz="2000" dirty="0">
                <a:solidFill>
                  <a:srgbClr val="00B0F0"/>
                </a:solidFill>
              </a:rPr>
              <a:t>=</a:t>
            </a:r>
            <a:r>
              <a:rPr lang="en-US" sz="2000" dirty="0">
                <a:solidFill>
                  <a:schemeClr val="tx1">
                    <a:lumMod val="95000"/>
                    <a:lumOff val="5000"/>
                  </a:schemeClr>
                </a:solidFill>
              </a:rPr>
              <a:t> 10199 + 97*(101)^2 </a:t>
            </a:r>
            <a:endParaRPr lang="en-US" sz="2000" dirty="0" smtClean="0">
              <a:solidFill>
                <a:schemeClr val="tx1">
                  <a:lumMod val="95000"/>
                  <a:lumOff val="5000"/>
                </a:schemeClr>
              </a:solidFill>
            </a:endParaRPr>
          </a:p>
          <a:p>
            <a:pPr marL="0" lvl="2"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a:t>
            </a:r>
            <a:r>
              <a:rPr lang="en-US" sz="2000" dirty="0" smtClean="0">
                <a:solidFill>
                  <a:srgbClr val="00B0F0"/>
                </a:solidFill>
              </a:rPr>
              <a:t>=</a:t>
            </a:r>
            <a:r>
              <a:rPr lang="en-US" sz="2000" dirty="0" smtClean="0">
                <a:solidFill>
                  <a:schemeClr val="tx1">
                    <a:lumMod val="95000"/>
                    <a:lumOff val="5000"/>
                  </a:schemeClr>
                </a:solidFill>
              </a:rPr>
              <a:t> </a:t>
            </a:r>
            <a:r>
              <a:rPr lang="en-US" sz="2000" dirty="0">
                <a:solidFill>
                  <a:schemeClr val="tx1">
                    <a:lumMod val="95000"/>
                    <a:lumOff val="5000"/>
                  </a:schemeClr>
                </a:solidFill>
              </a:rPr>
              <a:t>999696 </a:t>
            </a:r>
            <a:r>
              <a:rPr lang="en-US" sz="2000" dirty="0">
                <a:solidFill>
                  <a:srgbClr val="FF0000"/>
                </a:solidFill>
              </a:rPr>
              <a:t>== 999696 </a:t>
            </a:r>
            <a:r>
              <a:rPr lang="en-US" sz="2000" dirty="0">
                <a:solidFill>
                  <a:srgbClr val="00B050"/>
                </a:solidFill>
              </a:rPr>
              <a:t>(Pattern match) </a:t>
            </a:r>
            <a:endParaRPr lang="en-US" sz="2000" dirty="0">
              <a:solidFill>
                <a:srgbClr val="00B0F0"/>
              </a:solidFill>
            </a:endParaRPr>
          </a:p>
          <a:p>
            <a:pPr marL="0" lvl="2" indent="0">
              <a:buNone/>
            </a:pPr>
            <a:endParaRPr lang="en-US" sz="2000" dirty="0" smtClean="0"/>
          </a:p>
          <a:p>
            <a:pPr marL="0" lvl="2" indent="0">
              <a:buNone/>
            </a:pPr>
            <a:r>
              <a:rPr lang="en-US" sz="2000" dirty="0" smtClean="0"/>
              <a:t>	Text </a:t>
            </a:r>
            <a:r>
              <a:rPr lang="en-US" sz="2000" dirty="0"/>
              <a:t>= </a:t>
            </a:r>
            <a:r>
              <a:rPr lang="en-US" sz="2000" dirty="0" err="1" smtClean="0"/>
              <a:t>ab</a:t>
            </a:r>
            <a:r>
              <a:rPr lang="en-US" sz="2000" dirty="0" err="1" smtClean="0">
                <a:solidFill>
                  <a:schemeClr val="tx1"/>
                </a:solidFill>
              </a:rPr>
              <a:t>c</a:t>
            </a:r>
            <a:r>
              <a:rPr lang="en-US" sz="2000" dirty="0" err="1" smtClean="0">
                <a:solidFill>
                  <a:srgbClr val="FF0000"/>
                </a:solidFill>
              </a:rPr>
              <a:t>dab</a:t>
            </a:r>
            <a:r>
              <a:rPr lang="en-US" sz="2000" dirty="0" err="1"/>
              <a:t>c</a:t>
            </a:r>
            <a:endParaRPr lang="en-US" sz="2000" dirty="0" smtClean="0"/>
          </a:p>
          <a:p>
            <a:pPr marL="0" lvl="2" indent="0">
              <a:buNone/>
            </a:pPr>
            <a:r>
              <a:rPr lang="en-US" sz="2000" dirty="0"/>
              <a:t>	</a:t>
            </a:r>
            <a:r>
              <a:rPr lang="en-US" sz="2000" dirty="0" smtClean="0">
                <a:solidFill>
                  <a:srgbClr val="00B0F0"/>
                </a:solidFill>
              </a:rPr>
              <a:t>dab = </a:t>
            </a:r>
            <a:r>
              <a:rPr lang="en-US" sz="2000" dirty="0" smtClean="0">
                <a:solidFill>
                  <a:schemeClr val="tx1">
                    <a:lumMod val="95000"/>
                    <a:lumOff val="5000"/>
                  </a:schemeClr>
                </a:solidFill>
              </a:rPr>
              <a:t>999696 – 99 = 999597/101</a:t>
            </a:r>
          </a:p>
          <a:p>
            <a:pPr marL="0" lvl="2"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a:t>
            </a:r>
            <a:r>
              <a:rPr lang="en-US" sz="2000" dirty="0" smtClean="0">
                <a:solidFill>
                  <a:srgbClr val="00B0F0"/>
                </a:solidFill>
              </a:rPr>
              <a:t>= </a:t>
            </a:r>
            <a:r>
              <a:rPr lang="en-US" sz="2000" dirty="0" smtClean="0">
                <a:solidFill>
                  <a:schemeClr val="tx1">
                    <a:lumMod val="95000"/>
                    <a:lumOff val="5000"/>
                  </a:schemeClr>
                </a:solidFill>
              </a:rPr>
              <a:t>9897 + 98*(101)^2 </a:t>
            </a:r>
          </a:p>
          <a:p>
            <a:pPr marL="0" lvl="2"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a:t>
            </a:r>
            <a:r>
              <a:rPr lang="en-US" sz="2000" dirty="0" smtClean="0">
                <a:solidFill>
                  <a:srgbClr val="00B0F0"/>
                </a:solidFill>
              </a:rPr>
              <a:t>=</a:t>
            </a:r>
            <a:r>
              <a:rPr lang="en-US" sz="2000" dirty="0" smtClean="0">
                <a:solidFill>
                  <a:schemeClr val="tx1">
                    <a:lumMod val="95000"/>
                    <a:lumOff val="5000"/>
                  </a:schemeClr>
                </a:solidFill>
              </a:rPr>
              <a:t> 1009595</a:t>
            </a:r>
            <a:r>
              <a:rPr lang="en-US" sz="2000" dirty="0" smtClean="0">
                <a:solidFill>
                  <a:srgbClr val="FF0000"/>
                </a:solidFill>
              </a:rPr>
              <a:t> != </a:t>
            </a:r>
            <a:r>
              <a:rPr lang="en-US" sz="2000" dirty="0" smtClean="0">
                <a:solidFill>
                  <a:schemeClr val="tx1">
                    <a:lumMod val="95000"/>
                    <a:lumOff val="5000"/>
                  </a:schemeClr>
                </a:solidFill>
              </a:rPr>
              <a:t>999696</a:t>
            </a:r>
          </a:p>
          <a:p>
            <a:pPr marL="0" lvl="2" indent="0">
              <a:buNone/>
            </a:pPr>
            <a:endParaRPr lang="en-US" sz="2000" dirty="0" smtClean="0">
              <a:solidFill>
                <a:schemeClr val="tx1">
                  <a:lumMod val="95000"/>
                  <a:lumOff val="5000"/>
                </a:schemeClr>
              </a:solidFill>
            </a:endParaRPr>
          </a:p>
          <a:p>
            <a:pPr marL="0" lvl="2" indent="0">
              <a:buNone/>
            </a:pPr>
            <a:r>
              <a:rPr lang="en-US" sz="2000" dirty="0" smtClean="0">
                <a:solidFill>
                  <a:schemeClr val="tx1">
                    <a:lumMod val="95000"/>
                    <a:lumOff val="5000"/>
                  </a:schemeClr>
                </a:solidFill>
              </a:rPr>
              <a:t>	</a:t>
            </a:r>
            <a:r>
              <a:rPr lang="en-US" sz="2000" dirty="0"/>
              <a:t>Text = </a:t>
            </a:r>
            <a:r>
              <a:rPr lang="en-US" sz="2000" dirty="0" err="1" smtClean="0"/>
              <a:t>ab</a:t>
            </a:r>
            <a:r>
              <a:rPr lang="en-US" sz="2000" dirty="0" err="1" smtClean="0">
                <a:solidFill>
                  <a:schemeClr val="tx1"/>
                </a:solidFill>
              </a:rPr>
              <a:t>c</a:t>
            </a:r>
            <a:r>
              <a:rPr lang="en-US" sz="2000" dirty="0" err="1" smtClean="0">
                <a:solidFill>
                  <a:schemeClr val="tx1">
                    <a:lumMod val="95000"/>
                    <a:lumOff val="5000"/>
                  </a:schemeClr>
                </a:solidFill>
              </a:rPr>
              <a:t>d</a:t>
            </a:r>
            <a:r>
              <a:rPr lang="en-US" sz="2000" dirty="0" err="1" smtClean="0">
                <a:solidFill>
                  <a:srgbClr val="FF0000"/>
                </a:solidFill>
              </a:rPr>
              <a:t>abc</a:t>
            </a:r>
            <a:endParaRPr lang="en-US" sz="2000" dirty="0" smtClean="0">
              <a:solidFill>
                <a:srgbClr val="FF0000"/>
              </a:solidFill>
            </a:endParaRPr>
          </a:p>
          <a:p>
            <a:pPr marL="0" lvl="2" indent="0">
              <a:buNone/>
            </a:pPr>
            <a:r>
              <a:rPr lang="en-US" sz="2000" dirty="0">
                <a:solidFill>
                  <a:srgbClr val="FF0000"/>
                </a:solidFill>
              </a:rPr>
              <a:t>	</a:t>
            </a:r>
            <a:r>
              <a:rPr lang="en-US" sz="2000" dirty="0" err="1" smtClean="0">
                <a:solidFill>
                  <a:srgbClr val="00B0F0"/>
                </a:solidFill>
              </a:rPr>
              <a:t>abc</a:t>
            </a:r>
            <a:r>
              <a:rPr lang="en-US" sz="2000" dirty="0" smtClean="0">
                <a:solidFill>
                  <a:srgbClr val="00B0F0"/>
                </a:solidFill>
              </a:rPr>
              <a:t> = </a:t>
            </a:r>
            <a:r>
              <a:rPr lang="en-US" sz="2000" dirty="0" smtClean="0">
                <a:solidFill>
                  <a:schemeClr val="tx1"/>
                </a:solidFill>
              </a:rPr>
              <a:t>1009595 – 100</a:t>
            </a:r>
          </a:p>
          <a:p>
            <a:pPr marL="0" lvl="2" indent="0">
              <a:buNone/>
            </a:pPr>
            <a:r>
              <a:rPr lang="en-US" sz="2000" dirty="0">
                <a:solidFill>
                  <a:schemeClr val="tx1"/>
                </a:solidFill>
              </a:rPr>
              <a:t>	</a:t>
            </a:r>
            <a:r>
              <a:rPr lang="en-US" sz="2000" dirty="0" smtClean="0">
                <a:solidFill>
                  <a:schemeClr val="tx1"/>
                </a:solidFill>
              </a:rPr>
              <a:t>	</a:t>
            </a:r>
            <a:r>
              <a:rPr lang="en-US" sz="2000" dirty="0" smtClean="0">
                <a:solidFill>
                  <a:srgbClr val="00B0F0"/>
                </a:solidFill>
              </a:rPr>
              <a:t>=</a:t>
            </a:r>
            <a:r>
              <a:rPr lang="en-US" sz="2000" dirty="0" smtClean="0">
                <a:solidFill>
                  <a:schemeClr val="tx1"/>
                </a:solidFill>
              </a:rPr>
              <a:t> 1009495 / 101 </a:t>
            </a:r>
            <a:r>
              <a:rPr lang="en-US" sz="2000" dirty="0" smtClean="0">
                <a:solidFill>
                  <a:srgbClr val="00B0F0"/>
                </a:solidFill>
              </a:rPr>
              <a:t>=</a:t>
            </a:r>
            <a:r>
              <a:rPr lang="en-US" sz="2000" dirty="0" smtClean="0">
                <a:solidFill>
                  <a:schemeClr val="tx1"/>
                </a:solidFill>
              </a:rPr>
              <a:t> 9995 + 99*(101)^2</a:t>
            </a:r>
          </a:p>
          <a:p>
            <a:pPr marL="0" lvl="2" indent="0">
              <a:buNone/>
            </a:pPr>
            <a:r>
              <a:rPr lang="en-US" sz="2000" dirty="0">
                <a:solidFill>
                  <a:schemeClr val="tx1"/>
                </a:solidFill>
              </a:rPr>
              <a:t>	</a:t>
            </a:r>
            <a:r>
              <a:rPr lang="en-US" sz="2000" dirty="0" smtClean="0">
                <a:solidFill>
                  <a:schemeClr val="tx1"/>
                </a:solidFill>
              </a:rPr>
              <a:t>	</a:t>
            </a:r>
            <a:r>
              <a:rPr lang="en-US" sz="2000" dirty="0" smtClean="0">
                <a:solidFill>
                  <a:srgbClr val="00B0F0"/>
                </a:solidFill>
              </a:rPr>
              <a:t>=</a:t>
            </a:r>
            <a:r>
              <a:rPr lang="en-US" sz="2000" dirty="0" smtClean="0">
                <a:solidFill>
                  <a:schemeClr val="tx1"/>
                </a:solidFill>
              </a:rPr>
              <a:t> 1019894 </a:t>
            </a:r>
            <a:r>
              <a:rPr lang="en-US" sz="2000" dirty="0" smtClean="0">
                <a:solidFill>
                  <a:srgbClr val="FF0000"/>
                </a:solidFill>
              </a:rPr>
              <a:t>!=</a:t>
            </a:r>
            <a:r>
              <a:rPr lang="en-US" sz="2000" dirty="0" smtClean="0">
                <a:solidFill>
                  <a:schemeClr val="tx1"/>
                </a:solidFill>
              </a:rPr>
              <a:t> 999696</a:t>
            </a:r>
            <a:endParaRPr lang="en-US" sz="2000" dirty="0">
              <a:solidFill>
                <a:srgbClr val="FF0000"/>
              </a:solidFill>
            </a:endParaRPr>
          </a:p>
          <a:p>
            <a:pPr marL="0" lvl="2" indent="0">
              <a:buNone/>
            </a:pPr>
            <a:r>
              <a:rPr lang="en-US" sz="2000" dirty="0" smtClean="0"/>
              <a:t>	</a:t>
            </a:r>
            <a:endParaRPr lang="en-US" sz="2000" dirty="0"/>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21</a:t>
            </a:fld>
            <a:endParaRPr lang="en-US" dirty="0"/>
          </a:p>
        </p:txBody>
      </p:sp>
    </p:spTree>
    <p:extLst>
      <p:ext uri="{BB962C8B-B14F-4D97-AF65-F5344CB8AC3E}">
        <p14:creationId xmlns:p14="http://schemas.microsoft.com/office/powerpoint/2010/main" val="1094096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3">
                                            <p:txEl>
                                              <p:pRg st="8" end="8"/>
                                            </p:txEl>
                                          </p:spTgt>
                                        </p:tgtEl>
                                        <p:attrNameLst>
                                          <p:attrName>style.visibility</p:attrName>
                                        </p:attrNameLst>
                                      </p:cBhvr>
                                      <p:to>
                                        <p:strVal val="visible"/>
                                      </p:to>
                                    </p:set>
                                    <p:animEffect transition="in" filter="wipe(down)">
                                      <p:cBhvr>
                                        <p:cTn id="121" dur="580">
                                          <p:stCondLst>
                                            <p:cond delay="0"/>
                                          </p:stCondLst>
                                        </p:cTn>
                                        <p:tgtEl>
                                          <p:spTgt spid="3">
                                            <p:txEl>
                                              <p:pRg st="8" end="8"/>
                                            </p:txEl>
                                          </p:spTgt>
                                        </p:tgtEl>
                                      </p:cBhvr>
                                    </p:animEffect>
                                    <p:anim calcmode="lin" valueType="num">
                                      <p:cBhvr>
                                        <p:cTn id="12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8" end="8"/>
                                            </p:txEl>
                                          </p:spTgt>
                                        </p:tgtEl>
                                      </p:cBhvr>
                                      <p:to x="100000" y="60000"/>
                                    </p:animScale>
                                    <p:animScale>
                                      <p:cBhvr>
                                        <p:cTn id="128" dur="166" decel="50000">
                                          <p:stCondLst>
                                            <p:cond delay="676"/>
                                          </p:stCondLst>
                                        </p:cTn>
                                        <p:tgtEl>
                                          <p:spTgt spid="3">
                                            <p:txEl>
                                              <p:pRg st="8" end="8"/>
                                            </p:txEl>
                                          </p:spTgt>
                                        </p:tgtEl>
                                      </p:cBhvr>
                                      <p:to x="100000" y="100000"/>
                                    </p:animScale>
                                    <p:animScale>
                                      <p:cBhvr>
                                        <p:cTn id="129" dur="26">
                                          <p:stCondLst>
                                            <p:cond delay="1312"/>
                                          </p:stCondLst>
                                        </p:cTn>
                                        <p:tgtEl>
                                          <p:spTgt spid="3">
                                            <p:txEl>
                                              <p:pRg st="8" end="8"/>
                                            </p:txEl>
                                          </p:spTgt>
                                        </p:tgtEl>
                                      </p:cBhvr>
                                      <p:to x="100000" y="80000"/>
                                    </p:animScale>
                                    <p:animScale>
                                      <p:cBhvr>
                                        <p:cTn id="130" dur="166" decel="50000">
                                          <p:stCondLst>
                                            <p:cond delay="1338"/>
                                          </p:stCondLst>
                                        </p:cTn>
                                        <p:tgtEl>
                                          <p:spTgt spid="3">
                                            <p:txEl>
                                              <p:pRg st="8" end="8"/>
                                            </p:txEl>
                                          </p:spTgt>
                                        </p:tgtEl>
                                      </p:cBhvr>
                                      <p:to x="100000" y="100000"/>
                                    </p:animScale>
                                    <p:animScale>
                                      <p:cBhvr>
                                        <p:cTn id="131" dur="26">
                                          <p:stCondLst>
                                            <p:cond delay="1642"/>
                                          </p:stCondLst>
                                        </p:cTn>
                                        <p:tgtEl>
                                          <p:spTgt spid="3">
                                            <p:txEl>
                                              <p:pRg st="8" end="8"/>
                                            </p:txEl>
                                          </p:spTgt>
                                        </p:tgtEl>
                                      </p:cBhvr>
                                      <p:to x="100000" y="90000"/>
                                    </p:animScale>
                                    <p:animScale>
                                      <p:cBhvr>
                                        <p:cTn id="132" dur="166" decel="50000">
                                          <p:stCondLst>
                                            <p:cond delay="1668"/>
                                          </p:stCondLst>
                                        </p:cTn>
                                        <p:tgtEl>
                                          <p:spTgt spid="3">
                                            <p:txEl>
                                              <p:pRg st="8" end="8"/>
                                            </p:txEl>
                                          </p:spTgt>
                                        </p:tgtEl>
                                      </p:cBhvr>
                                      <p:to x="100000" y="100000"/>
                                    </p:animScale>
                                    <p:animScale>
                                      <p:cBhvr>
                                        <p:cTn id="133" dur="26">
                                          <p:stCondLst>
                                            <p:cond delay="1808"/>
                                          </p:stCondLst>
                                        </p:cTn>
                                        <p:tgtEl>
                                          <p:spTgt spid="3">
                                            <p:txEl>
                                              <p:pRg st="8" end="8"/>
                                            </p:txEl>
                                          </p:spTgt>
                                        </p:tgtEl>
                                      </p:cBhvr>
                                      <p:to x="100000" y="95000"/>
                                    </p:animScale>
                                    <p:animScale>
                                      <p:cBhvr>
                                        <p:cTn id="134" dur="166" decel="50000">
                                          <p:stCondLst>
                                            <p:cond delay="1834"/>
                                          </p:stCondLst>
                                        </p:cTn>
                                        <p:tgtEl>
                                          <p:spTgt spid="3">
                                            <p:txEl>
                                              <p:pRg st="8" end="8"/>
                                            </p:txEl>
                                          </p:spTgt>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nodeType="clickEffect">
                                  <p:stCondLst>
                                    <p:cond delay="0"/>
                                  </p:stCondLst>
                                  <p:childTnLst>
                                    <p:set>
                                      <p:cBhvr>
                                        <p:cTn id="138" dur="1" fill="hold">
                                          <p:stCondLst>
                                            <p:cond delay="0"/>
                                          </p:stCondLst>
                                        </p:cTn>
                                        <p:tgtEl>
                                          <p:spTgt spid="3">
                                            <p:txEl>
                                              <p:pRg st="10" end="10"/>
                                            </p:txEl>
                                          </p:spTgt>
                                        </p:tgtEl>
                                        <p:attrNameLst>
                                          <p:attrName>style.visibility</p:attrName>
                                        </p:attrNameLst>
                                      </p:cBhvr>
                                      <p:to>
                                        <p:strVal val="visible"/>
                                      </p:to>
                                    </p:set>
                                    <p:animEffect transition="in" filter="wipe(down)">
                                      <p:cBhvr>
                                        <p:cTn id="139" dur="580">
                                          <p:stCondLst>
                                            <p:cond delay="0"/>
                                          </p:stCondLst>
                                        </p:cTn>
                                        <p:tgtEl>
                                          <p:spTgt spid="3">
                                            <p:txEl>
                                              <p:pRg st="10" end="10"/>
                                            </p:txEl>
                                          </p:spTgt>
                                        </p:tgtEl>
                                      </p:cBhvr>
                                    </p:animEffect>
                                    <p:anim calcmode="lin" valueType="num">
                                      <p:cBhvr>
                                        <p:cTn id="14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45" dur="26">
                                          <p:stCondLst>
                                            <p:cond delay="650"/>
                                          </p:stCondLst>
                                        </p:cTn>
                                        <p:tgtEl>
                                          <p:spTgt spid="3">
                                            <p:txEl>
                                              <p:pRg st="10" end="10"/>
                                            </p:txEl>
                                          </p:spTgt>
                                        </p:tgtEl>
                                      </p:cBhvr>
                                      <p:to x="100000" y="60000"/>
                                    </p:animScale>
                                    <p:animScale>
                                      <p:cBhvr>
                                        <p:cTn id="146" dur="166" decel="50000">
                                          <p:stCondLst>
                                            <p:cond delay="676"/>
                                          </p:stCondLst>
                                        </p:cTn>
                                        <p:tgtEl>
                                          <p:spTgt spid="3">
                                            <p:txEl>
                                              <p:pRg st="10" end="10"/>
                                            </p:txEl>
                                          </p:spTgt>
                                        </p:tgtEl>
                                      </p:cBhvr>
                                      <p:to x="100000" y="100000"/>
                                    </p:animScale>
                                    <p:animScale>
                                      <p:cBhvr>
                                        <p:cTn id="147" dur="26">
                                          <p:stCondLst>
                                            <p:cond delay="1312"/>
                                          </p:stCondLst>
                                        </p:cTn>
                                        <p:tgtEl>
                                          <p:spTgt spid="3">
                                            <p:txEl>
                                              <p:pRg st="10" end="10"/>
                                            </p:txEl>
                                          </p:spTgt>
                                        </p:tgtEl>
                                      </p:cBhvr>
                                      <p:to x="100000" y="80000"/>
                                    </p:animScale>
                                    <p:animScale>
                                      <p:cBhvr>
                                        <p:cTn id="148" dur="166" decel="50000">
                                          <p:stCondLst>
                                            <p:cond delay="1338"/>
                                          </p:stCondLst>
                                        </p:cTn>
                                        <p:tgtEl>
                                          <p:spTgt spid="3">
                                            <p:txEl>
                                              <p:pRg st="10" end="10"/>
                                            </p:txEl>
                                          </p:spTgt>
                                        </p:tgtEl>
                                      </p:cBhvr>
                                      <p:to x="100000" y="100000"/>
                                    </p:animScale>
                                    <p:animScale>
                                      <p:cBhvr>
                                        <p:cTn id="149" dur="26">
                                          <p:stCondLst>
                                            <p:cond delay="1642"/>
                                          </p:stCondLst>
                                        </p:cTn>
                                        <p:tgtEl>
                                          <p:spTgt spid="3">
                                            <p:txEl>
                                              <p:pRg st="10" end="10"/>
                                            </p:txEl>
                                          </p:spTgt>
                                        </p:tgtEl>
                                      </p:cBhvr>
                                      <p:to x="100000" y="90000"/>
                                    </p:animScale>
                                    <p:animScale>
                                      <p:cBhvr>
                                        <p:cTn id="150" dur="166" decel="50000">
                                          <p:stCondLst>
                                            <p:cond delay="1668"/>
                                          </p:stCondLst>
                                        </p:cTn>
                                        <p:tgtEl>
                                          <p:spTgt spid="3">
                                            <p:txEl>
                                              <p:pRg st="10" end="10"/>
                                            </p:txEl>
                                          </p:spTgt>
                                        </p:tgtEl>
                                      </p:cBhvr>
                                      <p:to x="100000" y="100000"/>
                                    </p:animScale>
                                    <p:animScale>
                                      <p:cBhvr>
                                        <p:cTn id="151" dur="26">
                                          <p:stCondLst>
                                            <p:cond delay="1808"/>
                                          </p:stCondLst>
                                        </p:cTn>
                                        <p:tgtEl>
                                          <p:spTgt spid="3">
                                            <p:txEl>
                                              <p:pRg st="10" end="10"/>
                                            </p:txEl>
                                          </p:spTgt>
                                        </p:tgtEl>
                                      </p:cBhvr>
                                      <p:to x="100000" y="95000"/>
                                    </p:animScale>
                                    <p:animScale>
                                      <p:cBhvr>
                                        <p:cTn id="152" dur="166" decel="50000">
                                          <p:stCondLst>
                                            <p:cond delay="1834"/>
                                          </p:stCondLst>
                                        </p:cTn>
                                        <p:tgtEl>
                                          <p:spTgt spid="3">
                                            <p:txEl>
                                              <p:pRg st="10" end="10"/>
                                            </p:txEl>
                                          </p:spTgt>
                                        </p:tgtEl>
                                      </p:cBhvr>
                                      <p:to x="100000" y="100000"/>
                                    </p:animScale>
                                  </p:childTnLst>
                                </p:cTn>
                              </p:par>
                              <p:par>
                                <p:cTn id="153" presetID="26" presetClass="entr" presetSubtype="0" fill="hold" nodeType="withEffect">
                                  <p:stCondLst>
                                    <p:cond delay="0"/>
                                  </p:stCondLst>
                                  <p:childTnLst>
                                    <p:set>
                                      <p:cBhvr>
                                        <p:cTn id="154" dur="1" fill="hold">
                                          <p:stCondLst>
                                            <p:cond delay="0"/>
                                          </p:stCondLst>
                                        </p:cTn>
                                        <p:tgtEl>
                                          <p:spTgt spid="3">
                                            <p:txEl>
                                              <p:pRg st="11" end="11"/>
                                            </p:txEl>
                                          </p:spTgt>
                                        </p:tgtEl>
                                        <p:attrNameLst>
                                          <p:attrName>style.visibility</p:attrName>
                                        </p:attrNameLst>
                                      </p:cBhvr>
                                      <p:to>
                                        <p:strVal val="visible"/>
                                      </p:to>
                                    </p:set>
                                    <p:animEffect transition="in" filter="wipe(down)">
                                      <p:cBhvr>
                                        <p:cTn id="155" dur="580">
                                          <p:stCondLst>
                                            <p:cond delay="0"/>
                                          </p:stCondLst>
                                        </p:cTn>
                                        <p:tgtEl>
                                          <p:spTgt spid="3">
                                            <p:txEl>
                                              <p:pRg st="11" end="11"/>
                                            </p:txEl>
                                          </p:spTgt>
                                        </p:tgtEl>
                                      </p:cBhvr>
                                    </p:animEffect>
                                    <p:anim calcmode="lin" valueType="num">
                                      <p:cBhvr>
                                        <p:cTn id="156"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61" dur="26">
                                          <p:stCondLst>
                                            <p:cond delay="650"/>
                                          </p:stCondLst>
                                        </p:cTn>
                                        <p:tgtEl>
                                          <p:spTgt spid="3">
                                            <p:txEl>
                                              <p:pRg st="11" end="11"/>
                                            </p:txEl>
                                          </p:spTgt>
                                        </p:tgtEl>
                                      </p:cBhvr>
                                      <p:to x="100000" y="60000"/>
                                    </p:animScale>
                                    <p:animScale>
                                      <p:cBhvr>
                                        <p:cTn id="162" dur="166" decel="50000">
                                          <p:stCondLst>
                                            <p:cond delay="676"/>
                                          </p:stCondLst>
                                        </p:cTn>
                                        <p:tgtEl>
                                          <p:spTgt spid="3">
                                            <p:txEl>
                                              <p:pRg st="11" end="11"/>
                                            </p:txEl>
                                          </p:spTgt>
                                        </p:tgtEl>
                                      </p:cBhvr>
                                      <p:to x="100000" y="100000"/>
                                    </p:animScale>
                                    <p:animScale>
                                      <p:cBhvr>
                                        <p:cTn id="163" dur="26">
                                          <p:stCondLst>
                                            <p:cond delay="1312"/>
                                          </p:stCondLst>
                                        </p:cTn>
                                        <p:tgtEl>
                                          <p:spTgt spid="3">
                                            <p:txEl>
                                              <p:pRg st="11" end="11"/>
                                            </p:txEl>
                                          </p:spTgt>
                                        </p:tgtEl>
                                      </p:cBhvr>
                                      <p:to x="100000" y="80000"/>
                                    </p:animScale>
                                    <p:animScale>
                                      <p:cBhvr>
                                        <p:cTn id="164" dur="166" decel="50000">
                                          <p:stCondLst>
                                            <p:cond delay="1338"/>
                                          </p:stCondLst>
                                        </p:cTn>
                                        <p:tgtEl>
                                          <p:spTgt spid="3">
                                            <p:txEl>
                                              <p:pRg st="11" end="11"/>
                                            </p:txEl>
                                          </p:spTgt>
                                        </p:tgtEl>
                                      </p:cBhvr>
                                      <p:to x="100000" y="100000"/>
                                    </p:animScale>
                                    <p:animScale>
                                      <p:cBhvr>
                                        <p:cTn id="165" dur="26">
                                          <p:stCondLst>
                                            <p:cond delay="1642"/>
                                          </p:stCondLst>
                                        </p:cTn>
                                        <p:tgtEl>
                                          <p:spTgt spid="3">
                                            <p:txEl>
                                              <p:pRg st="11" end="11"/>
                                            </p:txEl>
                                          </p:spTgt>
                                        </p:tgtEl>
                                      </p:cBhvr>
                                      <p:to x="100000" y="90000"/>
                                    </p:animScale>
                                    <p:animScale>
                                      <p:cBhvr>
                                        <p:cTn id="166" dur="166" decel="50000">
                                          <p:stCondLst>
                                            <p:cond delay="1668"/>
                                          </p:stCondLst>
                                        </p:cTn>
                                        <p:tgtEl>
                                          <p:spTgt spid="3">
                                            <p:txEl>
                                              <p:pRg st="11" end="11"/>
                                            </p:txEl>
                                          </p:spTgt>
                                        </p:tgtEl>
                                      </p:cBhvr>
                                      <p:to x="100000" y="100000"/>
                                    </p:animScale>
                                    <p:animScale>
                                      <p:cBhvr>
                                        <p:cTn id="167" dur="26">
                                          <p:stCondLst>
                                            <p:cond delay="1808"/>
                                          </p:stCondLst>
                                        </p:cTn>
                                        <p:tgtEl>
                                          <p:spTgt spid="3">
                                            <p:txEl>
                                              <p:pRg st="11" end="11"/>
                                            </p:txEl>
                                          </p:spTgt>
                                        </p:tgtEl>
                                      </p:cBhvr>
                                      <p:to x="100000" y="95000"/>
                                    </p:animScale>
                                    <p:animScale>
                                      <p:cBhvr>
                                        <p:cTn id="168" dur="166" decel="50000">
                                          <p:stCondLst>
                                            <p:cond delay="1834"/>
                                          </p:stCondLst>
                                        </p:cTn>
                                        <p:tgtEl>
                                          <p:spTgt spid="3">
                                            <p:txEl>
                                              <p:pRg st="11" end="11"/>
                                            </p:txEl>
                                          </p:spTgt>
                                        </p:tgtEl>
                                      </p:cBhvr>
                                      <p:to x="100000" y="100000"/>
                                    </p:animScale>
                                  </p:childTnLst>
                                </p:cTn>
                              </p:par>
                              <p:par>
                                <p:cTn id="169" presetID="26" presetClass="entr" presetSubtype="0" fill="hold" nodeType="withEffect">
                                  <p:stCondLst>
                                    <p:cond delay="0"/>
                                  </p:stCondLst>
                                  <p:childTnLst>
                                    <p:set>
                                      <p:cBhvr>
                                        <p:cTn id="170" dur="1" fill="hold">
                                          <p:stCondLst>
                                            <p:cond delay="0"/>
                                          </p:stCondLst>
                                        </p:cTn>
                                        <p:tgtEl>
                                          <p:spTgt spid="3">
                                            <p:txEl>
                                              <p:pRg st="12" end="12"/>
                                            </p:txEl>
                                          </p:spTgt>
                                        </p:tgtEl>
                                        <p:attrNameLst>
                                          <p:attrName>style.visibility</p:attrName>
                                        </p:attrNameLst>
                                      </p:cBhvr>
                                      <p:to>
                                        <p:strVal val="visible"/>
                                      </p:to>
                                    </p:set>
                                    <p:animEffect transition="in" filter="wipe(down)">
                                      <p:cBhvr>
                                        <p:cTn id="171" dur="580">
                                          <p:stCondLst>
                                            <p:cond delay="0"/>
                                          </p:stCondLst>
                                        </p:cTn>
                                        <p:tgtEl>
                                          <p:spTgt spid="3">
                                            <p:txEl>
                                              <p:pRg st="12" end="12"/>
                                            </p:txEl>
                                          </p:spTgt>
                                        </p:tgtEl>
                                      </p:cBhvr>
                                    </p:animEffect>
                                    <p:anim calcmode="lin" valueType="num">
                                      <p:cBhvr>
                                        <p:cTn id="172"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77" dur="26">
                                          <p:stCondLst>
                                            <p:cond delay="650"/>
                                          </p:stCondLst>
                                        </p:cTn>
                                        <p:tgtEl>
                                          <p:spTgt spid="3">
                                            <p:txEl>
                                              <p:pRg st="12" end="12"/>
                                            </p:txEl>
                                          </p:spTgt>
                                        </p:tgtEl>
                                      </p:cBhvr>
                                      <p:to x="100000" y="60000"/>
                                    </p:animScale>
                                    <p:animScale>
                                      <p:cBhvr>
                                        <p:cTn id="178" dur="166" decel="50000">
                                          <p:stCondLst>
                                            <p:cond delay="676"/>
                                          </p:stCondLst>
                                        </p:cTn>
                                        <p:tgtEl>
                                          <p:spTgt spid="3">
                                            <p:txEl>
                                              <p:pRg st="12" end="12"/>
                                            </p:txEl>
                                          </p:spTgt>
                                        </p:tgtEl>
                                      </p:cBhvr>
                                      <p:to x="100000" y="100000"/>
                                    </p:animScale>
                                    <p:animScale>
                                      <p:cBhvr>
                                        <p:cTn id="179" dur="26">
                                          <p:stCondLst>
                                            <p:cond delay="1312"/>
                                          </p:stCondLst>
                                        </p:cTn>
                                        <p:tgtEl>
                                          <p:spTgt spid="3">
                                            <p:txEl>
                                              <p:pRg st="12" end="12"/>
                                            </p:txEl>
                                          </p:spTgt>
                                        </p:tgtEl>
                                      </p:cBhvr>
                                      <p:to x="100000" y="80000"/>
                                    </p:animScale>
                                    <p:animScale>
                                      <p:cBhvr>
                                        <p:cTn id="180" dur="166" decel="50000">
                                          <p:stCondLst>
                                            <p:cond delay="1338"/>
                                          </p:stCondLst>
                                        </p:cTn>
                                        <p:tgtEl>
                                          <p:spTgt spid="3">
                                            <p:txEl>
                                              <p:pRg st="12" end="12"/>
                                            </p:txEl>
                                          </p:spTgt>
                                        </p:tgtEl>
                                      </p:cBhvr>
                                      <p:to x="100000" y="100000"/>
                                    </p:animScale>
                                    <p:animScale>
                                      <p:cBhvr>
                                        <p:cTn id="181" dur="26">
                                          <p:stCondLst>
                                            <p:cond delay="1642"/>
                                          </p:stCondLst>
                                        </p:cTn>
                                        <p:tgtEl>
                                          <p:spTgt spid="3">
                                            <p:txEl>
                                              <p:pRg st="12" end="12"/>
                                            </p:txEl>
                                          </p:spTgt>
                                        </p:tgtEl>
                                      </p:cBhvr>
                                      <p:to x="100000" y="90000"/>
                                    </p:animScale>
                                    <p:animScale>
                                      <p:cBhvr>
                                        <p:cTn id="182" dur="166" decel="50000">
                                          <p:stCondLst>
                                            <p:cond delay="1668"/>
                                          </p:stCondLst>
                                        </p:cTn>
                                        <p:tgtEl>
                                          <p:spTgt spid="3">
                                            <p:txEl>
                                              <p:pRg st="12" end="12"/>
                                            </p:txEl>
                                          </p:spTgt>
                                        </p:tgtEl>
                                      </p:cBhvr>
                                      <p:to x="100000" y="100000"/>
                                    </p:animScale>
                                    <p:animScale>
                                      <p:cBhvr>
                                        <p:cTn id="183" dur="26">
                                          <p:stCondLst>
                                            <p:cond delay="1808"/>
                                          </p:stCondLst>
                                        </p:cTn>
                                        <p:tgtEl>
                                          <p:spTgt spid="3">
                                            <p:txEl>
                                              <p:pRg st="12" end="12"/>
                                            </p:txEl>
                                          </p:spTgt>
                                        </p:tgtEl>
                                      </p:cBhvr>
                                      <p:to x="100000" y="95000"/>
                                    </p:animScale>
                                    <p:animScale>
                                      <p:cBhvr>
                                        <p:cTn id="184" dur="166" decel="50000">
                                          <p:stCondLst>
                                            <p:cond delay="1834"/>
                                          </p:stCondLst>
                                        </p:cTn>
                                        <p:tgtEl>
                                          <p:spTgt spid="3">
                                            <p:txEl>
                                              <p:pRg st="12" end="12"/>
                                            </p:txEl>
                                          </p:spTgt>
                                        </p:tgtEl>
                                      </p:cBhvr>
                                      <p:to x="100000" y="100000"/>
                                    </p:animScale>
                                  </p:childTnLst>
                                </p:cTn>
                              </p:par>
                              <p:par>
                                <p:cTn id="185" presetID="26" presetClass="entr" presetSubtype="0" fill="hold" nodeType="withEffect">
                                  <p:stCondLst>
                                    <p:cond delay="0"/>
                                  </p:stCondLst>
                                  <p:childTnLst>
                                    <p:set>
                                      <p:cBhvr>
                                        <p:cTn id="186" dur="1" fill="hold">
                                          <p:stCondLst>
                                            <p:cond delay="0"/>
                                          </p:stCondLst>
                                        </p:cTn>
                                        <p:tgtEl>
                                          <p:spTgt spid="3">
                                            <p:txEl>
                                              <p:pRg st="13" end="13"/>
                                            </p:txEl>
                                          </p:spTgt>
                                        </p:tgtEl>
                                        <p:attrNameLst>
                                          <p:attrName>style.visibility</p:attrName>
                                        </p:attrNameLst>
                                      </p:cBhvr>
                                      <p:to>
                                        <p:strVal val="visible"/>
                                      </p:to>
                                    </p:set>
                                    <p:animEffect transition="in" filter="wipe(down)">
                                      <p:cBhvr>
                                        <p:cTn id="187" dur="580">
                                          <p:stCondLst>
                                            <p:cond delay="0"/>
                                          </p:stCondLst>
                                        </p:cTn>
                                        <p:tgtEl>
                                          <p:spTgt spid="3">
                                            <p:txEl>
                                              <p:pRg st="13" end="13"/>
                                            </p:txEl>
                                          </p:spTgt>
                                        </p:tgtEl>
                                      </p:cBhvr>
                                    </p:animEffect>
                                    <p:anim calcmode="lin" valueType="num">
                                      <p:cBhvr>
                                        <p:cTn id="188"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3">
                                            <p:txEl>
                                              <p:pRg st="13" end="13"/>
                                            </p:txEl>
                                          </p:spTgt>
                                        </p:tgtEl>
                                      </p:cBhvr>
                                      <p:to x="100000" y="60000"/>
                                    </p:animScale>
                                    <p:animScale>
                                      <p:cBhvr>
                                        <p:cTn id="194" dur="166" decel="50000">
                                          <p:stCondLst>
                                            <p:cond delay="676"/>
                                          </p:stCondLst>
                                        </p:cTn>
                                        <p:tgtEl>
                                          <p:spTgt spid="3">
                                            <p:txEl>
                                              <p:pRg st="13" end="13"/>
                                            </p:txEl>
                                          </p:spTgt>
                                        </p:tgtEl>
                                      </p:cBhvr>
                                      <p:to x="100000" y="100000"/>
                                    </p:animScale>
                                    <p:animScale>
                                      <p:cBhvr>
                                        <p:cTn id="195" dur="26">
                                          <p:stCondLst>
                                            <p:cond delay="1312"/>
                                          </p:stCondLst>
                                        </p:cTn>
                                        <p:tgtEl>
                                          <p:spTgt spid="3">
                                            <p:txEl>
                                              <p:pRg st="13" end="13"/>
                                            </p:txEl>
                                          </p:spTgt>
                                        </p:tgtEl>
                                      </p:cBhvr>
                                      <p:to x="100000" y="80000"/>
                                    </p:animScale>
                                    <p:animScale>
                                      <p:cBhvr>
                                        <p:cTn id="196" dur="166" decel="50000">
                                          <p:stCondLst>
                                            <p:cond delay="1338"/>
                                          </p:stCondLst>
                                        </p:cTn>
                                        <p:tgtEl>
                                          <p:spTgt spid="3">
                                            <p:txEl>
                                              <p:pRg st="13" end="13"/>
                                            </p:txEl>
                                          </p:spTgt>
                                        </p:tgtEl>
                                      </p:cBhvr>
                                      <p:to x="100000" y="100000"/>
                                    </p:animScale>
                                    <p:animScale>
                                      <p:cBhvr>
                                        <p:cTn id="197" dur="26">
                                          <p:stCondLst>
                                            <p:cond delay="1642"/>
                                          </p:stCondLst>
                                        </p:cTn>
                                        <p:tgtEl>
                                          <p:spTgt spid="3">
                                            <p:txEl>
                                              <p:pRg st="13" end="13"/>
                                            </p:txEl>
                                          </p:spTgt>
                                        </p:tgtEl>
                                      </p:cBhvr>
                                      <p:to x="100000" y="90000"/>
                                    </p:animScale>
                                    <p:animScale>
                                      <p:cBhvr>
                                        <p:cTn id="198" dur="166" decel="50000">
                                          <p:stCondLst>
                                            <p:cond delay="1668"/>
                                          </p:stCondLst>
                                        </p:cTn>
                                        <p:tgtEl>
                                          <p:spTgt spid="3">
                                            <p:txEl>
                                              <p:pRg st="13" end="13"/>
                                            </p:txEl>
                                          </p:spTgt>
                                        </p:tgtEl>
                                      </p:cBhvr>
                                      <p:to x="100000" y="100000"/>
                                    </p:animScale>
                                    <p:animScale>
                                      <p:cBhvr>
                                        <p:cTn id="199" dur="26">
                                          <p:stCondLst>
                                            <p:cond delay="1808"/>
                                          </p:stCondLst>
                                        </p:cTn>
                                        <p:tgtEl>
                                          <p:spTgt spid="3">
                                            <p:txEl>
                                              <p:pRg st="13" end="13"/>
                                            </p:txEl>
                                          </p:spTgt>
                                        </p:tgtEl>
                                      </p:cBhvr>
                                      <p:to x="100000" y="95000"/>
                                    </p:animScale>
                                    <p:animScale>
                                      <p:cBhvr>
                                        <p:cTn id="200"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3048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762000"/>
            <a:ext cx="7391401" cy="5279363"/>
          </a:xfrm>
        </p:spPr>
        <p:txBody>
          <a:bodyPr>
            <a:normAutofit/>
          </a:bodyPr>
          <a:lstStyle/>
          <a:p>
            <a:pPr marL="0" indent="0">
              <a:buNone/>
            </a:pPr>
            <a:r>
              <a:rPr lang="en-US" sz="2400" dirty="0" smtClean="0"/>
              <a:t>So Pattern found in that text.</a:t>
            </a:r>
          </a:p>
          <a:p>
            <a:pPr marL="0" indent="0">
              <a:buNone/>
            </a:pPr>
            <a:endParaRPr lang="en-US" sz="2400" dirty="0"/>
          </a:p>
          <a:p>
            <a:pPr marL="0" indent="0">
              <a:buNone/>
            </a:pPr>
            <a:r>
              <a:rPr lang="en-US" sz="2400" dirty="0" smtClean="0"/>
              <a:t>Text = 			AB</a:t>
            </a:r>
            <a:r>
              <a:rPr lang="en-US" sz="2400" dirty="0" smtClean="0">
                <a:solidFill>
                  <a:srgbClr val="FF0000"/>
                </a:solidFill>
              </a:rPr>
              <a:t>CDA</a:t>
            </a:r>
            <a:r>
              <a:rPr lang="en-US" sz="2400" dirty="0" smtClean="0"/>
              <a:t>BC</a:t>
            </a:r>
          </a:p>
          <a:p>
            <a:pPr marL="0" indent="0">
              <a:buNone/>
            </a:pPr>
            <a:r>
              <a:rPr lang="en-US" sz="2400" dirty="0" smtClean="0"/>
              <a:t>Pattern = 		         </a:t>
            </a:r>
            <a:r>
              <a:rPr lang="en-US" sz="2400" dirty="0" smtClean="0">
                <a:solidFill>
                  <a:srgbClr val="FF0000"/>
                </a:solidFill>
              </a:rPr>
              <a:t>CDA</a:t>
            </a:r>
          </a:p>
          <a:p>
            <a:pPr marL="0" indent="0">
              <a:buNone/>
            </a:pPr>
            <a:endParaRPr lang="en-US" sz="2400" dirty="0" smtClean="0">
              <a:solidFill>
                <a:srgbClr val="FF0000"/>
              </a:solidFill>
            </a:endParaRPr>
          </a:p>
          <a:p>
            <a:pPr marL="0" indent="0">
              <a:buNone/>
            </a:pPr>
            <a:r>
              <a:rPr lang="en-US" sz="2400" dirty="0"/>
              <a:t>Like the Naive Algorithm, Rabin-Karp algorithm also slides the pattern one by one. But unlike the Naive algorithm, Rabin Karp algorithm matches the hash value of the pattern with the hash value of current substring of text, and if the hash values match </a:t>
            </a:r>
            <a:r>
              <a:rPr lang="en-US" sz="2400" dirty="0" smtClean="0"/>
              <a:t>then the Pattern is found in the Text.</a:t>
            </a:r>
            <a:endParaRPr lang="en-US" sz="2400"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22</a:t>
            </a:fld>
            <a:endParaRPr lang="en-US" dirty="0"/>
          </a:p>
        </p:txBody>
      </p:sp>
    </p:spTree>
    <p:extLst>
      <p:ext uri="{BB962C8B-B14F-4D97-AF65-F5344CB8AC3E}">
        <p14:creationId xmlns:p14="http://schemas.microsoft.com/office/powerpoint/2010/main" val="300279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80">
                                          <p:stCondLst>
                                            <p:cond delay="0"/>
                                          </p:stCondLst>
                                        </p:cTn>
                                        <p:tgtEl>
                                          <p:spTgt spid="3">
                                            <p:txEl>
                                              <p:pRg st="5" end="5"/>
                                            </p:txEl>
                                          </p:spTgt>
                                        </p:tgtEl>
                                      </p:cBhvr>
                                    </p:animEffect>
                                    <p:anim calcmode="lin" valueType="num">
                                      <p:cBhvr>
                                        <p:cTn id="5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5" end="5"/>
                                            </p:txEl>
                                          </p:spTgt>
                                        </p:tgtEl>
                                      </p:cBhvr>
                                      <p:to x="100000" y="60000"/>
                                    </p:animScale>
                                    <p:animScale>
                                      <p:cBhvr>
                                        <p:cTn id="64" dur="166" decel="50000">
                                          <p:stCondLst>
                                            <p:cond delay="676"/>
                                          </p:stCondLst>
                                        </p:cTn>
                                        <p:tgtEl>
                                          <p:spTgt spid="3">
                                            <p:txEl>
                                              <p:pRg st="5" end="5"/>
                                            </p:txEl>
                                          </p:spTgt>
                                        </p:tgtEl>
                                      </p:cBhvr>
                                      <p:to x="100000" y="100000"/>
                                    </p:animScale>
                                    <p:animScale>
                                      <p:cBhvr>
                                        <p:cTn id="65" dur="26">
                                          <p:stCondLst>
                                            <p:cond delay="1312"/>
                                          </p:stCondLst>
                                        </p:cTn>
                                        <p:tgtEl>
                                          <p:spTgt spid="3">
                                            <p:txEl>
                                              <p:pRg st="5" end="5"/>
                                            </p:txEl>
                                          </p:spTgt>
                                        </p:tgtEl>
                                      </p:cBhvr>
                                      <p:to x="100000" y="80000"/>
                                    </p:animScale>
                                    <p:animScale>
                                      <p:cBhvr>
                                        <p:cTn id="66" dur="166" decel="50000">
                                          <p:stCondLst>
                                            <p:cond delay="1338"/>
                                          </p:stCondLst>
                                        </p:cTn>
                                        <p:tgtEl>
                                          <p:spTgt spid="3">
                                            <p:txEl>
                                              <p:pRg st="5" end="5"/>
                                            </p:txEl>
                                          </p:spTgt>
                                        </p:tgtEl>
                                      </p:cBhvr>
                                      <p:to x="100000" y="100000"/>
                                    </p:animScale>
                                    <p:animScale>
                                      <p:cBhvr>
                                        <p:cTn id="67" dur="26">
                                          <p:stCondLst>
                                            <p:cond delay="1642"/>
                                          </p:stCondLst>
                                        </p:cTn>
                                        <p:tgtEl>
                                          <p:spTgt spid="3">
                                            <p:txEl>
                                              <p:pRg st="5" end="5"/>
                                            </p:txEl>
                                          </p:spTgt>
                                        </p:tgtEl>
                                      </p:cBhvr>
                                      <p:to x="100000" y="90000"/>
                                    </p:animScale>
                                    <p:animScale>
                                      <p:cBhvr>
                                        <p:cTn id="68" dur="166" decel="50000">
                                          <p:stCondLst>
                                            <p:cond delay="1668"/>
                                          </p:stCondLst>
                                        </p:cTn>
                                        <p:tgtEl>
                                          <p:spTgt spid="3">
                                            <p:txEl>
                                              <p:pRg st="5" end="5"/>
                                            </p:txEl>
                                          </p:spTgt>
                                        </p:tgtEl>
                                      </p:cBhvr>
                                      <p:to x="100000" y="100000"/>
                                    </p:animScale>
                                    <p:animScale>
                                      <p:cBhvr>
                                        <p:cTn id="69" dur="26">
                                          <p:stCondLst>
                                            <p:cond delay="1808"/>
                                          </p:stCondLst>
                                        </p:cTn>
                                        <p:tgtEl>
                                          <p:spTgt spid="3">
                                            <p:txEl>
                                              <p:pRg st="5" end="5"/>
                                            </p:txEl>
                                          </p:spTgt>
                                        </p:tgtEl>
                                      </p:cBhvr>
                                      <p:to x="100000" y="95000"/>
                                    </p:animScale>
                                    <p:animScale>
                                      <p:cBhvr>
                                        <p:cTn id="7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304800"/>
            <a:ext cx="8153401" cy="5736563"/>
          </a:xfrm>
        </p:spPr>
        <p:txBody>
          <a:bodyPr/>
          <a:lstStyle/>
          <a:p>
            <a:pPr marL="0" indent="0">
              <a:buNone/>
            </a:pPr>
            <a:r>
              <a:rPr lang="en-US" sz="3200" b="1" i="1" u="sng" dirty="0" smtClean="0">
                <a:solidFill>
                  <a:srgbClr val="FF0000"/>
                </a:solidFill>
              </a:rPr>
              <a:t>Coding :</a:t>
            </a:r>
          </a:p>
          <a:p>
            <a:pPr marL="0" indent="0">
              <a:buNone/>
            </a:pPr>
            <a:r>
              <a:rPr lang="en-US" dirty="0" err="1" smtClean="0"/>
              <a:t>int</a:t>
            </a:r>
            <a:r>
              <a:rPr lang="en-US" dirty="0" smtClean="0"/>
              <a:t> </a:t>
            </a:r>
            <a:r>
              <a:rPr lang="en-US" dirty="0"/>
              <a:t>prime=101</a:t>
            </a:r>
            <a:r>
              <a:rPr lang="en-US" dirty="0" smtClean="0"/>
              <a:t>;</a:t>
            </a:r>
          </a:p>
          <a:p>
            <a:pPr marL="0" indent="0">
              <a:buNone/>
            </a:pPr>
            <a:r>
              <a:rPr lang="en-US" dirty="0" smtClean="0"/>
              <a:t>string </a:t>
            </a:r>
            <a:r>
              <a:rPr lang="en-US" dirty="0" err="1"/>
              <a:t>pattern,text</a:t>
            </a:r>
            <a:r>
              <a:rPr lang="en-US" dirty="0" smtClean="0"/>
              <a:t>;</a:t>
            </a:r>
          </a:p>
          <a:p>
            <a:pPr marL="0" indent="0">
              <a:buNone/>
            </a:pPr>
            <a:r>
              <a:rPr lang="en-US" dirty="0" smtClean="0"/>
              <a:t>    </a:t>
            </a:r>
            <a:r>
              <a:rPr lang="en-US" dirty="0" err="1" smtClean="0"/>
              <a:t>int</a:t>
            </a:r>
            <a:r>
              <a:rPr lang="en-US" dirty="0" smtClean="0"/>
              <a:t> </a:t>
            </a:r>
            <a:r>
              <a:rPr lang="en-US" dirty="0"/>
              <a:t>p=</a:t>
            </a:r>
            <a:r>
              <a:rPr lang="en-US" dirty="0" err="1"/>
              <a:t>pattern.size</a:t>
            </a:r>
            <a:r>
              <a:rPr lang="en-US" dirty="0"/>
              <a:t>();</a:t>
            </a:r>
          </a:p>
          <a:p>
            <a:pPr marL="0" indent="0">
              <a:buNone/>
            </a:pPr>
            <a:r>
              <a:rPr lang="en-US" dirty="0"/>
              <a:t>    </a:t>
            </a:r>
            <a:r>
              <a:rPr lang="en-US" dirty="0" err="1"/>
              <a:t>int</a:t>
            </a:r>
            <a:r>
              <a:rPr lang="en-US" dirty="0"/>
              <a:t> t=</a:t>
            </a:r>
            <a:r>
              <a:rPr lang="en-US" dirty="0" err="1"/>
              <a:t>text.size</a:t>
            </a:r>
            <a:r>
              <a:rPr lang="en-US" dirty="0"/>
              <a:t>();</a:t>
            </a:r>
          </a:p>
          <a:p>
            <a:pPr marL="0" indent="0">
              <a:buNone/>
            </a:pPr>
            <a:r>
              <a:rPr lang="en-US" dirty="0"/>
              <a:t>    </a:t>
            </a:r>
            <a:r>
              <a:rPr lang="en-US" dirty="0" err="1"/>
              <a:t>int</a:t>
            </a:r>
            <a:r>
              <a:rPr lang="en-US" dirty="0"/>
              <a:t> </a:t>
            </a:r>
            <a:r>
              <a:rPr lang="en-US" dirty="0" err="1"/>
              <a:t>val</a:t>
            </a:r>
            <a:r>
              <a:rPr lang="en-US" dirty="0"/>
              <a:t>=text[0]-'0';</a:t>
            </a:r>
          </a:p>
          <a:p>
            <a:pPr marL="0" indent="0">
              <a:buNone/>
            </a:pPr>
            <a:r>
              <a:rPr lang="en-US" dirty="0"/>
              <a:t> </a:t>
            </a:r>
            <a:r>
              <a:rPr lang="en-US" dirty="0" smtClean="0"/>
              <a:t>   </a:t>
            </a:r>
            <a:r>
              <a:rPr lang="en-US" dirty="0" err="1" smtClean="0"/>
              <a:t>int</a:t>
            </a:r>
            <a:r>
              <a:rPr lang="en-US" dirty="0" smtClean="0"/>
              <a:t> </a:t>
            </a:r>
            <a:r>
              <a:rPr lang="en-US" dirty="0" err="1"/>
              <a:t>pattern_value</a:t>
            </a:r>
            <a:r>
              <a:rPr lang="en-US" dirty="0"/>
              <a:t>= (pattern[0]-'0')+((pattern[1]-'0')*prime</a:t>
            </a:r>
            <a:r>
              <a:rPr lang="en-US" dirty="0" smtClean="0"/>
              <a:t>)+</a:t>
            </a:r>
          </a:p>
          <a:p>
            <a:pPr marL="0" indent="0">
              <a:buNone/>
            </a:pPr>
            <a:r>
              <a:rPr lang="en-US" dirty="0"/>
              <a:t>	</a:t>
            </a:r>
            <a:r>
              <a:rPr lang="en-US" dirty="0" smtClean="0"/>
              <a:t>				((</a:t>
            </a:r>
            <a:r>
              <a:rPr lang="en-US" dirty="0"/>
              <a:t>pattern[2]-'0')*pow(prime,2));</a:t>
            </a:r>
          </a:p>
          <a:p>
            <a:pPr marL="0" indent="0">
              <a:buNone/>
            </a:pPr>
            <a:r>
              <a:rPr lang="en-US" dirty="0"/>
              <a:t>    </a:t>
            </a:r>
            <a:r>
              <a:rPr lang="en-US" dirty="0" err="1"/>
              <a:t>int</a:t>
            </a:r>
            <a:r>
              <a:rPr lang="en-US" dirty="0"/>
              <a:t> check;</a:t>
            </a:r>
          </a:p>
          <a:p>
            <a:pPr marL="0" indent="0">
              <a:buNone/>
            </a:pPr>
            <a:r>
              <a:rPr lang="en-US" dirty="0"/>
              <a:t>    for(</a:t>
            </a:r>
            <a:r>
              <a:rPr lang="en-US" dirty="0" err="1"/>
              <a:t>int</a:t>
            </a:r>
            <a:r>
              <a:rPr lang="en-US" dirty="0"/>
              <a:t> </a:t>
            </a:r>
            <a:r>
              <a:rPr lang="en-US" dirty="0" err="1"/>
              <a:t>i</a:t>
            </a:r>
            <a:r>
              <a:rPr lang="en-US" dirty="0"/>
              <a:t>=0;i&lt;</a:t>
            </a:r>
            <a:r>
              <a:rPr lang="en-US" dirty="0" err="1"/>
              <a:t>p;i</a:t>
            </a:r>
            <a:r>
              <a:rPr lang="en-US" dirty="0"/>
              <a:t>++){</a:t>
            </a:r>
          </a:p>
          <a:p>
            <a:pPr marL="0" indent="0">
              <a:buNone/>
            </a:pPr>
            <a:r>
              <a:rPr lang="en-US" dirty="0"/>
              <a:t>        check=(text[0]-'0')+((text[1]-'0')*prime)+((text[2]-'0')*pow(prime,2));</a:t>
            </a:r>
          </a:p>
          <a:p>
            <a:pPr marL="0" indent="0">
              <a:buNone/>
            </a:pPr>
            <a:r>
              <a:rPr lang="en-US" dirty="0"/>
              <a:t>    </a:t>
            </a:r>
            <a:r>
              <a:rPr lang="en-US" dirty="0" smtClean="0"/>
              <a:t>}</a:t>
            </a:r>
          </a:p>
          <a:p>
            <a:pPr marL="0" indent="0">
              <a:buNone/>
            </a:pPr>
            <a:r>
              <a:rPr lang="en-US" dirty="0"/>
              <a:t>	if(check==</a:t>
            </a:r>
            <a:r>
              <a:rPr lang="en-US" dirty="0" err="1"/>
              <a:t>pattern_value</a:t>
            </a:r>
            <a:r>
              <a:rPr lang="en-US" dirty="0" smtClean="0"/>
              <a:t>) </a:t>
            </a:r>
            <a:r>
              <a:rPr lang="en-US" sz="2400" dirty="0" smtClean="0">
                <a:solidFill>
                  <a:srgbClr val="00B050"/>
                </a:solidFill>
              </a:rPr>
              <a:t>“Pattern Found”</a:t>
            </a:r>
            <a:endParaRPr lang="en-US" sz="2400" dirty="0">
              <a:solidFill>
                <a:srgbClr val="00B050"/>
              </a:solidFill>
            </a:endParaRPr>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23</a:t>
            </a:fld>
            <a:endParaRPr lang="en-US" dirty="0"/>
          </a:p>
        </p:txBody>
      </p:sp>
    </p:spTree>
    <p:extLst>
      <p:ext uri="{BB962C8B-B14F-4D97-AF65-F5344CB8AC3E}">
        <p14:creationId xmlns:p14="http://schemas.microsoft.com/office/powerpoint/2010/main" val="86979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580">
                                          <p:stCondLst>
                                            <p:cond delay="0"/>
                                          </p:stCondLst>
                                        </p:cTn>
                                        <p:tgtEl>
                                          <p:spTgt spid="3">
                                            <p:txEl>
                                              <p:pRg st="8" end="8"/>
                                            </p:txEl>
                                          </p:spTgt>
                                        </p:tgtEl>
                                      </p:cBhvr>
                                    </p:animEffect>
                                    <p:anim calcmode="lin" valueType="num">
                                      <p:cBhvr>
                                        <p:cTn id="12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8" end="8"/>
                                            </p:txEl>
                                          </p:spTgt>
                                        </p:tgtEl>
                                      </p:cBhvr>
                                      <p:to x="100000" y="60000"/>
                                    </p:animScale>
                                    <p:animScale>
                                      <p:cBhvr>
                                        <p:cTn id="126" dur="166" decel="50000">
                                          <p:stCondLst>
                                            <p:cond delay="676"/>
                                          </p:stCondLst>
                                        </p:cTn>
                                        <p:tgtEl>
                                          <p:spTgt spid="3">
                                            <p:txEl>
                                              <p:pRg st="8" end="8"/>
                                            </p:txEl>
                                          </p:spTgt>
                                        </p:tgtEl>
                                      </p:cBhvr>
                                      <p:to x="100000" y="100000"/>
                                    </p:animScale>
                                    <p:animScale>
                                      <p:cBhvr>
                                        <p:cTn id="127" dur="26">
                                          <p:stCondLst>
                                            <p:cond delay="1312"/>
                                          </p:stCondLst>
                                        </p:cTn>
                                        <p:tgtEl>
                                          <p:spTgt spid="3">
                                            <p:txEl>
                                              <p:pRg st="8" end="8"/>
                                            </p:txEl>
                                          </p:spTgt>
                                        </p:tgtEl>
                                      </p:cBhvr>
                                      <p:to x="100000" y="80000"/>
                                    </p:animScale>
                                    <p:animScale>
                                      <p:cBhvr>
                                        <p:cTn id="128" dur="166" decel="50000">
                                          <p:stCondLst>
                                            <p:cond delay="1338"/>
                                          </p:stCondLst>
                                        </p:cTn>
                                        <p:tgtEl>
                                          <p:spTgt spid="3">
                                            <p:txEl>
                                              <p:pRg st="8" end="8"/>
                                            </p:txEl>
                                          </p:spTgt>
                                        </p:tgtEl>
                                      </p:cBhvr>
                                      <p:to x="100000" y="100000"/>
                                    </p:animScale>
                                    <p:animScale>
                                      <p:cBhvr>
                                        <p:cTn id="129" dur="26">
                                          <p:stCondLst>
                                            <p:cond delay="1642"/>
                                          </p:stCondLst>
                                        </p:cTn>
                                        <p:tgtEl>
                                          <p:spTgt spid="3">
                                            <p:txEl>
                                              <p:pRg st="8" end="8"/>
                                            </p:txEl>
                                          </p:spTgt>
                                        </p:tgtEl>
                                      </p:cBhvr>
                                      <p:to x="100000" y="90000"/>
                                    </p:animScale>
                                    <p:animScale>
                                      <p:cBhvr>
                                        <p:cTn id="130" dur="166" decel="50000">
                                          <p:stCondLst>
                                            <p:cond delay="1668"/>
                                          </p:stCondLst>
                                        </p:cTn>
                                        <p:tgtEl>
                                          <p:spTgt spid="3">
                                            <p:txEl>
                                              <p:pRg st="8" end="8"/>
                                            </p:txEl>
                                          </p:spTgt>
                                        </p:tgtEl>
                                      </p:cBhvr>
                                      <p:to x="100000" y="100000"/>
                                    </p:animScale>
                                    <p:animScale>
                                      <p:cBhvr>
                                        <p:cTn id="131" dur="26">
                                          <p:stCondLst>
                                            <p:cond delay="1808"/>
                                          </p:stCondLst>
                                        </p:cTn>
                                        <p:tgtEl>
                                          <p:spTgt spid="3">
                                            <p:txEl>
                                              <p:pRg st="8" end="8"/>
                                            </p:txEl>
                                          </p:spTgt>
                                        </p:tgtEl>
                                      </p:cBhvr>
                                      <p:to x="100000" y="95000"/>
                                    </p:animScale>
                                    <p:animScale>
                                      <p:cBhvr>
                                        <p:cTn id="132" dur="166" decel="50000">
                                          <p:stCondLst>
                                            <p:cond delay="1834"/>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580">
                                          <p:stCondLst>
                                            <p:cond delay="0"/>
                                          </p:stCondLst>
                                        </p:cTn>
                                        <p:tgtEl>
                                          <p:spTgt spid="3">
                                            <p:txEl>
                                              <p:pRg st="9" end="9"/>
                                            </p:txEl>
                                          </p:spTgt>
                                        </p:tgtEl>
                                      </p:cBhvr>
                                    </p:animEffect>
                                    <p:anim calcmode="lin" valueType="num">
                                      <p:cBhvr>
                                        <p:cTn id="136"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9" end="9"/>
                                            </p:txEl>
                                          </p:spTgt>
                                        </p:tgtEl>
                                      </p:cBhvr>
                                      <p:to x="100000" y="60000"/>
                                    </p:animScale>
                                    <p:animScale>
                                      <p:cBhvr>
                                        <p:cTn id="142" dur="166" decel="50000">
                                          <p:stCondLst>
                                            <p:cond delay="676"/>
                                          </p:stCondLst>
                                        </p:cTn>
                                        <p:tgtEl>
                                          <p:spTgt spid="3">
                                            <p:txEl>
                                              <p:pRg st="9" end="9"/>
                                            </p:txEl>
                                          </p:spTgt>
                                        </p:tgtEl>
                                      </p:cBhvr>
                                      <p:to x="100000" y="100000"/>
                                    </p:animScale>
                                    <p:animScale>
                                      <p:cBhvr>
                                        <p:cTn id="143" dur="26">
                                          <p:stCondLst>
                                            <p:cond delay="1312"/>
                                          </p:stCondLst>
                                        </p:cTn>
                                        <p:tgtEl>
                                          <p:spTgt spid="3">
                                            <p:txEl>
                                              <p:pRg st="9" end="9"/>
                                            </p:txEl>
                                          </p:spTgt>
                                        </p:tgtEl>
                                      </p:cBhvr>
                                      <p:to x="100000" y="80000"/>
                                    </p:animScale>
                                    <p:animScale>
                                      <p:cBhvr>
                                        <p:cTn id="144" dur="166" decel="50000">
                                          <p:stCondLst>
                                            <p:cond delay="1338"/>
                                          </p:stCondLst>
                                        </p:cTn>
                                        <p:tgtEl>
                                          <p:spTgt spid="3">
                                            <p:txEl>
                                              <p:pRg st="9" end="9"/>
                                            </p:txEl>
                                          </p:spTgt>
                                        </p:tgtEl>
                                      </p:cBhvr>
                                      <p:to x="100000" y="100000"/>
                                    </p:animScale>
                                    <p:animScale>
                                      <p:cBhvr>
                                        <p:cTn id="145" dur="26">
                                          <p:stCondLst>
                                            <p:cond delay="1642"/>
                                          </p:stCondLst>
                                        </p:cTn>
                                        <p:tgtEl>
                                          <p:spTgt spid="3">
                                            <p:txEl>
                                              <p:pRg st="9" end="9"/>
                                            </p:txEl>
                                          </p:spTgt>
                                        </p:tgtEl>
                                      </p:cBhvr>
                                      <p:to x="100000" y="90000"/>
                                    </p:animScale>
                                    <p:animScale>
                                      <p:cBhvr>
                                        <p:cTn id="146" dur="166" decel="50000">
                                          <p:stCondLst>
                                            <p:cond delay="1668"/>
                                          </p:stCondLst>
                                        </p:cTn>
                                        <p:tgtEl>
                                          <p:spTgt spid="3">
                                            <p:txEl>
                                              <p:pRg st="9" end="9"/>
                                            </p:txEl>
                                          </p:spTgt>
                                        </p:tgtEl>
                                      </p:cBhvr>
                                      <p:to x="100000" y="100000"/>
                                    </p:animScale>
                                    <p:animScale>
                                      <p:cBhvr>
                                        <p:cTn id="147" dur="26">
                                          <p:stCondLst>
                                            <p:cond delay="1808"/>
                                          </p:stCondLst>
                                        </p:cTn>
                                        <p:tgtEl>
                                          <p:spTgt spid="3">
                                            <p:txEl>
                                              <p:pRg st="9" end="9"/>
                                            </p:txEl>
                                          </p:spTgt>
                                        </p:tgtEl>
                                      </p:cBhvr>
                                      <p:to x="100000" y="95000"/>
                                    </p:animScale>
                                    <p:animScale>
                                      <p:cBhvr>
                                        <p:cTn id="148" dur="166" decel="50000">
                                          <p:stCondLst>
                                            <p:cond delay="1834"/>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580">
                                          <p:stCondLst>
                                            <p:cond delay="0"/>
                                          </p:stCondLst>
                                        </p:cTn>
                                        <p:tgtEl>
                                          <p:spTgt spid="3">
                                            <p:txEl>
                                              <p:pRg st="10" end="10"/>
                                            </p:txEl>
                                          </p:spTgt>
                                        </p:tgtEl>
                                      </p:cBhvr>
                                    </p:animEffect>
                                    <p:anim calcmode="lin" valueType="num">
                                      <p:cBhvr>
                                        <p:cTn id="152"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10" end="10"/>
                                            </p:txEl>
                                          </p:spTgt>
                                        </p:tgtEl>
                                      </p:cBhvr>
                                      <p:to x="100000" y="60000"/>
                                    </p:animScale>
                                    <p:animScale>
                                      <p:cBhvr>
                                        <p:cTn id="158" dur="166" decel="50000">
                                          <p:stCondLst>
                                            <p:cond delay="676"/>
                                          </p:stCondLst>
                                        </p:cTn>
                                        <p:tgtEl>
                                          <p:spTgt spid="3">
                                            <p:txEl>
                                              <p:pRg st="10" end="10"/>
                                            </p:txEl>
                                          </p:spTgt>
                                        </p:tgtEl>
                                      </p:cBhvr>
                                      <p:to x="100000" y="100000"/>
                                    </p:animScale>
                                    <p:animScale>
                                      <p:cBhvr>
                                        <p:cTn id="159" dur="26">
                                          <p:stCondLst>
                                            <p:cond delay="1312"/>
                                          </p:stCondLst>
                                        </p:cTn>
                                        <p:tgtEl>
                                          <p:spTgt spid="3">
                                            <p:txEl>
                                              <p:pRg st="10" end="10"/>
                                            </p:txEl>
                                          </p:spTgt>
                                        </p:tgtEl>
                                      </p:cBhvr>
                                      <p:to x="100000" y="80000"/>
                                    </p:animScale>
                                    <p:animScale>
                                      <p:cBhvr>
                                        <p:cTn id="160" dur="166" decel="50000">
                                          <p:stCondLst>
                                            <p:cond delay="1338"/>
                                          </p:stCondLst>
                                        </p:cTn>
                                        <p:tgtEl>
                                          <p:spTgt spid="3">
                                            <p:txEl>
                                              <p:pRg st="10" end="10"/>
                                            </p:txEl>
                                          </p:spTgt>
                                        </p:tgtEl>
                                      </p:cBhvr>
                                      <p:to x="100000" y="100000"/>
                                    </p:animScale>
                                    <p:animScale>
                                      <p:cBhvr>
                                        <p:cTn id="161" dur="26">
                                          <p:stCondLst>
                                            <p:cond delay="1642"/>
                                          </p:stCondLst>
                                        </p:cTn>
                                        <p:tgtEl>
                                          <p:spTgt spid="3">
                                            <p:txEl>
                                              <p:pRg st="10" end="10"/>
                                            </p:txEl>
                                          </p:spTgt>
                                        </p:tgtEl>
                                      </p:cBhvr>
                                      <p:to x="100000" y="90000"/>
                                    </p:animScale>
                                    <p:animScale>
                                      <p:cBhvr>
                                        <p:cTn id="162" dur="166" decel="50000">
                                          <p:stCondLst>
                                            <p:cond delay="1668"/>
                                          </p:stCondLst>
                                        </p:cTn>
                                        <p:tgtEl>
                                          <p:spTgt spid="3">
                                            <p:txEl>
                                              <p:pRg st="10" end="10"/>
                                            </p:txEl>
                                          </p:spTgt>
                                        </p:tgtEl>
                                      </p:cBhvr>
                                      <p:to x="100000" y="100000"/>
                                    </p:animScale>
                                    <p:animScale>
                                      <p:cBhvr>
                                        <p:cTn id="163" dur="26">
                                          <p:stCondLst>
                                            <p:cond delay="1808"/>
                                          </p:stCondLst>
                                        </p:cTn>
                                        <p:tgtEl>
                                          <p:spTgt spid="3">
                                            <p:txEl>
                                              <p:pRg st="10" end="10"/>
                                            </p:txEl>
                                          </p:spTgt>
                                        </p:tgtEl>
                                      </p:cBhvr>
                                      <p:to x="100000" y="95000"/>
                                    </p:animScale>
                                    <p:animScale>
                                      <p:cBhvr>
                                        <p:cTn id="164" dur="166" decel="50000">
                                          <p:stCondLst>
                                            <p:cond delay="1834"/>
                                          </p:stCondLst>
                                        </p:cTn>
                                        <p:tgtEl>
                                          <p:spTgt spid="3">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1" end="11"/>
                                            </p:txEl>
                                          </p:spTgt>
                                        </p:tgtEl>
                                        <p:attrNameLst>
                                          <p:attrName>style.visibility</p:attrName>
                                        </p:attrNameLst>
                                      </p:cBhvr>
                                      <p:to>
                                        <p:strVal val="visible"/>
                                      </p:to>
                                    </p:set>
                                    <p:animEffect transition="in" filter="wipe(down)">
                                      <p:cBhvr>
                                        <p:cTn id="167" dur="580">
                                          <p:stCondLst>
                                            <p:cond delay="0"/>
                                          </p:stCondLst>
                                        </p:cTn>
                                        <p:tgtEl>
                                          <p:spTgt spid="3">
                                            <p:txEl>
                                              <p:pRg st="11" end="11"/>
                                            </p:txEl>
                                          </p:spTgt>
                                        </p:tgtEl>
                                      </p:cBhvr>
                                    </p:animEffect>
                                    <p:anim calcmode="lin" valueType="num">
                                      <p:cBhvr>
                                        <p:cTn id="168"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3">
                                            <p:txEl>
                                              <p:pRg st="11" end="11"/>
                                            </p:txEl>
                                          </p:spTgt>
                                        </p:tgtEl>
                                      </p:cBhvr>
                                      <p:to x="100000" y="60000"/>
                                    </p:animScale>
                                    <p:animScale>
                                      <p:cBhvr>
                                        <p:cTn id="174" dur="166" decel="50000">
                                          <p:stCondLst>
                                            <p:cond delay="676"/>
                                          </p:stCondLst>
                                        </p:cTn>
                                        <p:tgtEl>
                                          <p:spTgt spid="3">
                                            <p:txEl>
                                              <p:pRg st="11" end="11"/>
                                            </p:txEl>
                                          </p:spTgt>
                                        </p:tgtEl>
                                      </p:cBhvr>
                                      <p:to x="100000" y="100000"/>
                                    </p:animScale>
                                    <p:animScale>
                                      <p:cBhvr>
                                        <p:cTn id="175" dur="26">
                                          <p:stCondLst>
                                            <p:cond delay="1312"/>
                                          </p:stCondLst>
                                        </p:cTn>
                                        <p:tgtEl>
                                          <p:spTgt spid="3">
                                            <p:txEl>
                                              <p:pRg st="11" end="11"/>
                                            </p:txEl>
                                          </p:spTgt>
                                        </p:tgtEl>
                                      </p:cBhvr>
                                      <p:to x="100000" y="80000"/>
                                    </p:animScale>
                                    <p:animScale>
                                      <p:cBhvr>
                                        <p:cTn id="176" dur="166" decel="50000">
                                          <p:stCondLst>
                                            <p:cond delay="1338"/>
                                          </p:stCondLst>
                                        </p:cTn>
                                        <p:tgtEl>
                                          <p:spTgt spid="3">
                                            <p:txEl>
                                              <p:pRg st="11" end="11"/>
                                            </p:txEl>
                                          </p:spTgt>
                                        </p:tgtEl>
                                      </p:cBhvr>
                                      <p:to x="100000" y="100000"/>
                                    </p:animScale>
                                    <p:animScale>
                                      <p:cBhvr>
                                        <p:cTn id="177" dur="26">
                                          <p:stCondLst>
                                            <p:cond delay="1642"/>
                                          </p:stCondLst>
                                        </p:cTn>
                                        <p:tgtEl>
                                          <p:spTgt spid="3">
                                            <p:txEl>
                                              <p:pRg st="11" end="11"/>
                                            </p:txEl>
                                          </p:spTgt>
                                        </p:tgtEl>
                                      </p:cBhvr>
                                      <p:to x="100000" y="90000"/>
                                    </p:animScale>
                                    <p:animScale>
                                      <p:cBhvr>
                                        <p:cTn id="178" dur="166" decel="50000">
                                          <p:stCondLst>
                                            <p:cond delay="1668"/>
                                          </p:stCondLst>
                                        </p:cTn>
                                        <p:tgtEl>
                                          <p:spTgt spid="3">
                                            <p:txEl>
                                              <p:pRg st="11" end="11"/>
                                            </p:txEl>
                                          </p:spTgt>
                                        </p:tgtEl>
                                      </p:cBhvr>
                                      <p:to x="100000" y="100000"/>
                                    </p:animScale>
                                    <p:animScale>
                                      <p:cBhvr>
                                        <p:cTn id="179" dur="26">
                                          <p:stCondLst>
                                            <p:cond delay="1808"/>
                                          </p:stCondLst>
                                        </p:cTn>
                                        <p:tgtEl>
                                          <p:spTgt spid="3">
                                            <p:txEl>
                                              <p:pRg st="11" end="11"/>
                                            </p:txEl>
                                          </p:spTgt>
                                        </p:tgtEl>
                                      </p:cBhvr>
                                      <p:to x="100000" y="95000"/>
                                    </p:animScale>
                                    <p:animScale>
                                      <p:cBhvr>
                                        <p:cTn id="180" dur="166" decel="50000">
                                          <p:stCondLst>
                                            <p:cond delay="1834"/>
                                          </p:stCondLst>
                                        </p:cTn>
                                        <p:tgtEl>
                                          <p:spTgt spid="3">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2" end="12"/>
                                            </p:txEl>
                                          </p:spTgt>
                                        </p:tgtEl>
                                        <p:attrNameLst>
                                          <p:attrName>style.visibility</p:attrName>
                                        </p:attrNameLst>
                                      </p:cBhvr>
                                      <p:to>
                                        <p:strVal val="visible"/>
                                      </p:to>
                                    </p:set>
                                    <p:animEffect transition="in" filter="wipe(down)">
                                      <p:cBhvr>
                                        <p:cTn id="183" dur="580">
                                          <p:stCondLst>
                                            <p:cond delay="0"/>
                                          </p:stCondLst>
                                        </p:cTn>
                                        <p:tgtEl>
                                          <p:spTgt spid="3">
                                            <p:txEl>
                                              <p:pRg st="12" end="12"/>
                                            </p:txEl>
                                          </p:spTgt>
                                        </p:tgtEl>
                                      </p:cBhvr>
                                    </p:animEffect>
                                    <p:anim calcmode="lin" valueType="num">
                                      <p:cBhvr>
                                        <p:cTn id="184"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3">
                                            <p:txEl>
                                              <p:pRg st="12" end="12"/>
                                            </p:txEl>
                                          </p:spTgt>
                                        </p:tgtEl>
                                      </p:cBhvr>
                                      <p:to x="100000" y="60000"/>
                                    </p:animScale>
                                    <p:animScale>
                                      <p:cBhvr>
                                        <p:cTn id="190" dur="166" decel="50000">
                                          <p:stCondLst>
                                            <p:cond delay="676"/>
                                          </p:stCondLst>
                                        </p:cTn>
                                        <p:tgtEl>
                                          <p:spTgt spid="3">
                                            <p:txEl>
                                              <p:pRg st="12" end="12"/>
                                            </p:txEl>
                                          </p:spTgt>
                                        </p:tgtEl>
                                      </p:cBhvr>
                                      <p:to x="100000" y="100000"/>
                                    </p:animScale>
                                    <p:animScale>
                                      <p:cBhvr>
                                        <p:cTn id="191" dur="26">
                                          <p:stCondLst>
                                            <p:cond delay="1312"/>
                                          </p:stCondLst>
                                        </p:cTn>
                                        <p:tgtEl>
                                          <p:spTgt spid="3">
                                            <p:txEl>
                                              <p:pRg st="12" end="12"/>
                                            </p:txEl>
                                          </p:spTgt>
                                        </p:tgtEl>
                                      </p:cBhvr>
                                      <p:to x="100000" y="80000"/>
                                    </p:animScale>
                                    <p:animScale>
                                      <p:cBhvr>
                                        <p:cTn id="192" dur="166" decel="50000">
                                          <p:stCondLst>
                                            <p:cond delay="1338"/>
                                          </p:stCondLst>
                                        </p:cTn>
                                        <p:tgtEl>
                                          <p:spTgt spid="3">
                                            <p:txEl>
                                              <p:pRg st="12" end="12"/>
                                            </p:txEl>
                                          </p:spTgt>
                                        </p:tgtEl>
                                      </p:cBhvr>
                                      <p:to x="100000" y="100000"/>
                                    </p:animScale>
                                    <p:animScale>
                                      <p:cBhvr>
                                        <p:cTn id="193" dur="26">
                                          <p:stCondLst>
                                            <p:cond delay="1642"/>
                                          </p:stCondLst>
                                        </p:cTn>
                                        <p:tgtEl>
                                          <p:spTgt spid="3">
                                            <p:txEl>
                                              <p:pRg st="12" end="12"/>
                                            </p:txEl>
                                          </p:spTgt>
                                        </p:tgtEl>
                                      </p:cBhvr>
                                      <p:to x="100000" y="90000"/>
                                    </p:animScale>
                                    <p:animScale>
                                      <p:cBhvr>
                                        <p:cTn id="194" dur="166" decel="50000">
                                          <p:stCondLst>
                                            <p:cond delay="1668"/>
                                          </p:stCondLst>
                                        </p:cTn>
                                        <p:tgtEl>
                                          <p:spTgt spid="3">
                                            <p:txEl>
                                              <p:pRg st="12" end="12"/>
                                            </p:txEl>
                                          </p:spTgt>
                                        </p:tgtEl>
                                      </p:cBhvr>
                                      <p:to x="100000" y="100000"/>
                                    </p:animScale>
                                    <p:animScale>
                                      <p:cBhvr>
                                        <p:cTn id="195" dur="26">
                                          <p:stCondLst>
                                            <p:cond delay="1808"/>
                                          </p:stCondLst>
                                        </p:cTn>
                                        <p:tgtEl>
                                          <p:spTgt spid="3">
                                            <p:txEl>
                                              <p:pRg st="12" end="12"/>
                                            </p:txEl>
                                          </p:spTgt>
                                        </p:tgtEl>
                                      </p:cBhvr>
                                      <p:to x="100000" y="95000"/>
                                    </p:animScale>
                                    <p:animScale>
                                      <p:cBhvr>
                                        <p:cTn id="196" dur="166" decel="50000">
                                          <p:stCondLst>
                                            <p:cond delay="1834"/>
                                          </p:stCondLst>
                                        </p:cTn>
                                        <p:tgtEl>
                                          <p:spTgt spid="3">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09599" y="457200"/>
            <a:ext cx="6347713" cy="152400"/>
          </a:xfrm>
        </p:spPr>
        <p:txBody>
          <a:bodyPr>
            <a:normAutofit fontScale="90000"/>
          </a:bodyPr>
          <a:lstStyle/>
          <a:p>
            <a:r>
              <a:rPr lang="en-US" smtClean="0"/>
              <a:t> </a:t>
            </a:r>
            <a:endParaRPr lang="en-US"/>
          </a:p>
        </p:txBody>
      </p:sp>
      <p:sp>
        <p:nvSpPr>
          <p:cNvPr id="3" name="Content Placeholder 2"/>
          <p:cNvSpPr>
            <a:spLocks noGrp="1"/>
          </p:cNvSpPr>
          <p:nvPr>
            <p:ph idx="1"/>
          </p:nvPr>
        </p:nvSpPr>
        <p:spPr>
          <a:xfrm>
            <a:off x="609598" y="457200"/>
            <a:ext cx="7543801" cy="5949288"/>
          </a:xfrm>
        </p:spPr>
        <p:txBody>
          <a:bodyPr>
            <a:normAutofit/>
          </a:bodyPr>
          <a:lstStyle/>
          <a:p>
            <a:pPr marL="0" indent="0">
              <a:buNone/>
            </a:pPr>
            <a:r>
              <a:rPr lang="en-US" dirty="0" err="1"/>
              <a:t>int</a:t>
            </a:r>
            <a:r>
              <a:rPr lang="en-US" dirty="0"/>
              <a:t> </a:t>
            </a:r>
            <a:r>
              <a:rPr lang="en-US" dirty="0" err="1"/>
              <a:t>check_temp</a:t>
            </a:r>
            <a:r>
              <a:rPr lang="en-US" dirty="0"/>
              <a:t>=check;</a:t>
            </a:r>
          </a:p>
          <a:p>
            <a:pPr marL="0" indent="0">
              <a:buNone/>
            </a:pPr>
            <a:r>
              <a:rPr lang="en-US" dirty="0"/>
              <a:t>    for(</a:t>
            </a:r>
            <a:r>
              <a:rPr lang="en-US" dirty="0" err="1"/>
              <a:t>int</a:t>
            </a:r>
            <a:r>
              <a:rPr lang="en-US" dirty="0"/>
              <a:t> j=1;j&lt;</a:t>
            </a:r>
            <a:r>
              <a:rPr lang="en-US" dirty="0" err="1"/>
              <a:t>t;j</a:t>
            </a:r>
            <a:r>
              <a:rPr lang="en-US" dirty="0"/>
              <a:t>++)</a:t>
            </a:r>
          </a:p>
          <a:p>
            <a:pPr marL="0" indent="0">
              <a:buNone/>
            </a:pPr>
            <a:r>
              <a:rPr lang="en-US" dirty="0"/>
              <a:t>    {</a:t>
            </a:r>
          </a:p>
          <a:p>
            <a:pPr marL="0" indent="0">
              <a:buNone/>
            </a:pPr>
            <a:r>
              <a:rPr lang="en-US" dirty="0"/>
              <a:t>        </a:t>
            </a:r>
            <a:r>
              <a:rPr lang="en-US" dirty="0" err="1"/>
              <a:t>int</a:t>
            </a:r>
            <a:r>
              <a:rPr lang="en-US" dirty="0"/>
              <a:t> </a:t>
            </a:r>
            <a:r>
              <a:rPr lang="en-US" dirty="0" err="1"/>
              <a:t>i</a:t>
            </a:r>
            <a:r>
              <a:rPr lang="en-US" dirty="0"/>
              <a:t>=j-1;</a:t>
            </a:r>
          </a:p>
          <a:p>
            <a:pPr marL="0" indent="0">
              <a:buNone/>
            </a:pPr>
            <a:r>
              <a:rPr lang="en-US" dirty="0"/>
              <a:t>        </a:t>
            </a:r>
            <a:r>
              <a:rPr lang="en-US" dirty="0" err="1"/>
              <a:t>int</a:t>
            </a:r>
            <a:r>
              <a:rPr lang="en-US" dirty="0"/>
              <a:t> temp,check2;</a:t>
            </a:r>
          </a:p>
          <a:p>
            <a:pPr marL="0" indent="0">
              <a:buNone/>
            </a:pPr>
            <a:r>
              <a:rPr lang="en-US" dirty="0"/>
              <a:t>        check2=</a:t>
            </a:r>
            <a:r>
              <a:rPr lang="en-US" dirty="0" err="1"/>
              <a:t>check_temp</a:t>
            </a:r>
            <a:r>
              <a:rPr lang="en-US" dirty="0"/>
              <a:t>;</a:t>
            </a:r>
          </a:p>
          <a:p>
            <a:pPr marL="0" indent="0">
              <a:buNone/>
            </a:pPr>
            <a:r>
              <a:rPr lang="en-US" dirty="0"/>
              <a:t>        temp=check2-(text[</a:t>
            </a:r>
            <a:r>
              <a:rPr lang="en-US" dirty="0" err="1"/>
              <a:t>i</a:t>
            </a:r>
            <a:r>
              <a:rPr lang="en-US" dirty="0"/>
              <a:t>]-'0');</a:t>
            </a:r>
          </a:p>
          <a:p>
            <a:pPr marL="0" indent="0">
              <a:buNone/>
            </a:pPr>
            <a:r>
              <a:rPr lang="en-US" dirty="0"/>
              <a:t>        temp=temp/prime;</a:t>
            </a:r>
          </a:p>
          <a:p>
            <a:pPr marL="0" indent="0">
              <a:buNone/>
            </a:pPr>
            <a:r>
              <a:rPr lang="en-US" dirty="0"/>
              <a:t>        </a:t>
            </a:r>
            <a:r>
              <a:rPr lang="en-US" dirty="0" err="1"/>
              <a:t>check_temp</a:t>
            </a:r>
            <a:r>
              <a:rPr lang="en-US" dirty="0"/>
              <a:t>=temp+((text[j+2]-'0')*pow(prime,2));</a:t>
            </a:r>
          </a:p>
          <a:p>
            <a:pPr marL="0" indent="0">
              <a:buNone/>
            </a:pPr>
            <a:r>
              <a:rPr lang="en-US" dirty="0"/>
              <a:t>        if(</a:t>
            </a:r>
            <a:r>
              <a:rPr lang="en-US" dirty="0" err="1"/>
              <a:t>check_temp</a:t>
            </a:r>
            <a:r>
              <a:rPr lang="en-US" dirty="0"/>
              <a:t>==</a:t>
            </a:r>
            <a:r>
              <a:rPr lang="en-US" dirty="0" err="1"/>
              <a:t>pattern_value</a:t>
            </a:r>
            <a:r>
              <a:rPr lang="en-US" dirty="0"/>
              <a:t>){</a:t>
            </a:r>
          </a:p>
          <a:p>
            <a:pPr marL="0" indent="0">
              <a:buNone/>
            </a:pPr>
            <a:r>
              <a:rPr lang="en-US" sz="2400" dirty="0">
                <a:solidFill>
                  <a:srgbClr val="00B050"/>
                </a:solidFill>
              </a:rPr>
              <a:t>            </a:t>
            </a:r>
            <a:r>
              <a:rPr lang="en-US" sz="2400" dirty="0" smtClean="0">
                <a:solidFill>
                  <a:srgbClr val="00B050"/>
                </a:solidFill>
              </a:rPr>
              <a:t>“Pattern Found at (j+1) index”;</a:t>
            </a:r>
          </a:p>
          <a:p>
            <a:pPr marL="0" indent="0">
              <a:buNone/>
            </a:pPr>
            <a:r>
              <a:rPr lang="en-US" dirty="0"/>
              <a:t>	</a:t>
            </a:r>
            <a:r>
              <a:rPr lang="en-US" dirty="0" smtClean="0"/>
              <a:t>		break</a:t>
            </a:r>
            <a:r>
              <a:rPr lang="en-US" dirty="0"/>
              <a:t>;</a:t>
            </a:r>
          </a:p>
          <a:p>
            <a:pPr marL="0" indent="0">
              <a:buNone/>
            </a:pPr>
            <a:r>
              <a:rPr lang="en-US" dirty="0"/>
              <a:t>        }</a:t>
            </a:r>
          </a:p>
          <a:p>
            <a:pPr marL="0" indent="0">
              <a:buNone/>
            </a:pPr>
            <a:r>
              <a:rPr lang="en-US" dirty="0"/>
              <a:t>    }</a:t>
            </a:r>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24</a:t>
            </a:fld>
            <a:endParaRPr lang="en-US" dirty="0"/>
          </a:p>
        </p:txBody>
      </p:sp>
    </p:spTree>
    <p:extLst>
      <p:ext uri="{BB962C8B-B14F-4D97-AF65-F5344CB8AC3E}">
        <p14:creationId xmlns:p14="http://schemas.microsoft.com/office/powerpoint/2010/main" val="2278680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580">
                                          <p:stCondLst>
                                            <p:cond delay="0"/>
                                          </p:stCondLst>
                                        </p:cTn>
                                        <p:tgtEl>
                                          <p:spTgt spid="3">
                                            <p:txEl>
                                              <p:pRg st="8" end="8"/>
                                            </p:txEl>
                                          </p:spTgt>
                                        </p:tgtEl>
                                      </p:cBhvr>
                                    </p:animEffect>
                                    <p:anim calcmode="lin" valueType="num">
                                      <p:cBhvr>
                                        <p:cTn id="13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8" end="8"/>
                                            </p:txEl>
                                          </p:spTgt>
                                        </p:tgtEl>
                                      </p:cBhvr>
                                      <p:to x="100000" y="60000"/>
                                    </p:animScale>
                                    <p:animScale>
                                      <p:cBhvr>
                                        <p:cTn id="142" dur="166" decel="50000">
                                          <p:stCondLst>
                                            <p:cond delay="676"/>
                                          </p:stCondLst>
                                        </p:cTn>
                                        <p:tgtEl>
                                          <p:spTgt spid="3">
                                            <p:txEl>
                                              <p:pRg st="8" end="8"/>
                                            </p:txEl>
                                          </p:spTgt>
                                        </p:tgtEl>
                                      </p:cBhvr>
                                      <p:to x="100000" y="100000"/>
                                    </p:animScale>
                                    <p:animScale>
                                      <p:cBhvr>
                                        <p:cTn id="143" dur="26">
                                          <p:stCondLst>
                                            <p:cond delay="1312"/>
                                          </p:stCondLst>
                                        </p:cTn>
                                        <p:tgtEl>
                                          <p:spTgt spid="3">
                                            <p:txEl>
                                              <p:pRg st="8" end="8"/>
                                            </p:txEl>
                                          </p:spTgt>
                                        </p:tgtEl>
                                      </p:cBhvr>
                                      <p:to x="100000" y="80000"/>
                                    </p:animScale>
                                    <p:animScale>
                                      <p:cBhvr>
                                        <p:cTn id="144" dur="166" decel="50000">
                                          <p:stCondLst>
                                            <p:cond delay="1338"/>
                                          </p:stCondLst>
                                        </p:cTn>
                                        <p:tgtEl>
                                          <p:spTgt spid="3">
                                            <p:txEl>
                                              <p:pRg st="8" end="8"/>
                                            </p:txEl>
                                          </p:spTgt>
                                        </p:tgtEl>
                                      </p:cBhvr>
                                      <p:to x="100000" y="100000"/>
                                    </p:animScale>
                                    <p:animScale>
                                      <p:cBhvr>
                                        <p:cTn id="145" dur="26">
                                          <p:stCondLst>
                                            <p:cond delay="1642"/>
                                          </p:stCondLst>
                                        </p:cTn>
                                        <p:tgtEl>
                                          <p:spTgt spid="3">
                                            <p:txEl>
                                              <p:pRg st="8" end="8"/>
                                            </p:txEl>
                                          </p:spTgt>
                                        </p:tgtEl>
                                      </p:cBhvr>
                                      <p:to x="100000" y="90000"/>
                                    </p:animScale>
                                    <p:animScale>
                                      <p:cBhvr>
                                        <p:cTn id="146" dur="166" decel="50000">
                                          <p:stCondLst>
                                            <p:cond delay="1668"/>
                                          </p:stCondLst>
                                        </p:cTn>
                                        <p:tgtEl>
                                          <p:spTgt spid="3">
                                            <p:txEl>
                                              <p:pRg st="8" end="8"/>
                                            </p:txEl>
                                          </p:spTgt>
                                        </p:tgtEl>
                                      </p:cBhvr>
                                      <p:to x="100000" y="100000"/>
                                    </p:animScale>
                                    <p:animScale>
                                      <p:cBhvr>
                                        <p:cTn id="147" dur="26">
                                          <p:stCondLst>
                                            <p:cond delay="1808"/>
                                          </p:stCondLst>
                                        </p:cTn>
                                        <p:tgtEl>
                                          <p:spTgt spid="3">
                                            <p:txEl>
                                              <p:pRg st="8" end="8"/>
                                            </p:txEl>
                                          </p:spTgt>
                                        </p:tgtEl>
                                      </p:cBhvr>
                                      <p:to x="100000" y="95000"/>
                                    </p:animScale>
                                    <p:animScale>
                                      <p:cBhvr>
                                        <p:cTn id="148" dur="166" decel="50000">
                                          <p:stCondLst>
                                            <p:cond delay="1834"/>
                                          </p:stCondLst>
                                        </p:cTn>
                                        <p:tgtEl>
                                          <p:spTgt spid="3">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580">
                                          <p:stCondLst>
                                            <p:cond delay="0"/>
                                          </p:stCondLst>
                                        </p:cTn>
                                        <p:tgtEl>
                                          <p:spTgt spid="3">
                                            <p:txEl>
                                              <p:pRg st="9" end="9"/>
                                            </p:txEl>
                                          </p:spTgt>
                                        </p:tgtEl>
                                      </p:cBhvr>
                                    </p:animEffect>
                                    <p:anim calcmode="lin" valueType="num">
                                      <p:cBhvr>
                                        <p:cTn id="15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9" end="9"/>
                                            </p:txEl>
                                          </p:spTgt>
                                        </p:tgtEl>
                                      </p:cBhvr>
                                      <p:to x="100000" y="60000"/>
                                    </p:animScale>
                                    <p:animScale>
                                      <p:cBhvr>
                                        <p:cTn id="158" dur="166" decel="50000">
                                          <p:stCondLst>
                                            <p:cond delay="676"/>
                                          </p:stCondLst>
                                        </p:cTn>
                                        <p:tgtEl>
                                          <p:spTgt spid="3">
                                            <p:txEl>
                                              <p:pRg st="9" end="9"/>
                                            </p:txEl>
                                          </p:spTgt>
                                        </p:tgtEl>
                                      </p:cBhvr>
                                      <p:to x="100000" y="100000"/>
                                    </p:animScale>
                                    <p:animScale>
                                      <p:cBhvr>
                                        <p:cTn id="159" dur="26">
                                          <p:stCondLst>
                                            <p:cond delay="1312"/>
                                          </p:stCondLst>
                                        </p:cTn>
                                        <p:tgtEl>
                                          <p:spTgt spid="3">
                                            <p:txEl>
                                              <p:pRg st="9" end="9"/>
                                            </p:txEl>
                                          </p:spTgt>
                                        </p:tgtEl>
                                      </p:cBhvr>
                                      <p:to x="100000" y="80000"/>
                                    </p:animScale>
                                    <p:animScale>
                                      <p:cBhvr>
                                        <p:cTn id="160" dur="166" decel="50000">
                                          <p:stCondLst>
                                            <p:cond delay="1338"/>
                                          </p:stCondLst>
                                        </p:cTn>
                                        <p:tgtEl>
                                          <p:spTgt spid="3">
                                            <p:txEl>
                                              <p:pRg st="9" end="9"/>
                                            </p:txEl>
                                          </p:spTgt>
                                        </p:tgtEl>
                                      </p:cBhvr>
                                      <p:to x="100000" y="100000"/>
                                    </p:animScale>
                                    <p:animScale>
                                      <p:cBhvr>
                                        <p:cTn id="161" dur="26">
                                          <p:stCondLst>
                                            <p:cond delay="1642"/>
                                          </p:stCondLst>
                                        </p:cTn>
                                        <p:tgtEl>
                                          <p:spTgt spid="3">
                                            <p:txEl>
                                              <p:pRg st="9" end="9"/>
                                            </p:txEl>
                                          </p:spTgt>
                                        </p:tgtEl>
                                      </p:cBhvr>
                                      <p:to x="100000" y="90000"/>
                                    </p:animScale>
                                    <p:animScale>
                                      <p:cBhvr>
                                        <p:cTn id="162" dur="166" decel="50000">
                                          <p:stCondLst>
                                            <p:cond delay="1668"/>
                                          </p:stCondLst>
                                        </p:cTn>
                                        <p:tgtEl>
                                          <p:spTgt spid="3">
                                            <p:txEl>
                                              <p:pRg st="9" end="9"/>
                                            </p:txEl>
                                          </p:spTgt>
                                        </p:tgtEl>
                                      </p:cBhvr>
                                      <p:to x="100000" y="100000"/>
                                    </p:animScale>
                                    <p:animScale>
                                      <p:cBhvr>
                                        <p:cTn id="163" dur="26">
                                          <p:stCondLst>
                                            <p:cond delay="1808"/>
                                          </p:stCondLst>
                                        </p:cTn>
                                        <p:tgtEl>
                                          <p:spTgt spid="3">
                                            <p:txEl>
                                              <p:pRg st="9" end="9"/>
                                            </p:txEl>
                                          </p:spTgt>
                                        </p:tgtEl>
                                      </p:cBhvr>
                                      <p:to x="100000" y="95000"/>
                                    </p:animScale>
                                    <p:animScale>
                                      <p:cBhvr>
                                        <p:cTn id="164" dur="166" decel="50000">
                                          <p:stCondLst>
                                            <p:cond delay="1834"/>
                                          </p:stCondLst>
                                        </p:cTn>
                                        <p:tgtEl>
                                          <p:spTgt spid="3">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0" end="10"/>
                                            </p:txEl>
                                          </p:spTgt>
                                        </p:tgtEl>
                                        <p:attrNameLst>
                                          <p:attrName>style.visibility</p:attrName>
                                        </p:attrNameLst>
                                      </p:cBhvr>
                                      <p:to>
                                        <p:strVal val="visible"/>
                                      </p:to>
                                    </p:set>
                                    <p:animEffect transition="in" filter="wipe(down)">
                                      <p:cBhvr>
                                        <p:cTn id="167" dur="580">
                                          <p:stCondLst>
                                            <p:cond delay="0"/>
                                          </p:stCondLst>
                                        </p:cTn>
                                        <p:tgtEl>
                                          <p:spTgt spid="3">
                                            <p:txEl>
                                              <p:pRg st="10" end="10"/>
                                            </p:txEl>
                                          </p:spTgt>
                                        </p:tgtEl>
                                      </p:cBhvr>
                                    </p:animEffect>
                                    <p:anim calcmode="lin" valueType="num">
                                      <p:cBhvr>
                                        <p:cTn id="16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3">
                                            <p:txEl>
                                              <p:pRg st="10" end="10"/>
                                            </p:txEl>
                                          </p:spTgt>
                                        </p:tgtEl>
                                      </p:cBhvr>
                                      <p:to x="100000" y="60000"/>
                                    </p:animScale>
                                    <p:animScale>
                                      <p:cBhvr>
                                        <p:cTn id="174" dur="166" decel="50000">
                                          <p:stCondLst>
                                            <p:cond delay="676"/>
                                          </p:stCondLst>
                                        </p:cTn>
                                        <p:tgtEl>
                                          <p:spTgt spid="3">
                                            <p:txEl>
                                              <p:pRg st="10" end="10"/>
                                            </p:txEl>
                                          </p:spTgt>
                                        </p:tgtEl>
                                      </p:cBhvr>
                                      <p:to x="100000" y="100000"/>
                                    </p:animScale>
                                    <p:animScale>
                                      <p:cBhvr>
                                        <p:cTn id="175" dur="26">
                                          <p:stCondLst>
                                            <p:cond delay="1312"/>
                                          </p:stCondLst>
                                        </p:cTn>
                                        <p:tgtEl>
                                          <p:spTgt spid="3">
                                            <p:txEl>
                                              <p:pRg st="10" end="10"/>
                                            </p:txEl>
                                          </p:spTgt>
                                        </p:tgtEl>
                                      </p:cBhvr>
                                      <p:to x="100000" y="80000"/>
                                    </p:animScale>
                                    <p:animScale>
                                      <p:cBhvr>
                                        <p:cTn id="176" dur="166" decel="50000">
                                          <p:stCondLst>
                                            <p:cond delay="1338"/>
                                          </p:stCondLst>
                                        </p:cTn>
                                        <p:tgtEl>
                                          <p:spTgt spid="3">
                                            <p:txEl>
                                              <p:pRg st="10" end="10"/>
                                            </p:txEl>
                                          </p:spTgt>
                                        </p:tgtEl>
                                      </p:cBhvr>
                                      <p:to x="100000" y="100000"/>
                                    </p:animScale>
                                    <p:animScale>
                                      <p:cBhvr>
                                        <p:cTn id="177" dur="26">
                                          <p:stCondLst>
                                            <p:cond delay="1642"/>
                                          </p:stCondLst>
                                        </p:cTn>
                                        <p:tgtEl>
                                          <p:spTgt spid="3">
                                            <p:txEl>
                                              <p:pRg st="10" end="10"/>
                                            </p:txEl>
                                          </p:spTgt>
                                        </p:tgtEl>
                                      </p:cBhvr>
                                      <p:to x="100000" y="90000"/>
                                    </p:animScale>
                                    <p:animScale>
                                      <p:cBhvr>
                                        <p:cTn id="178" dur="166" decel="50000">
                                          <p:stCondLst>
                                            <p:cond delay="1668"/>
                                          </p:stCondLst>
                                        </p:cTn>
                                        <p:tgtEl>
                                          <p:spTgt spid="3">
                                            <p:txEl>
                                              <p:pRg st="10" end="10"/>
                                            </p:txEl>
                                          </p:spTgt>
                                        </p:tgtEl>
                                      </p:cBhvr>
                                      <p:to x="100000" y="100000"/>
                                    </p:animScale>
                                    <p:animScale>
                                      <p:cBhvr>
                                        <p:cTn id="179" dur="26">
                                          <p:stCondLst>
                                            <p:cond delay="1808"/>
                                          </p:stCondLst>
                                        </p:cTn>
                                        <p:tgtEl>
                                          <p:spTgt spid="3">
                                            <p:txEl>
                                              <p:pRg st="10" end="10"/>
                                            </p:txEl>
                                          </p:spTgt>
                                        </p:tgtEl>
                                      </p:cBhvr>
                                      <p:to x="100000" y="95000"/>
                                    </p:animScale>
                                    <p:animScale>
                                      <p:cBhvr>
                                        <p:cTn id="180" dur="166" decel="50000">
                                          <p:stCondLst>
                                            <p:cond delay="1834"/>
                                          </p:stCondLst>
                                        </p:cTn>
                                        <p:tgtEl>
                                          <p:spTgt spid="3">
                                            <p:txEl>
                                              <p:pRg st="10" end="10"/>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1" end="11"/>
                                            </p:txEl>
                                          </p:spTgt>
                                        </p:tgtEl>
                                        <p:attrNameLst>
                                          <p:attrName>style.visibility</p:attrName>
                                        </p:attrNameLst>
                                      </p:cBhvr>
                                      <p:to>
                                        <p:strVal val="visible"/>
                                      </p:to>
                                    </p:set>
                                    <p:animEffect transition="in" filter="wipe(down)">
                                      <p:cBhvr>
                                        <p:cTn id="183" dur="580">
                                          <p:stCondLst>
                                            <p:cond delay="0"/>
                                          </p:stCondLst>
                                        </p:cTn>
                                        <p:tgtEl>
                                          <p:spTgt spid="3">
                                            <p:txEl>
                                              <p:pRg st="11" end="11"/>
                                            </p:txEl>
                                          </p:spTgt>
                                        </p:tgtEl>
                                      </p:cBhvr>
                                    </p:animEffect>
                                    <p:anim calcmode="lin" valueType="num">
                                      <p:cBhvr>
                                        <p:cTn id="184"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3">
                                            <p:txEl>
                                              <p:pRg st="11" end="11"/>
                                            </p:txEl>
                                          </p:spTgt>
                                        </p:tgtEl>
                                      </p:cBhvr>
                                      <p:to x="100000" y="60000"/>
                                    </p:animScale>
                                    <p:animScale>
                                      <p:cBhvr>
                                        <p:cTn id="190" dur="166" decel="50000">
                                          <p:stCondLst>
                                            <p:cond delay="676"/>
                                          </p:stCondLst>
                                        </p:cTn>
                                        <p:tgtEl>
                                          <p:spTgt spid="3">
                                            <p:txEl>
                                              <p:pRg st="11" end="11"/>
                                            </p:txEl>
                                          </p:spTgt>
                                        </p:tgtEl>
                                      </p:cBhvr>
                                      <p:to x="100000" y="100000"/>
                                    </p:animScale>
                                    <p:animScale>
                                      <p:cBhvr>
                                        <p:cTn id="191" dur="26">
                                          <p:stCondLst>
                                            <p:cond delay="1312"/>
                                          </p:stCondLst>
                                        </p:cTn>
                                        <p:tgtEl>
                                          <p:spTgt spid="3">
                                            <p:txEl>
                                              <p:pRg st="11" end="11"/>
                                            </p:txEl>
                                          </p:spTgt>
                                        </p:tgtEl>
                                      </p:cBhvr>
                                      <p:to x="100000" y="80000"/>
                                    </p:animScale>
                                    <p:animScale>
                                      <p:cBhvr>
                                        <p:cTn id="192" dur="166" decel="50000">
                                          <p:stCondLst>
                                            <p:cond delay="1338"/>
                                          </p:stCondLst>
                                        </p:cTn>
                                        <p:tgtEl>
                                          <p:spTgt spid="3">
                                            <p:txEl>
                                              <p:pRg st="11" end="11"/>
                                            </p:txEl>
                                          </p:spTgt>
                                        </p:tgtEl>
                                      </p:cBhvr>
                                      <p:to x="100000" y="100000"/>
                                    </p:animScale>
                                    <p:animScale>
                                      <p:cBhvr>
                                        <p:cTn id="193" dur="26">
                                          <p:stCondLst>
                                            <p:cond delay="1642"/>
                                          </p:stCondLst>
                                        </p:cTn>
                                        <p:tgtEl>
                                          <p:spTgt spid="3">
                                            <p:txEl>
                                              <p:pRg st="11" end="11"/>
                                            </p:txEl>
                                          </p:spTgt>
                                        </p:tgtEl>
                                      </p:cBhvr>
                                      <p:to x="100000" y="90000"/>
                                    </p:animScale>
                                    <p:animScale>
                                      <p:cBhvr>
                                        <p:cTn id="194" dur="166" decel="50000">
                                          <p:stCondLst>
                                            <p:cond delay="1668"/>
                                          </p:stCondLst>
                                        </p:cTn>
                                        <p:tgtEl>
                                          <p:spTgt spid="3">
                                            <p:txEl>
                                              <p:pRg st="11" end="11"/>
                                            </p:txEl>
                                          </p:spTgt>
                                        </p:tgtEl>
                                      </p:cBhvr>
                                      <p:to x="100000" y="100000"/>
                                    </p:animScale>
                                    <p:animScale>
                                      <p:cBhvr>
                                        <p:cTn id="195" dur="26">
                                          <p:stCondLst>
                                            <p:cond delay="1808"/>
                                          </p:stCondLst>
                                        </p:cTn>
                                        <p:tgtEl>
                                          <p:spTgt spid="3">
                                            <p:txEl>
                                              <p:pRg st="11" end="11"/>
                                            </p:txEl>
                                          </p:spTgt>
                                        </p:tgtEl>
                                      </p:cBhvr>
                                      <p:to x="100000" y="95000"/>
                                    </p:animScale>
                                    <p:animScale>
                                      <p:cBhvr>
                                        <p:cTn id="196" dur="166" decel="50000">
                                          <p:stCondLst>
                                            <p:cond delay="1834"/>
                                          </p:stCondLst>
                                        </p:cTn>
                                        <p:tgtEl>
                                          <p:spTgt spid="3">
                                            <p:txEl>
                                              <p:pRg st="11" end="11"/>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2" end="12"/>
                                            </p:txEl>
                                          </p:spTgt>
                                        </p:tgtEl>
                                        <p:attrNameLst>
                                          <p:attrName>style.visibility</p:attrName>
                                        </p:attrNameLst>
                                      </p:cBhvr>
                                      <p:to>
                                        <p:strVal val="visible"/>
                                      </p:to>
                                    </p:set>
                                    <p:animEffect transition="in" filter="wipe(down)">
                                      <p:cBhvr>
                                        <p:cTn id="199" dur="580">
                                          <p:stCondLst>
                                            <p:cond delay="0"/>
                                          </p:stCondLst>
                                        </p:cTn>
                                        <p:tgtEl>
                                          <p:spTgt spid="3">
                                            <p:txEl>
                                              <p:pRg st="12" end="12"/>
                                            </p:txEl>
                                          </p:spTgt>
                                        </p:tgtEl>
                                      </p:cBhvr>
                                    </p:animEffect>
                                    <p:anim calcmode="lin" valueType="num">
                                      <p:cBhvr>
                                        <p:cTn id="200"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05" dur="26">
                                          <p:stCondLst>
                                            <p:cond delay="650"/>
                                          </p:stCondLst>
                                        </p:cTn>
                                        <p:tgtEl>
                                          <p:spTgt spid="3">
                                            <p:txEl>
                                              <p:pRg st="12" end="12"/>
                                            </p:txEl>
                                          </p:spTgt>
                                        </p:tgtEl>
                                      </p:cBhvr>
                                      <p:to x="100000" y="60000"/>
                                    </p:animScale>
                                    <p:animScale>
                                      <p:cBhvr>
                                        <p:cTn id="206" dur="166" decel="50000">
                                          <p:stCondLst>
                                            <p:cond delay="676"/>
                                          </p:stCondLst>
                                        </p:cTn>
                                        <p:tgtEl>
                                          <p:spTgt spid="3">
                                            <p:txEl>
                                              <p:pRg st="12" end="12"/>
                                            </p:txEl>
                                          </p:spTgt>
                                        </p:tgtEl>
                                      </p:cBhvr>
                                      <p:to x="100000" y="100000"/>
                                    </p:animScale>
                                    <p:animScale>
                                      <p:cBhvr>
                                        <p:cTn id="207" dur="26">
                                          <p:stCondLst>
                                            <p:cond delay="1312"/>
                                          </p:stCondLst>
                                        </p:cTn>
                                        <p:tgtEl>
                                          <p:spTgt spid="3">
                                            <p:txEl>
                                              <p:pRg st="12" end="12"/>
                                            </p:txEl>
                                          </p:spTgt>
                                        </p:tgtEl>
                                      </p:cBhvr>
                                      <p:to x="100000" y="80000"/>
                                    </p:animScale>
                                    <p:animScale>
                                      <p:cBhvr>
                                        <p:cTn id="208" dur="166" decel="50000">
                                          <p:stCondLst>
                                            <p:cond delay="1338"/>
                                          </p:stCondLst>
                                        </p:cTn>
                                        <p:tgtEl>
                                          <p:spTgt spid="3">
                                            <p:txEl>
                                              <p:pRg st="12" end="12"/>
                                            </p:txEl>
                                          </p:spTgt>
                                        </p:tgtEl>
                                      </p:cBhvr>
                                      <p:to x="100000" y="100000"/>
                                    </p:animScale>
                                    <p:animScale>
                                      <p:cBhvr>
                                        <p:cTn id="209" dur="26">
                                          <p:stCondLst>
                                            <p:cond delay="1642"/>
                                          </p:stCondLst>
                                        </p:cTn>
                                        <p:tgtEl>
                                          <p:spTgt spid="3">
                                            <p:txEl>
                                              <p:pRg st="12" end="12"/>
                                            </p:txEl>
                                          </p:spTgt>
                                        </p:tgtEl>
                                      </p:cBhvr>
                                      <p:to x="100000" y="90000"/>
                                    </p:animScale>
                                    <p:animScale>
                                      <p:cBhvr>
                                        <p:cTn id="210" dur="166" decel="50000">
                                          <p:stCondLst>
                                            <p:cond delay="1668"/>
                                          </p:stCondLst>
                                        </p:cTn>
                                        <p:tgtEl>
                                          <p:spTgt spid="3">
                                            <p:txEl>
                                              <p:pRg st="12" end="12"/>
                                            </p:txEl>
                                          </p:spTgt>
                                        </p:tgtEl>
                                      </p:cBhvr>
                                      <p:to x="100000" y="100000"/>
                                    </p:animScale>
                                    <p:animScale>
                                      <p:cBhvr>
                                        <p:cTn id="211" dur="26">
                                          <p:stCondLst>
                                            <p:cond delay="1808"/>
                                          </p:stCondLst>
                                        </p:cTn>
                                        <p:tgtEl>
                                          <p:spTgt spid="3">
                                            <p:txEl>
                                              <p:pRg st="12" end="12"/>
                                            </p:txEl>
                                          </p:spTgt>
                                        </p:tgtEl>
                                      </p:cBhvr>
                                      <p:to x="100000" y="95000"/>
                                    </p:animScale>
                                    <p:animScale>
                                      <p:cBhvr>
                                        <p:cTn id="212" dur="166" decel="50000">
                                          <p:stCondLst>
                                            <p:cond delay="1834"/>
                                          </p:stCondLst>
                                        </p:cTn>
                                        <p:tgtEl>
                                          <p:spTgt spid="3">
                                            <p:txEl>
                                              <p:pRg st="12" end="12"/>
                                            </p:txEl>
                                          </p:spTgt>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3">
                                            <p:txEl>
                                              <p:pRg st="13" end="13"/>
                                            </p:txEl>
                                          </p:spTgt>
                                        </p:tgtEl>
                                        <p:attrNameLst>
                                          <p:attrName>style.visibility</p:attrName>
                                        </p:attrNameLst>
                                      </p:cBhvr>
                                      <p:to>
                                        <p:strVal val="visible"/>
                                      </p:to>
                                    </p:set>
                                    <p:animEffect transition="in" filter="wipe(down)">
                                      <p:cBhvr>
                                        <p:cTn id="215" dur="580">
                                          <p:stCondLst>
                                            <p:cond delay="0"/>
                                          </p:stCondLst>
                                        </p:cTn>
                                        <p:tgtEl>
                                          <p:spTgt spid="3">
                                            <p:txEl>
                                              <p:pRg st="13" end="13"/>
                                            </p:txEl>
                                          </p:spTgt>
                                        </p:tgtEl>
                                      </p:cBhvr>
                                    </p:animEffect>
                                    <p:anim calcmode="lin" valueType="num">
                                      <p:cBhvr>
                                        <p:cTn id="216"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21" dur="26">
                                          <p:stCondLst>
                                            <p:cond delay="650"/>
                                          </p:stCondLst>
                                        </p:cTn>
                                        <p:tgtEl>
                                          <p:spTgt spid="3">
                                            <p:txEl>
                                              <p:pRg st="13" end="13"/>
                                            </p:txEl>
                                          </p:spTgt>
                                        </p:tgtEl>
                                      </p:cBhvr>
                                      <p:to x="100000" y="60000"/>
                                    </p:animScale>
                                    <p:animScale>
                                      <p:cBhvr>
                                        <p:cTn id="222" dur="166" decel="50000">
                                          <p:stCondLst>
                                            <p:cond delay="676"/>
                                          </p:stCondLst>
                                        </p:cTn>
                                        <p:tgtEl>
                                          <p:spTgt spid="3">
                                            <p:txEl>
                                              <p:pRg st="13" end="13"/>
                                            </p:txEl>
                                          </p:spTgt>
                                        </p:tgtEl>
                                      </p:cBhvr>
                                      <p:to x="100000" y="100000"/>
                                    </p:animScale>
                                    <p:animScale>
                                      <p:cBhvr>
                                        <p:cTn id="223" dur="26">
                                          <p:stCondLst>
                                            <p:cond delay="1312"/>
                                          </p:stCondLst>
                                        </p:cTn>
                                        <p:tgtEl>
                                          <p:spTgt spid="3">
                                            <p:txEl>
                                              <p:pRg st="13" end="13"/>
                                            </p:txEl>
                                          </p:spTgt>
                                        </p:tgtEl>
                                      </p:cBhvr>
                                      <p:to x="100000" y="80000"/>
                                    </p:animScale>
                                    <p:animScale>
                                      <p:cBhvr>
                                        <p:cTn id="224" dur="166" decel="50000">
                                          <p:stCondLst>
                                            <p:cond delay="1338"/>
                                          </p:stCondLst>
                                        </p:cTn>
                                        <p:tgtEl>
                                          <p:spTgt spid="3">
                                            <p:txEl>
                                              <p:pRg st="13" end="13"/>
                                            </p:txEl>
                                          </p:spTgt>
                                        </p:tgtEl>
                                      </p:cBhvr>
                                      <p:to x="100000" y="100000"/>
                                    </p:animScale>
                                    <p:animScale>
                                      <p:cBhvr>
                                        <p:cTn id="225" dur="26">
                                          <p:stCondLst>
                                            <p:cond delay="1642"/>
                                          </p:stCondLst>
                                        </p:cTn>
                                        <p:tgtEl>
                                          <p:spTgt spid="3">
                                            <p:txEl>
                                              <p:pRg st="13" end="13"/>
                                            </p:txEl>
                                          </p:spTgt>
                                        </p:tgtEl>
                                      </p:cBhvr>
                                      <p:to x="100000" y="90000"/>
                                    </p:animScale>
                                    <p:animScale>
                                      <p:cBhvr>
                                        <p:cTn id="226" dur="166" decel="50000">
                                          <p:stCondLst>
                                            <p:cond delay="1668"/>
                                          </p:stCondLst>
                                        </p:cTn>
                                        <p:tgtEl>
                                          <p:spTgt spid="3">
                                            <p:txEl>
                                              <p:pRg st="13" end="13"/>
                                            </p:txEl>
                                          </p:spTgt>
                                        </p:tgtEl>
                                      </p:cBhvr>
                                      <p:to x="100000" y="100000"/>
                                    </p:animScale>
                                    <p:animScale>
                                      <p:cBhvr>
                                        <p:cTn id="227" dur="26">
                                          <p:stCondLst>
                                            <p:cond delay="1808"/>
                                          </p:stCondLst>
                                        </p:cTn>
                                        <p:tgtEl>
                                          <p:spTgt spid="3">
                                            <p:txEl>
                                              <p:pRg st="13" end="13"/>
                                            </p:txEl>
                                          </p:spTgt>
                                        </p:tgtEl>
                                      </p:cBhvr>
                                      <p:to x="100000" y="95000"/>
                                    </p:animScale>
                                    <p:animScale>
                                      <p:cBhvr>
                                        <p:cTn id="228"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59" y="228600"/>
            <a:ext cx="7391401" cy="1981200"/>
          </a:xfrm>
        </p:spPr>
        <p:txBody>
          <a:bodyPr>
            <a:noAutofit/>
          </a:bodyPr>
          <a:lstStyle/>
          <a:p>
            <a:r>
              <a:rPr lang="en-US" sz="6000" dirty="0" smtClean="0"/>
              <a:t>Knuth-Morris-Pratt 				Algorithm</a:t>
            </a:r>
            <a:endParaRPr lang="en-US" sz="6000" dirty="0"/>
          </a:p>
        </p:txBody>
      </p:sp>
      <p:sp>
        <p:nvSpPr>
          <p:cNvPr id="3" name="Content Placeholder 2"/>
          <p:cNvSpPr>
            <a:spLocks noGrp="1"/>
          </p:cNvSpPr>
          <p:nvPr>
            <p:ph idx="1"/>
          </p:nvPr>
        </p:nvSpPr>
        <p:spPr>
          <a:xfrm>
            <a:off x="409158" y="2057400"/>
            <a:ext cx="7772401" cy="3831563"/>
          </a:xfrm>
        </p:spPr>
        <p:txBody>
          <a:bodyPr>
            <a:normAutofit/>
          </a:bodyPr>
          <a:lstStyle/>
          <a:p>
            <a:pPr marL="0" indent="0">
              <a:buNone/>
            </a:pPr>
            <a:endParaRPr lang="en-US" sz="3200" dirty="0" smtClean="0"/>
          </a:p>
          <a:p>
            <a:pPr marL="0" indent="0">
              <a:buNone/>
            </a:pPr>
            <a:r>
              <a:rPr lang="en-US" sz="3200" dirty="0" smtClean="0"/>
              <a:t>Knuth-Morris-Pratt Algorithm has 2 stage:</a:t>
            </a:r>
          </a:p>
          <a:p>
            <a:pPr marL="0" indent="0">
              <a:buNone/>
            </a:pPr>
            <a:endParaRPr lang="en-US" sz="3200" dirty="0" smtClean="0"/>
          </a:p>
          <a:p>
            <a:pPr marL="0" indent="0">
              <a:buNone/>
            </a:pPr>
            <a:r>
              <a:rPr lang="en-US" sz="3200" dirty="0"/>
              <a:t>	</a:t>
            </a:r>
            <a:r>
              <a:rPr lang="en-US" sz="3200" dirty="0" smtClean="0"/>
              <a:t>		1. Prefix Function.</a:t>
            </a:r>
          </a:p>
          <a:p>
            <a:pPr marL="0" indent="0">
              <a:buNone/>
            </a:pPr>
            <a:r>
              <a:rPr lang="en-US" sz="3200" dirty="0"/>
              <a:t>	</a:t>
            </a:r>
            <a:r>
              <a:rPr lang="en-US" sz="3200" dirty="0" smtClean="0"/>
              <a:t>		2. String Matching.</a:t>
            </a:r>
            <a:endParaRPr lang="en-US" sz="3200"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25</a:t>
            </a:fld>
            <a:endParaRPr lang="en-US" dirty="0"/>
          </a:p>
        </p:txBody>
      </p:sp>
    </p:spTree>
    <p:extLst>
      <p:ext uri="{BB962C8B-B14F-4D97-AF65-F5344CB8AC3E}">
        <p14:creationId xmlns:p14="http://schemas.microsoft.com/office/powerpoint/2010/main" val="302940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580">
                                          <p:stCondLst>
                                            <p:cond delay="0"/>
                                          </p:stCondLst>
                                        </p:cTn>
                                        <p:tgtEl>
                                          <p:spTgt spid="3">
                                            <p:txEl>
                                              <p:pRg st="4" end="4"/>
                                            </p:txEl>
                                          </p:spTgt>
                                        </p:tgtEl>
                                      </p:cBhvr>
                                    </p:animEffect>
                                    <p:anim calcmode="lin" valueType="num">
                                      <p:cBhvr>
                                        <p:cTn id="4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4" end="4"/>
                                            </p:txEl>
                                          </p:spTgt>
                                        </p:tgtEl>
                                      </p:cBhvr>
                                      <p:to x="100000" y="60000"/>
                                    </p:animScale>
                                    <p:animScale>
                                      <p:cBhvr>
                                        <p:cTn id="48" dur="166" decel="50000">
                                          <p:stCondLst>
                                            <p:cond delay="676"/>
                                          </p:stCondLst>
                                        </p:cTn>
                                        <p:tgtEl>
                                          <p:spTgt spid="3">
                                            <p:txEl>
                                              <p:pRg st="4" end="4"/>
                                            </p:txEl>
                                          </p:spTgt>
                                        </p:tgtEl>
                                      </p:cBhvr>
                                      <p:to x="100000" y="100000"/>
                                    </p:animScale>
                                    <p:animScale>
                                      <p:cBhvr>
                                        <p:cTn id="49" dur="26">
                                          <p:stCondLst>
                                            <p:cond delay="1312"/>
                                          </p:stCondLst>
                                        </p:cTn>
                                        <p:tgtEl>
                                          <p:spTgt spid="3">
                                            <p:txEl>
                                              <p:pRg st="4" end="4"/>
                                            </p:txEl>
                                          </p:spTgt>
                                        </p:tgtEl>
                                      </p:cBhvr>
                                      <p:to x="100000" y="80000"/>
                                    </p:animScale>
                                    <p:animScale>
                                      <p:cBhvr>
                                        <p:cTn id="50" dur="166" decel="50000">
                                          <p:stCondLst>
                                            <p:cond delay="1338"/>
                                          </p:stCondLst>
                                        </p:cTn>
                                        <p:tgtEl>
                                          <p:spTgt spid="3">
                                            <p:txEl>
                                              <p:pRg st="4" end="4"/>
                                            </p:txEl>
                                          </p:spTgt>
                                        </p:tgtEl>
                                      </p:cBhvr>
                                      <p:to x="100000" y="100000"/>
                                    </p:animScale>
                                    <p:animScale>
                                      <p:cBhvr>
                                        <p:cTn id="51" dur="26">
                                          <p:stCondLst>
                                            <p:cond delay="1642"/>
                                          </p:stCondLst>
                                        </p:cTn>
                                        <p:tgtEl>
                                          <p:spTgt spid="3">
                                            <p:txEl>
                                              <p:pRg st="4" end="4"/>
                                            </p:txEl>
                                          </p:spTgt>
                                        </p:tgtEl>
                                      </p:cBhvr>
                                      <p:to x="100000" y="90000"/>
                                    </p:animScale>
                                    <p:animScale>
                                      <p:cBhvr>
                                        <p:cTn id="52" dur="166" decel="50000">
                                          <p:stCondLst>
                                            <p:cond delay="1668"/>
                                          </p:stCondLst>
                                        </p:cTn>
                                        <p:tgtEl>
                                          <p:spTgt spid="3">
                                            <p:txEl>
                                              <p:pRg st="4" end="4"/>
                                            </p:txEl>
                                          </p:spTgt>
                                        </p:tgtEl>
                                      </p:cBhvr>
                                      <p:to x="100000" y="100000"/>
                                    </p:animScale>
                                    <p:animScale>
                                      <p:cBhvr>
                                        <p:cTn id="53" dur="26">
                                          <p:stCondLst>
                                            <p:cond delay="1808"/>
                                          </p:stCondLst>
                                        </p:cTn>
                                        <p:tgtEl>
                                          <p:spTgt spid="3">
                                            <p:txEl>
                                              <p:pRg st="4" end="4"/>
                                            </p:txEl>
                                          </p:spTgt>
                                        </p:tgtEl>
                                      </p:cBhvr>
                                      <p:to x="100000" y="95000"/>
                                    </p:animScale>
                                    <p:animScale>
                                      <p:cBhvr>
                                        <p:cTn id="5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762000"/>
            <a:ext cx="7391401" cy="5279363"/>
          </a:xfrm>
        </p:spPr>
        <p:txBody>
          <a:bodyPr>
            <a:normAutofit/>
          </a:bodyPr>
          <a:lstStyle/>
          <a:p>
            <a:pPr marL="0" indent="0">
              <a:buNone/>
            </a:pPr>
            <a:r>
              <a:rPr lang="en-US" sz="2800" dirty="0" smtClean="0"/>
              <a:t>Text = </a:t>
            </a:r>
            <a:r>
              <a:rPr lang="en-US" sz="2800" dirty="0" err="1" smtClean="0"/>
              <a:t>abxabcabcaby</a:t>
            </a:r>
            <a:endParaRPr lang="en-US" sz="2800" dirty="0" smtClean="0"/>
          </a:p>
          <a:p>
            <a:pPr marL="0" indent="0">
              <a:buNone/>
            </a:pPr>
            <a:r>
              <a:rPr lang="en-US" sz="2800" dirty="0" smtClean="0"/>
              <a:t>Pattern = </a:t>
            </a:r>
            <a:r>
              <a:rPr lang="en-US" sz="2800" dirty="0" err="1" smtClean="0">
                <a:solidFill>
                  <a:srgbClr val="00B050"/>
                </a:solidFill>
              </a:rPr>
              <a:t>abcaby</a:t>
            </a:r>
            <a:endParaRPr lang="en-US" sz="2800" dirty="0" smtClean="0">
              <a:solidFill>
                <a:srgbClr val="00B050"/>
              </a:solidFill>
            </a:endParaRPr>
          </a:p>
          <a:p>
            <a:pPr marL="0" indent="0">
              <a:buNone/>
            </a:pPr>
            <a:r>
              <a:rPr lang="en-US" sz="2800" dirty="0" smtClean="0">
                <a:solidFill>
                  <a:srgbClr val="0070C0"/>
                </a:solidFill>
              </a:rPr>
              <a:t>Now Find Pattern Index: </a:t>
            </a:r>
          </a:p>
          <a:p>
            <a:pPr marL="0" indent="0">
              <a:buNone/>
            </a:pPr>
            <a:endParaRPr lang="en-US" sz="2800" dirty="0" smtClean="0">
              <a:solidFill>
                <a:schemeClr val="tx1"/>
              </a:solidFill>
            </a:endParaRPr>
          </a:p>
          <a:p>
            <a:pPr marL="0" indent="0">
              <a:buNone/>
            </a:pPr>
            <a:r>
              <a:rPr lang="en-US" sz="2800" dirty="0">
                <a:solidFill>
                  <a:schemeClr val="tx1"/>
                </a:solidFill>
              </a:rPr>
              <a:t> </a:t>
            </a:r>
            <a:r>
              <a:rPr lang="en-US" sz="1600" dirty="0" smtClean="0">
                <a:solidFill>
                  <a:schemeClr val="tx1"/>
                </a:solidFill>
              </a:rPr>
              <a:t>     </a:t>
            </a:r>
            <a:r>
              <a:rPr lang="en-US" sz="3200" dirty="0" smtClean="0">
                <a:solidFill>
                  <a:srgbClr val="002060"/>
                </a:solidFill>
              </a:rPr>
              <a:t>j        </a:t>
            </a:r>
            <a:r>
              <a:rPr lang="en-US" sz="3200" dirty="0" err="1" smtClean="0">
                <a:solidFill>
                  <a:srgbClr val="002060"/>
                </a:solidFill>
              </a:rPr>
              <a:t>i</a:t>
            </a:r>
            <a:endParaRPr lang="en-US" sz="3200" dirty="0" smtClean="0">
              <a:solidFill>
                <a:schemeClr val="tx1"/>
              </a:solidFill>
            </a:endParaRPr>
          </a:p>
          <a:p>
            <a:pPr marL="0" indent="0">
              <a:buNone/>
            </a:pPr>
            <a:r>
              <a:rPr lang="en-US" sz="2800" dirty="0" smtClean="0">
                <a:solidFill>
                  <a:schemeClr val="tx1"/>
                </a:solidFill>
              </a:rPr>
              <a:t>	a		  b         c       a         b         y</a:t>
            </a:r>
          </a:p>
          <a:p>
            <a:pPr marL="0" indent="0">
              <a:buNone/>
            </a:pPr>
            <a:endParaRPr lang="en-US" sz="2800" dirty="0">
              <a:solidFill>
                <a:schemeClr val="tx1"/>
              </a:solidFill>
            </a:endParaRPr>
          </a:p>
          <a:p>
            <a:pPr marL="0" indent="0">
              <a:buNone/>
            </a:pPr>
            <a:endParaRPr lang="en-US" sz="2800" dirty="0" smtClean="0">
              <a:solidFill>
                <a:schemeClr val="tx1"/>
              </a:solidFill>
            </a:endParaRPr>
          </a:p>
          <a:p>
            <a:pPr marL="0" indent="0">
              <a:buNone/>
            </a:pPr>
            <a:r>
              <a:rPr lang="en-US" sz="2800" b="1" dirty="0">
                <a:solidFill>
                  <a:schemeClr val="tx1"/>
                </a:solidFill>
              </a:rPr>
              <a:t>Here j!=</a:t>
            </a:r>
            <a:r>
              <a:rPr lang="en-US" sz="2800" b="1" dirty="0" err="1">
                <a:solidFill>
                  <a:schemeClr val="tx1"/>
                </a:solidFill>
              </a:rPr>
              <a:t>i</a:t>
            </a:r>
            <a:r>
              <a:rPr lang="en-US" sz="2800" b="1" dirty="0">
                <a:solidFill>
                  <a:schemeClr val="tx1"/>
                </a:solidFill>
              </a:rPr>
              <a:t> , So index will be 0.</a:t>
            </a:r>
          </a:p>
          <a:p>
            <a:pPr marL="0" indent="0">
              <a:buNone/>
            </a:pPr>
            <a:endParaRPr lang="en-US" sz="2800" dirty="0">
              <a:solidFill>
                <a:schemeClr val="tx1"/>
              </a:solidFill>
            </a:endParaRPr>
          </a:p>
          <a:p>
            <a:pPr marL="0" indent="0">
              <a:buNone/>
            </a:pPr>
            <a:endParaRPr lang="en-US" sz="2800" dirty="0" smtClean="0">
              <a:solidFill>
                <a:schemeClr val="tx1"/>
              </a:solidFill>
            </a:endParaRPr>
          </a:p>
          <a:p>
            <a:pPr marL="0" indent="0">
              <a:buNone/>
            </a:pPr>
            <a:endParaRPr lang="en-US" sz="2800" dirty="0">
              <a:solidFill>
                <a:schemeClr val="tx1"/>
              </a:solidFill>
            </a:endParaRPr>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70612118"/>
              </p:ext>
            </p:extLst>
          </p:nvPr>
        </p:nvGraphicFramePr>
        <p:xfrm>
          <a:off x="762000" y="4355762"/>
          <a:ext cx="6510210" cy="579120"/>
        </p:xfrm>
        <a:graphic>
          <a:graphicData uri="http://schemas.openxmlformats.org/drawingml/2006/table">
            <a:tbl>
              <a:tblPr firstRow="1" bandRow="1">
                <a:tableStyleId>{8A107856-5554-42FB-B03E-39F5DBC370BA}</a:tableStyleId>
              </a:tblPr>
              <a:tblGrid>
                <a:gridCol w="1085035"/>
                <a:gridCol w="1085035"/>
                <a:gridCol w="1085035"/>
                <a:gridCol w="1085035"/>
                <a:gridCol w="1085035"/>
                <a:gridCol w="1085035"/>
              </a:tblGrid>
              <a:tr h="533400">
                <a:tc>
                  <a:txBody>
                    <a:bodyPr/>
                    <a:lstStyle/>
                    <a:p>
                      <a:r>
                        <a:rPr lang="en-US" dirty="0" smtClean="0"/>
                        <a:t>   </a:t>
                      </a:r>
                      <a:r>
                        <a:rPr lang="en-US" sz="3200" dirty="0" smtClean="0"/>
                        <a:t> 0</a:t>
                      </a:r>
                      <a:endParaRPr lang="en-US" sz="3200" dirty="0"/>
                    </a:p>
                  </a:txBody>
                  <a:tcPr/>
                </a:tc>
                <a:tc>
                  <a:txBody>
                    <a:bodyPr/>
                    <a:lstStyle/>
                    <a:p>
                      <a:r>
                        <a:rPr lang="en-US" sz="1800" dirty="0" smtClean="0"/>
                        <a:t>     </a:t>
                      </a:r>
                      <a:r>
                        <a:rPr lang="en-US" sz="3200" dirty="0" smtClean="0"/>
                        <a:t>0</a:t>
                      </a:r>
                      <a:endParaRPr lang="en-US" sz="32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Curved Down Arrow 6"/>
          <p:cNvSpPr/>
          <p:nvPr/>
        </p:nvSpPr>
        <p:spPr>
          <a:xfrm>
            <a:off x="1295400" y="2743201"/>
            <a:ext cx="990600" cy="45720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9595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6286" y="228600"/>
            <a:ext cx="7620001" cy="5279363"/>
          </a:xfrm>
        </p:spPr>
        <p:txBody>
          <a:bodyPr/>
          <a:lstStyle/>
          <a:p>
            <a:pPr marL="0" indent="0">
              <a:buNone/>
            </a:pPr>
            <a:endParaRPr lang="en-US" dirty="0" smtClean="0"/>
          </a:p>
          <a:p>
            <a:pPr marL="0" indent="0">
              <a:buNone/>
            </a:pPr>
            <a:r>
              <a:rPr lang="en-US" sz="2800" dirty="0" smtClean="0"/>
              <a:t>Now </a:t>
            </a:r>
            <a:r>
              <a:rPr lang="en-US" sz="2800" dirty="0" err="1" smtClean="0"/>
              <a:t>i</a:t>
            </a:r>
            <a:r>
              <a:rPr lang="en-US" sz="2800" dirty="0" smtClean="0"/>
              <a:t> is increase… </a:t>
            </a:r>
            <a:r>
              <a:rPr lang="en-US" sz="2800" dirty="0" err="1" smtClean="0"/>
              <a:t>i</a:t>
            </a:r>
            <a:r>
              <a:rPr lang="en-US" sz="2800" dirty="0" smtClean="0"/>
              <a:t>++;</a:t>
            </a:r>
            <a:endParaRPr lang="en-US" sz="2800" dirty="0"/>
          </a:p>
          <a:p>
            <a:pPr marL="0" indent="0">
              <a:buNone/>
            </a:pPr>
            <a:endParaRPr lang="en-US" dirty="0" smtClean="0"/>
          </a:p>
          <a:p>
            <a:pPr marL="0" indent="0">
              <a:buNone/>
            </a:pPr>
            <a:endParaRPr lang="en-US" dirty="0" smtClean="0">
              <a:solidFill>
                <a:schemeClr val="tx1">
                  <a:lumMod val="95000"/>
                  <a:lumOff val="5000"/>
                </a:schemeClr>
              </a:solidFill>
            </a:endParaRPr>
          </a:p>
          <a:p>
            <a:pPr marL="0" indent="0">
              <a:buNone/>
            </a:pPr>
            <a:r>
              <a:rPr lang="en-US" sz="1100" dirty="0">
                <a:solidFill>
                  <a:schemeClr val="tx1"/>
                </a:solidFill>
              </a:rPr>
              <a:t> </a:t>
            </a:r>
            <a:r>
              <a:rPr lang="en-US" sz="1100" dirty="0" smtClean="0">
                <a:solidFill>
                  <a:schemeClr val="tx1"/>
                </a:solidFill>
              </a:rPr>
              <a:t>          </a:t>
            </a:r>
            <a:r>
              <a:rPr lang="en-US" sz="2800" b="1" dirty="0" smtClean="0">
                <a:solidFill>
                  <a:srgbClr val="002060"/>
                </a:solidFill>
              </a:rPr>
              <a:t>j                    </a:t>
            </a:r>
            <a:r>
              <a:rPr lang="en-US" sz="2800" b="1" dirty="0" err="1">
                <a:solidFill>
                  <a:srgbClr val="002060"/>
                </a:solidFill>
              </a:rPr>
              <a:t>i</a:t>
            </a:r>
            <a:endParaRPr lang="en-US" sz="2800" b="1" dirty="0">
              <a:solidFill>
                <a:schemeClr val="tx1"/>
              </a:solidFill>
            </a:endParaRPr>
          </a:p>
          <a:p>
            <a:pPr marL="0" indent="0">
              <a:buNone/>
            </a:pPr>
            <a:r>
              <a:rPr lang="en-US" sz="2800" b="1" dirty="0">
                <a:solidFill>
                  <a:schemeClr val="tx1"/>
                </a:solidFill>
              </a:rPr>
              <a:t>	a		  b        </a:t>
            </a:r>
            <a:r>
              <a:rPr lang="en-US" sz="2800" b="1" dirty="0" smtClean="0">
                <a:solidFill>
                  <a:schemeClr val="tx1"/>
                </a:solidFill>
              </a:rPr>
              <a:t>c       </a:t>
            </a:r>
            <a:r>
              <a:rPr lang="en-US" sz="2800" b="1" dirty="0">
                <a:solidFill>
                  <a:schemeClr val="tx1"/>
                </a:solidFill>
              </a:rPr>
              <a:t>a         b         </a:t>
            </a:r>
            <a:r>
              <a:rPr lang="en-US" sz="2800" b="1" dirty="0" smtClean="0">
                <a:solidFill>
                  <a:schemeClr val="tx1"/>
                </a:solidFill>
              </a:rPr>
              <a:t>y</a:t>
            </a:r>
          </a:p>
          <a:p>
            <a:pPr marL="0" indent="0">
              <a:buNone/>
            </a:pPr>
            <a:endParaRPr lang="en-US" sz="2800" b="1" dirty="0">
              <a:solidFill>
                <a:schemeClr val="tx1"/>
              </a:solidFill>
            </a:endParaRPr>
          </a:p>
          <a:p>
            <a:pPr marL="0" indent="0">
              <a:buNone/>
            </a:pPr>
            <a:endParaRPr lang="en-US" sz="2800" b="1" dirty="0" smtClean="0">
              <a:solidFill>
                <a:schemeClr val="tx1"/>
              </a:solidFill>
            </a:endParaRPr>
          </a:p>
          <a:p>
            <a:pPr marL="0" indent="0">
              <a:buNone/>
            </a:pPr>
            <a:r>
              <a:rPr lang="en-US" sz="2800" b="1" dirty="0" smtClean="0">
                <a:solidFill>
                  <a:schemeClr val="tx1"/>
                </a:solidFill>
              </a:rPr>
              <a:t>Here j!=</a:t>
            </a:r>
            <a:r>
              <a:rPr lang="en-US" sz="2800" b="1" dirty="0" err="1" smtClean="0">
                <a:solidFill>
                  <a:schemeClr val="tx1"/>
                </a:solidFill>
              </a:rPr>
              <a:t>i</a:t>
            </a:r>
            <a:r>
              <a:rPr lang="en-US" sz="2800" b="1" dirty="0" smtClean="0">
                <a:solidFill>
                  <a:schemeClr val="tx1"/>
                </a:solidFill>
              </a:rPr>
              <a:t> , So index will be 0.</a:t>
            </a:r>
          </a:p>
          <a:p>
            <a:pPr marL="0" indent="0">
              <a:buNone/>
            </a:pPr>
            <a:r>
              <a:rPr lang="en-US" sz="2800" b="1" dirty="0">
                <a:solidFill>
                  <a:schemeClr val="tx1"/>
                </a:solidFill>
              </a:rPr>
              <a:t> </a:t>
            </a:r>
            <a:endParaRPr lang="en-US" sz="2800" b="1"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0702600"/>
              </p:ext>
            </p:extLst>
          </p:nvPr>
        </p:nvGraphicFramePr>
        <p:xfrm>
          <a:off x="861312" y="3134981"/>
          <a:ext cx="6096000" cy="609600"/>
        </p:xfrm>
        <a:graphic>
          <a:graphicData uri="http://schemas.openxmlformats.org/drawingml/2006/table">
            <a:tbl>
              <a:tblPr firstRow="1" bandRow="1">
                <a:tableStyleId>{C4B1156A-380E-4F78-BDF5-A606A8083BF9}</a:tableStyleId>
              </a:tblPr>
              <a:tblGrid>
                <a:gridCol w="1016000"/>
                <a:gridCol w="1016000"/>
                <a:gridCol w="1016000"/>
                <a:gridCol w="1016000"/>
                <a:gridCol w="1016000"/>
                <a:gridCol w="1016000"/>
              </a:tblGrid>
              <a:tr h="609600">
                <a:tc>
                  <a:txBody>
                    <a:bodyPr/>
                    <a:lstStyle/>
                    <a:p>
                      <a:r>
                        <a:rPr lang="en-US" dirty="0" smtClean="0"/>
                        <a:t>   </a:t>
                      </a:r>
                      <a:r>
                        <a:rPr lang="en-US" sz="2800" dirty="0" smtClean="0"/>
                        <a:t>0</a:t>
                      </a:r>
                      <a:endParaRPr lang="en-US" dirty="0"/>
                    </a:p>
                  </a:txBody>
                  <a:tcPr/>
                </a:tc>
                <a:tc>
                  <a:txBody>
                    <a:bodyPr/>
                    <a:lstStyle/>
                    <a:p>
                      <a:r>
                        <a:rPr lang="en-US" dirty="0" smtClean="0"/>
                        <a:t>    </a:t>
                      </a:r>
                      <a:r>
                        <a:rPr lang="en-US" sz="2800" dirty="0" smtClean="0"/>
                        <a:t>0</a:t>
                      </a:r>
                      <a:endParaRPr lang="en-US" dirty="0"/>
                    </a:p>
                  </a:txBody>
                  <a:tcPr/>
                </a:tc>
                <a:tc>
                  <a:txBody>
                    <a:bodyPr/>
                    <a:lstStyle/>
                    <a:p>
                      <a:r>
                        <a:rPr lang="en-US" dirty="0" smtClean="0"/>
                        <a:t>     </a:t>
                      </a:r>
                      <a:r>
                        <a:rPr lang="en-US" sz="2800" dirty="0" smtClean="0"/>
                        <a:t>0</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Curved Down Arrow 6"/>
          <p:cNvSpPr/>
          <p:nvPr/>
        </p:nvSpPr>
        <p:spPr>
          <a:xfrm>
            <a:off x="1371600" y="1447800"/>
            <a:ext cx="2133600" cy="533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66990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609600"/>
            <a:ext cx="7391401" cy="5431763"/>
          </a:xfrm>
        </p:spPr>
        <p:txBody>
          <a:bodyPr>
            <a:normAutofit/>
          </a:bodyPr>
          <a:lstStyle/>
          <a:p>
            <a:pPr marL="0" indent="0">
              <a:buNone/>
            </a:pPr>
            <a:r>
              <a:rPr lang="en-US" sz="2800" dirty="0" smtClean="0"/>
              <a:t> </a:t>
            </a:r>
            <a:r>
              <a:rPr lang="en-US" sz="2800" dirty="0">
                <a:solidFill>
                  <a:schemeClr val="tx1"/>
                </a:solidFill>
              </a:rPr>
              <a:t> </a:t>
            </a:r>
            <a:r>
              <a:rPr lang="en-US" sz="2800" dirty="0"/>
              <a:t>Now </a:t>
            </a:r>
            <a:r>
              <a:rPr lang="en-US" sz="2800" dirty="0" err="1"/>
              <a:t>i</a:t>
            </a:r>
            <a:r>
              <a:rPr lang="en-US" sz="2800" dirty="0"/>
              <a:t> is </a:t>
            </a:r>
            <a:r>
              <a:rPr lang="en-US" sz="2800" dirty="0" smtClean="0"/>
              <a:t>increase…. </a:t>
            </a:r>
            <a:r>
              <a:rPr lang="en-US" sz="2800" dirty="0" err="1" smtClean="0"/>
              <a:t>i</a:t>
            </a:r>
            <a:r>
              <a:rPr lang="en-US" sz="2800" dirty="0" smtClean="0"/>
              <a:t>++;</a:t>
            </a:r>
            <a:endParaRPr lang="en-US" sz="2800" dirty="0"/>
          </a:p>
          <a:p>
            <a:pPr marL="0" indent="0">
              <a:buNone/>
            </a:pPr>
            <a:endParaRPr lang="en-US" sz="2800" dirty="0" smtClean="0">
              <a:solidFill>
                <a:schemeClr val="tx1"/>
              </a:solidFill>
            </a:endParaRPr>
          </a:p>
          <a:p>
            <a:pPr marL="0" indent="0">
              <a:buNone/>
            </a:pPr>
            <a:endParaRPr lang="en-US" sz="2800" b="1" dirty="0">
              <a:solidFill>
                <a:schemeClr val="tx1"/>
              </a:solidFill>
            </a:endParaRPr>
          </a:p>
          <a:p>
            <a:pPr marL="0" indent="0">
              <a:buNone/>
            </a:pPr>
            <a:r>
              <a:rPr lang="en-US" sz="2800" b="1" dirty="0">
                <a:solidFill>
                  <a:schemeClr val="tx1"/>
                </a:solidFill>
              </a:rPr>
              <a:t> </a:t>
            </a:r>
            <a:r>
              <a:rPr lang="en-US" sz="2800" b="1" dirty="0" smtClean="0">
                <a:solidFill>
                  <a:schemeClr val="tx1"/>
                </a:solidFill>
              </a:rPr>
              <a:t>    </a:t>
            </a:r>
            <a:r>
              <a:rPr lang="en-US" sz="2800" b="1" dirty="0" smtClean="0">
                <a:solidFill>
                  <a:srgbClr val="002060"/>
                </a:solidFill>
              </a:rPr>
              <a:t>j                           </a:t>
            </a:r>
            <a:r>
              <a:rPr lang="en-US" sz="2800" b="1" dirty="0" err="1" smtClean="0">
                <a:solidFill>
                  <a:srgbClr val="002060"/>
                </a:solidFill>
              </a:rPr>
              <a:t>i</a:t>
            </a:r>
            <a:endParaRPr lang="en-US" sz="2800" b="1" dirty="0">
              <a:solidFill>
                <a:schemeClr val="tx1"/>
              </a:solidFill>
            </a:endParaRPr>
          </a:p>
          <a:p>
            <a:pPr marL="0" indent="0">
              <a:buNone/>
            </a:pPr>
            <a:r>
              <a:rPr lang="en-US" sz="2800" b="1" dirty="0">
                <a:solidFill>
                  <a:schemeClr val="tx1"/>
                </a:solidFill>
              </a:rPr>
              <a:t>	a		</a:t>
            </a:r>
            <a:r>
              <a:rPr lang="en-US" sz="2800" b="1" dirty="0" smtClean="0">
                <a:solidFill>
                  <a:schemeClr val="tx1"/>
                </a:solidFill>
              </a:rPr>
              <a:t>  </a:t>
            </a:r>
            <a:r>
              <a:rPr lang="en-US" sz="2800" b="1" dirty="0">
                <a:solidFill>
                  <a:schemeClr val="tx1"/>
                </a:solidFill>
              </a:rPr>
              <a:t>b        c       a         b         </a:t>
            </a:r>
            <a:r>
              <a:rPr lang="en-US" sz="2800" b="1" dirty="0" smtClean="0">
                <a:solidFill>
                  <a:schemeClr val="tx1"/>
                </a:solidFill>
              </a:rPr>
              <a:t>y</a:t>
            </a:r>
          </a:p>
          <a:p>
            <a:pPr marL="0" indent="0">
              <a:buNone/>
            </a:pPr>
            <a:r>
              <a:rPr lang="en-US" sz="2800" b="1" dirty="0">
                <a:solidFill>
                  <a:schemeClr val="tx1"/>
                </a:solidFill>
              </a:rPr>
              <a:t> </a:t>
            </a:r>
            <a:r>
              <a:rPr lang="en-US" sz="2800" b="1" dirty="0" smtClean="0">
                <a:solidFill>
                  <a:schemeClr val="tx1"/>
                </a:solidFill>
              </a:rPr>
              <a:t> </a:t>
            </a:r>
          </a:p>
          <a:p>
            <a:pPr marL="0" indent="0">
              <a:buNone/>
            </a:pPr>
            <a:endParaRPr lang="en-US" sz="2800" b="1" dirty="0">
              <a:solidFill>
                <a:schemeClr val="tx1"/>
              </a:solidFill>
            </a:endParaRPr>
          </a:p>
          <a:p>
            <a:pPr marL="0" indent="0">
              <a:buNone/>
            </a:pPr>
            <a:r>
              <a:rPr lang="en-US" sz="2800" b="1" dirty="0" smtClean="0">
                <a:solidFill>
                  <a:schemeClr val="tx1"/>
                </a:solidFill>
              </a:rPr>
              <a:t>Now </a:t>
            </a:r>
            <a:r>
              <a:rPr lang="en-US" sz="2800" b="1" dirty="0">
                <a:solidFill>
                  <a:schemeClr val="tx1"/>
                </a:solidFill>
              </a:rPr>
              <a:t>j</a:t>
            </a:r>
            <a:r>
              <a:rPr lang="en-US" sz="2800" b="1" dirty="0" smtClean="0">
                <a:solidFill>
                  <a:schemeClr val="tx1"/>
                </a:solidFill>
              </a:rPr>
              <a:t>==</a:t>
            </a:r>
            <a:r>
              <a:rPr lang="en-US" sz="2800" b="1" dirty="0" err="1" smtClean="0">
                <a:solidFill>
                  <a:schemeClr val="tx1"/>
                </a:solidFill>
              </a:rPr>
              <a:t>i</a:t>
            </a:r>
            <a:r>
              <a:rPr lang="en-US" sz="2800" b="1" dirty="0" smtClean="0">
                <a:solidFill>
                  <a:schemeClr val="tx1"/>
                </a:solidFill>
              </a:rPr>
              <a:t> then index = j+1</a:t>
            </a:r>
          </a:p>
          <a:p>
            <a:pPr marL="0" indent="0">
              <a:buNone/>
            </a:pPr>
            <a:r>
              <a:rPr lang="en-US" sz="2800" b="1" dirty="0">
                <a:solidFill>
                  <a:schemeClr val="tx1"/>
                </a:solidFill>
              </a:rPr>
              <a:t>	</a:t>
            </a:r>
            <a:r>
              <a:rPr lang="en-US" sz="2800" b="1" dirty="0" smtClean="0">
                <a:solidFill>
                  <a:schemeClr val="tx1"/>
                </a:solidFill>
              </a:rPr>
              <a:t>					   = 0+1 = 1</a:t>
            </a:r>
            <a:endParaRPr lang="en-US" sz="2800"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28</a:t>
            </a:fld>
            <a:endParaRPr lang="en-US" dirty="0"/>
          </a:p>
        </p:txBody>
      </p:sp>
      <p:sp>
        <p:nvSpPr>
          <p:cNvPr id="6" name="Curved Down Arrow 5"/>
          <p:cNvSpPr/>
          <p:nvPr/>
        </p:nvSpPr>
        <p:spPr>
          <a:xfrm>
            <a:off x="1333498" y="1447800"/>
            <a:ext cx="2971800" cy="838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65840242"/>
              </p:ext>
            </p:extLst>
          </p:nvPr>
        </p:nvGraphicFramePr>
        <p:xfrm>
          <a:off x="838200" y="3429000"/>
          <a:ext cx="6324600" cy="609600"/>
        </p:xfrm>
        <a:graphic>
          <a:graphicData uri="http://schemas.openxmlformats.org/drawingml/2006/table">
            <a:tbl>
              <a:tblPr firstRow="1" bandRow="1">
                <a:tableStyleId>{C4B1156A-380E-4F78-BDF5-A606A8083BF9}</a:tableStyleId>
              </a:tblPr>
              <a:tblGrid>
                <a:gridCol w="1054100"/>
                <a:gridCol w="1054100"/>
                <a:gridCol w="1054100"/>
                <a:gridCol w="1054100"/>
                <a:gridCol w="1054100"/>
                <a:gridCol w="1054100"/>
              </a:tblGrid>
              <a:tr h="609600">
                <a:tc>
                  <a:txBody>
                    <a:bodyPr/>
                    <a:lstStyle/>
                    <a:p>
                      <a:r>
                        <a:rPr lang="en-US" sz="2800" dirty="0" smtClean="0"/>
                        <a:t>  0</a:t>
                      </a:r>
                      <a:endParaRPr lang="en-US" sz="2800" dirty="0"/>
                    </a:p>
                  </a:txBody>
                  <a:tcPr/>
                </a:tc>
                <a:tc>
                  <a:txBody>
                    <a:bodyPr/>
                    <a:lstStyle/>
                    <a:p>
                      <a:r>
                        <a:rPr lang="en-US" dirty="0" smtClean="0"/>
                        <a:t>    </a:t>
                      </a:r>
                      <a:r>
                        <a:rPr lang="en-US" sz="2800" dirty="0" smtClean="0"/>
                        <a:t>0</a:t>
                      </a:r>
                      <a:r>
                        <a:rPr lang="en-US" baseline="0" dirty="0" smtClean="0"/>
                        <a:t> </a:t>
                      </a:r>
                      <a:endParaRPr lang="en-US" dirty="0"/>
                    </a:p>
                  </a:txBody>
                  <a:tcPr/>
                </a:tc>
                <a:tc>
                  <a:txBody>
                    <a:bodyPr/>
                    <a:lstStyle/>
                    <a:p>
                      <a:r>
                        <a:rPr lang="en-US" dirty="0" smtClean="0"/>
                        <a:t>    </a:t>
                      </a:r>
                      <a:r>
                        <a:rPr lang="en-US" sz="2800" baseline="0" dirty="0" smtClean="0"/>
                        <a:t> 0</a:t>
                      </a:r>
                      <a:endParaRPr lang="en-US" sz="2800" dirty="0"/>
                    </a:p>
                  </a:txBody>
                  <a:tcPr/>
                </a:tc>
                <a:tc>
                  <a:txBody>
                    <a:bodyPr/>
                    <a:lstStyle/>
                    <a:p>
                      <a:r>
                        <a:rPr lang="en-US" dirty="0" smtClean="0"/>
                        <a:t>   </a:t>
                      </a:r>
                      <a:r>
                        <a:rPr lang="en-US" sz="2800" dirty="0" smtClean="0"/>
                        <a:t>1</a:t>
                      </a:r>
                      <a:endParaRPr lang="en-US" sz="2800"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48182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762000"/>
            <a:ext cx="7391401" cy="5279363"/>
          </a:xfrm>
        </p:spPr>
        <p:txBody>
          <a:bodyPr/>
          <a:lstStyle/>
          <a:p>
            <a:pPr marL="0" indent="0">
              <a:buNone/>
            </a:pPr>
            <a:endParaRPr lang="en-US" dirty="0" smtClean="0"/>
          </a:p>
          <a:p>
            <a:pPr marL="0" indent="0">
              <a:buNone/>
            </a:pPr>
            <a:r>
              <a:rPr lang="en-US" sz="2800" dirty="0" smtClean="0"/>
              <a:t>Now both </a:t>
            </a:r>
            <a:r>
              <a:rPr lang="en-US" sz="2800" dirty="0" err="1" smtClean="0"/>
              <a:t>i</a:t>
            </a:r>
            <a:r>
              <a:rPr lang="en-US" sz="2800" dirty="0" smtClean="0"/>
              <a:t> and j will be increase. </a:t>
            </a:r>
            <a:r>
              <a:rPr lang="en-US" sz="2800" dirty="0" err="1" smtClean="0"/>
              <a:t>i</a:t>
            </a:r>
            <a:r>
              <a:rPr lang="en-US" sz="2800" dirty="0" smtClean="0"/>
              <a:t>++,j++;</a:t>
            </a:r>
            <a:endParaRPr lang="en-US" sz="2800" dirty="0"/>
          </a:p>
          <a:p>
            <a:pPr marL="0" indent="0">
              <a:buNone/>
            </a:pPr>
            <a:endParaRPr lang="en-US" dirty="0" smtClean="0"/>
          </a:p>
          <a:p>
            <a:pPr marL="0" indent="0">
              <a:buNone/>
            </a:pPr>
            <a:r>
              <a:rPr lang="en-US" dirty="0"/>
              <a:t>	</a:t>
            </a:r>
            <a:r>
              <a:rPr lang="en-US" dirty="0" smtClean="0"/>
              <a:t>                 </a:t>
            </a:r>
            <a:r>
              <a:rPr lang="en-US" sz="2800" b="1" dirty="0" smtClean="0">
                <a:solidFill>
                  <a:srgbClr val="002060"/>
                </a:solidFill>
              </a:rPr>
              <a:t>j                            </a:t>
            </a:r>
            <a:r>
              <a:rPr lang="en-US" sz="2800" b="1" dirty="0" err="1">
                <a:solidFill>
                  <a:srgbClr val="002060"/>
                </a:solidFill>
              </a:rPr>
              <a:t>i</a:t>
            </a:r>
            <a:endParaRPr lang="en-US" sz="2800" b="1" dirty="0">
              <a:solidFill>
                <a:schemeClr val="tx1"/>
              </a:solidFill>
            </a:endParaRPr>
          </a:p>
          <a:p>
            <a:pPr marL="0" indent="0">
              <a:buNone/>
            </a:pPr>
            <a:r>
              <a:rPr lang="en-US" sz="2800" b="1" dirty="0">
                <a:solidFill>
                  <a:schemeClr val="tx1"/>
                </a:solidFill>
              </a:rPr>
              <a:t>	</a:t>
            </a:r>
            <a:r>
              <a:rPr lang="en-US" sz="2800" b="1" dirty="0" smtClean="0">
                <a:solidFill>
                  <a:schemeClr val="tx1"/>
                </a:solidFill>
              </a:rPr>
              <a:t> a</a:t>
            </a:r>
            <a:r>
              <a:rPr lang="en-US" sz="2800" b="1" dirty="0">
                <a:solidFill>
                  <a:schemeClr val="tx1"/>
                </a:solidFill>
              </a:rPr>
              <a:t>		  b        c       a         b         </a:t>
            </a:r>
            <a:r>
              <a:rPr lang="en-US" sz="2800" b="1" dirty="0" smtClean="0">
                <a:solidFill>
                  <a:schemeClr val="tx1"/>
                </a:solidFill>
              </a:rPr>
              <a:t>y</a:t>
            </a:r>
          </a:p>
          <a:p>
            <a:pPr marL="0" indent="0">
              <a:buNone/>
            </a:pPr>
            <a:r>
              <a:rPr lang="en-US" sz="2800" b="1" dirty="0">
                <a:solidFill>
                  <a:schemeClr val="tx1"/>
                </a:solidFill>
              </a:rPr>
              <a:t>	</a:t>
            </a:r>
          </a:p>
          <a:p>
            <a:pPr marL="0" indent="0">
              <a:buNone/>
            </a:pPr>
            <a:endParaRPr lang="en-US" dirty="0" smtClean="0"/>
          </a:p>
          <a:p>
            <a:pPr marL="0" indent="0">
              <a:buNone/>
            </a:pPr>
            <a:endParaRPr lang="en-US" dirty="0"/>
          </a:p>
          <a:p>
            <a:pPr marL="0" indent="0">
              <a:buNone/>
            </a:pPr>
            <a:r>
              <a:rPr lang="en-US" sz="2800" b="1" dirty="0">
                <a:solidFill>
                  <a:schemeClr val="tx1"/>
                </a:solidFill>
              </a:rPr>
              <a:t>Now j==</a:t>
            </a:r>
            <a:r>
              <a:rPr lang="en-US" sz="2800" b="1" dirty="0" err="1">
                <a:solidFill>
                  <a:schemeClr val="tx1"/>
                </a:solidFill>
              </a:rPr>
              <a:t>i</a:t>
            </a:r>
            <a:r>
              <a:rPr lang="en-US" sz="2800" b="1" dirty="0">
                <a:solidFill>
                  <a:schemeClr val="tx1"/>
                </a:solidFill>
              </a:rPr>
              <a:t> then index = j+1</a:t>
            </a:r>
          </a:p>
          <a:p>
            <a:pPr marL="0" indent="0">
              <a:buNone/>
            </a:pPr>
            <a:r>
              <a:rPr lang="en-US" sz="2800" b="1" dirty="0">
                <a:solidFill>
                  <a:schemeClr val="tx1"/>
                </a:solidFill>
              </a:rPr>
              <a:t>						  </a:t>
            </a:r>
            <a:r>
              <a:rPr lang="en-US" sz="2800" b="1" dirty="0" smtClean="0">
                <a:solidFill>
                  <a:schemeClr val="tx1"/>
                </a:solidFill>
              </a:rPr>
              <a:t>     </a:t>
            </a:r>
            <a:r>
              <a:rPr lang="en-US" sz="2800" b="1" dirty="0">
                <a:solidFill>
                  <a:schemeClr val="tx1"/>
                </a:solidFill>
              </a:rPr>
              <a:t>= </a:t>
            </a:r>
            <a:r>
              <a:rPr lang="en-US" sz="2800" b="1" dirty="0" smtClean="0">
                <a:solidFill>
                  <a:schemeClr val="tx1"/>
                </a:solidFill>
              </a:rPr>
              <a:t>1+1 </a:t>
            </a:r>
            <a:r>
              <a:rPr lang="en-US" sz="2800" b="1" dirty="0">
                <a:solidFill>
                  <a:schemeClr val="tx1"/>
                </a:solidFill>
              </a:rPr>
              <a:t>= </a:t>
            </a:r>
            <a:r>
              <a:rPr lang="en-US" sz="2800" b="1" dirty="0" smtClean="0">
                <a:solidFill>
                  <a:schemeClr val="tx1"/>
                </a:solidFill>
              </a:rPr>
              <a:t>2</a:t>
            </a:r>
            <a:endParaRPr lang="en-US" sz="2800" dirty="0"/>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29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75004491"/>
              </p:ext>
            </p:extLst>
          </p:nvPr>
        </p:nvGraphicFramePr>
        <p:xfrm>
          <a:off x="914400" y="3352800"/>
          <a:ext cx="6248400" cy="685800"/>
        </p:xfrm>
        <a:graphic>
          <a:graphicData uri="http://schemas.openxmlformats.org/drawingml/2006/table">
            <a:tbl>
              <a:tblPr firstRow="1" bandRow="1">
                <a:tableStyleId>{C4B1156A-380E-4F78-BDF5-A606A8083BF9}</a:tableStyleId>
              </a:tblPr>
              <a:tblGrid>
                <a:gridCol w="1041400"/>
                <a:gridCol w="1041400"/>
                <a:gridCol w="1041400"/>
                <a:gridCol w="1041400"/>
                <a:gridCol w="1041400"/>
                <a:gridCol w="1041400"/>
              </a:tblGrid>
              <a:tr h="685800">
                <a:tc>
                  <a:txBody>
                    <a:bodyPr/>
                    <a:lstStyle/>
                    <a:p>
                      <a:r>
                        <a:rPr lang="en-US" dirty="0" smtClean="0"/>
                        <a:t>    0</a:t>
                      </a:r>
                      <a:endParaRPr lang="en-US" dirty="0"/>
                    </a:p>
                  </a:txBody>
                  <a:tcPr/>
                </a:tc>
                <a:tc>
                  <a:txBody>
                    <a:bodyPr/>
                    <a:lstStyle/>
                    <a:p>
                      <a:r>
                        <a:rPr lang="en-US" dirty="0" smtClean="0"/>
                        <a:t>    0</a:t>
                      </a:r>
                      <a:endParaRPr lang="en-US" dirty="0"/>
                    </a:p>
                  </a:txBody>
                  <a:tcPr/>
                </a:tc>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endParaRPr lang="en-US" dirty="0"/>
                    </a:p>
                  </a:txBody>
                  <a:tcPr/>
                </a:tc>
              </a:tr>
            </a:tbl>
          </a:graphicData>
        </a:graphic>
      </p:graphicFrame>
      <p:sp>
        <p:nvSpPr>
          <p:cNvPr id="7" name="Curved Down Arrow 6"/>
          <p:cNvSpPr/>
          <p:nvPr/>
        </p:nvSpPr>
        <p:spPr>
          <a:xfrm>
            <a:off x="2514600" y="1752600"/>
            <a:ext cx="2890658" cy="533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3743724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What is String?</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2309035"/>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47563D9-F9B1-423D-B8F0-F670C8217C9F}"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3</a:t>
            </a:fld>
            <a:endParaRPr lang="en-US" dirty="0"/>
          </a:p>
        </p:txBody>
      </p:sp>
      <p:pic>
        <p:nvPicPr>
          <p:cNvPr id="2050" name="Picture 2" descr="C:\Users\My HP\Desktop\Faisal Presentation\fig4-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572000"/>
            <a:ext cx="4445000" cy="1816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41021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80">
                                          <p:stCondLst>
                                            <p:cond delay="0"/>
                                          </p:stCondLst>
                                        </p:cTn>
                                        <p:tgtEl>
                                          <p:spTgt spid="2050"/>
                                        </p:tgtEl>
                                      </p:cBhvr>
                                    </p:animEffect>
                                    <p:anim calcmode="lin" valueType="num">
                                      <p:cBhvr>
                                        <p:cTn id="26"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31" dur="26">
                                          <p:stCondLst>
                                            <p:cond delay="650"/>
                                          </p:stCondLst>
                                        </p:cTn>
                                        <p:tgtEl>
                                          <p:spTgt spid="2050"/>
                                        </p:tgtEl>
                                      </p:cBhvr>
                                      <p:to x="100000" y="60000"/>
                                    </p:animScale>
                                    <p:animScale>
                                      <p:cBhvr>
                                        <p:cTn id="32" dur="166" decel="50000">
                                          <p:stCondLst>
                                            <p:cond delay="676"/>
                                          </p:stCondLst>
                                        </p:cTn>
                                        <p:tgtEl>
                                          <p:spTgt spid="2050"/>
                                        </p:tgtEl>
                                      </p:cBhvr>
                                      <p:to x="100000" y="100000"/>
                                    </p:animScale>
                                    <p:animScale>
                                      <p:cBhvr>
                                        <p:cTn id="33" dur="26">
                                          <p:stCondLst>
                                            <p:cond delay="1312"/>
                                          </p:stCondLst>
                                        </p:cTn>
                                        <p:tgtEl>
                                          <p:spTgt spid="2050"/>
                                        </p:tgtEl>
                                      </p:cBhvr>
                                      <p:to x="100000" y="80000"/>
                                    </p:animScale>
                                    <p:animScale>
                                      <p:cBhvr>
                                        <p:cTn id="34" dur="166" decel="50000">
                                          <p:stCondLst>
                                            <p:cond delay="1338"/>
                                          </p:stCondLst>
                                        </p:cTn>
                                        <p:tgtEl>
                                          <p:spTgt spid="2050"/>
                                        </p:tgtEl>
                                      </p:cBhvr>
                                      <p:to x="100000" y="100000"/>
                                    </p:animScale>
                                    <p:animScale>
                                      <p:cBhvr>
                                        <p:cTn id="35" dur="26">
                                          <p:stCondLst>
                                            <p:cond delay="1642"/>
                                          </p:stCondLst>
                                        </p:cTn>
                                        <p:tgtEl>
                                          <p:spTgt spid="2050"/>
                                        </p:tgtEl>
                                      </p:cBhvr>
                                      <p:to x="100000" y="90000"/>
                                    </p:animScale>
                                    <p:animScale>
                                      <p:cBhvr>
                                        <p:cTn id="36" dur="166" decel="50000">
                                          <p:stCondLst>
                                            <p:cond delay="1668"/>
                                          </p:stCondLst>
                                        </p:cTn>
                                        <p:tgtEl>
                                          <p:spTgt spid="2050"/>
                                        </p:tgtEl>
                                      </p:cBhvr>
                                      <p:to x="100000" y="100000"/>
                                    </p:animScale>
                                    <p:animScale>
                                      <p:cBhvr>
                                        <p:cTn id="37" dur="26">
                                          <p:stCondLst>
                                            <p:cond delay="1808"/>
                                          </p:stCondLst>
                                        </p:cTn>
                                        <p:tgtEl>
                                          <p:spTgt spid="2050"/>
                                        </p:tgtEl>
                                      </p:cBhvr>
                                      <p:to x="100000" y="95000"/>
                                    </p:animScale>
                                    <p:animScale>
                                      <p:cBhvr>
                                        <p:cTn id="38"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19538" y="858423"/>
            <a:ext cx="7543801" cy="5548065"/>
          </a:xfrm>
        </p:spPr>
        <p:txBody>
          <a:bodyPr>
            <a:normAutofit fontScale="92500" lnSpcReduction="10000"/>
          </a:bodyPr>
          <a:lstStyle/>
          <a:p>
            <a:pPr marL="0" indent="0">
              <a:buNone/>
            </a:pPr>
            <a:r>
              <a:rPr lang="en-US" sz="2800" dirty="0" smtClean="0"/>
              <a:t>Now </a:t>
            </a:r>
            <a:r>
              <a:rPr lang="en-US" sz="2800" dirty="0"/>
              <a:t>both </a:t>
            </a:r>
            <a:r>
              <a:rPr lang="en-US" sz="2800" dirty="0" err="1"/>
              <a:t>i</a:t>
            </a:r>
            <a:r>
              <a:rPr lang="en-US" sz="2800" dirty="0"/>
              <a:t> and j will be increase. </a:t>
            </a:r>
            <a:r>
              <a:rPr lang="en-US" sz="2800" dirty="0" err="1"/>
              <a:t>i</a:t>
            </a:r>
            <a:r>
              <a:rPr lang="en-US" sz="2800" dirty="0"/>
              <a:t>++,j</a:t>
            </a:r>
            <a:r>
              <a:rPr lang="en-US" sz="2800" dirty="0" smtClean="0"/>
              <a:t>++;</a:t>
            </a:r>
          </a:p>
          <a:p>
            <a:pPr marL="0" indent="0">
              <a:buNone/>
            </a:pPr>
            <a:r>
              <a:rPr lang="en-US" sz="2800" dirty="0"/>
              <a:t> </a:t>
            </a:r>
            <a:endParaRPr lang="en-US" sz="2800" dirty="0" smtClean="0"/>
          </a:p>
          <a:p>
            <a:pPr marL="0" indent="0">
              <a:buNone/>
            </a:pPr>
            <a:r>
              <a:rPr lang="en-US" sz="2800" b="1" dirty="0">
                <a:solidFill>
                  <a:srgbClr val="002060"/>
                </a:solidFill>
              </a:rPr>
              <a:t>	</a:t>
            </a:r>
            <a:r>
              <a:rPr lang="en-US" sz="2800" b="1" dirty="0" smtClean="0">
                <a:solidFill>
                  <a:srgbClr val="002060"/>
                </a:solidFill>
              </a:rPr>
              <a:t>				    j                             </a:t>
            </a:r>
            <a:r>
              <a:rPr lang="en-US" sz="2800" b="1" dirty="0" err="1">
                <a:solidFill>
                  <a:srgbClr val="002060"/>
                </a:solidFill>
              </a:rPr>
              <a:t>i</a:t>
            </a:r>
            <a:endParaRPr lang="en-US" sz="2800" b="1" dirty="0">
              <a:solidFill>
                <a:schemeClr val="tx1"/>
              </a:solidFill>
            </a:endParaRPr>
          </a:p>
          <a:p>
            <a:pPr marL="0" indent="0">
              <a:buNone/>
            </a:pPr>
            <a:r>
              <a:rPr lang="en-US" sz="2800" b="1" dirty="0">
                <a:solidFill>
                  <a:schemeClr val="tx1"/>
                </a:solidFill>
              </a:rPr>
              <a:t>	 a		  b       </a:t>
            </a:r>
            <a:r>
              <a:rPr lang="en-US" sz="2800" b="1" dirty="0" smtClean="0">
                <a:solidFill>
                  <a:schemeClr val="tx1"/>
                </a:solidFill>
              </a:rPr>
              <a:t>  c         a         </a:t>
            </a:r>
            <a:r>
              <a:rPr lang="en-US" sz="2800" b="1" dirty="0">
                <a:solidFill>
                  <a:schemeClr val="tx1"/>
                </a:solidFill>
              </a:rPr>
              <a:t>b       </a:t>
            </a:r>
            <a:r>
              <a:rPr lang="en-US" sz="2800" b="1" dirty="0" smtClean="0">
                <a:solidFill>
                  <a:schemeClr val="tx1"/>
                </a:solidFill>
              </a:rPr>
              <a:t>y</a:t>
            </a:r>
          </a:p>
          <a:p>
            <a:pPr marL="0" indent="0">
              <a:buNone/>
            </a:pPr>
            <a:endParaRPr lang="en-US" sz="2800" b="1" dirty="0">
              <a:solidFill>
                <a:schemeClr val="tx1"/>
              </a:solidFill>
            </a:endParaRPr>
          </a:p>
          <a:p>
            <a:pPr marL="0" indent="0">
              <a:buNone/>
            </a:pPr>
            <a:endParaRPr lang="en-US" sz="2800" b="1" dirty="0" smtClean="0">
              <a:solidFill>
                <a:schemeClr val="tx1"/>
              </a:solidFill>
            </a:endParaRPr>
          </a:p>
          <a:p>
            <a:pPr marL="0" indent="0">
              <a:buNone/>
            </a:pPr>
            <a:endParaRPr lang="en-US" sz="2800" b="1" dirty="0">
              <a:solidFill>
                <a:schemeClr val="tx1"/>
              </a:solidFill>
            </a:endParaRPr>
          </a:p>
          <a:p>
            <a:pPr marL="0" indent="0">
              <a:buNone/>
            </a:pPr>
            <a:r>
              <a:rPr lang="en-US" sz="2800" b="1" dirty="0" smtClean="0">
                <a:solidFill>
                  <a:schemeClr val="tx1"/>
                </a:solidFill>
              </a:rPr>
              <a:t>Now j!=</a:t>
            </a:r>
            <a:r>
              <a:rPr lang="en-US" sz="2800" b="1" dirty="0" err="1" smtClean="0">
                <a:solidFill>
                  <a:schemeClr val="tx1"/>
                </a:solidFill>
              </a:rPr>
              <a:t>i</a:t>
            </a:r>
            <a:r>
              <a:rPr lang="en-US" sz="2800" b="1" dirty="0" smtClean="0">
                <a:solidFill>
                  <a:schemeClr val="tx1"/>
                </a:solidFill>
              </a:rPr>
              <a:t>, So look previous index value.</a:t>
            </a:r>
          </a:p>
          <a:p>
            <a:pPr marL="0" indent="0">
              <a:buNone/>
            </a:pPr>
            <a:r>
              <a:rPr lang="en-US" sz="2800" b="1" dirty="0" smtClean="0">
                <a:solidFill>
                  <a:schemeClr val="tx1"/>
                </a:solidFill>
              </a:rPr>
              <a:t>And Check the index number while represent the value.</a:t>
            </a:r>
          </a:p>
          <a:p>
            <a:pPr marL="0" indent="0">
              <a:buNone/>
            </a:pPr>
            <a:r>
              <a:rPr lang="en-US" sz="2800" b="1" dirty="0">
                <a:solidFill>
                  <a:schemeClr val="tx1"/>
                </a:solidFill>
              </a:rPr>
              <a:t>	</a:t>
            </a:r>
            <a:endParaRPr lang="en-US" sz="2800"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47370332"/>
              </p:ext>
            </p:extLst>
          </p:nvPr>
        </p:nvGraphicFramePr>
        <p:xfrm>
          <a:off x="914400" y="2895600"/>
          <a:ext cx="6172200" cy="609600"/>
        </p:xfrm>
        <a:graphic>
          <a:graphicData uri="http://schemas.openxmlformats.org/drawingml/2006/table">
            <a:tbl>
              <a:tblPr firstRow="1" bandRow="1">
                <a:tableStyleId>{C4B1156A-380E-4F78-BDF5-A606A8083BF9}</a:tableStyleId>
              </a:tblPr>
              <a:tblGrid>
                <a:gridCol w="1028700"/>
                <a:gridCol w="1028700"/>
                <a:gridCol w="1028700"/>
                <a:gridCol w="1028700"/>
                <a:gridCol w="1028700"/>
                <a:gridCol w="1028700"/>
              </a:tblGrid>
              <a:tr h="609600">
                <a:tc>
                  <a:txBody>
                    <a:bodyPr/>
                    <a:lstStyle/>
                    <a:p>
                      <a:r>
                        <a:rPr lang="en-US" dirty="0" smtClean="0"/>
                        <a:t>   </a:t>
                      </a:r>
                      <a:r>
                        <a:rPr lang="en-US" sz="2800" dirty="0" smtClean="0"/>
                        <a:t>0</a:t>
                      </a:r>
                      <a:endParaRPr lang="en-US" sz="2800" dirty="0"/>
                    </a:p>
                  </a:txBody>
                  <a:tcPr/>
                </a:tc>
                <a:tc>
                  <a:txBody>
                    <a:bodyPr/>
                    <a:lstStyle/>
                    <a:p>
                      <a:r>
                        <a:rPr lang="en-US" dirty="0" smtClean="0"/>
                        <a:t>   </a:t>
                      </a:r>
                      <a:r>
                        <a:rPr lang="en-US" sz="2800" dirty="0" smtClean="0"/>
                        <a:t>0</a:t>
                      </a:r>
                      <a:endParaRPr lang="en-US" sz="2800" dirty="0"/>
                    </a:p>
                  </a:txBody>
                  <a:tcPr/>
                </a:tc>
                <a:tc>
                  <a:txBody>
                    <a:bodyPr/>
                    <a:lstStyle/>
                    <a:p>
                      <a:r>
                        <a:rPr lang="en-US" dirty="0" smtClean="0"/>
                        <a:t>    </a:t>
                      </a:r>
                      <a:r>
                        <a:rPr lang="en-US" sz="2800" dirty="0" smtClean="0"/>
                        <a:t>0</a:t>
                      </a:r>
                      <a:endParaRPr lang="en-US" sz="2800" dirty="0"/>
                    </a:p>
                  </a:txBody>
                  <a:tcPr/>
                </a:tc>
                <a:tc>
                  <a:txBody>
                    <a:bodyPr/>
                    <a:lstStyle/>
                    <a:p>
                      <a:r>
                        <a:rPr lang="en-US" dirty="0" smtClean="0"/>
                        <a:t>   </a:t>
                      </a:r>
                      <a:r>
                        <a:rPr lang="en-US" sz="2800" baseline="0" dirty="0" smtClean="0"/>
                        <a:t> 1</a:t>
                      </a:r>
                      <a:endParaRPr lang="en-US" sz="2800" dirty="0"/>
                    </a:p>
                  </a:txBody>
                  <a:tcPr/>
                </a:tc>
                <a:tc>
                  <a:txBody>
                    <a:bodyPr/>
                    <a:lstStyle/>
                    <a:p>
                      <a:r>
                        <a:rPr lang="en-US" dirty="0" smtClean="0"/>
                        <a:t>   </a:t>
                      </a:r>
                      <a:r>
                        <a:rPr lang="en-US" sz="2800" dirty="0" smtClean="0"/>
                        <a:t> 2</a:t>
                      </a:r>
                      <a:endParaRPr lang="en-US" sz="2800" dirty="0"/>
                    </a:p>
                  </a:txBody>
                  <a:tcPr/>
                </a:tc>
                <a:tc>
                  <a:txBody>
                    <a:bodyPr/>
                    <a:lstStyle/>
                    <a:p>
                      <a:endParaRPr lang="en-US" dirty="0"/>
                    </a:p>
                  </a:txBody>
                  <a:tcPr/>
                </a:tc>
              </a:tr>
            </a:tbl>
          </a:graphicData>
        </a:graphic>
      </p:graphicFrame>
      <p:sp>
        <p:nvSpPr>
          <p:cNvPr id="8" name="Curved Down Arrow 7"/>
          <p:cNvSpPr/>
          <p:nvPr/>
        </p:nvSpPr>
        <p:spPr>
          <a:xfrm>
            <a:off x="3657600" y="1524000"/>
            <a:ext cx="2787076"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4241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3048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914400"/>
            <a:ext cx="7467601" cy="5126963"/>
          </a:xfrm>
        </p:spPr>
        <p:txBody>
          <a:bodyPr/>
          <a:lstStyle/>
          <a:p>
            <a:pPr marL="0" indent="0">
              <a:buNone/>
            </a:pPr>
            <a:endParaRPr lang="en-US" dirty="0"/>
          </a:p>
          <a:p>
            <a:pPr marL="0" indent="0">
              <a:buNone/>
            </a:pPr>
            <a:r>
              <a:rPr lang="en-US" dirty="0" smtClean="0"/>
              <a:t>					 </a:t>
            </a:r>
            <a:r>
              <a:rPr lang="en-US" sz="3200" b="1" dirty="0" smtClean="0">
                <a:solidFill>
                  <a:srgbClr val="7030A0"/>
                </a:solidFill>
              </a:rPr>
              <a:t> j</a:t>
            </a:r>
            <a:r>
              <a:rPr lang="en-US" dirty="0" smtClean="0"/>
              <a:t>							        </a:t>
            </a:r>
            <a:r>
              <a:rPr lang="en-US" sz="3200" dirty="0" smtClean="0">
                <a:solidFill>
                  <a:srgbClr val="7030A0"/>
                </a:solidFill>
              </a:rPr>
              <a:t> </a:t>
            </a:r>
            <a:r>
              <a:rPr lang="en-US" sz="3200" dirty="0" err="1" smtClean="0">
                <a:solidFill>
                  <a:srgbClr val="7030A0"/>
                </a:solidFill>
              </a:rPr>
              <a:t>i</a:t>
            </a:r>
            <a:endParaRPr lang="en-US" sz="3200" dirty="0" smtClean="0">
              <a:solidFill>
                <a:srgbClr val="7030A0"/>
              </a:solidFill>
            </a:endParaRPr>
          </a:p>
          <a:p>
            <a:pPr marL="0" indent="0">
              <a:buNone/>
            </a:pPr>
            <a:r>
              <a:rPr lang="en-US" sz="3200" b="1" dirty="0" smtClean="0">
                <a:solidFill>
                  <a:schemeClr val="tx1"/>
                </a:solidFill>
              </a:rPr>
              <a:t> a</a:t>
            </a:r>
            <a:r>
              <a:rPr lang="en-US" sz="3200" b="1" dirty="0">
                <a:solidFill>
                  <a:schemeClr val="tx1"/>
                </a:solidFill>
              </a:rPr>
              <a:t>		  </a:t>
            </a:r>
            <a:r>
              <a:rPr lang="en-US" sz="3200" b="1" dirty="0" smtClean="0">
                <a:solidFill>
                  <a:schemeClr val="tx1"/>
                </a:solidFill>
              </a:rPr>
              <a:t>  b       </a:t>
            </a:r>
            <a:r>
              <a:rPr lang="en-US" sz="3200" b="1" dirty="0">
                <a:solidFill>
                  <a:schemeClr val="tx1"/>
                </a:solidFill>
              </a:rPr>
              <a:t>c        a        b         </a:t>
            </a:r>
            <a:r>
              <a:rPr lang="en-US" sz="3200" b="1" dirty="0" smtClean="0">
                <a:solidFill>
                  <a:schemeClr val="tx1"/>
                </a:solidFill>
              </a:rPr>
              <a:t>y</a:t>
            </a:r>
          </a:p>
          <a:p>
            <a:pPr marL="0" indent="0">
              <a:buNone/>
            </a:pPr>
            <a:endParaRPr lang="en-US" sz="3200" b="1" dirty="0">
              <a:solidFill>
                <a:schemeClr val="tx1"/>
              </a:solidFill>
            </a:endParaRPr>
          </a:p>
          <a:p>
            <a:pPr marL="0" indent="0">
              <a:buNone/>
            </a:pPr>
            <a:endParaRPr lang="en-US" sz="3200" b="1" dirty="0" smtClean="0">
              <a:solidFill>
                <a:schemeClr val="tx1"/>
              </a:solidFill>
            </a:endParaRPr>
          </a:p>
          <a:p>
            <a:pPr marL="0" indent="0">
              <a:buNone/>
            </a:pPr>
            <a:endParaRPr lang="en-US" sz="3200" b="1" dirty="0">
              <a:solidFill>
                <a:schemeClr val="tx1"/>
              </a:solidFill>
            </a:endParaRPr>
          </a:p>
          <a:p>
            <a:pPr marL="0" indent="0">
              <a:buNone/>
            </a:pPr>
            <a:r>
              <a:rPr lang="en-US" sz="3200" b="1" dirty="0" smtClean="0">
                <a:solidFill>
                  <a:schemeClr val="tx1"/>
                </a:solidFill>
              </a:rPr>
              <a:t>Now start checking from ‘</a:t>
            </a:r>
            <a:r>
              <a:rPr lang="en-US" sz="3200" b="1" dirty="0" smtClean="0">
                <a:solidFill>
                  <a:srgbClr val="FF0000"/>
                </a:solidFill>
              </a:rPr>
              <a:t>a</a:t>
            </a:r>
            <a:r>
              <a:rPr lang="en-US" sz="3200" b="1" dirty="0" smtClean="0">
                <a:solidFill>
                  <a:schemeClr val="tx1"/>
                </a:solidFill>
              </a:rPr>
              <a:t>’.</a:t>
            </a:r>
            <a:endParaRPr lang="en-US" sz="3200" b="1" dirty="0">
              <a:solidFill>
                <a:schemeClr val="tx1"/>
              </a:solidFill>
            </a:endParaRPr>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08479063"/>
              </p:ext>
            </p:extLst>
          </p:nvPr>
        </p:nvGraphicFramePr>
        <p:xfrm>
          <a:off x="457200" y="2514600"/>
          <a:ext cx="7010400" cy="609600"/>
        </p:xfrm>
        <a:graphic>
          <a:graphicData uri="http://schemas.openxmlformats.org/drawingml/2006/table">
            <a:tbl>
              <a:tblPr firstRow="1" bandRow="1">
                <a:tableStyleId>{C4B1156A-380E-4F78-BDF5-A606A8083BF9}</a:tableStyleId>
              </a:tblPr>
              <a:tblGrid>
                <a:gridCol w="1168400"/>
                <a:gridCol w="1168400"/>
                <a:gridCol w="1168400"/>
                <a:gridCol w="1168400"/>
                <a:gridCol w="1168400"/>
                <a:gridCol w="1168400"/>
              </a:tblGrid>
              <a:tr h="609600">
                <a:tc>
                  <a:txBody>
                    <a:bodyPr/>
                    <a:lstStyle/>
                    <a:p>
                      <a:r>
                        <a:rPr lang="en-US" dirty="0" smtClean="0"/>
                        <a:t>   </a:t>
                      </a:r>
                      <a:r>
                        <a:rPr lang="en-US" sz="2800" dirty="0" smtClean="0"/>
                        <a:t> 0</a:t>
                      </a:r>
                      <a:endParaRPr lang="en-US" sz="2800" dirty="0"/>
                    </a:p>
                  </a:txBody>
                  <a:tcPr/>
                </a:tc>
                <a:tc>
                  <a:txBody>
                    <a:bodyPr/>
                    <a:lstStyle/>
                    <a:p>
                      <a:r>
                        <a:rPr lang="en-US" dirty="0" smtClean="0"/>
                        <a:t>      </a:t>
                      </a:r>
                      <a:r>
                        <a:rPr lang="en-US" sz="2800" dirty="0" smtClean="0"/>
                        <a:t>0</a:t>
                      </a:r>
                      <a:endParaRPr lang="en-US" sz="2800" dirty="0"/>
                    </a:p>
                  </a:txBody>
                  <a:tcPr/>
                </a:tc>
                <a:tc>
                  <a:txBody>
                    <a:bodyPr/>
                    <a:lstStyle/>
                    <a:p>
                      <a:r>
                        <a:rPr lang="en-US" dirty="0" smtClean="0"/>
                        <a:t>     </a:t>
                      </a:r>
                      <a:r>
                        <a:rPr lang="en-US" sz="2800" dirty="0" smtClean="0"/>
                        <a:t>0</a:t>
                      </a:r>
                      <a:endParaRPr lang="en-US" sz="2800" dirty="0"/>
                    </a:p>
                  </a:txBody>
                  <a:tcPr/>
                </a:tc>
                <a:tc>
                  <a:txBody>
                    <a:bodyPr/>
                    <a:lstStyle/>
                    <a:p>
                      <a:r>
                        <a:rPr lang="en-US" dirty="0" smtClean="0"/>
                        <a:t>     </a:t>
                      </a:r>
                      <a:r>
                        <a:rPr lang="en-US" sz="2800" dirty="0" smtClean="0"/>
                        <a:t>1</a:t>
                      </a:r>
                      <a:endParaRPr lang="en-US" sz="2800" dirty="0"/>
                    </a:p>
                  </a:txBody>
                  <a:tcPr/>
                </a:tc>
                <a:tc>
                  <a:txBody>
                    <a:bodyPr/>
                    <a:lstStyle/>
                    <a:p>
                      <a:r>
                        <a:rPr lang="en-US" dirty="0" smtClean="0"/>
                        <a:t>     </a:t>
                      </a:r>
                      <a:r>
                        <a:rPr lang="en-US" sz="2800" dirty="0" smtClean="0"/>
                        <a:t> 2</a:t>
                      </a:r>
                      <a:endParaRPr lang="en-US" sz="2800" dirty="0"/>
                    </a:p>
                  </a:txBody>
                  <a:tcPr/>
                </a:tc>
                <a:tc>
                  <a:txBody>
                    <a:bodyPr/>
                    <a:lstStyle/>
                    <a:p>
                      <a:endParaRPr lang="en-US" dirty="0"/>
                    </a:p>
                  </a:txBody>
                  <a:tcPr/>
                </a:tc>
              </a:tr>
            </a:tbl>
          </a:graphicData>
        </a:graphic>
      </p:graphicFrame>
      <p:sp>
        <p:nvSpPr>
          <p:cNvPr id="9" name="Curved Right Arrow 8"/>
          <p:cNvSpPr/>
          <p:nvPr/>
        </p:nvSpPr>
        <p:spPr>
          <a:xfrm rot="5127666">
            <a:off x="2164147" y="1063997"/>
            <a:ext cx="806650" cy="1265074"/>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rot="5400000">
            <a:off x="1181100" y="2857500"/>
            <a:ext cx="685800" cy="1371600"/>
          </a:xfrm>
          <a:prstGeom prst="curvedLeftArrow">
            <a:avLst>
              <a:gd name="adj1" fmla="val 25000"/>
              <a:gd name="adj2" fmla="val 51948"/>
              <a:gd name="adj3" fmla="val 25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011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762000"/>
            <a:ext cx="7620002" cy="5279363"/>
          </a:xfrm>
        </p:spPr>
        <p:txBody>
          <a:bodyPr/>
          <a:lstStyle/>
          <a:p>
            <a:pPr marL="0" indent="0">
              <a:buNone/>
            </a:pPr>
            <a:endParaRPr lang="en-US" dirty="0" err="1" smtClean="0"/>
          </a:p>
          <a:p>
            <a:pPr marL="0" indent="0">
              <a:buNone/>
            </a:pPr>
            <a:r>
              <a:rPr lang="en-US" sz="3200" b="1" dirty="0">
                <a:solidFill>
                  <a:srgbClr val="7030A0"/>
                </a:solidFill>
              </a:rPr>
              <a:t> </a:t>
            </a:r>
            <a:r>
              <a:rPr lang="en-US" sz="3200" b="1" dirty="0" smtClean="0">
                <a:solidFill>
                  <a:srgbClr val="7030A0"/>
                </a:solidFill>
              </a:rPr>
              <a:t> j</a:t>
            </a:r>
            <a:r>
              <a:rPr lang="en-US" sz="3200" dirty="0"/>
              <a:t>							        </a:t>
            </a:r>
            <a:r>
              <a:rPr lang="en-US" sz="3200" dirty="0" smtClean="0"/>
              <a:t>               </a:t>
            </a:r>
            <a:r>
              <a:rPr lang="en-US" sz="3200" dirty="0" err="1" smtClean="0">
                <a:solidFill>
                  <a:srgbClr val="7030A0"/>
                </a:solidFill>
              </a:rPr>
              <a:t>i</a:t>
            </a:r>
            <a:endParaRPr lang="en-US" sz="3200" dirty="0">
              <a:solidFill>
                <a:srgbClr val="7030A0"/>
              </a:solidFill>
            </a:endParaRPr>
          </a:p>
          <a:p>
            <a:pPr marL="0" indent="0">
              <a:buNone/>
            </a:pPr>
            <a:r>
              <a:rPr lang="en-US" sz="3200" b="1" dirty="0">
                <a:solidFill>
                  <a:schemeClr val="tx1"/>
                </a:solidFill>
              </a:rPr>
              <a:t> </a:t>
            </a:r>
            <a:r>
              <a:rPr lang="en-US" sz="3200" b="1" dirty="0" smtClean="0">
                <a:solidFill>
                  <a:schemeClr val="tx1"/>
                </a:solidFill>
              </a:rPr>
              <a:t> a</a:t>
            </a:r>
            <a:r>
              <a:rPr lang="en-US" sz="3200" b="1" dirty="0">
                <a:solidFill>
                  <a:schemeClr val="tx1"/>
                </a:solidFill>
              </a:rPr>
              <a:t>		</a:t>
            </a:r>
            <a:r>
              <a:rPr lang="en-US" sz="3200" b="1" dirty="0" smtClean="0">
                <a:solidFill>
                  <a:schemeClr val="tx1"/>
                </a:solidFill>
              </a:rPr>
              <a:t>b       c        a       b        y</a:t>
            </a:r>
          </a:p>
          <a:p>
            <a:pPr marL="0" indent="0">
              <a:buNone/>
            </a:pPr>
            <a:endParaRPr lang="en-US" sz="3200" b="1" dirty="0">
              <a:solidFill>
                <a:schemeClr val="tx1"/>
              </a:solidFill>
            </a:endParaRPr>
          </a:p>
          <a:p>
            <a:pPr marL="0" indent="0">
              <a:buNone/>
            </a:pPr>
            <a:endParaRPr lang="en-US" sz="3200" b="1" dirty="0" smtClean="0">
              <a:solidFill>
                <a:schemeClr val="tx1"/>
              </a:solidFill>
            </a:endParaRPr>
          </a:p>
          <a:p>
            <a:pPr marL="0" indent="0">
              <a:buNone/>
            </a:pPr>
            <a:endParaRPr lang="en-US" sz="3200" b="1" dirty="0">
              <a:solidFill>
                <a:schemeClr val="tx1"/>
              </a:solidFill>
            </a:endParaRPr>
          </a:p>
          <a:p>
            <a:pPr marL="0" indent="0">
              <a:buNone/>
            </a:pPr>
            <a:r>
              <a:rPr lang="en-US" sz="3200" b="1" dirty="0" smtClean="0">
                <a:solidFill>
                  <a:schemeClr val="tx1"/>
                </a:solidFill>
              </a:rPr>
              <a:t>Now </a:t>
            </a:r>
            <a:r>
              <a:rPr lang="en-US" sz="3200" b="1" dirty="0">
                <a:solidFill>
                  <a:schemeClr val="tx1"/>
                </a:solidFill>
              </a:rPr>
              <a:t>j!=</a:t>
            </a:r>
            <a:r>
              <a:rPr lang="en-US" sz="3200" b="1" dirty="0" err="1">
                <a:solidFill>
                  <a:schemeClr val="tx1"/>
                </a:solidFill>
              </a:rPr>
              <a:t>i</a:t>
            </a:r>
            <a:r>
              <a:rPr lang="en-US" sz="3200" b="1" dirty="0">
                <a:solidFill>
                  <a:schemeClr val="tx1"/>
                </a:solidFill>
              </a:rPr>
              <a:t> , So index will be 0.</a:t>
            </a:r>
          </a:p>
          <a:p>
            <a:pPr marL="0" indent="0">
              <a:buNone/>
            </a:pPr>
            <a:endParaRPr lang="en-US" sz="3200" b="1" dirty="0" smtClean="0">
              <a:solidFill>
                <a:schemeClr val="tx1"/>
              </a:solidFill>
            </a:endParaRPr>
          </a:p>
          <a:p>
            <a:pPr marL="0" indent="0">
              <a:buNone/>
            </a:pPr>
            <a:endParaRPr lang="en-US" sz="3200" b="1" dirty="0">
              <a:solidFill>
                <a:schemeClr val="tx1"/>
              </a:solidFill>
            </a:endParaRPr>
          </a:p>
          <a:p>
            <a:pPr marL="0" indent="0">
              <a:buNone/>
            </a:pPr>
            <a:endParaRPr lang="en-US" dirty="0" err="1" smtClean="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0426906"/>
              </p:ext>
            </p:extLst>
          </p:nvPr>
        </p:nvGraphicFramePr>
        <p:xfrm>
          <a:off x="609594" y="2514600"/>
          <a:ext cx="6705606" cy="609600"/>
        </p:xfrm>
        <a:graphic>
          <a:graphicData uri="http://schemas.openxmlformats.org/drawingml/2006/table">
            <a:tbl>
              <a:tblPr firstRow="1" bandRow="1">
                <a:tableStyleId>{C4B1156A-380E-4F78-BDF5-A606A8083BF9}</a:tableStyleId>
              </a:tblPr>
              <a:tblGrid>
                <a:gridCol w="1117601"/>
                <a:gridCol w="1117601"/>
                <a:gridCol w="1117601"/>
                <a:gridCol w="1117601"/>
                <a:gridCol w="1117601"/>
                <a:gridCol w="1117601"/>
              </a:tblGrid>
              <a:tr h="609600">
                <a:tc>
                  <a:txBody>
                    <a:bodyPr/>
                    <a:lstStyle/>
                    <a:p>
                      <a:r>
                        <a:rPr lang="en-US" dirty="0" smtClean="0"/>
                        <a:t>    </a:t>
                      </a:r>
                      <a:r>
                        <a:rPr lang="en-US" sz="3200" dirty="0" smtClean="0"/>
                        <a:t>0</a:t>
                      </a:r>
                      <a:endParaRPr lang="en-US" sz="3200" dirty="0"/>
                    </a:p>
                  </a:txBody>
                  <a:tcPr/>
                </a:tc>
                <a:tc>
                  <a:txBody>
                    <a:bodyPr/>
                    <a:lstStyle/>
                    <a:p>
                      <a:r>
                        <a:rPr lang="en-US" dirty="0" smtClean="0"/>
                        <a:t>   </a:t>
                      </a:r>
                      <a:r>
                        <a:rPr lang="en-US" sz="3200" dirty="0" smtClean="0"/>
                        <a:t> 0</a:t>
                      </a:r>
                      <a:endParaRPr lang="en-US" sz="3200" dirty="0"/>
                    </a:p>
                  </a:txBody>
                  <a:tcPr/>
                </a:tc>
                <a:tc>
                  <a:txBody>
                    <a:bodyPr/>
                    <a:lstStyle/>
                    <a:p>
                      <a:r>
                        <a:rPr lang="en-US" dirty="0" smtClean="0"/>
                        <a:t>    </a:t>
                      </a:r>
                      <a:r>
                        <a:rPr lang="en-US" sz="3200" dirty="0" smtClean="0"/>
                        <a:t>0</a:t>
                      </a:r>
                      <a:endParaRPr lang="en-US" sz="3200" dirty="0"/>
                    </a:p>
                  </a:txBody>
                  <a:tcPr/>
                </a:tc>
                <a:tc>
                  <a:txBody>
                    <a:bodyPr/>
                    <a:lstStyle/>
                    <a:p>
                      <a:r>
                        <a:rPr lang="en-US" dirty="0" smtClean="0"/>
                        <a:t>    </a:t>
                      </a:r>
                      <a:r>
                        <a:rPr lang="en-US" sz="3200" dirty="0" smtClean="0"/>
                        <a:t>1</a:t>
                      </a:r>
                      <a:endParaRPr lang="en-US" sz="3200" dirty="0"/>
                    </a:p>
                  </a:txBody>
                  <a:tcPr/>
                </a:tc>
                <a:tc>
                  <a:txBody>
                    <a:bodyPr/>
                    <a:lstStyle/>
                    <a:p>
                      <a:r>
                        <a:rPr lang="en-US" dirty="0" smtClean="0"/>
                        <a:t>  </a:t>
                      </a:r>
                      <a:r>
                        <a:rPr lang="en-US" sz="3200" dirty="0" smtClean="0"/>
                        <a:t> 2</a:t>
                      </a:r>
                      <a:endParaRPr lang="en-US" sz="3200" dirty="0"/>
                    </a:p>
                  </a:txBody>
                  <a:tcPr/>
                </a:tc>
                <a:tc>
                  <a:txBody>
                    <a:bodyPr/>
                    <a:lstStyle/>
                    <a:p>
                      <a:r>
                        <a:rPr lang="en-US" sz="3200" dirty="0" smtClean="0"/>
                        <a:t>   0</a:t>
                      </a:r>
                      <a:endParaRPr lang="en-US" sz="3200" dirty="0"/>
                    </a:p>
                  </a:txBody>
                  <a:tcPr/>
                </a:tc>
              </a:tr>
            </a:tbl>
          </a:graphicData>
        </a:graphic>
      </p:graphicFrame>
      <p:sp>
        <p:nvSpPr>
          <p:cNvPr id="7" name="Curved Down Arrow 6"/>
          <p:cNvSpPr/>
          <p:nvPr/>
        </p:nvSpPr>
        <p:spPr>
          <a:xfrm>
            <a:off x="1143000" y="457200"/>
            <a:ext cx="5638800" cy="914400"/>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9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normAutofit/>
          </a:bodyPr>
          <a:lstStyle/>
          <a:p>
            <a:r>
              <a:rPr lang="en-US" sz="4000" dirty="0" smtClean="0">
                <a:solidFill>
                  <a:schemeClr val="tx1"/>
                </a:solidFill>
              </a:rPr>
              <a:t>String Matching</a:t>
            </a:r>
            <a:endParaRPr lang="en-US" sz="4000" dirty="0">
              <a:solidFill>
                <a:schemeClr val="tx1"/>
              </a:solidFill>
            </a:endParaRPr>
          </a:p>
        </p:txBody>
      </p:sp>
      <p:sp>
        <p:nvSpPr>
          <p:cNvPr id="3" name="Content Placeholder 2"/>
          <p:cNvSpPr>
            <a:spLocks noGrp="1"/>
          </p:cNvSpPr>
          <p:nvPr>
            <p:ph idx="1"/>
          </p:nvPr>
        </p:nvSpPr>
        <p:spPr>
          <a:xfrm>
            <a:off x="609598" y="1524000"/>
            <a:ext cx="7543801" cy="4517363"/>
          </a:xfrm>
        </p:spPr>
        <p:txBody>
          <a:bodyPr>
            <a:normAutofit/>
          </a:bodyPr>
          <a:lstStyle/>
          <a:p>
            <a:pPr marL="0" indent="0">
              <a:buNone/>
            </a:pPr>
            <a:r>
              <a:rPr lang="en-US" sz="2800" dirty="0"/>
              <a:t>Text = </a:t>
            </a:r>
            <a:r>
              <a:rPr lang="en-US" sz="2800" dirty="0" err="1"/>
              <a:t>abxabcabcaby</a:t>
            </a:r>
            <a:endParaRPr lang="en-US" sz="2800" dirty="0"/>
          </a:p>
          <a:p>
            <a:pPr marL="0" indent="0">
              <a:buNone/>
            </a:pPr>
            <a:r>
              <a:rPr lang="en-US" sz="2800" dirty="0"/>
              <a:t>Pattern = </a:t>
            </a:r>
            <a:r>
              <a:rPr lang="en-US" sz="2800" dirty="0" err="1" smtClean="0">
                <a:solidFill>
                  <a:srgbClr val="00B050"/>
                </a:solidFill>
              </a:rPr>
              <a:t>abcaby</a:t>
            </a:r>
            <a:endParaRPr lang="en-US" sz="2800" dirty="0" smtClean="0">
              <a:solidFill>
                <a:srgbClr val="00B050"/>
              </a:solidFill>
            </a:endParaRPr>
          </a:p>
          <a:p>
            <a:pPr marL="0" indent="0">
              <a:buNone/>
            </a:pPr>
            <a:endParaRPr lang="en-US" sz="2800" dirty="0">
              <a:solidFill>
                <a:srgbClr val="00B050"/>
              </a:solidFill>
            </a:endParaRPr>
          </a:p>
          <a:p>
            <a:pPr marL="0" indent="0">
              <a:buNone/>
            </a:pPr>
            <a:r>
              <a:rPr lang="en-US" sz="2800" dirty="0" smtClean="0"/>
              <a:t> a    b    x    a    b    c    a    b    c    a    b    y</a:t>
            </a:r>
            <a:endParaRPr lang="en-US" sz="2800" dirty="0"/>
          </a:p>
          <a:p>
            <a:pPr marL="0" indent="0">
              <a:buNone/>
            </a:pPr>
            <a:r>
              <a:rPr lang="en-US" sz="2800" dirty="0" smtClean="0">
                <a:solidFill>
                  <a:srgbClr val="00B050"/>
                </a:solidFill>
              </a:rPr>
              <a:t> 			</a:t>
            </a:r>
          </a:p>
          <a:p>
            <a:pPr marL="0" indent="0">
              <a:buNone/>
            </a:pPr>
            <a:r>
              <a:rPr lang="en-US" sz="2800" dirty="0">
                <a:solidFill>
                  <a:srgbClr val="00B050"/>
                </a:solidFill>
              </a:rPr>
              <a:t> </a:t>
            </a:r>
            <a:r>
              <a:rPr lang="en-US" sz="2800" dirty="0" smtClean="0">
                <a:solidFill>
                  <a:srgbClr val="00B050"/>
                </a:solidFill>
              </a:rPr>
              <a:t>a    b    </a:t>
            </a:r>
            <a:r>
              <a:rPr lang="en-US" sz="2800" dirty="0" smtClean="0">
                <a:solidFill>
                  <a:srgbClr val="FF0000"/>
                </a:solidFill>
              </a:rPr>
              <a:t>c </a:t>
            </a:r>
            <a:r>
              <a:rPr lang="en-US" sz="2800" dirty="0" smtClean="0">
                <a:solidFill>
                  <a:schemeClr val="tx1"/>
                </a:solidFill>
              </a:rPr>
              <a:t>   </a:t>
            </a:r>
            <a:r>
              <a:rPr lang="en-US" sz="2800" dirty="0" smtClean="0"/>
              <a:t>a    b    y</a:t>
            </a:r>
          </a:p>
          <a:p>
            <a:pPr marL="0" indent="0">
              <a:buNone/>
            </a:pPr>
            <a:endParaRPr lang="en-US" sz="2800" dirty="0">
              <a:solidFill>
                <a:srgbClr val="00B050"/>
              </a:solidFill>
            </a:endParaRPr>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33</a:t>
            </a:fld>
            <a:endParaRPr lang="en-US" dirty="0"/>
          </a:p>
        </p:txBody>
      </p:sp>
      <p:sp>
        <p:nvSpPr>
          <p:cNvPr id="6" name="Freeform 5"/>
          <p:cNvSpPr/>
          <p:nvPr/>
        </p:nvSpPr>
        <p:spPr>
          <a:xfrm>
            <a:off x="1981200" y="3657600"/>
            <a:ext cx="304800" cy="8382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 name="Straight Connector 7"/>
          <p:cNvCxnSpPr/>
          <p:nvPr/>
        </p:nvCxnSpPr>
        <p:spPr>
          <a:xfrm>
            <a:off x="914400" y="36576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524000" y="3631096"/>
            <a:ext cx="0" cy="76200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721706113"/>
              </p:ext>
            </p:extLst>
          </p:nvPr>
        </p:nvGraphicFramePr>
        <p:xfrm>
          <a:off x="599657" y="4953000"/>
          <a:ext cx="3667542" cy="370840"/>
        </p:xfrm>
        <a:graphic>
          <a:graphicData uri="http://schemas.openxmlformats.org/drawingml/2006/table">
            <a:tbl>
              <a:tblPr firstRow="1" bandRow="1">
                <a:tableStyleId>{C4B1156A-380E-4F78-BDF5-A606A8083BF9}</a:tableStyleId>
              </a:tblPr>
              <a:tblGrid>
                <a:gridCol w="611257"/>
                <a:gridCol w="611257"/>
                <a:gridCol w="611257"/>
                <a:gridCol w="611257"/>
                <a:gridCol w="611257"/>
                <a:gridCol w="611257"/>
              </a:tblGrid>
              <a:tr h="370840">
                <a:tc>
                  <a:txBody>
                    <a:bodyPr/>
                    <a:lstStyle/>
                    <a:p>
                      <a:r>
                        <a:rPr lang="en-US" dirty="0" smtClean="0"/>
                        <a:t> 0</a:t>
                      </a:r>
                      <a:endParaRPr lang="en-US" dirty="0"/>
                    </a:p>
                  </a:txBody>
                  <a:tcPr/>
                </a:tc>
                <a:tc>
                  <a:txBody>
                    <a:bodyPr/>
                    <a:lstStyle/>
                    <a:p>
                      <a:r>
                        <a:rPr lang="en-US" dirty="0" smtClean="0"/>
                        <a:t>  0</a:t>
                      </a:r>
                      <a:endParaRPr lang="en-US" dirty="0"/>
                    </a:p>
                  </a:txBody>
                  <a:tcPr/>
                </a:tc>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dirty="0" smtClean="0"/>
                        <a:t>  0</a:t>
                      </a:r>
                      <a:endParaRPr lang="en-US" dirty="0"/>
                    </a:p>
                  </a:txBody>
                  <a:tcPr/>
                </a:tc>
              </a:tr>
            </a:tbl>
          </a:graphicData>
        </a:graphic>
      </p:graphicFrame>
    </p:spTree>
    <p:extLst>
      <p:ext uri="{BB962C8B-B14F-4D97-AF65-F5344CB8AC3E}">
        <p14:creationId xmlns:p14="http://schemas.microsoft.com/office/powerpoint/2010/main" val="673485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838200"/>
            <a:ext cx="7315201" cy="5203163"/>
          </a:xfrm>
        </p:spPr>
        <p:txBody>
          <a:bodyPr/>
          <a:lstStyle/>
          <a:p>
            <a:pPr marL="0" indent="0">
              <a:buNone/>
            </a:pPr>
            <a:r>
              <a:rPr lang="en-US" sz="2800" dirty="0" smtClean="0"/>
              <a:t>Here c!=x , So it will go pattern index table previous character value.</a:t>
            </a:r>
          </a:p>
          <a:p>
            <a:pPr marL="0" indent="0">
              <a:buNone/>
            </a:pPr>
            <a:r>
              <a:rPr lang="en-US" sz="2800" dirty="0" smtClean="0"/>
              <a:t>b = 0;</a:t>
            </a:r>
          </a:p>
          <a:p>
            <a:pPr marL="0" indent="0">
              <a:buNone/>
            </a:pPr>
            <a:r>
              <a:rPr lang="en-US" sz="2800" dirty="0" smtClean="0"/>
              <a:t>So it will start matching from 0 index of the pattern.</a:t>
            </a:r>
          </a:p>
          <a:p>
            <a:pPr marL="0" indent="0">
              <a:buNone/>
            </a:pPr>
            <a:r>
              <a:rPr lang="en-US" sz="2800" dirty="0" smtClean="0"/>
              <a:t> </a:t>
            </a:r>
            <a:r>
              <a:rPr lang="en-US" sz="2800" dirty="0"/>
              <a:t>a    b    x    a    b    c    a    b    c    a    b    y</a:t>
            </a:r>
          </a:p>
          <a:p>
            <a:pPr marL="0" indent="0">
              <a:buNone/>
            </a:pPr>
            <a:r>
              <a:rPr lang="en-US" sz="2800" dirty="0">
                <a:solidFill>
                  <a:srgbClr val="00B050"/>
                </a:solidFill>
              </a:rPr>
              <a:t> 		</a:t>
            </a:r>
          </a:p>
          <a:p>
            <a:pPr marL="0" indent="0">
              <a:buNone/>
            </a:pPr>
            <a:r>
              <a:rPr lang="en-US" sz="2800" dirty="0" smtClean="0">
                <a:solidFill>
                  <a:srgbClr val="00B050"/>
                </a:solidFill>
              </a:rPr>
              <a:t>            </a:t>
            </a:r>
            <a:r>
              <a:rPr lang="en-US" sz="2800" dirty="0" smtClean="0">
                <a:solidFill>
                  <a:srgbClr val="FF0000"/>
                </a:solidFill>
              </a:rPr>
              <a:t>a</a:t>
            </a:r>
            <a:r>
              <a:rPr lang="en-US" sz="2800" dirty="0" smtClean="0">
                <a:solidFill>
                  <a:srgbClr val="00B050"/>
                </a:solidFill>
              </a:rPr>
              <a:t>    </a:t>
            </a:r>
            <a:r>
              <a:rPr lang="en-US" sz="2800" dirty="0"/>
              <a:t>b    c    a    b    y</a:t>
            </a:r>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34</a:t>
            </a:fld>
            <a:endParaRPr lang="en-US" dirty="0"/>
          </a:p>
        </p:txBody>
      </p:sp>
      <p:sp>
        <p:nvSpPr>
          <p:cNvPr id="6" name="Freeform 5"/>
          <p:cNvSpPr/>
          <p:nvPr/>
        </p:nvSpPr>
        <p:spPr>
          <a:xfrm>
            <a:off x="1981200" y="3810000"/>
            <a:ext cx="152400" cy="8382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29626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09598" y="609600"/>
            <a:ext cx="7467601" cy="5431763"/>
          </a:xfrm>
        </p:spPr>
        <p:txBody>
          <a:bodyPr/>
          <a:lstStyle/>
          <a:p>
            <a:pPr marL="0" indent="0">
              <a:buNone/>
            </a:pPr>
            <a:r>
              <a:rPr lang="en-US" sz="2800" dirty="0" smtClean="0"/>
              <a:t>a    </a:t>
            </a:r>
            <a:r>
              <a:rPr lang="en-US" sz="2800" dirty="0"/>
              <a:t>b    x    a    b    </a:t>
            </a:r>
            <a:r>
              <a:rPr lang="en-US" sz="2800" dirty="0" smtClean="0"/>
              <a:t>c    </a:t>
            </a:r>
            <a:r>
              <a:rPr lang="en-US" sz="2800" dirty="0"/>
              <a:t>a    b    c    a    b    y</a:t>
            </a:r>
          </a:p>
          <a:p>
            <a:pPr marL="0" indent="0">
              <a:buNone/>
            </a:pPr>
            <a:r>
              <a:rPr lang="en-US" sz="2800" dirty="0">
                <a:solidFill>
                  <a:srgbClr val="00B050"/>
                </a:solidFill>
              </a:rPr>
              <a:t> 		</a:t>
            </a:r>
            <a:r>
              <a:rPr lang="en-US" sz="2800" dirty="0" smtClean="0">
                <a:solidFill>
                  <a:srgbClr val="00B050"/>
                </a:solidFill>
              </a:rPr>
              <a:t>									</a:t>
            </a:r>
            <a:endParaRPr lang="en-US" sz="2800" dirty="0">
              <a:solidFill>
                <a:srgbClr val="00B050"/>
              </a:solidFill>
            </a:endParaRPr>
          </a:p>
          <a:p>
            <a:pPr marL="0" indent="0">
              <a:buNone/>
            </a:pPr>
            <a:r>
              <a:rPr lang="en-US" sz="2800" dirty="0">
                <a:solidFill>
                  <a:srgbClr val="00B050"/>
                </a:solidFill>
              </a:rPr>
              <a:t>           </a:t>
            </a:r>
            <a:r>
              <a:rPr lang="en-US" sz="2800" dirty="0" smtClean="0">
                <a:solidFill>
                  <a:srgbClr val="00B050"/>
                </a:solidFill>
              </a:rPr>
              <a:t>       </a:t>
            </a:r>
            <a:r>
              <a:rPr lang="en-US" sz="2800" dirty="0">
                <a:solidFill>
                  <a:srgbClr val="00B050"/>
                </a:solidFill>
              </a:rPr>
              <a:t>a    b   </a:t>
            </a:r>
            <a:r>
              <a:rPr lang="en-US" sz="2800" dirty="0" smtClean="0">
                <a:solidFill>
                  <a:srgbClr val="00B050"/>
                </a:solidFill>
              </a:rPr>
              <a:t>c    </a:t>
            </a:r>
            <a:r>
              <a:rPr lang="en-US" sz="2800" dirty="0">
                <a:solidFill>
                  <a:srgbClr val="00B050"/>
                </a:solidFill>
              </a:rPr>
              <a:t>a    b    </a:t>
            </a:r>
            <a:r>
              <a:rPr lang="en-US" sz="2800" dirty="0" smtClean="0">
                <a:solidFill>
                  <a:srgbClr val="FF0000"/>
                </a:solidFill>
              </a:rPr>
              <a:t>y</a:t>
            </a:r>
          </a:p>
          <a:p>
            <a:pPr marL="0" indent="0">
              <a:buNone/>
            </a:pPr>
            <a:r>
              <a:rPr lang="en-US" sz="2400" dirty="0" smtClean="0">
                <a:solidFill>
                  <a:srgbClr val="0070C0"/>
                </a:solidFill>
              </a:rPr>
              <a:t>Pattern index:</a:t>
            </a:r>
            <a:r>
              <a:rPr lang="en-US" sz="2800" dirty="0" smtClean="0">
                <a:solidFill>
                  <a:srgbClr val="002060"/>
                </a:solidFill>
              </a:rPr>
              <a:t>0   1    2    3    4    5</a:t>
            </a:r>
            <a:endParaRPr lang="en-US" sz="2800" dirty="0" smtClean="0"/>
          </a:p>
          <a:p>
            <a:pPr marL="0" indent="0">
              <a:buNone/>
            </a:pPr>
            <a:r>
              <a:rPr lang="en-US" sz="2800" dirty="0"/>
              <a:t>Here </a:t>
            </a:r>
            <a:r>
              <a:rPr lang="en-US" sz="2800" dirty="0" smtClean="0"/>
              <a:t>y!=c </a:t>
            </a:r>
            <a:r>
              <a:rPr lang="en-US" sz="2800" dirty="0"/>
              <a:t>, So it will go pattern </a:t>
            </a:r>
            <a:r>
              <a:rPr lang="en-US" sz="2800" dirty="0" smtClean="0"/>
              <a:t>index table </a:t>
            </a:r>
            <a:r>
              <a:rPr lang="en-US" sz="2800" dirty="0"/>
              <a:t>previous character value.</a:t>
            </a:r>
          </a:p>
          <a:p>
            <a:pPr marL="0" indent="0">
              <a:buNone/>
            </a:pPr>
            <a:r>
              <a:rPr lang="en-US" sz="2800" dirty="0"/>
              <a:t>b = </a:t>
            </a:r>
            <a:r>
              <a:rPr lang="en-US" sz="2800" dirty="0" smtClean="0"/>
              <a:t>2;</a:t>
            </a:r>
            <a:endParaRPr lang="en-US" sz="2800" dirty="0"/>
          </a:p>
          <a:p>
            <a:pPr marL="0" indent="0">
              <a:buNone/>
            </a:pPr>
            <a:r>
              <a:rPr lang="en-US" sz="2800" dirty="0"/>
              <a:t>So it will start matching from </a:t>
            </a:r>
            <a:r>
              <a:rPr lang="en-US" sz="2800" dirty="0" smtClean="0"/>
              <a:t>2 </a:t>
            </a:r>
            <a:r>
              <a:rPr lang="en-US" sz="2800" dirty="0"/>
              <a:t>index of the pattern.</a:t>
            </a:r>
          </a:p>
          <a:p>
            <a:pPr marL="0" indent="0">
              <a:buNone/>
            </a:pPr>
            <a:endParaRPr lang="en-US" sz="2800" dirty="0"/>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35</a:t>
            </a:fld>
            <a:endParaRPr lang="en-US" dirty="0"/>
          </a:p>
        </p:txBody>
      </p:sp>
      <p:sp>
        <p:nvSpPr>
          <p:cNvPr id="6" name="Freeform 5"/>
          <p:cNvSpPr/>
          <p:nvPr/>
        </p:nvSpPr>
        <p:spPr>
          <a:xfrm>
            <a:off x="5638800" y="1013791"/>
            <a:ext cx="152400" cy="8382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 name="Straight Connector 6"/>
          <p:cNvCxnSpPr/>
          <p:nvPr/>
        </p:nvCxnSpPr>
        <p:spPr>
          <a:xfrm>
            <a:off x="2667000" y="11430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276600" y="11430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886200" y="11430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4419600" y="11430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105400" y="1143000"/>
            <a:ext cx="0" cy="6858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170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3810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596347" y="838200"/>
            <a:ext cx="7543801" cy="5203163"/>
          </a:xfrm>
        </p:spPr>
        <p:txBody>
          <a:bodyPr/>
          <a:lstStyle/>
          <a:p>
            <a:pPr marL="0" indent="0">
              <a:buNone/>
            </a:pPr>
            <a:r>
              <a:rPr lang="en-US" sz="2800" dirty="0"/>
              <a:t>a    b    x    a    b    c    a    b    c    a    b    y</a:t>
            </a:r>
          </a:p>
          <a:p>
            <a:pPr marL="0" indent="0">
              <a:buNone/>
            </a:pPr>
            <a:r>
              <a:rPr lang="en-US" sz="2800" dirty="0">
                <a:solidFill>
                  <a:srgbClr val="00B050"/>
                </a:solidFill>
              </a:rPr>
              <a:t> 											</a:t>
            </a:r>
          </a:p>
          <a:p>
            <a:pPr marL="0" indent="0">
              <a:buNone/>
            </a:pPr>
            <a:r>
              <a:rPr lang="en-US" sz="2800" dirty="0">
                <a:solidFill>
                  <a:srgbClr val="00B050"/>
                </a:solidFill>
              </a:rPr>
              <a:t>               </a:t>
            </a:r>
            <a:r>
              <a:rPr lang="en-US" sz="2800" dirty="0" smtClean="0">
                <a:solidFill>
                  <a:srgbClr val="00B050"/>
                </a:solidFill>
              </a:rPr>
              <a:t>                    </a:t>
            </a:r>
            <a:r>
              <a:rPr lang="en-US" sz="2800" dirty="0">
                <a:solidFill>
                  <a:srgbClr val="00B050"/>
                </a:solidFill>
              </a:rPr>
              <a:t>a    b   </a:t>
            </a:r>
            <a:r>
              <a:rPr lang="en-US" sz="2800" dirty="0" smtClean="0">
                <a:solidFill>
                  <a:srgbClr val="00B050"/>
                </a:solidFill>
              </a:rPr>
              <a:t> c    </a:t>
            </a:r>
            <a:r>
              <a:rPr lang="en-US" sz="2800" dirty="0">
                <a:solidFill>
                  <a:srgbClr val="00B050"/>
                </a:solidFill>
              </a:rPr>
              <a:t>a    b   </a:t>
            </a:r>
            <a:r>
              <a:rPr lang="en-US" sz="2800" dirty="0" smtClean="0">
                <a:solidFill>
                  <a:srgbClr val="00B050"/>
                </a:solidFill>
              </a:rPr>
              <a:t> y</a:t>
            </a:r>
          </a:p>
          <a:p>
            <a:pPr marL="0" indent="0">
              <a:buNone/>
            </a:pPr>
            <a:endParaRPr lang="en-US" sz="2800" dirty="0">
              <a:solidFill>
                <a:srgbClr val="00B050"/>
              </a:solidFill>
            </a:endParaRPr>
          </a:p>
          <a:p>
            <a:pPr marL="0" indent="0">
              <a:buNone/>
            </a:pPr>
            <a:r>
              <a:rPr lang="en-US" sz="3200" dirty="0" smtClean="0">
                <a:solidFill>
                  <a:schemeClr val="tx1"/>
                </a:solidFill>
              </a:rPr>
              <a:t>Now</a:t>
            </a:r>
            <a:r>
              <a:rPr lang="en-US" sz="3200" dirty="0" smtClean="0">
                <a:solidFill>
                  <a:srgbClr val="00B050"/>
                </a:solidFill>
              </a:rPr>
              <a:t> Pattern is found in the Text….. </a:t>
            </a:r>
            <a:r>
              <a:rPr lang="en-US" sz="3200" dirty="0" smtClean="0">
                <a:solidFill>
                  <a:srgbClr val="00B050"/>
                </a:solidFill>
                <a:sym typeface="Wingdings" panose="05000000000000000000" pitchFamily="2" charset="2"/>
              </a:rPr>
              <a:t></a:t>
            </a:r>
          </a:p>
          <a:p>
            <a:pPr marL="0" indent="0">
              <a:buNone/>
            </a:pPr>
            <a:endParaRPr lang="en-US" sz="3200" dirty="0">
              <a:solidFill>
                <a:srgbClr val="00B050"/>
              </a:solidFill>
              <a:sym typeface="Wingdings" panose="05000000000000000000" pitchFamily="2" charset="2"/>
            </a:endParaRPr>
          </a:p>
          <a:p>
            <a:pPr marL="0" indent="0">
              <a:buNone/>
            </a:pPr>
            <a:r>
              <a:rPr lang="en-US" sz="3200" dirty="0" smtClean="0">
                <a:solidFill>
                  <a:schemeClr val="tx1"/>
                </a:solidFill>
                <a:sym typeface="Wingdings" panose="05000000000000000000" pitchFamily="2" charset="2"/>
              </a:rPr>
              <a:t>That’s way KMP algorithm works.</a:t>
            </a:r>
          </a:p>
          <a:p>
            <a:pPr marL="0" indent="0">
              <a:buNone/>
            </a:pPr>
            <a:r>
              <a:rPr lang="en-US" sz="3200" dirty="0" smtClean="0">
                <a:solidFill>
                  <a:schemeClr val="tx1"/>
                </a:solidFill>
                <a:sym typeface="Wingdings" panose="05000000000000000000" pitchFamily="2" charset="2"/>
              </a:rPr>
              <a:t>Its complexity O(</a:t>
            </a:r>
            <a:r>
              <a:rPr lang="en-US" sz="3200" dirty="0" err="1" smtClean="0">
                <a:solidFill>
                  <a:schemeClr val="tx1"/>
                </a:solidFill>
                <a:sym typeface="Wingdings" panose="05000000000000000000" pitchFamily="2" charset="2"/>
              </a:rPr>
              <a:t>m+n</a:t>
            </a:r>
            <a:r>
              <a:rPr lang="en-US" sz="3200" dirty="0" smtClean="0">
                <a:solidFill>
                  <a:schemeClr val="tx1"/>
                </a:solidFill>
                <a:sym typeface="Wingdings" panose="05000000000000000000" pitchFamily="2" charset="2"/>
              </a:rPr>
              <a:t>)</a:t>
            </a:r>
            <a:endParaRPr lang="en-US" sz="3200" i="1" dirty="0">
              <a:solidFill>
                <a:srgbClr val="00B050"/>
              </a:solidFill>
            </a:endParaRPr>
          </a:p>
          <a:p>
            <a:pPr marL="0" indent="0">
              <a:buNone/>
            </a:pPr>
            <a:endParaRPr lang="en-US" dirty="0"/>
          </a:p>
        </p:txBody>
      </p:sp>
      <p:sp>
        <p:nvSpPr>
          <p:cNvPr id="4" name="Date Placeholder 3"/>
          <p:cNvSpPr>
            <a:spLocks noGrp="1"/>
          </p:cNvSpPr>
          <p:nvPr>
            <p:ph type="dt" sz="half" idx="10"/>
          </p:nvPr>
        </p:nvSpPr>
        <p:spPr/>
        <p:txBody>
          <a:bodyPr/>
          <a:lstStyle/>
          <a:p>
            <a:fld id="{8E3857CA-A7C6-4DD3-83F2-4B9C23A1D0F0}"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36</a:t>
            </a:fld>
            <a:endParaRPr lang="en-US" dirty="0"/>
          </a:p>
        </p:txBody>
      </p:sp>
      <p:cxnSp>
        <p:nvCxnSpPr>
          <p:cNvPr id="8" name="Straight Connector 7"/>
          <p:cNvCxnSpPr/>
          <p:nvPr/>
        </p:nvCxnSpPr>
        <p:spPr>
          <a:xfrm>
            <a:off x="5715000" y="13716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6324600" y="13716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6957312" y="1295400"/>
            <a:ext cx="0" cy="6858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7543800" y="1371600"/>
            <a:ext cx="0" cy="6858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68810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514600"/>
            <a:ext cx="6858000" cy="1200329"/>
          </a:xfrm>
          <a:prstGeom prst="rect">
            <a:avLst/>
          </a:prstGeom>
          <a:noFill/>
          <a:ln>
            <a:noFill/>
          </a:ln>
        </p:spPr>
        <p:txBody>
          <a:bodyPr wrap="square" rtlCol="0">
            <a:spAutoFit/>
          </a:bodyPr>
          <a:lstStyle/>
          <a:p>
            <a:r>
              <a:rPr lang="en-US" sz="7200" dirty="0" smtClean="0">
                <a:solidFill>
                  <a:schemeClr val="accent1">
                    <a:lumMod val="75000"/>
                  </a:schemeClr>
                </a:solidFill>
              </a:rPr>
              <a:t>THANK  YOU…</a:t>
            </a:r>
            <a:r>
              <a:rPr lang="en-US" sz="7200" dirty="0" smtClean="0">
                <a:solidFill>
                  <a:schemeClr val="accent1">
                    <a:lumMod val="75000"/>
                  </a:schemeClr>
                </a:solidFill>
                <a:sym typeface="Wingdings" panose="05000000000000000000" pitchFamily="2" charset="2"/>
              </a:rPr>
              <a:t></a:t>
            </a:r>
            <a:endParaRPr lang="en-US" sz="7200" dirty="0">
              <a:solidFill>
                <a:schemeClr val="accent1">
                  <a:lumMod val="75000"/>
                </a:schemeClr>
              </a:solidFill>
            </a:endParaRPr>
          </a:p>
        </p:txBody>
      </p:sp>
      <p:sp>
        <p:nvSpPr>
          <p:cNvPr id="3" name="Date Placeholder 2"/>
          <p:cNvSpPr>
            <a:spLocks noGrp="1"/>
          </p:cNvSpPr>
          <p:nvPr>
            <p:ph type="dt" sz="half" idx="10"/>
          </p:nvPr>
        </p:nvSpPr>
        <p:spPr/>
        <p:txBody>
          <a:bodyPr/>
          <a:lstStyle/>
          <a:p>
            <a:fld id="{3B9E332B-4EB8-483F-A7DC-2E881D4A0B5E}" type="datetime1">
              <a:rPr lang="en-US" smtClean="0"/>
              <a:t>2/4/2018</a:t>
            </a:fld>
            <a:endParaRPr lang="en-US" dirty="0"/>
          </a:p>
        </p:txBody>
      </p:sp>
      <p:sp>
        <p:nvSpPr>
          <p:cNvPr id="5" name="Slide Number Placeholder 4"/>
          <p:cNvSpPr>
            <a:spLocks noGrp="1"/>
          </p:cNvSpPr>
          <p:nvPr>
            <p:ph type="sldNum" sz="quarter" idx="12"/>
          </p:nvPr>
        </p:nvSpPr>
        <p:spPr/>
        <p:txBody>
          <a:bodyPr/>
          <a:lstStyle/>
          <a:p>
            <a:fld id="{91D2A8AF-B1C9-4905-9FB5-3B538ECDC8CF}" type="slidenum">
              <a:rPr lang="en-US" smtClean="0"/>
              <a:pPr/>
              <a:t>37</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95" y="0"/>
            <a:ext cx="7773338" cy="1596177"/>
          </a:xfrm>
        </p:spPr>
        <p:txBody>
          <a:bodyPr>
            <a:normAutofit/>
          </a:bodyPr>
          <a:lstStyle/>
          <a:p>
            <a:r>
              <a:rPr lang="en-US" b="1"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String?</a:t>
            </a:r>
            <a:endParaRPr lang="en-US"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2180" y="1571932"/>
            <a:ext cx="7772870" cy="3424107"/>
          </a:xfrm>
        </p:spPr>
        <p:txBody>
          <a:bodyPr/>
          <a:lstStyle/>
          <a:p>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String may be applied in Bioinformatics to describe DNA strand composed of nitrogenous bases</a:t>
            </a:r>
          </a:p>
          <a:p>
            <a:endParaRPr lang="en-US" dirty="0"/>
          </a:p>
        </p:txBody>
      </p:sp>
      <p:sp>
        <p:nvSpPr>
          <p:cNvPr id="4" name="Date Placeholder 3"/>
          <p:cNvSpPr>
            <a:spLocks noGrp="1"/>
          </p:cNvSpPr>
          <p:nvPr>
            <p:ph type="dt" sz="half" idx="10"/>
          </p:nvPr>
        </p:nvSpPr>
        <p:spPr/>
        <p:txBody>
          <a:bodyPr/>
          <a:lstStyle/>
          <a:p>
            <a:fld id="{931B941D-83CA-48B4-9E75-AE27E0909DCE}"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4</a:t>
            </a:fld>
            <a:endParaRPr lang="en-US" dirty="0"/>
          </a:p>
        </p:txBody>
      </p:sp>
      <p:pic>
        <p:nvPicPr>
          <p:cNvPr id="3074" name="Picture 2" descr="C:\Users\My HP\Desktop\Faisal Presentation\0321_DNA_Macro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59" y="2667000"/>
            <a:ext cx="6157912" cy="356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61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String matching?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In computer science, string searching algorithms, sometimes called string matching algorithms, that try to find a place where one or several string (also called pattern) are found within a larger string or text.</a:t>
            </a:r>
          </a:p>
          <a:p>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b="1" dirty="0" smtClean="0">
                <a:solidFill>
                  <a:schemeClr val="tx2"/>
                </a:solidFill>
                <a:latin typeface="Times New Roman" panose="02020603050405020304" pitchFamily="18" charset="0"/>
                <a:cs typeface="Times New Roman" panose="02020603050405020304" pitchFamily="18" charset="0"/>
              </a:rPr>
              <a:t>Example: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We have a string “</a:t>
            </a:r>
            <a:r>
              <a:rPr lang="en-US" dirty="0" err="1" smtClean="0">
                <a:solidFill>
                  <a:schemeClr val="tx1">
                    <a:lumMod val="85000"/>
                    <a:lumOff val="15000"/>
                  </a:schemeClr>
                </a:solidFill>
                <a:latin typeface="Times New Roman" panose="02020603050405020304" pitchFamily="18" charset="0"/>
                <a:cs typeface="Times New Roman" panose="02020603050405020304" pitchFamily="18" charset="0"/>
              </a:rPr>
              <a:t>Abcdefgh</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 and the pattern to be searched is “</a:t>
            </a:r>
            <a:r>
              <a:rPr lang="en-US" dirty="0" err="1" smtClean="0">
                <a:solidFill>
                  <a:schemeClr val="tx1">
                    <a:lumMod val="85000"/>
                    <a:lumOff val="15000"/>
                  </a:schemeClr>
                </a:solidFill>
                <a:latin typeface="Times New Roman" panose="02020603050405020304" pitchFamily="18" charset="0"/>
                <a:cs typeface="Times New Roman" panose="02020603050405020304" pitchFamily="18" charset="0"/>
              </a:rPr>
              <a:t>Def</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  Now finding “</a:t>
            </a:r>
            <a:r>
              <a:rPr lang="en-US" dirty="0" err="1" smtClean="0">
                <a:solidFill>
                  <a:schemeClr val="tx1">
                    <a:lumMod val="85000"/>
                    <a:lumOff val="15000"/>
                  </a:schemeClr>
                </a:solidFill>
                <a:latin typeface="Times New Roman" panose="02020603050405020304" pitchFamily="18" charset="0"/>
                <a:cs typeface="Times New Roman" panose="02020603050405020304" pitchFamily="18" charset="0"/>
              </a:rPr>
              <a:t>def</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 in the string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Abcdefgh</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is string matching.</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167396D-952D-4A75-9ADD-C9AB27C03D95}"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5</a:t>
            </a:fld>
            <a:endParaRPr lang="en-US" dirty="0"/>
          </a:p>
        </p:txBody>
      </p:sp>
    </p:spTree>
    <p:extLst>
      <p:ext uri="{BB962C8B-B14F-4D97-AF65-F5344CB8AC3E}">
        <p14:creationId xmlns:p14="http://schemas.microsoft.com/office/powerpoint/2010/main" val="207957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pPr lvl="1">
              <a:buNone/>
            </a:pPr>
            <a:r>
              <a:rPr lang="en-US" sz="2800" dirty="0" smtClean="0"/>
              <a:t>STRING  MATCHING PROBLEM</a:t>
            </a:r>
          </a:p>
          <a:p>
            <a:pPr lvl="1">
              <a:buNone/>
            </a:pPr>
            <a:endParaRPr lang="en-US" sz="2800" dirty="0" smtClean="0"/>
          </a:p>
          <a:p>
            <a:pPr lvl="1">
              <a:buNone/>
            </a:pPr>
            <a:endParaRPr lang="en-US" sz="2800" dirty="0" smtClean="0"/>
          </a:p>
          <a:p>
            <a:pPr lvl="1">
              <a:buNone/>
            </a:pP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
        <p:nvSpPr>
          <p:cNvPr id="6" name="Date Placeholder 5"/>
          <p:cNvSpPr>
            <a:spLocks noGrp="1"/>
          </p:cNvSpPr>
          <p:nvPr>
            <p:ph type="dt" sz="half" idx="10"/>
          </p:nvPr>
        </p:nvSpPr>
        <p:spPr/>
        <p:txBody>
          <a:bodyPr/>
          <a:lstStyle/>
          <a:p>
            <a:fld id="{62E1B85C-495B-4DED-9188-1391730721CE}" type="datetime1">
              <a:rPr lang="en-US" smtClean="0"/>
              <a:t>2/4/2018</a:t>
            </a:fld>
            <a:endParaRPr lang="en-US" dirty="0"/>
          </a:p>
        </p:txBody>
      </p:sp>
      <p:sp>
        <p:nvSpPr>
          <p:cNvPr id="12" name="Slide Number Placeholder 11"/>
          <p:cNvSpPr>
            <a:spLocks noGrp="1"/>
          </p:cNvSpPr>
          <p:nvPr>
            <p:ph type="sldNum" sz="quarter" idx="12"/>
          </p:nvPr>
        </p:nvSpPr>
        <p:spPr/>
        <p:txBody>
          <a:bodyPr/>
          <a:lstStyle/>
          <a:p>
            <a:fld id="{91D2A8AF-B1C9-4905-9FB5-3B538ECDC8CF}" type="slidenum">
              <a:rPr lang="en-US" smtClean="0"/>
              <a:pPr/>
              <a:t>6</a:t>
            </a:fld>
            <a:endParaRPr lang="en-US" dirty="0"/>
          </a:p>
        </p:txBody>
      </p:sp>
      <p:graphicFrame>
        <p:nvGraphicFramePr>
          <p:cNvPr id="4" name="Table 3"/>
          <p:cNvGraphicFramePr>
            <a:graphicFrameLocks noGrp="1"/>
          </p:cNvGraphicFramePr>
          <p:nvPr/>
        </p:nvGraphicFramePr>
        <p:xfrm>
          <a:off x="1447800" y="3124200"/>
          <a:ext cx="6096000" cy="457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457200">
                <a:tc>
                  <a:txBody>
                    <a:bodyPr/>
                    <a:lstStyle/>
                    <a:p>
                      <a:r>
                        <a:rPr lang="en-US" sz="2000" dirty="0" smtClean="0"/>
                        <a:t>A</a:t>
                      </a:r>
                      <a:endParaRPr lang="en-US" sz="2000"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solidFill>
                      <a:schemeClr val="accent1">
                        <a:lumMod val="50000"/>
                      </a:schemeClr>
                    </a:solidFill>
                  </a:tcPr>
                </a:tc>
                <a:tc>
                  <a:txBody>
                    <a:bodyPr/>
                    <a:lstStyle/>
                    <a:p>
                      <a:r>
                        <a:rPr lang="en-US" dirty="0" smtClean="0"/>
                        <a:t>B</a:t>
                      </a:r>
                      <a:endParaRPr lang="en-US" dirty="0"/>
                    </a:p>
                  </a:txBody>
                  <a:tcPr>
                    <a:solidFill>
                      <a:schemeClr val="accent1">
                        <a:lumMod val="50000"/>
                      </a:schemeClr>
                    </a:solidFill>
                  </a:tcPr>
                </a:tc>
                <a:tc>
                  <a:txBody>
                    <a:bodyPr/>
                    <a:lstStyle/>
                    <a:p>
                      <a:r>
                        <a:rPr lang="en-US" dirty="0" smtClean="0"/>
                        <a:t>A</a:t>
                      </a:r>
                      <a:endParaRPr lang="en-US" dirty="0"/>
                    </a:p>
                  </a:txBody>
                  <a:tcPr>
                    <a:solidFill>
                      <a:schemeClr val="accent1">
                        <a:lumMod val="50000"/>
                      </a:schemeClr>
                    </a:solidFill>
                  </a:tcPr>
                </a:tc>
                <a:tc>
                  <a:txBody>
                    <a:bodyPr/>
                    <a:lstStyle/>
                    <a:p>
                      <a:r>
                        <a:rPr lang="en-US" dirty="0" smtClean="0"/>
                        <a:t>A</a:t>
                      </a:r>
                      <a:endParaRPr lang="en-US" dirty="0"/>
                    </a:p>
                  </a:txBody>
                  <a:tcPr>
                    <a:solidFill>
                      <a:schemeClr val="accent1">
                        <a:lumMod val="50000"/>
                      </a:schemeClr>
                    </a:solidFill>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bl>
          </a:graphicData>
        </a:graphic>
      </p:graphicFrame>
      <p:graphicFrame>
        <p:nvGraphicFramePr>
          <p:cNvPr id="5" name="Table 4"/>
          <p:cNvGraphicFramePr>
            <a:graphicFrameLocks noGrp="1"/>
          </p:cNvGraphicFramePr>
          <p:nvPr/>
        </p:nvGraphicFramePr>
        <p:xfrm>
          <a:off x="3124200" y="4267200"/>
          <a:ext cx="2743200" cy="37084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smtClean="0"/>
                        <a:t>A</a:t>
                      </a:r>
                      <a:endParaRPr lang="en-US" dirty="0"/>
                    </a:p>
                  </a:txBody>
                  <a:tcPr>
                    <a:solidFill>
                      <a:schemeClr val="accent1">
                        <a:lumMod val="50000"/>
                      </a:schemeClr>
                    </a:solidFill>
                  </a:tcPr>
                </a:tc>
                <a:tc>
                  <a:txBody>
                    <a:bodyPr/>
                    <a:lstStyle/>
                    <a:p>
                      <a:r>
                        <a:rPr lang="en-US" dirty="0" smtClean="0"/>
                        <a:t>B</a:t>
                      </a:r>
                      <a:endParaRPr lang="en-US" dirty="0"/>
                    </a:p>
                  </a:txBody>
                  <a:tcPr>
                    <a:solidFill>
                      <a:schemeClr val="accent1">
                        <a:lumMod val="50000"/>
                      </a:schemeClr>
                    </a:solidFill>
                  </a:tcPr>
                </a:tc>
                <a:tc>
                  <a:txBody>
                    <a:bodyPr/>
                    <a:lstStyle/>
                    <a:p>
                      <a:r>
                        <a:rPr lang="en-US" dirty="0" smtClean="0"/>
                        <a:t>A</a:t>
                      </a:r>
                      <a:endParaRPr lang="en-US" dirty="0"/>
                    </a:p>
                  </a:txBody>
                  <a:tcPr>
                    <a:solidFill>
                      <a:schemeClr val="accent1">
                        <a:lumMod val="50000"/>
                      </a:schemeClr>
                    </a:solidFill>
                  </a:tcPr>
                </a:tc>
                <a:tc>
                  <a:txBody>
                    <a:bodyPr/>
                    <a:lstStyle/>
                    <a:p>
                      <a:r>
                        <a:rPr lang="en-US" dirty="0" smtClean="0"/>
                        <a:t>A</a:t>
                      </a:r>
                      <a:endParaRPr lang="en-US" dirty="0"/>
                    </a:p>
                  </a:txBody>
                  <a:tcPr>
                    <a:solidFill>
                      <a:schemeClr val="accent1">
                        <a:lumMod val="50000"/>
                      </a:schemeClr>
                    </a:solidFill>
                  </a:tcPr>
                </a:tc>
              </a:tr>
            </a:tbl>
          </a:graphicData>
        </a:graphic>
      </p:graphicFrame>
      <p:cxnSp>
        <p:nvCxnSpPr>
          <p:cNvPr id="7" name="Straight Connector 6"/>
          <p:cNvCxnSpPr/>
          <p:nvPr/>
        </p:nvCxnSpPr>
        <p:spPr>
          <a:xfrm rot="5400000">
            <a:off x="3161506" y="39243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382294" y="39235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772297" y="3923903"/>
            <a:ext cx="6858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991894" y="3923506"/>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43800" y="3124200"/>
            <a:ext cx="1066800" cy="461665"/>
          </a:xfrm>
          <a:prstGeom prst="rect">
            <a:avLst/>
          </a:prstGeom>
          <a:noFill/>
        </p:spPr>
        <p:txBody>
          <a:bodyPr wrap="square" rtlCol="0">
            <a:spAutoFit/>
          </a:bodyPr>
          <a:lstStyle/>
          <a:p>
            <a:r>
              <a:rPr lang="en-US" sz="2400" dirty="0" smtClean="0"/>
              <a:t>TEXT</a:t>
            </a:r>
            <a:endParaRPr lang="en-US" sz="2400" dirty="0"/>
          </a:p>
        </p:txBody>
      </p:sp>
      <p:sp>
        <p:nvSpPr>
          <p:cNvPr id="19" name="TextBox 18"/>
          <p:cNvSpPr txBox="1"/>
          <p:nvPr/>
        </p:nvSpPr>
        <p:spPr>
          <a:xfrm>
            <a:off x="6019800" y="4267200"/>
            <a:ext cx="1524000" cy="461665"/>
          </a:xfrm>
          <a:prstGeom prst="rect">
            <a:avLst/>
          </a:prstGeom>
          <a:noFill/>
        </p:spPr>
        <p:txBody>
          <a:bodyPr wrap="square" rtlCol="0">
            <a:spAutoFit/>
          </a:bodyPr>
          <a:lstStyle/>
          <a:p>
            <a:r>
              <a:rPr lang="en-US" sz="2400" dirty="0" smtClean="0"/>
              <a:t>PATTERN</a:t>
            </a:r>
            <a:endParaRPr lang="en-US" sz="2400" dirty="0"/>
          </a:p>
        </p:txBody>
      </p:sp>
      <p:cxnSp>
        <p:nvCxnSpPr>
          <p:cNvPr id="21" name="Straight Arrow Connector 20"/>
          <p:cNvCxnSpPr/>
          <p:nvPr/>
        </p:nvCxnSpPr>
        <p:spPr>
          <a:xfrm>
            <a:off x="1447800" y="4267200"/>
            <a:ext cx="1524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0" y="3810000"/>
            <a:ext cx="1447800" cy="461665"/>
          </a:xfrm>
          <a:prstGeom prst="rect">
            <a:avLst/>
          </a:prstGeom>
          <a:noFill/>
        </p:spPr>
        <p:txBody>
          <a:bodyPr wrap="square" rtlCol="0">
            <a:spAutoFit/>
          </a:bodyPr>
          <a:lstStyle/>
          <a:p>
            <a:r>
              <a:rPr lang="en-US" sz="2400" dirty="0" smtClean="0"/>
              <a:t>SHIFT=3</a:t>
            </a:r>
            <a:endParaRPr 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30" y="609600"/>
            <a:ext cx="8153870" cy="1596177"/>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MATCHING 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514600"/>
            <a:ext cx="7772400" cy="3810000"/>
          </a:xfrm>
        </p:spPr>
        <p:txBody>
          <a:bodyPr>
            <a:normAutofit/>
          </a:bodyPr>
          <a:lstStyle/>
          <a:p>
            <a:pPr>
              <a:buNone/>
            </a:pPr>
            <a:r>
              <a:rPr lang="en-US" sz="2800" dirty="0" smtClean="0">
                <a:latin typeface="Times New Roman" panose="02020603050405020304" pitchFamily="18" charset="0"/>
                <a:cs typeface="Times New Roman" panose="02020603050405020304" pitchFamily="18" charset="0"/>
              </a:rPr>
              <a:t>There are many types of String Matching</a:t>
            </a:r>
          </a:p>
          <a:p>
            <a:pPr>
              <a:buNone/>
            </a:pPr>
            <a:r>
              <a:rPr lang="en-US" sz="2800" dirty="0" smtClean="0">
                <a:latin typeface="Times New Roman" panose="02020603050405020304" pitchFamily="18" charset="0"/>
                <a:cs typeface="Times New Roman" panose="02020603050405020304" pitchFamily="18" charset="0"/>
              </a:rPr>
              <a:t>Algorithms like:-</a:t>
            </a:r>
          </a:p>
          <a:p>
            <a:pPr marL="514350" indent="-514350">
              <a:buNone/>
            </a:pPr>
            <a:r>
              <a:rPr lang="en-US" sz="2800" dirty="0" smtClean="0">
                <a:latin typeface="Times New Roman" panose="02020603050405020304" pitchFamily="18" charset="0"/>
                <a:cs typeface="Times New Roman" panose="02020603050405020304" pitchFamily="18" charset="0"/>
              </a:rPr>
              <a:t>1)	The Naive string-matching algorithm</a:t>
            </a:r>
          </a:p>
          <a:p>
            <a:pPr marL="514350" indent="-514350">
              <a:buNone/>
            </a:pPr>
            <a:r>
              <a:rPr lang="en-US" sz="2800" dirty="0" smtClean="0">
                <a:latin typeface="Times New Roman" panose="02020603050405020304" pitchFamily="18" charset="0"/>
                <a:cs typeface="Times New Roman" panose="02020603050405020304" pitchFamily="18" charset="0"/>
              </a:rPr>
              <a:t>2)	The Rabin-Krap algorithm</a:t>
            </a:r>
          </a:p>
          <a:p>
            <a:pPr marL="514350" indent="-514350">
              <a:buNone/>
            </a:pPr>
            <a:r>
              <a:rPr lang="en-US" sz="2800" dirty="0" smtClean="0">
                <a:latin typeface="Times New Roman" panose="02020603050405020304" pitchFamily="18" charset="0"/>
                <a:cs typeface="Times New Roman" panose="02020603050405020304" pitchFamily="18" charset="0"/>
              </a:rPr>
              <a:t>3)	String matching with finite automata</a:t>
            </a:r>
          </a:p>
          <a:p>
            <a:pPr marL="514350" indent="-514350">
              <a:buNone/>
            </a:pPr>
            <a:r>
              <a:rPr lang="en-US" sz="2800" dirty="0" smtClean="0">
                <a:latin typeface="Times New Roman" panose="02020603050405020304" pitchFamily="18" charset="0"/>
                <a:cs typeface="Times New Roman" panose="02020603050405020304" pitchFamily="18" charset="0"/>
              </a:rPr>
              <a:t>4)	The Knuth-Morris-Pratt algorithm	</a:t>
            </a:r>
          </a:p>
          <a:p>
            <a:pPr marL="514350" indent="-514350">
              <a:buNone/>
            </a:pPr>
            <a:endParaRPr lang="en-US" sz="2800" dirty="0" smtClean="0"/>
          </a:p>
        </p:txBody>
      </p:sp>
      <p:sp>
        <p:nvSpPr>
          <p:cNvPr id="4" name="Date Placeholder 3"/>
          <p:cNvSpPr>
            <a:spLocks noGrp="1"/>
          </p:cNvSpPr>
          <p:nvPr>
            <p:ph type="dt" sz="half" idx="10"/>
          </p:nvPr>
        </p:nvSpPr>
        <p:spPr/>
        <p:txBody>
          <a:bodyPr/>
          <a:lstStyle/>
          <a:p>
            <a:fld id="{B17BA179-85A4-4F8C-ADA3-6B0AD05D952B}" type="datetime1">
              <a:rPr lang="en-US" smtClean="0"/>
              <a:t>2/4/2018</a:t>
            </a:fld>
            <a:endParaRPr lang="en-US" dirty="0"/>
          </a:p>
        </p:txBody>
      </p:sp>
      <p:sp>
        <p:nvSpPr>
          <p:cNvPr id="6" name="Slide Number Placeholder 5"/>
          <p:cNvSpPr>
            <a:spLocks noGrp="1"/>
          </p:cNvSpPr>
          <p:nvPr>
            <p:ph type="sldNum" sz="quarter" idx="12"/>
          </p:nvPr>
        </p:nvSpPr>
        <p:spPr/>
        <p:txBody>
          <a:bodyPr/>
          <a:lstStyle/>
          <a:p>
            <a:fld id="{91D2A8AF-B1C9-4905-9FB5-3B538ECDC8CF}" type="slidenum">
              <a:rPr lang="en-US" smtClean="0"/>
              <a:pPr/>
              <a:t>7</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228600" y="2568575"/>
            <a:ext cx="8763000" cy="1470025"/>
          </a:xfrm>
          <a:noFill/>
          <a:ln/>
        </p:spPr>
        <p:txBody>
          <a:bodyPr anchor="ctr"/>
          <a:lstStyle/>
          <a:p>
            <a:r>
              <a:rPr lang="en-US" sz="4400" b="1"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Naïve String Matching Algorithm</a:t>
            </a:r>
          </a:p>
        </p:txBody>
      </p:sp>
      <p:sp>
        <p:nvSpPr>
          <p:cNvPr id="2" name="Date Placeholder 1"/>
          <p:cNvSpPr>
            <a:spLocks noGrp="1"/>
          </p:cNvSpPr>
          <p:nvPr>
            <p:ph type="dt" sz="half" idx="10"/>
          </p:nvPr>
        </p:nvSpPr>
        <p:spPr/>
        <p:txBody>
          <a:bodyPr/>
          <a:lstStyle/>
          <a:p>
            <a:fld id="{69C0A75B-D20B-43C5-B99B-D37344FD1B1F}" type="datetime1">
              <a:rPr lang="en-US" smtClean="0"/>
              <a:t>2/4/2018</a:t>
            </a:fld>
            <a:endParaRPr lang="en-US" dirty="0"/>
          </a:p>
        </p:txBody>
      </p:sp>
      <p:sp>
        <p:nvSpPr>
          <p:cNvPr id="4" name="Slide Number Placeholder 3"/>
          <p:cNvSpPr>
            <a:spLocks noGrp="1"/>
          </p:cNvSpPr>
          <p:nvPr>
            <p:ph type="sldNum" sz="quarter" idx="12"/>
          </p:nvPr>
        </p:nvSpPr>
        <p:spPr/>
        <p:txBody>
          <a:bodyPr/>
          <a:lstStyle/>
          <a:p>
            <a:fld id="{91D2A8AF-B1C9-4905-9FB5-3B538ECDC8CF}" type="slidenum">
              <a:rPr lang="en-US" smtClean="0"/>
              <a:pPr/>
              <a:t>8</a:t>
            </a:fld>
            <a:endParaRPr lang="en-US" dirty="0"/>
          </a:p>
        </p:txBody>
      </p:sp>
    </p:spTree>
    <p:extLst>
      <p:ext uri="{BB962C8B-B14F-4D97-AF65-F5344CB8AC3E}">
        <p14:creationId xmlns:p14="http://schemas.microsoft.com/office/powerpoint/2010/main" val="2364133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2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685330" y="1752601"/>
            <a:ext cx="7772870" cy="4038600"/>
          </a:xfrm>
        </p:spPr>
        <p:txBody>
          <a:bodyPr/>
          <a:lstStyle/>
          <a:p>
            <a:r>
              <a:rPr lang="en-US" dirty="0" smtClean="0"/>
              <a:t>SUPPOSE,</a:t>
            </a:r>
          </a:p>
          <a:p>
            <a:pPr>
              <a:buNone/>
            </a:pPr>
            <a:r>
              <a:rPr lang="en-US" dirty="0" smtClean="0"/>
              <a:t>		T=1011101110</a:t>
            </a:r>
          </a:p>
          <a:p>
            <a:pPr>
              <a:buNone/>
            </a:pPr>
            <a:r>
              <a:rPr lang="en-US" dirty="0" smtClean="0"/>
              <a:t>		P=111                      </a:t>
            </a:r>
          </a:p>
          <a:p>
            <a:pPr>
              <a:buNone/>
            </a:pPr>
            <a:r>
              <a:rPr lang="en-US" dirty="0" smtClean="0"/>
              <a:t>		FIND ALL VALID SHIFT……</a:t>
            </a:r>
          </a:p>
          <a:p>
            <a:pPr>
              <a:buNone/>
            </a:pPr>
            <a:endParaRPr lang="en-US" dirty="0"/>
          </a:p>
        </p:txBody>
      </p:sp>
      <p:sp>
        <p:nvSpPr>
          <p:cNvPr id="5" name="Date Placeholder 4"/>
          <p:cNvSpPr>
            <a:spLocks noGrp="1"/>
          </p:cNvSpPr>
          <p:nvPr>
            <p:ph type="dt" sz="half" idx="10"/>
          </p:nvPr>
        </p:nvSpPr>
        <p:spPr/>
        <p:txBody>
          <a:bodyPr/>
          <a:lstStyle/>
          <a:p>
            <a:fld id="{BB648F2F-61DF-4E09-A35C-C09F94C0D6D0}" type="datetime1">
              <a:rPr lang="en-US" smtClean="0"/>
              <a:t>2/4/2018</a:t>
            </a:fld>
            <a:endParaRPr lang="en-US" dirty="0"/>
          </a:p>
        </p:txBody>
      </p:sp>
      <p:sp>
        <p:nvSpPr>
          <p:cNvPr id="10" name="Slide Number Placeholder 9"/>
          <p:cNvSpPr>
            <a:spLocks noGrp="1"/>
          </p:cNvSpPr>
          <p:nvPr>
            <p:ph type="sldNum" sz="quarter" idx="12"/>
          </p:nvPr>
        </p:nvSpPr>
        <p:spPr/>
        <p:txBody>
          <a:bodyPr/>
          <a:lstStyle/>
          <a:p>
            <a:fld id="{91D2A8AF-B1C9-4905-9FB5-3B538ECDC8CF}" type="slidenum">
              <a:rPr lang="en-US" smtClean="0"/>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8575504"/>
              </p:ext>
            </p:extLst>
          </p:nvPr>
        </p:nvGraphicFramePr>
        <p:xfrm>
          <a:off x="2083904" y="3680791"/>
          <a:ext cx="6248400" cy="457200"/>
        </p:xfrm>
        <a:graphic>
          <a:graphicData uri="http://schemas.openxmlformats.org/drawingml/2006/table">
            <a:tbl>
              <a:tblPr firstRow="1" bandRow="1">
                <a:tableStyleId>{5C22544A-7EE6-4342-B048-85BDC9FD1C3A}</a:tableStyleId>
              </a:tblPr>
              <a:tblGrid>
                <a:gridCol w="624840"/>
                <a:gridCol w="624840"/>
                <a:gridCol w="624840"/>
                <a:gridCol w="624840"/>
                <a:gridCol w="624840"/>
                <a:gridCol w="624840"/>
                <a:gridCol w="624840"/>
                <a:gridCol w="624840"/>
                <a:gridCol w="624840"/>
                <a:gridCol w="624840"/>
              </a:tblGrid>
              <a:tr h="457200">
                <a:tc>
                  <a:txBody>
                    <a:bodyPr/>
                    <a:lstStyle/>
                    <a:p>
                      <a:pPr algn="ctr"/>
                      <a:r>
                        <a:rPr lang="en-US" sz="2000" dirty="0" smtClean="0"/>
                        <a:t>1</a:t>
                      </a:r>
                      <a:endParaRPr lang="en-US" sz="2000" dirty="0"/>
                    </a:p>
                  </a:txBody>
                  <a:tcPr>
                    <a:solidFill>
                      <a:schemeClr val="accent1">
                        <a:lumMod val="50000"/>
                      </a:schemeClr>
                    </a:solidFill>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bl>
          </a:graphicData>
        </a:graphic>
      </p:graphicFrame>
      <p:graphicFrame>
        <p:nvGraphicFramePr>
          <p:cNvPr id="6" name="Table 5"/>
          <p:cNvGraphicFramePr>
            <a:graphicFrameLocks noGrp="1"/>
          </p:cNvGraphicFramePr>
          <p:nvPr/>
        </p:nvGraphicFramePr>
        <p:xfrm>
          <a:off x="2057400" y="4800600"/>
          <a:ext cx="1981200" cy="370840"/>
        </p:xfrm>
        <a:graphic>
          <a:graphicData uri="http://schemas.openxmlformats.org/drawingml/2006/table">
            <a:tbl>
              <a:tblPr firstRow="1" bandRow="1">
                <a:tableStyleId>{5C22544A-7EE6-4342-B048-85BDC9FD1C3A}</a:tableStyleId>
              </a:tblPr>
              <a:tblGrid>
                <a:gridCol w="660400"/>
                <a:gridCol w="660400"/>
                <a:gridCol w="660400"/>
              </a:tblGrid>
              <a:tr h="370840">
                <a:tc>
                  <a:txBody>
                    <a:bodyPr/>
                    <a:lstStyle/>
                    <a:p>
                      <a:pPr algn="ctr"/>
                      <a:r>
                        <a:rPr lang="en-US" dirty="0" smtClean="0"/>
                        <a:t>1</a:t>
                      </a:r>
                      <a:endParaRPr lang="en-US" dirty="0"/>
                    </a:p>
                  </a:txBody>
                  <a:tcPr>
                    <a:solidFill>
                      <a:schemeClr val="accent1">
                        <a:lumMod val="50000"/>
                      </a:schemeClr>
                    </a:solidFil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cxnSp>
        <p:nvCxnSpPr>
          <p:cNvPr id="7" name="Straight Connector 6"/>
          <p:cNvCxnSpPr/>
          <p:nvPr/>
        </p:nvCxnSpPr>
        <p:spPr>
          <a:xfrm rot="5400000">
            <a:off x="2020094" y="4456906"/>
            <a:ext cx="685800" cy="15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8200" y="4724400"/>
            <a:ext cx="1219200" cy="400110"/>
          </a:xfrm>
          <a:prstGeom prst="rect">
            <a:avLst/>
          </a:prstGeom>
          <a:noFill/>
        </p:spPr>
        <p:txBody>
          <a:bodyPr wrap="square" rtlCol="0">
            <a:spAutoFit/>
          </a:bodyPr>
          <a:lstStyle/>
          <a:p>
            <a:r>
              <a:rPr lang="en-US" sz="2000" dirty="0" smtClean="0"/>
              <a:t>P=Pattern</a:t>
            </a:r>
            <a:endParaRPr lang="en-US" sz="2000" dirty="0"/>
          </a:p>
        </p:txBody>
      </p:sp>
      <p:sp>
        <p:nvSpPr>
          <p:cNvPr id="18" name="Freeform 17"/>
          <p:cNvSpPr/>
          <p:nvPr/>
        </p:nvSpPr>
        <p:spPr>
          <a:xfrm>
            <a:off x="2895600" y="4114800"/>
            <a:ext cx="304800" cy="685800"/>
          </a:xfrm>
          <a:custGeom>
            <a:avLst/>
            <a:gdLst>
              <a:gd name="connsiteX0" fmla="*/ 199292 w 215704"/>
              <a:gd name="connsiteY0" fmla="*/ 0 h 590843"/>
              <a:gd name="connsiteX1" fmla="*/ 2345 w 215704"/>
              <a:gd name="connsiteY1" fmla="*/ 253218 h 590843"/>
              <a:gd name="connsiteX2" fmla="*/ 213360 w 215704"/>
              <a:gd name="connsiteY2" fmla="*/ 337624 h 590843"/>
              <a:gd name="connsiteX3" fmla="*/ 16412 w 215704"/>
              <a:gd name="connsiteY3" fmla="*/ 590843 h 590843"/>
            </a:gdLst>
            <a:ahLst/>
            <a:cxnLst>
              <a:cxn ang="0">
                <a:pos x="connsiteX0" y="connsiteY0"/>
              </a:cxn>
              <a:cxn ang="0">
                <a:pos x="connsiteX1" y="connsiteY1"/>
              </a:cxn>
              <a:cxn ang="0">
                <a:pos x="connsiteX2" y="connsiteY2"/>
              </a:cxn>
              <a:cxn ang="0">
                <a:pos x="connsiteX3" y="connsiteY3"/>
              </a:cxn>
            </a:cxnLst>
            <a:rect l="l" t="t" r="r" b="b"/>
            <a:pathLst>
              <a:path w="215704" h="590843">
                <a:moveTo>
                  <a:pt x="199292" y="0"/>
                </a:moveTo>
                <a:cubicBezTo>
                  <a:pt x="99646" y="98473"/>
                  <a:pt x="0" y="196947"/>
                  <a:pt x="2345" y="253218"/>
                </a:cubicBezTo>
                <a:cubicBezTo>
                  <a:pt x="4690" y="309489"/>
                  <a:pt x="211016" y="281353"/>
                  <a:pt x="213360" y="337624"/>
                </a:cubicBezTo>
                <a:cubicBezTo>
                  <a:pt x="215704" y="393895"/>
                  <a:pt x="116058" y="492369"/>
                  <a:pt x="16412" y="590843"/>
                </a:cubicBezTo>
              </a:path>
            </a:pathLst>
          </a:cu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Arrow Connector 19"/>
          <p:cNvCxnSpPr/>
          <p:nvPr/>
        </p:nvCxnSpPr>
        <p:spPr>
          <a:xfrm>
            <a:off x="1066800" y="4648200"/>
            <a:ext cx="1143000" cy="1588"/>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9200" y="4267200"/>
            <a:ext cx="609600" cy="400110"/>
          </a:xfrm>
          <a:prstGeom prst="rect">
            <a:avLst/>
          </a:prstGeom>
          <a:noFill/>
        </p:spPr>
        <p:txBody>
          <a:bodyPr wrap="square" rtlCol="0">
            <a:spAutoFit/>
          </a:bodyPr>
          <a:lstStyle/>
          <a:p>
            <a:r>
              <a:rPr lang="en-US" sz="2000" dirty="0" smtClean="0"/>
              <a:t>S=0</a:t>
            </a: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1414</TotalTime>
  <Words>814</Words>
  <Application>Microsoft Office PowerPoint</Application>
  <PresentationFormat>On-screen Show (4:3)</PresentationFormat>
  <Paragraphs>481</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Times New Roman</vt:lpstr>
      <vt:lpstr>Trebuchet MS</vt:lpstr>
      <vt:lpstr>Wingdings</vt:lpstr>
      <vt:lpstr>Wingdings 3</vt:lpstr>
      <vt:lpstr>Facet</vt:lpstr>
      <vt:lpstr>STRING MATCHING ALGORITHMS </vt:lpstr>
      <vt:lpstr>Index</vt:lpstr>
      <vt:lpstr>What is String?</vt:lpstr>
      <vt:lpstr>What is String?</vt:lpstr>
      <vt:lpstr>What is String matching?</vt:lpstr>
      <vt:lpstr>EXAMPLE</vt:lpstr>
      <vt:lpstr>STRING MATCHING ALGORITHMS</vt:lpstr>
      <vt:lpstr>Naïve String Matching Algorithm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String Matching Algorithm</vt:lpstr>
      <vt:lpstr>THE RABIN-KARP ALGORITHM</vt:lpstr>
      <vt:lpstr> </vt:lpstr>
      <vt:lpstr> </vt:lpstr>
      <vt:lpstr> </vt:lpstr>
      <vt:lpstr> </vt:lpstr>
      <vt:lpstr> </vt:lpstr>
      <vt:lpstr> </vt:lpstr>
      <vt:lpstr>Knuth-Morris-Pratt     Algorithm</vt:lpstr>
      <vt:lpstr> </vt:lpstr>
      <vt:lpstr> </vt:lpstr>
      <vt:lpstr> </vt:lpstr>
      <vt:lpstr> </vt:lpstr>
      <vt:lpstr> </vt:lpstr>
      <vt:lpstr> </vt:lpstr>
      <vt:lpstr> </vt:lpstr>
      <vt:lpstr>String Matching</vt:lpstr>
      <vt:lpstr> </vt:lpstr>
      <vt:lpstr> </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MATCHING ALGORITHMS</dc:title>
  <dc:creator>A</dc:creator>
  <cp:lastModifiedBy>Foysal Mahmud Prince</cp:lastModifiedBy>
  <cp:revision>140</cp:revision>
  <dcterms:created xsi:type="dcterms:W3CDTF">2014-03-02T03:47:45Z</dcterms:created>
  <dcterms:modified xsi:type="dcterms:W3CDTF">2018-02-04T18:24:07Z</dcterms:modified>
</cp:coreProperties>
</file>