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5"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389" autoAdjust="0"/>
  </p:normalViewPr>
  <p:slideViewPr>
    <p:cSldViewPr snapToGrid="0" snapToObjects="1" showGuides="1">
      <p:cViewPr>
        <p:scale>
          <a:sx n="20" d="100"/>
          <a:sy n="20" d="100"/>
        </p:scale>
        <p:origin x="437" y="-533"/>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2019-07-25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7228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1974" y="5624101"/>
            <a:ext cx="10118733"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1974" y="4870056"/>
            <a:ext cx="1011873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1975" y="13843783"/>
            <a:ext cx="1012348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562410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52201" y="487005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15203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39798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4870056"/>
            <a:ext cx="1009248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5624101"/>
            <a:ext cx="10092489"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9" y="13903633"/>
            <a:ext cx="1009249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8" y="14657678"/>
            <a:ext cx="10092490"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6" y="25325677"/>
            <a:ext cx="1009249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7" y="26079722"/>
            <a:ext cx="1009249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71422" y="14597828"/>
            <a:ext cx="1011404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56329" y="2795675"/>
            <a:ext cx="21421724" cy="1280160"/>
          </a:xfrm>
          <a:prstGeom prst="rect">
            <a:avLst/>
          </a:prstGeom>
        </p:spPr>
        <p:txBody>
          <a:bodyPr>
            <a:normAutofit/>
          </a:bodyPr>
          <a:lstStyle>
            <a:lvl1pPr marL="0" indent="0" algn="ctr">
              <a:buFontTx/>
              <a:buNone/>
              <a:defRPr sz="66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70307" y="3786502"/>
            <a:ext cx="21393768" cy="832209"/>
          </a:xfrm>
          <a:prstGeom prst="rect">
            <a:avLst/>
          </a:prstGeom>
        </p:spPr>
        <p:txBody>
          <a:bodyPr>
            <a:normAutofit/>
          </a:bodyPr>
          <a:lstStyle>
            <a:lvl1pPr marL="0" indent="0" algn="ctr">
              <a:buFontTx/>
              <a:buNone/>
              <a:defRPr sz="4800" b="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56329" y="545114"/>
            <a:ext cx="21421724" cy="1280160"/>
          </a:xfrm>
          <a:prstGeom prst="rect">
            <a:avLst/>
          </a:prstGeom>
        </p:spPr>
        <p:txBody>
          <a:bodyPr>
            <a:noAutofit/>
          </a:bodyPr>
          <a:lstStyle>
            <a:lvl1pPr marL="0" indent="0" algn="ctr">
              <a:buFontTx/>
              <a:buNone/>
              <a:defRPr sz="115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5" name="Group 84"/>
          <p:cNvGrpSpPr/>
          <p:nvPr userDrawn="1"/>
        </p:nvGrpSpPr>
        <p:grpSpPr>
          <a:xfrm rot="10800000">
            <a:off x="-36600" y="31404884"/>
            <a:ext cx="43927800" cy="1502229"/>
            <a:chOff x="-14192" y="1382"/>
            <a:chExt cx="27451941" cy="4572641"/>
          </a:xfrm>
        </p:grpSpPr>
        <p:sp>
          <p:nvSpPr>
            <p:cNvPr id="8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10" name="Text Box 14"/>
          <p:cNvSpPr txBox="1">
            <a:spLocks noChangeArrowheads="1"/>
          </p:cNvSpPr>
          <p:nvPr/>
        </p:nvSpPr>
        <p:spPr bwMode="auto">
          <a:xfrm>
            <a:off x="819152" y="32170527"/>
            <a:ext cx="2933697" cy="409916"/>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3444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8" name="Rounded Rectangle 37"/>
          <p:cNvSpPr/>
          <p:nvPr userDrawn="1"/>
        </p:nvSpPr>
        <p:spPr>
          <a:xfrm>
            <a:off x="556578"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33158199"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265474" y="4861683"/>
            <a:ext cx="21395749" cy="26190507"/>
          </a:xfrm>
          <a:prstGeom prst="roundRect">
            <a:avLst>
              <a:gd name="adj" fmla="val 79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a:off x="-14192" y="1382"/>
            <a:ext cx="43905392" cy="4572641"/>
            <a:chOff x="-14192" y="1382"/>
            <a:chExt cx="27451941" cy="4572641"/>
          </a:xfrm>
        </p:grpSpPr>
        <p:sp>
          <p:nvSpPr>
            <p:cNvPr id="8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23CCA4-2A44-4094-BCA2-D07CBE59F568}"/>
              </a:ext>
            </a:extLst>
          </p:cNvPr>
          <p:cNvSpPr>
            <a:spLocks noGrp="1"/>
          </p:cNvSpPr>
          <p:nvPr>
            <p:ph type="body" sz="quarter" idx="10"/>
          </p:nvPr>
        </p:nvSpPr>
        <p:spPr>
          <a:xfrm>
            <a:off x="561974" y="5624101"/>
            <a:ext cx="10118733" cy="9325608"/>
          </a:xfrm>
        </p:spPr>
        <p:txBody>
          <a:bodyPr/>
          <a:lstStyle/>
          <a:p>
            <a:pPr algn="just"/>
            <a:r>
              <a:rPr lang="en-US" sz="4000" b="1" dirty="0"/>
              <a:t>Sudoku</a:t>
            </a:r>
            <a:r>
              <a:rPr lang="en-US" sz="4000" dirty="0"/>
              <a:t>, originally called </a:t>
            </a:r>
            <a:r>
              <a:rPr lang="en-US" sz="4000" b="1" dirty="0"/>
              <a:t>Number Place</a:t>
            </a:r>
            <a:r>
              <a:rPr lang="en-US" sz="4000" dirty="0"/>
              <a:t> is a </a:t>
            </a:r>
            <a:r>
              <a:rPr lang="en-US" sz="4000" b="1" dirty="0"/>
              <a:t>9</a:t>
            </a:r>
            <a:r>
              <a:rPr lang="en-US" sz="4000" dirty="0"/>
              <a:t>×</a:t>
            </a:r>
            <a:r>
              <a:rPr lang="en-US" sz="4000" b="1" dirty="0"/>
              <a:t>9</a:t>
            </a:r>
            <a:r>
              <a:rPr lang="en-US" sz="4000" dirty="0"/>
              <a:t> grid puzzle based on </a:t>
            </a:r>
            <a:r>
              <a:rPr lang="en-US" sz="4000" b="1" dirty="0"/>
              <a:t>logic</a:t>
            </a:r>
            <a:r>
              <a:rPr lang="en-US" sz="4000" dirty="0"/>
              <a:t>, </a:t>
            </a:r>
            <a:r>
              <a:rPr lang="en-US" sz="4000" b="1" dirty="0"/>
              <a:t>combinatorial </a:t>
            </a:r>
            <a:r>
              <a:rPr lang="en-US" sz="4000" dirty="0"/>
              <a:t>number placement problem. In the grid, each box contains a number in the range 1-9 satisfying that each column, each row and each </a:t>
            </a:r>
            <a:r>
              <a:rPr lang="en-US" sz="4000" b="1" dirty="0"/>
              <a:t>3×3</a:t>
            </a:r>
            <a:r>
              <a:rPr lang="en-US" sz="4000" dirty="0"/>
              <a:t> block (i.e. the sub-blocks of the original </a:t>
            </a:r>
            <a:r>
              <a:rPr lang="en-US" sz="4000" b="1" dirty="0"/>
              <a:t>9×9</a:t>
            </a:r>
            <a:r>
              <a:rPr lang="en-US" sz="4000" dirty="0"/>
              <a:t> grid) contains all the numbers from 1-9 only once.</a:t>
            </a:r>
          </a:p>
          <a:p>
            <a:pPr algn="just"/>
            <a:r>
              <a:rPr lang="en-US" sz="4000" dirty="0"/>
              <a:t>Solving Sudoku has been a challenging problem in the last decade. The purpose has been to develop more effective algorithm in order to reduce the computing time and utilize lower memory space.</a:t>
            </a:r>
          </a:p>
          <a:p>
            <a:pPr algn="just"/>
            <a:endParaRPr lang="en-US" sz="4000" dirty="0"/>
          </a:p>
        </p:txBody>
      </p:sp>
      <p:sp>
        <p:nvSpPr>
          <p:cNvPr id="3" name="Text Placeholder 2">
            <a:extLst>
              <a:ext uri="{FF2B5EF4-FFF2-40B4-BE49-F238E27FC236}">
                <a16:creationId xmlns:a16="http://schemas.microsoft.com/office/drawing/2014/main" id="{DC4018A1-A347-4130-93B9-9FE668BD52E0}"/>
              </a:ext>
            </a:extLst>
          </p:cNvPr>
          <p:cNvSpPr>
            <a:spLocks noGrp="1"/>
          </p:cNvSpPr>
          <p:nvPr>
            <p:ph type="body" sz="quarter" idx="11"/>
          </p:nvPr>
        </p:nvSpPr>
        <p:spPr>
          <a:xfrm>
            <a:off x="561974" y="4739252"/>
            <a:ext cx="10118733" cy="1015655"/>
          </a:xfrm>
        </p:spPr>
        <p:txBody>
          <a:bodyPr/>
          <a:lstStyle/>
          <a:p>
            <a:r>
              <a:rPr lang="en-US" sz="5400" dirty="0"/>
              <a:t>Problem Statement</a:t>
            </a:r>
          </a:p>
        </p:txBody>
      </p:sp>
      <p:sp>
        <p:nvSpPr>
          <p:cNvPr id="4" name="Text Placeholder 3">
            <a:extLst>
              <a:ext uri="{FF2B5EF4-FFF2-40B4-BE49-F238E27FC236}">
                <a16:creationId xmlns:a16="http://schemas.microsoft.com/office/drawing/2014/main" id="{F2275CCD-426A-42A6-B907-E050609EBF44}"/>
              </a:ext>
            </a:extLst>
          </p:cNvPr>
          <p:cNvSpPr>
            <a:spLocks noGrp="1"/>
          </p:cNvSpPr>
          <p:nvPr>
            <p:ph type="body" sz="quarter" idx="20"/>
          </p:nvPr>
        </p:nvSpPr>
        <p:spPr>
          <a:xfrm>
            <a:off x="557215" y="14174701"/>
            <a:ext cx="10123487" cy="1015655"/>
          </a:xfrm>
        </p:spPr>
        <p:txBody>
          <a:bodyPr/>
          <a:lstStyle/>
          <a:p>
            <a:r>
              <a:rPr lang="en-US" sz="5400" dirty="0"/>
              <a:t>Aims and Objectives</a:t>
            </a:r>
          </a:p>
        </p:txBody>
      </p:sp>
      <p:sp>
        <p:nvSpPr>
          <p:cNvPr id="6" name="Text Placeholder 5">
            <a:extLst>
              <a:ext uri="{FF2B5EF4-FFF2-40B4-BE49-F238E27FC236}">
                <a16:creationId xmlns:a16="http://schemas.microsoft.com/office/drawing/2014/main" id="{408FDD55-CDFA-4123-8E75-6767F973F5FA}"/>
              </a:ext>
            </a:extLst>
          </p:cNvPr>
          <p:cNvSpPr>
            <a:spLocks noGrp="1"/>
          </p:cNvSpPr>
          <p:nvPr>
            <p:ph type="body" sz="quarter" idx="22"/>
          </p:nvPr>
        </p:nvSpPr>
        <p:spPr>
          <a:xfrm>
            <a:off x="11252201" y="4739253"/>
            <a:ext cx="21421724" cy="1015655"/>
          </a:xfrm>
        </p:spPr>
        <p:txBody>
          <a:bodyPr/>
          <a:lstStyle/>
          <a:p>
            <a:r>
              <a:rPr lang="en-US" sz="5400" dirty="0"/>
              <a:t>Design</a:t>
            </a:r>
          </a:p>
        </p:txBody>
      </p:sp>
      <p:sp>
        <p:nvSpPr>
          <p:cNvPr id="8" name="Text Placeholder 7">
            <a:extLst>
              <a:ext uri="{FF2B5EF4-FFF2-40B4-BE49-F238E27FC236}">
                <a16:creationId xmlns:a16="http://schemas.microsoft.com/office/drawing/2014/main" id="{D5D2246E-8321-4950-B7FE-2E621A42650F}"/>
              </a:ext>
            </a:extLst>
          </p:cNvPr>
          <p:cNvSpPr>
            <a:spLocks noGrp="1"/>
          </p:cNvSpPr>
          <p:nvPr>
            <p:ph type="body" sz="quarter" idx="24"/>
          </p:nvPr>
        </p:nvSpPr>
        <p:spPr>
          <a:xfrm>
            <a:off x="11252201" y="19267183"/>
            <a:ext cx="21421724" cy="1015655"/>
          </a:xfrm>
        </p:spPr>
        <p:txBody>
          <a:bodyPr/>
          <a:lstStyle/>
          <a:p>
            <a:r>
              <a:rPr lang="en-US" sz="5400" dirty="0"/>
              <a:t>Screenshot of Execution Protocol</a:t>
            </a:r>
          </a:p>
        </p:txBody>
      </p:sp>
      <p:sp>
        <p:nvSpPr>
          <p:cNvPr id="9" name="Text Placeholder 8">
            <a:extLst>
              <a:ext uri="{FF2B5EF4-FFF2-40B4-BE49-F238E27FC236}">
                <a16:creationId xmlns:a16="http://schemas.microsoft.com/office/drawing/2014/main" id="{DBDA4A7B-A069-47C0-B8D5-2F030E8EB0EB}"/>
              </a:ext>
            </a:extLst>
          </p:cNvPr>
          <p:cNvSpPr>
            <a:spLocks noGrp="1"/>
          </p:cNvSpPr>
          <p:nvPr>
            <p:ph type="body" sz="quarter" idx="25"/>
          </p:nvPr>
        </p:nvSpPr>
        <p:spPr>
          <a:xfrm>
            <a:off x="33185100" y="4739252"/>
            <a:ext cx="10092489" cy="1015655"/>
          </a:xfrm>
        </p:spPr>
        <p:txBody>
          <a:bodyPr/>
          <a:lstStyle/>
          <a:p>
            <a:r>
              <a:rPr lang="en-US" sz="5400" dirty="0"/>
              <a:t>Sample Input</a:t>
            </a:r>
          </a:p>
        </p:txBody>
      </p:sp>
      <p:sp>
        <p:nvSpPr>
          <p:cNvPr id="10" name="Text Placeholder 9">
            <a:extLst>
              <a:ext uri="{FF2B5EF4-FFF2-40B4-BE49-F238E27FC236}">
                <a16:creationId xmlns:a16="http://schemas.microsoft.com/office/drawing/2014/main" id="{FF33CB8A-E126-42EE-914D-3CF10CB08996}"/>
              </a:ext>
            </a:extLst>
          </p:cNvPr>
          <p:cNvSpPr>
            <a:spLocks noGrp="1"/>
          </p:cNvSpPr>
          <p:nvPr>
            <p:ph type="body" sz="quarter" idx="26"/>
          </p:nvPr>
        </p:nvSpPr>
        <p:spPr>
          <a:xfrm>
            <a:off x="33185099" y="5624101"/>
            <a:ext cx="10092489" cy="7848280"/>
          </a:xfrm>
        </p:spPr>
        <p:txBody>
          <a:bodyPr/>
          <a:lstStyle/>
          <a:p>
            <a:r>
              <a:rPr lang="en-US" sz="4000" dirty="0">
                <a:latin typeface="Courier New" panose="02070309020205020404" pitchFamily="49" charset="0"/>
                <a:cs typeface="Courier New" panose="02070309020205020404" pitchFamily="49" charset="0"/>
              </a:rPr>
              <a:t>Puzzle = [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[2,_,_,_,9,_,_,_,1],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[3,_,9,_,_,7,_,_,_],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[_,_,1,_,4,_,_,7,_],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[_,6,_,_,_,_,_,_,_],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[_,_,_,_,_,3,_,_,_],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[_,_,8,6,_,_,7,9,_],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[6,_,_,7,_,_,8,_,_],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[1,2,3,_,_,8,_,_,_], </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[_,8,7,_,_,4,3,_,_]], Puzzle = [A,B,C,D,E,F,G,H,I], sudoku(Puzzle).</a:t>
            </a:r>
            <a:endParaRPr lang="en-US" sz="6000" dirty="0">
              <a:latin typeface="Courier New" panose="02070309020205020404" pitchFamily="49" charset="0"/>
              <a:cs typeface="Courier New" panose="02070309020205020404" pitchFamily="49" charset="0"/>
            </a:endParaRPr>
          </a:p>
        </p:txBody>
      </p:sp>
      <p:sp>
        <p:nvSpPr>
          <p:cNvPr id="11" name="Text Placeholder 10">
            <a:extLst>
              <a:ext uri="{FF2B5EF4-FFF2-40B4-BE49-F238E27FC236}">
                <a16:creationId xmlns:a16="http://schemas.microsoft.com/office/drawing/2014/main" id="{7A6857A3-A495-4EDD-A0DA-9E23C64DC2A0}"/>
              </a:ext>
            </a:extLst>
          </p:cNvPr>
          <p:cNvSpPr>
            <a:spLocks noGrp="1"/>
          </p:cNvSpPr>
          <p:nvPr>
            <p:ph type="body" sz="quarter" idx="27"/>
          </p:nvPr>
        </p:nvSpPr>
        <p:spPr>
          <a:xfrm>
            <a:off x="33185099" y="13772829"/>
            <a:ext cx="10092490" cy="1015655"/>
          </a:xfrm>
        </p:spPr>
        <p:txBody>
          <a:bodyPr/>
          <a:lstStyle/>
          <a:p>
            <a:r>
              <a:rPr lang="en-US" sz="5400" dirty="0"/>
              <a:t>Sample Output</a:t>
            </a:r>
          </a:p>
        </p:txBody>
      </p:sp>
      <p:sp>
        <p:nvSpPr>
          <p:cNvPr id="12" name="Text Placeholder 11">
            <a:extLst>
              <a:ext uri="{FF2B5EF4-FFF2-40B4-BE49-F238E27FC236}">
                <a16:creationId xmlns:a16="http://schemas.microsoft.com/office/drawing/2014/main" id="{2116A480-1400-412D-8DEB-A07C1B1263B0}"/>
              </a:ext>
            </a:extLst>
          </p:cNvPr>
          <p:cNvSpPr>
            <a:spLocks noGrp="1"/>
          </p:cNvSpPr>
          <p:nvPr>
            <p:ph type="body" sz="quarter" idx="28"/>
          </p:nvPr>
        </p:nvSpPr>
        <p:spPr>
          <a:xfrm>
            <a:off x="33185098" y="14657678"/>
            <a:ext cx="10092490" cy="5724622"/>
          </a:xfrm>
        </p:spPr>
        <p:txBody>
          <a:bodyPr/>
          <a:lstStyle/>
          <a:p>
            <a:r>
              <a:rPr lang="en-US" sz="3800" dirty="0">
                <a:latin typeface="Courier New" panose="02070309020205020404" pitchFamily="49" charset="0"/>
                <a:cs typeface="Courier New" panose="02070309020205020404" pitchFamily="49" charset="0"/>
              </a:rPr>
              <a:t>A = [2, 7, 6, 8, 9, 5, 4, 3, 1],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B = [3, 4, 9, 1, 2, 7, 5, 6, 8],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C = [8, 5, 1, 3, 4, 6, 2, 7, 9],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D = [7, 6, 2, 4, 8, 9, 1, 5, 3],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E = [9, 1, 5, 2, 7, 3, 6, 8, 4],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F = [4, 3, 8, 6, 5, 1, 7, 9, 2],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G = [6, 9, 4, 7, 3, 2, 8, 1, 5],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H = [1, 2, 3, 5, 6, 8, 9, 4, 7], </a:t>
            </a:r>
            <a:br>
              <a:rPr lang="en-US" sz="3800" dirty="0">
                <a:latin typeface="Courier New" panose="02070309020205020404" pitchFamily="49" charset="0"/>
                <a:cs typeface="Courier New" panose="02070309020205020404" pitchFamily="49" charset="0"/>
              </a:rPr>
            </a:br>
            <a:r>
              <a:rPr lang="en-US" sz="3800" dirty="0">
                <a:latin typeface="Courier New" panose="02070309020205020404" pitchFamily="49" charset="0"/>
                <a:cs typeface="Courier New" panose="02070309020205020404" pitchFamily="49" charset="0"/>
              </a:rPr>
              <a:t>I = [5, 8, 7, 9, 1, 4, 3, 2, 6].</a:t>
            </a:r>
          </a:p>
        </p:txBody>
      </p:sp>
      <p:sp>
        <p:nvSpPr>
          <p:cNvPr id="13" name="Text Placeholder 12">
            <a:extLst>
              <a:ext uri="{FF2B5EF4-FFF2-40B4-BE49-F238E27FC236}">
                <a16:creationId xmlns:a16="http://schemas.microsoft.com/office/drawing/2014/main" id="{184AA15A-07D2-408B-A028-D5D74759C4BB}"/>
              </a:ext>
            </a:extLst>
          </p:cNvPr>
          <p:cNvSpPr>
            <a:spLocks noGrp="1"/>
          </p:cNvSpPr>
          <p:nvPr>
            <p:ph type="body" sz="quarter" idx="29"/>
          </p:nvPr>
        </p:nvSpPr>
        <p:spPr>
          <a:xfrm>
            <a:off x="33185096" y="23366073"/>
            <a:ext cx="10092494" cy="1015655"/>
          </a:xfrm>
        </p:spPr>
        <p:txBody>
          <a:bodyPr/>
          <a:lstStyle/>
          <a:p>
            <a:r>
              <a:rPr lang="en-US" sz="5400" dirty="0"/>
              <a:t>Conclusion</a:t>
            </a:r>
          </a:p>
        </p:txBody>
      </p:sp>
      <p:sp>
        <p:nvSpPr>
          <p:cNvPr id="14" name="Text Placeholder 13">
            <a:extLst>
              <a:ext uri="{FF2B5EF4-FFF2-40B4-BE49-F238E27FC236}">
                <a16:creationId xmlns:a16="http://schemas.microsoft.com/office/drawing/2014/main" id="{246E58B8-BCB9-4658-A611-9F8F4CA15C88}"/>
              </a:ext>
            </a:extLst>
          </p:cNvPr>
          <p:cNvSpPr>
            <a:spLocks noGrp="1"/>
          </p:cNvSpPr>
          <p:nvPr>
            <p:ph type="body" sz="quarter" idx="30"/>
          </p:nvPr>
        </p:nvSpPr>
        <p:spPr>
          <a:xfrm>
            <a:off x="33185097" y="24250922"/>
            <a:ext cx="10092494" cy="7232727"/>
          </a:xfrm>
        </p:spPr>
        <p:txBody>
          <a:bodyPr/>
          <a:lstStyle/>
          <a:p>
            <a:pPr algn="just"/>
            <a:r>
              <a:rPr lang="en-US" sz="4000" dirty="0"/>
              <a:t>It is seen that the sudoku puzzle problem can be easily solved by making it a constraint satisfaction problem. Moreover, SWI-Prolog’s </a:t>
            </a:r>
            <a:r>
              <a:rPr lang="en-US" sz="4000" b="1" dirty="0" err="1"/>
              <a:t>clpfd</a:t>
            </a:r>
            <a:r>
              <a:rPr lang="en-US" sz="4000" dirty="0"/>
              <a:t> library allows us to set the constraints and get the solution at a very easy and fast way.</a:t>
            </a:r>
          </a:p>
          <a:p>
            <a:pPr algn="just"/>
            <a:r>
              <a:rPr lang="en-US" sz="4000" dirty="0"/>
              <a:t>Finally, the source code is just around 25 lines, which is also easy to implement as well as easy to understand.</a:t>
            </a:r>
          </a:p>
          <a:p>
            <a:pPr algn="just"/>
            <a:endParaRPr lang="en-US" sz="6000" dirty="0"/>
          </a:p>
        </p:txBody>
      </p:sp>
      <p:sp>
        <p:nvSpPr>
          <p:cNvPr id="15" name="Text Placeholder 14">
            <a:extLst>
              <a:ext uri="{FF2B5EF4-FFF2-40B4-BE49-F238E27FC236}">
                <a16:creationId xmlns:a16="http://schemas.microsoft.com/office/drawing/2014/main" id="{A8AB6822-6072-47C8-A93B-DE262A42013F}"/>
              </a:ext>
            </a:extLst>
          </p:cNvPr>
          <p:cNvSpPr>
            <a:spLocks noGrp="1"/>
          </p:cNvSpPr>
          <p:nvPr>
            <p:ph type="body" sz="quarter" idx="96"/>
          </p:nvPr>
        </p:nvSpPr>
        <p:spPr>
          <a:xfrm>
            <a:off x="571422" y="15283628"/>
            <a:ext cx="10114044" cy="12895816"/>
          </a:xfrm>
        </p:spPr>
        <p:txBody>
          <a:bodyPr/>
          <a:lstStyle/>
          <a:p>
            <a:pPr algn="just"/>
            <a:r>
              <a:rPr lang="en-US" sz="4000" dirty="0"/>
              <a:t>The general problem of solving Sudoku puzzles on </a:t>
            </a:r>
            <a:r>
              <a:rPr lang="en-US" sz="4000" i="1" dirty="0"/>
              <a:t>n</a:t>
            </a:r>
            <a:r>
              <a:rPr lang="en-US" sz="4000" baseline="30000" dirty="0"/>
              <a:t>2</a:t>
            </a:r>
            <a:r>
              <a:rPr lang="en-US" sz="4000" dirty="0"/>
              <a:t>×</a:t>
            </a:r>
            <a:r>
              <a:rPr lang="en-US" sz="4000" i="1" dirty="0"/>
              <a:t>n</a:t>
            </a:r>
            <a:r>
              <a:rPr lang="en-US" sz="4000" baseline="30000" dirty="0"/>
              <a:t>2</a:t>
            </a:r>
            <a:r>
              <a:rPr lang="en-US" sz="4000" dirty="0"/>
              <a:t> grids of </a:t>
            </a:r>
            <a:r>
              <a:rPr lang="en-US" sz="4000" i="1" dirty="0" err="1"/>
              <a:t>n</a:t>
            </a:r>
            <a:r>
              <a:rPr lang="en-US" sz="4000" dirty="0" err="1"/>
              <a:t>×</a:t>
            </a:r>
            <a:r>
              <a:rPr lang="en-US" sz="4000" i="1" dirty="0" err="1"/>
              <a:t>n</a:t>
            </a:r>
            <a:r>
              <a:rPr lang="en-US" sz="4000" dirty="0"/>
              <a:t> blocks is known to be NP-Complete. Many computer algorithms, such as backtracking and dancing-links can solve most 9×9 puzzles efficiently, but combinatorial explosion occurs as </a:t>
            </a:r>
            <a:r>
              <a:rPr lang="en-US" sz="4000" i="1" dirty="0"/>
              <a:t>n</a:t>
            </a:r>
            <a:r>
              <a:rPr lang="en-US" sz="4000" dirty="0"/>
              <a:t> increases, creating limits to the properties of Sudokus that can be constructed, analyzed, and solved as </a:t>
            </a:r>
            <a:r>
              <a:rPr lang="en-US" sz="4000" i="1" dirty="0"/>
              <a:t>n</a:t>
            </a:r>
            <a:r>
              <a:rPr lang="en-US" sz="4000" dirty="0"/>
              <a:t> increases. A Sudoku puzzle can be expressed as a graph-coloring problem. The aim is to construct a 9-coloring of a particular graph, given a partial 9-coloring.</a:t>
            </a:r>
          </a:p>
          <a:p>
            <a:pPr algn="just"/>
            <a:r>
              <a:rPr lang="en-US" sz="4000" dirty="0"/>
              <a:t>The aim of this project is to convert the puzzle to a </a:t>
            </a:r>
            <a:r>
              <a:rPr lang="en-US" sz="4000" b="1" dirty="0"/>
              <a:t>Constraints Satisfaction Problem (CSP).</a:t>
            </a:r>
            <a:r>
              <a:rPr lang="en-US" sz="4000" dirty="0"/>
              <a:t> Then implement it in </a:t>
            </a:r>
            <a:r>
              <a:rPr lang="en-US" sz="4000" b="1" dirty="0"/>
              <a:t>Prolog</a:t>
            </a:r>
            <a:r>
              <a:rPr lang="en-US" sz="4000" dirty="0"/>
              <a:t> environment to build an expert system which will be able to solve a given sudoku puzzle.</a:t>
            </a:r>
          </a:p>
          <a:p>
            <a:pPr algn="just"/>
            <a:endParaRPr lang="en-US" sz="4000" dirty="0"/>
          </a:p>
          <a:p>
            <a:pPr algn="just"/>
            <a:endParaRPr lang="en-US" sz="6000" dirty="0"/>
          </a:p>
        </p:txBody>
      </p:sp>
      <p:sp>
        <p:nvSpPr>
          <p:cNvPr id="16" name="Text Placeholder 15">
            <a:extLst>
              <a:ext uri="{FF2B5EF4-FFF2-40B4-BE49-F238E27FC236}">
                <a16:creationId xmlns:a16="http://schemas.microsoft.com/office/drawing/2014/main" id="{9CA1F931-8574-4BFB-936A-81EBFA77702F}"/>
              </a:ext>
            </a:extLst>
          </p:cNvPr>
          <p:cNvSpPr>
            <a:spLocks noGrp="1"/>
          </p:cNvSpPr>
          <p:nvPr>
            <p:ph type="body" sz="quarter" idx="150"/>
          </p:nvPr>
        </p:nvSpPr>
        <p:spPr/>
        <p:txBody>
          <a:bodyPr>
            <a:normAutofit/>
          </a:bodyPr>
          <a:lstStyle/>
          <a:p>
            <a:r>
              <a:rPr lang="en-US" sz="7200" dirty="0"/>
              <a:t>ATIKUR RAHMAN : 16701016</a:t>
            </a:r>
          </a:p>
        </p:txBody>
      </p:sp>
      <p:sp>
        <p:nvSpPr>
          <p:cNvPr id="17" name="Text Placeholder 16">
            <a:extLst>
              <a:ext uri="{FF2B5EF4-FFF2-40B4-BE49-F238E27FC236}">
                <a16:creationId xmlns:a16="http://schemas.microsoft.com/office/drawing/2014/main" id="{CF6A4825-111E-49D6-8439-1AC5FA3AC1E0}"/>
              </a:ext>
            </a:extLst>
          </p:cNvPr>
          <p:cNvSpPr>
            <a:spLocks noGrp="1"/>
          </p:cNvSpPr>
          <p:nvPr>
            <p:ph type="body" sz="quarter" idx="184"/>
          </p:nvPr>
        </p:nvSpPr>
        <p:spPr/>
        <p:txBody>
          <a:bodyPr>
            <a:normAutofit fontScale="92500" lnSpcReduction="10000"/>
          </a:bodyPr>
          <a:lstStyle/>
          <a:p>
            <a:r>
              <a:rPr lang="en-US" sz="5400" dirty="0"/>
              <a:t>Department of </a:t>
            </a:r>
            <a:r>
              <a:rPr lang="en-US" sz="5400" b="1" dirty="0"/>
              <a:t>Computer Science and Engineering, University of Chittagong</a:t>
            </a:r>
            <a:endParaRPr lang="en-US" sz="5400" dirty="0"/>
          </a:p>
        </p:txBody>
      </p:sp>
      <p:sp>
        <p:nvSpPr>
          <p:cNvPr id="18" name="Text Placeholder 17">
            <a:extLst>
              <a:ext uri="{FF2B5EF4-FFF2-40B4-BE49-F238E27FC236}">
                <a16:creationId xmlns:a16="http://schemas.microsoft.com/office/drawing/2014/main" id="{E42A2006-A203-4C26-BE06-32DEC37F296D}"/>
              </a:ext>
            </a:extLst>
          </p:cNvPr>
          <p:cNvSpPr>
            <a:spLocks noGrp="1"/>
          </p:cNvSpPr>
          <p:nvPr>
            <p:ph type="body" sz="quarter" idx="185"/>
          </p:nvPr>
        </p:nvSpPr>
        <p:spPr>
          <a:xfrm>
            <a:off x="7791449" y="374376"/>
            <a:ext cx="28512315" cy="1280160"/>
          </a:xfrm>
        </p:spPr>
        <p:txBody>
          <a:bodyPr anchor="ctr"/>
          <a:lstStyle/>
          <a:p>
            <a:r>
              <a:rPr lang="en-US" sz="13800" dirty="0"/>
              <a:t>Sudoku Solver, an Expert System</a:t>
            </a:r>
          </a:p>
        </p:txBody>
      </p:sp>
      <p:pic>
        <p:nvPicPr>
          <p:cNvPr id="20" name="Picture 19">
            <a:extLst>
              <a:ext uri="{FF2B5EF4-FFF2-40B4-BE49-F238E27FC236}">
                <a16:creationId xmlns:a16="http://schemas.microsoft.com/office/drawing/2014/main" id="{92036DA7-15C7-4508-9F1B-6B3D812A3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62" y="26393210"/>
            <a:ext cx="3571875" cy="3571875"/>
          </a:xfrm>
          <a:prstGeom prst="rect">
            <a:avLst/>
          </a:prstGeom>
        </p:spPr>
      </p:pic>
      <p:pic>
        <p:nvPicPr>
          <p:cNvPr id="22" name="Picture 21">
            <a:extLst>
              <a:ext uri="{FF2B5EF4-FFF2-40B4-BE49-F238E27FC236}">
                <a16:creationId xmlns:a16="http://schemas.microsoft.com/office/drawing/2014/main" id="{6DDBFDBA-5D35-4565-9FA6-4065B49D90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3712" y="26393210"/>
            <a:ext cx="3571875" cy="3571875"/>
          </a:xfrm>
          <a:prstGeom prst="rect">
            <a:avLst/>
          </a:prstGeom>
        </p:spPr>
      </p:pic>
      <p:grpSp>
        <p:nvGrpSpPr>
          <p:cNvPr id="23" name="Group 22">
            <a:extLst>
              <a:ext uri="{FF2B5EF4-FFF2-40B4-BE49-F238E27FC236}">
                <a16:creationId xmlns:a16="http://schemas.microsoft.com/office/drawing/2014/main" id="{C07ED089-589D-4218-94F3-C42FBDCDC78B}"/>
              </a:ext>
            </a:extLst>
          </p:cNvPr>
          <p:cNvGrpSpPr/>
          <p:nvPr/>
        </p:nvGrpSpPr>
        <p:grpSpPr>
          <a:xfrm>
            <a:off x="11795152" y="6417504"/>
            <a:ext cx="20399348" cy="11152711"/>
            <a:chOff x="1688844" y="979714"/>
            <a:chExt cx="7822160" cy="4244035"/>
          </a:xfrm>
        </p:grpSpPr>
        <p:sp>
          <p:nvSpPr>
            <p:cNvPr id="24" name="TextBox 23">
              <a:extLst>
                <a:ext uri="{FF2B5EF4-FFF2-40B4-BE49-F238E27FC236}">
                  <a16:creationId xmlns:a16="http://schemas.microsoft.com/office/drawing/2014/main" id="{0D942B20-C871-4F92-AC0B-512D032F3DA5}"/>
                </a:ext>
              </a:extLst>
            </p:cNvPr>
            <p:cNvSpPr txBox="1"/>
            <p:nvPr/>
          </p:nvSpPr>
          <p:spPr>
            <a:xfrm>
              <a:off x="1688844" y="979714"/>
              <a:ext cx="2967134" cy="972103"/>
            </a:xfrm>
            <a:prstGeom prst="rect">
              <a:avLst/>
            </a:prstGeom>
            <a:solidFill>
              <a:schemeClr val="accent1">
                <a:lumMod val="40000"/>
                <a:lumOff val="60000"/>
              </a:schemeClr>
            </a:solidFill>
          </p:spPr>
          <p:txBody>
            <a:bodyPr wrap="square" rtlCol="0">
              <a:spAutoFit/>
            </a:bodyPr>
            <a:lstStyle/>
            <a:p>
              <a:pPr algn="ctr"/>
              <a:r>
                <a:rPr lang="en-US" sz="8000" b="1" dirty="0">
                  <a:cs typeface="Times New Roman" panose="02020603050405020304" pitchFamily="18" charset="0"/>
                </a:rPr>
                <a:t>Percept</a:t>
              </a:r>
            </a:p>
            <a:p>
              <a:pPr algn="ctr"/>
              <a:r>
                <a:rPr lang="en-US" sz="8000" b="1" dirty="0">
                  <a:cs typeface="Times New Roman" panose="02020603050405020304" pitchFamily="18" charset="0"/>
                </a:rPr>
                <a:t>Input</a:t>
              </a:r>
            </a:p>
          </p:txBody>
        </p:sp>
        <p:sp>
          <p:nvSpPr>
            <p:cNvPr id="25" name="TextBox 24">
              <a:extLst>
                <a:ext uri="{FF2B5EF4-FFF2-40B4-BE49-F238E27FC236}">
                  <a16:creationId xmlns:a16="http://schemas.microsoft.com/office/drawing/2014/main" id="{1BFBBD9C-B58D-4D45-BF93-423CA4C9C4AB}"/>
                </a:ext>
              </a:extLst>
            </p:cNvPr>
            <p:cNvSpPr txBox="1"/>
            <p:nvPr/>
          </p:nvSpPr>
          <p:spPr>
            <a:xfrm>
              <a:off x="6543870" y="979714"/>
              <a:ext cx="2967134" cy="972103"/>
            </a:xfrm>
            <a:prstGeom prst="rect">
              <a:avLst/>
            </a:prstGeom>
            <a:solidFill>
              <a:schemeClr val="accent1">
                <a:lumMod val="40000"/>
                <a:lumOff val="60000"/>
              </a:schemeClr>
            </a:solidFill>
          </p:spPr>
          <p:txBody>
            <a:bodyPr wrap="square" rtlCol="0">
              <a:spAutoFit/>
            </a:bodyPr>
            <a:lstStyle/>
            <a:p>
              <a:pPr algn="ctr"/>
              <a:r>
                <a:rPr lang="en-US" sz="8000" b="1" dirty="0">
                  <a:cs typeface="Times New Roman" panose="02020603050405020304" pitchFamily="18" charset="0"/>
                </a:rPr>
                <a:t>Row, Column &amp; Block Splitter</a:t>
              </a:r>
            </a:p>
          </p:txBody>
        </p:sp>
        <p:sp>
          <p:nvSpPr>
            <p:cNvPr id="26" name="TextBox 25">
              <a:extLst>
                <a:ext uri="{FF2B5EF4-FFF2-40B4-BE49-F238E27FC236}">
                  <a16:creationId xmlns:a16="http://schemas.microsoft.com/office/drawing/2014/main" id="{14E502C1-AFE3-4ADF-A06F-76BD4075873A}"/>
                </a:ext>
              </a:extLst>
            </p:cNvPr>
            <p:cNvSpPr txBox="1"/>
            <p:nvPr/>
          </p:nvSpPr>
          <p:spPr>
            <a:xfrm>
              <a:off x="6543870" y="4251645"/>
              <a:ext cx="2967134" cy="972103"/>
            </a:xfrm>
            <a:prstGeom prst="rect">
              <a:avLst/>
            </a:prstGeom>
            <a:solidFill>
              <a:schemeClr val="accent1">
                <a:lumMod val="40000"/>
                <a:lumOff val="60000"/>
              </a:schemeClr>
            </a:solidFill>
          </p:spPr>
          <p:txBody>
            <a:bodyPr wrap="square" rtlCol="0">
              <a:spAutoFit/>
            </a:bodyPr>
            <a:lstStyle/>
            <a:p>
              <a:pPr algn="ctr"/>
              <a:r>
                <a:rPr lang="en-US" sz="8000" b="1" dirty="0" err="1">
                  <a:cs typeface="Times New Roman" panose="02020603050405020304" pitchFamily="18" charset="0"/>
                </a:rPr>
                <a:t>clpfd</a:t>
              </a:r>
              <a:endParaRPr lang="en-US" sz="8000" b="1" dirty="0">
                <a:cs typeface="Times New Roman" panose="02020603050405020304" pitchFamily="18" charset="0"/>
              </a:endParaRPr>
            </a:p>
            <a:p>
              <a:pPr algn="ctr"/>
              <a:r>
                <a:rPr lang="en-US" sz="8000" b="1" dirty="0">
                  <a:cs typeface="Times New Roman" panose="02020603050405020304" pitchFamily="18" charset="0"/>
                </a:rPr>
                <a:t>Library</a:t>
              </a:r>
            </a:p>
          </p:txBody>
        </p:sp>
        <p:sp>
          <p:nvSpPr>
            <p:cNvPr id="27" name="TextBox 26">
              <a:extLst>
                <a:ext uri="{FF2B5EF4-FFF2-40B4-BE49-F238E27FC236}">
                  <a16:creationId xmlns:a16="http://schemas.microsoft.com/office/drawing/2014/main" id="{5C9C3755-77B7-4459-9664-85166233E781}"/>
                </a:ext>
              </a:extLst>
            </p:cNvPr>
            <p:cNvSpPr txBox="1"/>
            <p:nvPr/>
          </p:nvSpPr>
          <p:spPr>
            <a:xfrm>
              <a:off x="6543870" y="2615680"/>
              <a:ext cx="2967134" cy="972103"/>
            </a:xfrm>
            <a:prstGeom prst="rect">
              <a:avLst/>
            </a:prstGeom>
            <a:solidFill>
              <a:schemeClr val="accent1">
                <a:lumMod val="40000"/>
                <a:lumOff val="60000"/>
              </a:schemeClr>
            </a:solidFill>
          </p:spPr>
          <p:txBody>
            <a:bodyPr wrap="square" rtlCol="0">
              <a:spAutoFit/>
            </a:bodyPr>
            <a:lstStyle/>
            <a:p>
              <a:pPr algn="ctr"/>
              <a:r>
                <a:rPr lang="en-US" sz="8000" b="1" dirty="0">
                  <a:cs typeface="Times New Roman" panose="02020603050405020304" pitchFamily="18" charset="0"/>
                </a:rPr>
                <a:t>Constraint</a:t>
              </a:r>
            </a:p>
            <a:p>
              <a:pPr algn="ctr"/>
              <a:r>
                <a:rPr lang="en-US" sz="8000" b="1" dirty="0">
                  <a:cs typeface="Times New Roman" panose="02020603050405020304" pitchFamily="18" charset="0"/>
                </a:rPr>
                <a:t>Tester</a:t>
              </a:r>
            </a:p>
          </p:txBody>
        </p:sp>
        <p:sp>
          <p:nvSpPr>
            <p:cNvPr id="28" name="TextBox 27">
              <a:extLst>
                <a:ext uri="{FF2B5EF4-FFF2-40B4-BE49-F238E27FC236}">
                  <a16:creationId xmlns:a16="http://schemas.microsoft.com/office/drawing/2014/main" id="{943F565B-67A4-4E2C-82F5-6BDA1772AA1E}"/>
                </a:ext>
              </a:extLst>
            </p:cNvPr>
            <p:cNvSpPr txBox="1"/>
            <p:nvPr/>
          </p:nvSpPr>
          <p:spPr>
            <a:xfrm>
              <a:off x="1688844" y="2615680"/>
              <a:ext cx="2967134" cy="972103"/>
            </a:xfrm>
            <a:prstGeom prst="rect">
              <a:avLst/>
            </a:prstGeom>
            <a:solidFill>
              <a:schemeClr val="accent1">
                <a:lumMod val="40000"/>
                <a:lumOff val="60000"/>
              </a:schemeClr>
            </a:solidFill>
          </p:spPr>
          <p:txBody>
            <a:bodyPr wrap="square" rtlCol="0">
              <a:spAutoFit/>
            </a:bodyPr>
            <a:lstStyle/>
            <a:p>
              <a:pPr algn="ctr"/>
              <a:r>
                <a:rPr lang="en-US" sz="8000" b="1" dirty="0">
                  <a:cs typeface="Times New Roman" panose="02020603050405020304" pitchFamily="18" charset="0"/>
                </a:rPr>
                <a:t>Output</a:t>
              </a:r>
            </a:p>
            <a:p>
              <a:pPr algn="ctr"/>
              <a:r>
                <a:rPr lang="en-US" sz="8000" b="1" dirty="0">
                  <a:cs typeface="Times New Roman" panose="02020603050405020304" pitchFamily="18" charset="0"/>
                </a:rPr>
                <a:t>Actuator</a:t>
              </a:r>
            </a:p>
          </p:txBody>
        </p:sp>
        <p:sp>
          <p:nvSpPr>
            <p:cNvPr id="29" name="TextBox 28">
              <a:extLst>
                <a:ext uri="{FF2B5EF4-FFF2-40B4-BE49-F238E27FC236}">
                  <a16:creationId xmlns:a16="http://schemas.microsoft.com/office/drawing/2014/main" id="{FF03D77E-C3BD-4FA8-AD02-C68F3D8321EB}"/>
                </a:ext>
              </a:extLst>
            </p:cNvPr>
            <p:cNvSpPr txBox="1"/>
            <p:nvPr/>
          </p:nvSpPr>
          <p:spPr>
            <a:xfrm>
              <a:off x="1688844" y="4251646"/>
              <a:ext cx="2967134" cy="972103"/>
            </a:xfrm>
            <a:prstGeom prst="rect">
              <a:avLst/>
            </a:prstGeom>
            <a:solidFill>
              <a:schemeClr val="accent1">
                <a:lumMod val="40000"/>
                <a:lumOff val="60000"/>
              </a:schemeClr>
            </a:solidFill>
          </p:spPr>
          <p:txBody>
            <a:bodyPr wrap="square" rtlCol="0">
              <a:spAutoFit/>
            </a:bodyPr>
            <a:lstStyle/>
            <a:p>
              <a:pPr algn="ctr"/>
              <a:r>
                <a:rPr lang="en-US" sz="8000" b="1" dirty="0">
                  <a:cs typeface="Times New Roman" panose="02020603050405020304" pitchFamily="18" charset="0"/>
                </a:rPr>
                <a:t>Next Move</a:t>
              </a:r>
            </a:p>
            <a:p>
              <a:pPr algn="ctr"/>
              <a:r>
                <a:rPr lang="en-US" sz="8000" b="1" dirty="0">
                  <a:cs typeface="Times New Roman" panose="02020603050405020304" pitchFamily="18" charset="0"/>
                </a:rPr>
                <a:t>Generator</a:t>
              </a:r>
            </a:p>
          </p:txBody>
        </p:sp>
        <p:cxnSp>
          <p:nvCxnSpPr>
            <p:cNvPr id="30" name="Straight Arrow Connector 29">
              <a:extLst>
                <a:ext uri="{FF2B5EF4-FFF2-40B4-BE49-F238E27FC236}">
                  <a16:creationId xmlns:a16="http://schemas.microsoft.com/office/drawing/2014/main" id="{73496705-5D33-443B-BDEC-E900EFDE33FA}"/>
                </a:ext>
              </a:extLst>
            </p:cNvPr>
            <p:cNvCxnSpPr>
              <a:stCxn id="24" idx="3"/>
              <a:endCxn id="25" idx="1"/>
            </p:cNvCxnSpPr>
            <p:nvPr/>
          </p:nvCxnSpPr>
          <p:spPr>
            <a:xfrm>
              <a:off x="4655978" y="1465765"/>
              <a:ext cx="18878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E3889DC-B2AF-46E4-A927-D1C15D64BA61}"/>
                </a:ext>
              </a:extLst>
            </p:cNvPr>
            <p:cNvCxnSpPr>
              <a:stCxn id="25" idx="2"/>
              <a:endCxn id="27" idx="0"/>
            </p:cNvCxnSpPr>
            <p:nvPr/>
          </p:nvCxnSpPr>
          <p:spPr>
            <a:xfrm>
              <a:off x="8027437" y="1951817"/>
              <a:ext cx="0" cy="6638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834561-C7DF-4594-8A69-88221DD51E43}"/>
                </a:ext>
              </a:extLst>
            </p:cNvPr>
            <p:cNvCxnSpPr>
              <a:stCxn id="27" idx="1"/>
              <a:endCxn id="28" idx="3"/>
            </p:cNvCxnSpPr>
            <p:nvPr/>
          </p:nvCxnSpPr>
          <p:spPr>
            <a:xfrm flipH="1">
              <a:off x="4655978" y="3101731"/>
              <a:ext cx="18878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75EB6BF-BC43-4E72-87A2-40BACDF857C6}"/>
                </a:ext>
              </a:extLst>
            </p:cNvPr>
            <p:cNvCxnSpPr>
              <a:stCxn id="26" idx="0"/>
              <a:endCxn id="27" idx="2"/>
            </p:cNvCxnSpPr>
            <p:nvPr/>
          </p:nvCxnSpPr>
          <p:spPr>
            <a:xfrm flipV="1">
              <a:off x="8027437" y="3587783"/>
              <a:ext cx="0" cy="66386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1CCE4C-8AD7-4796-AA36-98E12293C17C}"/>
                </a:ext>
              </a:extLst>
            </p:cNvPr>
            <p:cNvCxnSpPr>
              <a:stCxn id="29" idx="3"/>
              <a:endCxn id="26" idx="1"/>
            </p:cNvCxnSpPr>
            <p:nvPr/>
          </p:nvCxnSpPr>
          <p:spPr>
            <a:xfrm flipV="1">
              <a:off x="4655978" y="4737696"/>
              <a:ext cx="1887892" cy="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29F745C-4610-4312-A013-45597914AEF5}"/>
                </a:ext>
              </a:extLst>
            </p:cNvPr>
            <p:cNvCxnSpPr>
              <a:cxnSpLocks/>
            </p:cNvCxnSpPr>
            <p:nvPr/>
          </p:nvCxnSpPr>
          <p:spPr>
            <a:xfrm flipV="1">
              <a:off x="4655978" y="3569787"/>
              <a:ext cx="1887892" cy="68185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6" name="Image4">
            <a:extLst>
              <a:ext uri="{FF2B5EF4-FFF2-40B4-BE49-F238E27FC236}">
                <a16:creationId xmlns:a16="http://schemas.microsoft.com/office/drawing/2014/main" id="{B59D7FFB-2B53-45BF-B610-29DE9D2EEF01}"/>
              </a:ext>
            </a:extLst>
          </p:cNvPr>
          <p:cNvPicPr/>
          <p:nvPr/>
        </p:nvPicPr>
        <p:blipFill>
          <a:blip r:embed="rId5">
            <a:lum/>
            <a:alphaModFix/>
          </a:blip>
          <a:stretch>
            <a:fillRect/>
          </a:stretch>
        </p:blipFill>
        <p:spPr>
          <a:xfrm>
            <a:off x="11600668" y="20437634"/>
            <a:ext cx="20788315" cy="9955881"/>
          </a:xfrm>
          <a:prstGeom prst="rect">
            <a:avLst/>
          </a:prstGeom>
        </p:spPr>
      </p:pic>
    </p:spTree>
    <p:extLst>
      <p:ext uri="{BB962C8B-B14F-4D97-AF65-F5344CB8AC3E}">
        <p14:creationId xmlns:p14="http://schemas.microsoft.com/office/powerpoint/2010/main" val="799286510"/>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209</TotalTime>
  <Words>379</Words>
  <Application>Microsoft Office PowerPoint</Application>
  <PresentationFormat>Custom</PresentationFormat>
  <Paragraphs>30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Courier New</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Atikur Rahman Chitholian</cp:lastModifiedBy>
  <cp:revision>47</cp:revision>
  <dcterms:created xsi:type="dcterms:W3CDTF">2012-02-03T23:30:52Z</dcterms:created>
  <dcterms:modified xsi:type="dcterms:W3CDTF">2019-07-25T10:02:47Z</dcterms:modified>
</cp:coreProperties>
</file>