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72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59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D06B-13F5-4D4B-8A3C-A7BB63FD957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24ECB6-BB00-48CD-99F7-A05F2A75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BF12-15B6-4A17-AAED-C0EBC51C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06D9-1D89-41DC-8744-1E53C5E4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2590801" y="1742661"/>
            <a:ext cx="85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Classification using SVM with Python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731026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8BDED2-BDC8-4CC5-B3A7-C58A37E79B32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1520825"/>
          <a:ext cx="9550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301527999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93180733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99811403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2737513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8790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6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8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9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3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3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5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4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7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3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28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22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4262B0-99F0-4980-B959-562215043478}"/>
              </a:ext>
            </a:extLst>
          </p:cNvPr>
          <p:cNvGraphicFramePr>
            <a:graphicFrameLocks noGrp="1"/>
          </p:cNvGraphicFramePr>
          <p:nvPr/>
        </p:nvGraphicFramePr>
        <p:xfrm>
          <a:off x="2510465" y="1736035"/>
          <a:ext cx="7171070" cy="2756454"/>
        </p:xfrm>
        <a:graphic>
          <a:graphicData uri="http://schemas.openxmlformats.org/drawingml/2006/table">
            <a:tbl>
              <a:tblPr firstRow="1" firstCol="1" bandRow="1"/>
              <a:tblGrid>
                <a:gridCol w="1469333">
                  <a:extLst>
                    <a:ext uri="{9D8B030D-6E8A-4147-A177-3AD203B41FA5}">
                      <a16:colId xmlns:a16="http://schemas.microsoft.com/office/drawing/2014/main" val="3011864428"/>
                    </a:ext>
                  </a:extLst>
                </a:gridCol>
                <a:gridCol w="1012185">
                  <a:extLst>
                    <a:ext uri="{9D8B030D-6E8A-4147-A177-3AD203B41FA5}">
                      <a16:colId xmlns:a16="http://schemas.microsoft.com/office/drawing/2014/main" val="2384116208"/>
                    </a:ext>
                  </a:extLst>
                </a:gridCol>
                <a:gridCol w="1151448">
                  <a:extLst>
                    <a:ext uri="{9D8B030D-6E8A-4147-A177-3AD203B41FA5}">
                      <a16:colId xmlns:a16="http://schemas.microsoft.com/office/drawing/2014/main" val="3657507100"/>
                    </a:ext>
                  </a:extLst>
                </a:gridCol>
                <a:gridCol w="1636852">
                  <a:extLst>
                    <a:ext uri="{9D8B030D-6E8A-4147-A177-3AD203B41FA5}">
                      <a16:colId xmlns:a16="http://schemas.microsoft.com/office/drawing/2014/main" val="1754385240"/>
                    </a:ext>
                  </a:extLst>
                </a:gridCol>
                <a:gridCol w="1901252">
                  <a:extLst>
                    <a:ext uri="{9D8B030D-6E8A-4147-A177-3AD203B41FA5}">
                      <a16:colId xmlns:a16="http://schemas.microsoft.com/office/drawing/2014/main" val="3573166546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age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income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student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credit_rating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buys_computer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13661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08303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65239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23803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2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9C1592-5CEE-4330-AFBF-DEF865A333CC}"/>
              </a:ext>
            </a:extLst>
          </p:cNvPr>
          <p:cNvSpPr/>
          <p:nvPr/>
        </p:nvSpPr>
        <p:spPr>
          <a:xfrm>
            <a:off x="519545" y="1354752"/>
            <a:ext cx="111529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import pandas as pd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sklearn.svm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SVC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classification_report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confusion_matrix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Read training and test dataset.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train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('../Datasets/training-data-10-tuples.csv’)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('../Datasets/test-data-4-tuples.csv’)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 convert categorical to numeric value.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LabelEncoder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Convert categorical values to numeric.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train: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train[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number.fit_transform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(train[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('str’))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Split input and output columns; x = input columns, y = output columns.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:-1]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-1]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Do the same for test dataset.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test: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test[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number.fit_transform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(test[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('str'))</a:t>
            </a:r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F7ECBD-E903-4EE5-B6A4-D90F39A79281}"/>
              </a:ext>
            </a:extLst>
          </p:cNvPr>
          <p:cNvSpPr/>
          <p:nvPr/>
        </p:nvSpPr>
        <p:spPr>
          <a:xfrm>
            <a:off x="519545" y="1354752"/>
            <a:ext cx="1115290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:-1]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test.iloc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[:, -1]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Build and train SVM Classifier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SVC(kernel='linear’)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SVM_Classifier.fit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Predict on test-data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predicted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SVM_Classifier.predict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Print classification report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classification_report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predicted))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Build confusion matrix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cfm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confusion_matrix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predicted)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Calc accuracy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acc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accuracy_score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predicted)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Print acc and cfm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print('Accuracy:', acc)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print('Prediction  no  yes’)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        no  {}   {}'.format(cfm[0][0], cfm[0][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1]))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('       yes  {}   {}'.format(cfm[1][0], cfm[1][1]))</a:t>
            </a: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42AC3-73C9-4BDB-B5E9-D4407C9A7E60}"/>
              </a:ext>
            </a:extLst>
          </p:cNvPr>
          <p:cNvSpPr/>
          <p:nvPr/>
        </p:nvSpPr>
        <p:spPr>
          <a:xfrm>
            <a:off x="2410692" y="1651153"/>
            <a:ext cx="660861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Console"/>
              </a:rPr>
              <a:t>		Precision	 recall 	f1-score	 support</a:t>
            </a:r>
          </a:p>
          <a:p>
            <a:r>
              <a:rPr lang="en-US" dirty="0"/>
              <a:t>0		 0.50 	1.00	 0.67	 1</a:t>
            </a:r>
            <a:br>
              <a:rPr lang="en-US" dirty="0"/>
            </a:br>
            <a:r>
              <a:rPr lang="en-US" dirty="0"/>
              <a:t>1 		1.00 	0.67 	0.80 	 3</a:t>
            </a:r>
          </a:p>
          <a:p>
            <a:r>
              <a:rPr lang="en-US" dirty="0"/>
              <a:t>micro avg 	0.75 	0.75	 0.75	 4</a:t>
            </a:r>
            <a:br>
              <a:rPr lang="en-US" dirty="0"/>
            </a:br>
            <a:r>
              <a:rPr lang="en-US" dirty="0"/>
              <a:t>macro avg 	0.75 	0.83 	0.73 	4</a:t>
            </a:r>
            <a:br>
              <a:rPr lang="en-US" dirty="0"/>
            </a:br>
            <a:r>
              <a:rPr lang="en-US" dirty="0"/>
              <a:t>weighted avg	0.88 	0.75 	0.77 	4</a:t>
            </a:r>
          </a:p>
          <a:p>
            <a:endParaRPr lang="en-US" dirty="0"/>
          </a:p>
          <a:p>
            <a:r>
              <a:rPr lang="en-US" dirty="0"/>
              <a:t>Accuracy: 0.75</a:t>
            </a:r>
            <a:br>
              <a:rPr lang="en-US" dirty="0"/>
            </a:br>
            <a:r>
              <a:rPr lang="en-US" dirty="0"/>
              <a:t>Prediction 	no 	yes</a:t>
            </a:r>
          </a:p>
          <a:p>
            <a:r>
              <a:rPr lang="en-US" dirty="0"/>
              <a:t>no 		1 	0</a:t>
            </a:r>
          </a:p>
          <a:p>
            <a:r>
              <a:rPr lang="en-US" dirty="0"/>
              <a:t>yes 		1 	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LucidaConsole"/>
              </a:rPr>
            </a:br>
            <a:br>
              <a:rPr lang="en-US" dirty="0">
                <a:solidFill>
                  <a:srgbClr val="000000"/>
                </a:solidFill>
                <a:latin typeface="LucidaConsol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445</Words>
  <Application>Microsoft Office PowerPoint</Application>
  <PresentationFormat>Widescreen</PresentationFormat>
  <Paragraphs>214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LucidaConsole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Md. Muhtadir Rahman</cp:lastModifiedBy>
  <cp:revision>7</cp:revision>
  <dcterms:created xsi:type="dcterms:W3CDTF">2019-06-23T07:13:11Z</dcterms:created>
  <dcterms:modified xsi:type="dcterms:W3CDTF">2019-07-08T08:12:40Z</dcterms:modified>
</cp:coreProperties>
</file>