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43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9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60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1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1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6AE3-DE09-4C55-A8D6-0507129E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3637-33C1-4E26-A293-F7E3DCCD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Classification using ANN</a:t>
            </a:r>
          </a:p>
          <a:p>
            <a:r>
              <a:rPr lang="en-US" sz="3600" dirty="0"/>
              <a:t> with R(</a:t>
            </a:r>
            <a:r>
              <a:rPr lang="en-US" sz="3600"/>
              <a:t>Holdout method)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731026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8BDED2-BDC8-4CC5-B3A7-C58A37E79B32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1520825"/>
          <a:ext cx="95504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301527999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3093180733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99811403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2737513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87905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6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380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9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43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30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5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4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78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23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28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22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4262B0-99F0-4980-B959-562215043478}"/>
              </a:ext>
            </a:extLst>
          </p:cNvPr>
          <p:cNvGraphicFramePr>
            <a:graphicFrameLocks noGrp="1"/>
          </p:cNvGraphicFramePr>
          <p:nvPr/>
        </p:nvGraphicFramePr>
        <p:xfrm>
          <a:off x="2510465" y="1736035"/>
          <a:ext cx="7171070" cy="2756454"/>
        </p:xfrm>
        <a:graphic>
          <a:graphicData uri="http://schemas.openxmlformats.org/drawingml/2006/table">
            <a:tbl>
              <a:tblPr firstRow="1" firstCol="1" bandRow="1"/>
              <a:tblGrid>
                <a:gridCol w="1469333">
                  <a:extLst>
                    <a:ext uri="{9D8B030D-6E8A-4147-A177-3AD203B41FA5}">
                      <a16:colId xmlns:a16="http://schemas.microsoft.com/office/drawing/2014/main" val="3011864428"/>
                    </a:ext>
                  </a:extLst>
                </a:gridCol>
                <a:gridCol w="1012185">
                  <a:extLst>
                    <a:ext uri="{9D8B030D-6E8A-4147-A177-3AD203B41FA5}">
                      <a16:colId xmlns:a16="http://schemas.microsoft.com/office/drawing/2014/main" val="2384116208"/>
                    </a:ext>
                  </a:extLst>
                </a:gridCol>
                <a:gridCol w="1151448">
                  <a:extLst>
                    <a:ext uri="{9D8B030D-6E8A-4147-A177-3AD203B41FA5}">
                      <a16:colId xmlns:a16="http://schemas.microsoft.com/office/drawing/2014/main" val="3657507100"/>
                    </a:ext>
                  </a:extLst>
                </a:gridCol>
                <a:gridCol w="1636852">
                  <a:extLst>
                    <a:ext uri="{9D8B030D-6E8A-4147-A177-3AD203B41FA5}">
                      <a16:colId xmlns:a16="http://schemas.microsoft.com/office/drawing/2014/main" val="1754385240"/>
                    </a:ext>
                  </a:extLst>
                </a:gridCol>
                <a:gridCol w="1901252">
                  <a:extLst>
                    <a:ext uri="{9D8B030D-6E8A-4147-A177-3AD203B41FA5}">
                      <a16:colId xmlns:a16="http://schemas.microsoft.com/office/drawing/2014/main" val="3573166546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age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income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student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credit_rating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buys_computer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713661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08303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65239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23803"/>
                  </a:ext>
                </a:extLst>
              </a:tr>
              <a:tr h="597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2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DDDAE58-6E48-468C-94B2-4879F9EB8F2F}"/>
              </a:ext>
            </a:extLst>
          </p:cNvPr>
          <p:cNvSpPr txBox="1"/>
          <p:nvPr/>
        </p:nvSpPr>
        <p:spPr>
          <a:xfrm flipH="1">
            <a:off x="646483" y="1663955"/>
            <a:ext cx="8177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library(</a:t>
            </a:r>
            <a:r>
              <a:rPr lang="en-US" dirty="0" err="1"/>
              <a:t>RWeka</a:t>
            </a:r>
            <a:r>
              <a:rPr lang="en-US" dirty="0"/>
              <a:t>)</a:t>
            </a:r>
          </a:p>
          <a:p>
            <a:r>
              <a:rPr lang="en-US" dirty="0"/>
              <a:t>library(caret)</a:t>
            </a:r>
          </a:p>
          <a:p>
            <a:r>
              <a:rPr lang="en-US" dirty="0"/>
              <a:t>library(</a:t>
            </a:r>
            <a:r>
              <a:rPr lang="en-US" dirty="0" err="1"/>
              <a:t>nnet</a:t>
            </a:r>
            <a:r>
              <a:rPr lang="en-US" dirty="0"/>
              <a:t>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train &lt;- read.csv(</a:t>
            </a:r>
            <a:r>
              <a:rPr lang="en-US" dirty="0"/>
              <a:t>'C:/Users/FOYSAL/Desktop/16701007-Machine </a:t>
            </a:r>
            <a:r>
              <a:rPr lang="en-US" dirty="0" err="1"/>
              <a:t>Learing</a:t>
            </a:r>
            <a:r>
              <a:rPr lang="en-US" dirty="0"/>
              <a:t> Lab/ANN/experiment-1/train.csv')</a:t>
            </a:r>
            <a:endParaRPr lang="en-US" dirty="0"/>
          </a:p>
          <a:p>
            <a:r>
              <a:rPr lang="en-US" dirty="0"/>
              <a:t>test &lt;- read.csv(</a:t>
            </a:r>
            <a:r>
              <a:rPr lang="en-US" dirty="0"/>
              <a:t>'C:/Users/FOYSAL/Desktop/16701007-Machine </a:t>
            </a:r>
            <a:r>
              <a:rPr lang="en-US" dirty="0" err="1"/>
              <a:t>Learing</a:t>
            </a:r>
            <a:r>
              <a:rPr lang="en-US"/>
              <a:t> </a:t>
            </a:r>
            <a:r>
              <a:rPr lang="en-US" smtClean="0"/>
              <a:t>Lab/ANN/experiment-1/test.csv</a:t>
            </a:r>
            <a:r>
              <a:rPr lang="en-US" dirty="0"/>
              <a:t>')</a:t>
            </a:r>
            <a:endParaRPr lang="en-US" dirty="0"/>
          </a:p>
          <a:p>
            <a:r>
              <a:rPr lang="en-US" dirty="0"/>
              <a:t>model &lt;- train(class~., method='</a:t>
            </a:r>
            <a:r>
              <a:rPr lang="en-US" dirty="0" err="1"/>
              <a:t>nnet</a:t>
            </a:r>
            <a:r>
              <a:rPr lang="en-US" dirty="0"/>
              <a:t>', data = train)</a:t>
            </a:r>
          </a:p>
          <a:p>
            <a:r>
              <a:rPr lang="en-US" dirty="0"/>
              <a:t>prediction &lt;- predict(model, test)</a:t>
            </a:r>
          </a:p>
          <a:p>
            <a:r>
              <a:rPr lang="en-US" dirty="0" err="1"/>
              <a:t>cfMatrix</a:t>
            </a:r>
            <a:r>
              <a:rPr lang="en-US" dirty="0"/>
              <a:t> &lt;- </a:t>
            </a:r>
            <a:r>
              <a:rPr lang="en-US" dirty="0" err="1"/>
              <a:t>confusionMatrix</a:t>
            </a:r>
            <a:r>
              <a:rPr lang="en-US" dirty="0"/>
              <a:t>(data=prediction, </a:t>
            </a:r>
            <a:r>
              <a:rPr lang="en-US" dirty="0" err="1"/>
              <a:t>test$class</a:t>
            </a:r>
            <a:r>
              <a:rPr lang="en-US" dirty="0"/>
              <a:t>)</a:t>
            </a:r>
          </a:p>
          <a:p>
            <a:r>
              <a:rPr lang="en-US" dirty="0" err="1"/>
              <a:t>cfMatrix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79171" y="0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00C0D-38D0-414F-8304-76D287DEC5BF}"/>
              </a:ext>
            </a:extLst>
          </p:cNvPr>
          <p:cNvSpPr txBox="1"/>
          <p:nvPr/>
        </p:nvSpPr>
        <p:spPr>
          <a:xfrm flipH="1">
            <a:off x="1437195" y="848138"/>
            <a:ext cx="7083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cfMatrix</a:t>
            </a:r>
            <a:endParaRPr lang="en-US" sz="1400" dirty="0"/>
          </a:p>
          <a:p>
            <a:pPr latinLnBrk="1"/>
            <a:r>
              <a:rPr lang="en-US" sz="1400" dirty="0"/>
              <a:t>Confusion Matrix and Statistics</a:t>
            </a:r>
          </a:p>
          <a:p>
            <a:pPr latinLnBrk="1"/>
            <a:r>
              <a:rPr lang="en-US" sz="1400" dirty="0"/>
              <a:t> </a:t>
            </a:r>
          </a:p>
          <a:p>
            <a:pPr latinLnBrk="1"/>
            <a:r>
              <a:rPr lang="en-US" sz="1400" dirty="0"/>
              <a:t>          Reference</a:t>
            </a:r>
          </a:p>
          <a:p>
            <a:pPr latinLnBrk="1"/>
            <a:r>
              <a:rPr lang="en-US" sz="1400" dirty="0"/>
              <a:t>Prediction No Yes</a:t>
            </a:r>
          </a:p>
          <a:p>
            <a:pPr latinLnBrk="1"/>
            <a:r>
              <a:rPr lang="en-US" sz="1400" dirty="0"/>
              <a:t>       No   0   2</a:t>
            </a:r>
          </a:p>
          <a:p>
            <a:pPr latinLnBrk="1"/>
            <a:r>
              <a:rPr lang="en-US" sz="1400" dirty="0"/>
              <a:t>       Yes  1   1</a:t>
            </a:r>
          </a:p>
          <a:p>
            <a:pPr latinLnBrk="1"/>
            <a:r>
              <a:rPr lang="en-US" sz="1400" dirty="0"/>
              <a:t>                                          </a:t>
            </a:r>
          </a:p>
          <a:p>
            <a:pPr latinLnBrk="1"/>
            <a:r>
              <a:rPr lang="en-US" sz="1400" dirty="0"/>
              <a:t>               Accuracy : 0.25            </a:t>
            </a:r>
          </a:p>
          <a:p>
            <a:pPr latinLnBrk="1"/>
            <a:r>
              <a:rPr lang="en-US" sz="1400" dirty="0"/>
              <a:t>                 95% CI : (0.0063, 0.8059)</a:t>
            </a:r>
          </a:p>
          <a:p>
            <a:pPr latinLnBrk="1"/>
            <a:r>
              <a:rPr lang="en-US" sz="1400" dirty="0"/>
              <a:t>    No Information Rate : 0.75            </a:t>
            </a:r>
          </a:p>
          <a:p>
            <a:pPr latinLnBrk="1"/>
            <a:r>
              <a:rPr lang="en-US" sz="1400" dirty="0"/>
              <a:t>    P-Value [Acc &gt; NIR] : 0.9961          </a:t>
            </a:r>
          </a:p>
          <a:p>
            <a:pPr latinLnBrk="1"/>
            <a:r>
              <a:rPr lang="en-US" sz="1400" dirty="0"/>
              <a:t>                                          </a:t>
            </a:r>
          </a:p>
          <a:p>
            <a:pPr latinLnBrk="1"/>
            <a:r>
              <a:rPr lang="en-US" sz="1400" dirty="0"/>
              <a:t>                  Kappa : -0.5            </a:t>
            </a:r>
          </a:p>
          <a:p>
            <a:pPr latinLnBrk="1"/>
            <a:r>
              <a:rPr lang="en-US" sz="1400" dirty="0"/>
              <a:t> </a:t>
            </a:r>
            <a:r>
              <a:rPr lang="en-US" sz="1400" dirty="0" err="1"/>
              <a:t>Mcnemar's</a:t>
            </a:r>
            <a:r>
              <a:rPr lang="en-US" sz="1400" dirty="0"/>
              <a:t> Test P-Value : 1.0000          </a:t>
            </a:r>
          </a:p>
          <a:p>
            <a:pPr latinLnBrk="1"/>
            <a:r>
              <a:rPr lang="en-US" sz="1400" dirty="0"/>
              <a:t>                                          </a:t>
            </a:r>
          </a:p>
          <a:p>
            <a:pPr latinLnBrk="1"/>
            <a:r>
              <a:rPr lang="en-US" sz="1400" dirty="0"/>
              <a:t>            Sensitivity : 0.0000          </a:t>
            </a:r>
          </a:p>
          <a:p>
            <a:pPr latinLnBrk="1"/>
            <a:r>
              <a:rPr lang="en-US" sz="1400" dirty="0"/>
              <a:t>            Specificity : 0.3333          </a:t>
            </a:r>
          </a:p>
          <a:p>
            <a:pPr latinLnBrk="1"/>
            <a:r>
              <a:rPr lang="en-US" sz="1400" dirty="0"/>
              <a:t>         Pos </a:t>
            </a:r>
            <a:r>
              <a:rPr lang="en-US" sz="1400" dirty="0" err="1"/>
              <a:t>Pred</a:t>
            </a:r>
            <a:r>
              <a:rPr lang="en-US" sz="1400" dirty="0"/>
              <a:t> Value : 0.0000          </a:t>
            </a:r>
          </a:p>
          <a:p>
            <a:pPr latinLnBrk="1"/>
            <a:r>
              <a:rPr lang="en-US" sz="1400" dirty="0"/>
              <a:t>         Neg </a:t>
            </a:r>
            <a:r>
              <a:rPr lang="en-US" sz="1400" dirty="0" err="1"/>
              <a:t>Pred</a:t>
            </a:r>
            <a:r>
              <a:rPr lang="en-US" sz="1400" dirty="0"/>
              <a:t> Value : 0.5000          </a:t>
            </a:r>
          </a:p>
          <a:p>
            <a:pPr latinLnBrk="1"/>
            <a:r>
              <a:rPr lang="en-US" sz="1400" dirty="0"/>
              <a:t>             Prevalence : 0.2500          </a:t>
            </a:r>
          </a:p>
          <a:p>
            <a:pPr latinLnBrk="1"/>
            <a:r>
              <a:rPr lang="en-US" sz="1400" dirty="0"/>
              <a:t>         Detection Rate : 0.0000          </a:t>
            </a:r>
          </a:p>
          <a:p>
            <a:pPr latinLnBrk="1"/>
            <a:r>
              <a:rPr lang="en-US" sz="1400" dirty="0"/>
              <a:t>   Detection Prevalence : 0.5000          </a:t>
            </a:r>
          </a:p>
          <a:p>
            <a:pPr latinLnBrk="1"/>
            <a:r>
              <a:rPr lang="en-US" sz="1400" dirty="0"/>
              <a:t>      Balanced Accuracy : 0.1667          </a:t>
            </a:r>
          </a:p>
          <a:p>
            <a:pPr latinLnBrk="1"/>
            <a:r>
              <a:rPr lang="en-US" sz="1400" dirty="0"/>
              <a:t>                                          </a:t>
            </a:r>
          </a:p>
          <a:p>
            <a:pPr latinLnBrk="1"/>
            <a:r>
              <a:rPr lang="en-US" sz="1400" dirty="0"/>
              <a:t>       'Positive' Class : No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191</Words>
  <Application>Microsoft Office PowerPoint</Application>
  <PresentationFormat>Widescreen</PresentationFormat>
  <Paragraphs>200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Windows User</cp:lastModifiedBy>
  <cp:revision>14</cp:revision>
  <dcterms:created xsi:type="dcterms:W3CDTF">2019-06-23T06:57:41Z</dcterms:created>
  <dcterms:modified xsi:type="dcterms:W3CDTF">2019-07-08T08:34:15Z</dcterms:modified>
</cp:coreProperties>
</file>